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94713"/>
  </p:normalViewPr>
  <p:slideViewPr>
    <p:cSldViewPr>
      <p:cViewPr varScale="1">
        <p:scale>
          <a:sx n="87" d="100"/>
          <a:sy n="87" d="100"/>
        </p:scale>
        <p:origin x="832" y="2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47C8A57D-5E8A-F44D-81B3-AB96B1C8DA1B}" type="datetimeFigureOut">
              <a:rPr lang="en-US" smtClean="0"/>
              <a:t>12/4/25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F2922AF-26D4-164F-AC71-592520B8F32F}" type="slidenum">
              <a:rPr lang="en-US" smtClean="0"/>
              <a:t>‹#›</a:t>
            </a:fld>
            <a:endParaRPr lang="en-US"/>
          </a:p>
        </p:txBody>
      </p:sp>
    </p:spTree>
    <p:extLst>
      <p:ext uri="{BB962C8B-B14F-4D97-AF65-F5344CB8AC3E}">
        <p14:creationId xmlns:p14="http://schemas.microsoft.com/office/powerpoint/2010/main" val="395880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22AF-26D4-164F-AC71-592520B8F32F}" type="slidenum">
              <a:rPr lang="en-US" smtClean="0"/>
              <a:t>3</a:t>
            </a:fld>
            <a:endParaRPr lang="en-US"/>
          </a:p>
        </p:txBody>
      </p:sp>
    </p:spTree>
    <p:extLst>
      <p:ext uri="{BB962C8B-B14F-4D97-AF65-F5344CB8AC3E}">
        <p14:creationId xmlns:p14="http://schemas.microsoft.com/office/powerpoint/2010/main" val="389267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22AF-26D4-164F-AC71-592520B8F32F}" type="slidenum">
              <a:rPr lang="en-US" smtClean="0"/>
              <a:t>4</a:t>
            </a:fld>
            <a:endParaRPr lang="en-US"/>
          </a:p>
        </p:txBody>
      </p:sp>
    </p:spTree>
    <p:extLst>
      <p:ext uri="{BB962C8B-B14F-4D97-AF65-F5344CB8AC3E}">
        <p14:creationId xmlns:p14="http://schemas.microsoft.com/office/powerpoint/2010/main" val="335273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22AF-26D4-164F-AC71-592520B8F32F}" type="slidenum">
              <a:rPr lang="en-US" smtClean="0"/>
              <a:t>6</a:t>
            </a:fld>
            <a:endParaRPr lang="en-US"/>
          </a:p>
        </p:txBody>
      </p:sp>
    </p:spTree>
    <p:extLst>
      <p:ext uri="{BB962C8B-B14F-4D97-AF65-F5344CB8AC3E}">
        <p14:creationId xmlns:p14="http://schemas.microsoft.com/office/powerpoint/2010/main" val="17130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22AF-26D4-164F-AC71-592520B8F32F}" type="slidenum">
              <a:rPr lang="en-US" smtClean="0"/>
              <a:t>14</a:t>
            </a:fld>
            <a:endParaRPr lang="en-US"/>
          </a:p>
        </p:txBody>
      </p:sp>
    </p:spTree>
    <p:extLst>
      <p:ext uri="{BB962C8B-B14F-4D97-AF65-F5344CB8AC3E}">
        <p14:creationId xmlns:p14="http://schemas.microsoft.com/office/powerpoint/2010/main" val="305044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0" y="1"/>
            <a:ext cx="20104100" cy="1132257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3642"/>
          </a:solidFill>
        </p:spPr>
        <p:txBody>
          <a:bodyPr wrap="square" lIns="0" tIns="0" rIns="0" bIns="0" rtlCol="0"/>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980"/>
          </a:solidFill>
        </p:spPr>
        <p:txBody>
          <a:bodyPr wrap="square" lIns="0" tIns="0" rIns="0" bIns="0" rtlCol="0"/>
          <a:lstStyle/>
          <a:p>
            <a:endParaRPr/>
          </a:p>
        </p:txBody>
      </p:sp>
      <p:sp>
        <p:nvSpPr>
          <p:cNvPr id="8" name="object 15">
            <a:extLst>
              <a:ext uri="{FF2B5EF4-FFF2-40B4-BE49-F238E27FC236}">
                <a16:creationId xmlns:a16="http://schemas.microsoft.com/office/drawing/2014/main" id="{11AB7AA4-A7B5-0C13-E792-0D952E86338C}"/>
              </a:ext>
            </a:extLst>
          </p:cNvPr>
          <p:cNvSpPr/>
          <p:nvPr userDrawn="1"/>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9" name="object 9">
            <a:extLst>
              <a:ext uri="{FF2B5EF4-FFF2-40B4-BE49-F238E27FC236}">
                <a16:creationId xmlns:a16="http://schemas.microsoft.com/office/drawing/2014/main" id="{60B1A628-EA85-544A-FEC2-0DE1FB5A4034}"/>
              </a:ext>
            </a:extLst>
          </p:cNvPr>
          <p:cNvSpPr txBox="1"/>
          <p:nvPr userDrawn="1"/>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2" name="object 11">
            <a:extLst>
              <a:ext uri="{FF2B5EF4-FFF2-40B4-BE49-F238E27FC236}">
                <a16:creationId xmlns:a16="http://schemas.microsoft.com/office/drawing/2014/main" id="{93249FD0-361C-27E4-7531-EA3F52EA6936}"/>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a:t>
            </a:fld>
            <a:endParaRPr b="0" spc="-25" dirty="0">
              <a:latin typeface="Aptos" panose="020B00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object 15">
            <a:extLst>
              <a:ext uri="{FF2B5EF4-FFF2-40B4-BE49-F238E27FC236}">
                <a16:creationId xmlns:a16="http://schemas.microsoft.com/office/drawing/2014/main" id="{11AB7AA4-A7B5-0C13-E792-0D952E86338C}"/>
              </a:ext>
            </a:extLst>
          </p:cNvPr>
          <p:cNvSpPr/>
          <p:nvPr userDrawn="1"/>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9" name="object 9">
            <a:extLst>
              <a:ext uri="{FF2B5EF4-FFF2-40B4-BE49-F238E27FC236}">
                <a16:creationId xmlns:a16="http://schemas.microsoft.com/office/drawing/2014/main" id="{60B1A628-EA85-544A-FEC2-0DE1FB5A4034}"/>
              </a:ext>
            </a:extLst>
          </p:cNvPr>
          <p:cNvSpPr txBox="1"/>
          <p:nvPr userDrawn="1"/>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2" name="object 11">
            <a:extLst>
              <a:ext uri="{FF2B5EF4-FFF2-40B4-BE49-F238E27FC236}">
                <a16:creationId xmlns:a16="http://schemas.microsoft.com/office/drawing/2014/main" id="{93249FD0-361C-27E4-7531-EA3F52EA6936}"/>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a:t>
            </a:fld>
            <a:endParaRPr b="0" spc="-25" dirty="0">
              <a:latin typeface="Aptos" panose="020B0004020202020204" pitchFamily="34" charset="0"/>
            </a:endParaRPr>
          </a:p>
        </p:txBody>
      </p:sp>
    </p:spTree>
    <p:extLst>
      <p:ext uri="{BB962C8B-B14F-4D97-AF65-F5344CB8AC3E}">
        <p14:creationId xmlns:p14="http://schemas.microsoft.com/office/powerpoint/2010/main" val="106453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7F057829-0E39-A6F7-EA07-94DE78EB6672}"/>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E980"/>
          </a:solidFill>
        </p:spPr>
        <p:txBody>
          <a:bodyPr wrap="square" lIns="0" tIns="0" rIns="0" bIns="0" rtlCol="0"/>
          <a:lstStyle/>
          <a:p>
            <a:endParaRPr/>
          </a:p>
        </p:txBody>
      </p:sp>
      <p:sp>
        <p:nvSpPr>
          <p:cNvPr id="10" name="object 15">
            <a:extLst>
              <a:ext uri="{FF2B5EF4-FFF2-40B4-BE49-F238E27FC236}">
                <a16:creationId xmlns:a16="http://schemas.microsoft.com/office/drawing/2014/main" id="{A4E6BAFA-E708-DC06-F978-9D2F865CDC48}"/>
              </a:ext>
            </a:extLst>
          </p:cNvPr>
          <p:cNvSpPr/>
          <p:nvPr userDrawn="1"/>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1" name="object 9">
            <a:extLst>
              <a:ext uri="{FF2B5EF4-FFF2-40B4-BE49-F238E27FC236}">
                <a16:creationId xmlns:a16="http://schemas.microsoft.com/office/drawing/2014/main" id="{18A15EF1-49E0-C0D8-BDD0-64EF446997A3}"/>
              </a:ext>
            </a:extLst>
          </p:cNvPr>
          <p:cNvSpPr txBox="1"/>
          <p:nvPr userDrawn="1"/>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2" name="object 11">
            <a:extLst>
              <a:ext uri="{FF2B5EF4-FFF2-40B4-BE49-F238E27FC236}">
                <a16:creationId xmlns:a16="http://schemas.microsoft.com/office/drawing/2014/main" id="{006C0BB3-F33A-2B38-F30D-410984C5C087}"/>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a:t>
            </a:fld>
            <a:endParaRPr b="0" spc="-25" dirty="0">
              <a:latin typeface="Aptos" panose="020B00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19427725" y="10656371"/>
            <a:ext cx="245946" cy="353943"/>
          </a:xfrm>
          <a:prstGeom prst="rect">
            <a:avLst/>
          </a:prstGeom>
        </p:spPr>
        <p:txBody>
          <a:bodyPr wrap="square" lIns="0" tIns="0" rIns="0" bIns="0">
            <a:spAutoFit/>
          </a:bodyPr>
          <a:lstStyle>
            <a:lvl1pPr>
              <a:defRPr sz="1150" b="0" i="0">
                <a:solidFill>
                  <a:srgbClr val="093642"/>
                </a:solidFill>
                <a:latin typeface="Aptos" panose="020B0004020202020204" pitchFamily="34" charset="0"/>
                <a:cs typeface="Calibri"/>
              </a:defRPr>
            </a:lvl1pPr>
          </a:lstStyle>
          <a:p>
            <a:pPr marL="116205">
              <a:spcBef>
                <a:spcPts val="30"/>
              </a:spcBef>
            </a:pPr>
            <a:fld id="{81D60167-4931-47E6-BA6A-407CBD079E47}" type="slidenum">
              <a:rPr lang="en-NZ" spc="-50" smtClean="0"/>
              <a:pPr marL="116205">
                <a:spcBef>
                  <a:spcPts val="30"/>
                </a:spcBef>
              </a:pPr>
              <a:t>‹#›</a:t>
            </a:fld>
            <a:endParaRPr lang="en-NZ" b="0" spc="-50" dirty="0">
              <a:latin typeface="Aptos" panose="020B0004020202020204" pitchFamily="34" charset="0"/>
            </a:endParaRPr>
          </a:p>
        </p:txBody>
      </p:sp>
      <p:sp>
        <p:nvSpPr>
          <p:cNvPr id="8" name="object 15">
            <a:extLst>
              <a:ext uri="{FF2B5EF4-FFF2-40B4-BE49-F238E27FC236}">
                <a16:creationId xmlns:a16="http://schemas.microsoft.com/office/drawing/2014/main" id="{13462861-E6BD-0D57-EA33-2AFBAE98EE2C}"/>
              </a:ext>
            </a:extLst>
          </p:cNvPr>
          <p:cNvSpPr/>
          <p:nvPr userDrawn="1"/>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9" name="object 9">
            <a:extLst>
              <a:ext uri="{FF2B5EF4-FFF2-40B4-BE49-F238E27FC236}">
                <a16:creationId xmlns:a16="http://schemas.microsoft.com/office/drawing/2014/main" id="{D597838D-67FB-2C08-96AE-78AC09F606B8}"/>
              </a:ext>
            </a:extLst>
          </p:cNvPr>
          <p:cNvSpPr txBox="1"/>
          <p:nvPr userDrawn="1"/>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0" name="object 32">
            <a:extLst>
              <a:ext uri="{FF2B5EF4-FFF2-40B4-BE49-F238E27FC236}">
                <a16:creationId xmlns:a16="http://schemas.microsoft.com/office/drawing/2014/main" id="{93401F7F-D058-93ED-99E8-92690202A71B}"/>
              </a:ext>
            </a:extLst>
          </p:cNvPr>
          <p:cNvSpPr txBox="1"/>
          <p:nvPr userDrawn="1"/>
        </p:nvSpPr>
        <p:spPr>
          <a:xfrm>
            <a:off x="7177308" y="480194"/>
            <a:ext cx="25699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a:t>
            </a:r>
            <a:r>
              <a:rPr lang="mi-NZ" sz="1150" b="1" dirty="0">
                <a:solidFill>
                  <a:srgbClr val="093642"/>
                </a:solidFill>
                <a:latin typeface="Aptos" panose="020B0004020202020204" pitchFamily="34" charset="0"/>
                <a:cs typeface="Calibri"/>
              </a:rPr>
              <a:t>xx</a:t>
            </a:r>
            <a:endParaRPr sz="1150" b="1" dirty="0">
              <a:latin typeface="Aptos" panose="020B0004020202020204" pitchFamily="34" charset="0"/>
              <a:cs typeface="Calibri"/>
            </a:endParaRPr>
          </a:p>
        </p:txBody>
      </p:sp>
      <p:sp>
        <p:nvSpPr>
          <p:cNvPr id="11" name="object 11">
            <a:extLst>
              <a:ext uri="{FF2B5EF4-FFF2-40B4-BE49-F238E27FC236}">
                <a16:creationId xmlns:a16="http://schemas.microsoft.com/office/drawing/2014/main" id="{5B091DA9-F672-587D-3DA1-ED31544184BE}"/>
              </a:ext>
            </a:extLst>
          </p:cNvPr>
          <p:cNvSpPr txBox="1">
            <a:spLocks/>
          </p:cNvSpPr>
          <p:nvPr userDrawn="1"/>
        </p:nvSpPr>
        <p:spPr>
          <a:xfrm>
            <a:off x="19424650" y="10656371"/>
            <a:ext cx="249021" cy="180819"/>
          </a:xfrm>
          <a:prstGeom prst="rect">
            <a:avLst/>
          </a:prstGeom>
        </p:spPr>
        <p:txBody>
          <a:bodyPr vert="horz" wrap="square" lIns="0" tIns="3810" rIns="0" bIns="0" rtlCol="0">
            <a:spAutoFit/>
          </a:bodyPr>
          <a:lstStyle>
            <a:defPPr>
              <a:defRPr kern="0"/>
            </a:defPPr>
          </a:lstStyle>
          <a:p>
            <a:pPr marL="38100">
              <a:spcBef>
                <a:spcPts val="30"/>
              </a:spcBef>
            </a:pPr>
            <a:fld id="{81D60167-4931-47E6-BA6A-407CBD079E47}" type="slidenum">
              <a:rPr lang="en-NZ" spc="-25" smtClean="0">
                <a:latin typeface="Aptos" panose="020B0004020202020204" pitchFamily="34" charset="0"/>
              </a:rPr>
              <a:pPr marL="38100">
                <a:spcBef>
                  <a:spcPts val="30"/>
                </a:spcBef>
              </a:pPr>
              <a:t>‹#›</a:t>
            </a:fld>
            <a:endParaRPr lang="en-NZ" spc="-25" dirty="0">
              <a:latin typeface="Aptos" panose="020B00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sitesafe.org.nz/help-and-advice/guides-resources/mental-health-and-wellbeing/" TargetMode="External"/><Relationship Id="rId2" Type="http://schemas.openxmlformats.org/officeDocument/2006/relationships/hyperlink" Target="https://www.worksafe.govt.nz/topic-and-industry/work-related-health/mental-health/work-related-wellbeing-what-good-looks-like/"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bcito.org.nz/resources/" TargetMode="External"/><Relationship Id="rId2" Type="http://schemas.openxmlformats.org/officeDocument/2006/relationships/hyperlink" Target="https://ako.ac.nz/assets/Knowledge-centre/NPF14-013-Implementing-and-Evaluating-Good-Practice-for-Maori-Trade-Training/MENTOR-HANDBOOK-Ako-Whakaruruhau-Tuakana-Mentor-Handbook.pdf" TargetMode="External"/><Relationship Id="rId1" Type="http://schemas.openxmlformats.org/officeDocument/2006/relationships/slideLayout" Target="../slideLayouts/slideLayout4.xml"/><Relationship Id="rId4" Type="http://schemas.openxmlformats.org/officeDocument/2006/relationships/hyperlink" Target="https://www.maoripasifikatrades.co.nz/"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downergroup.com/te-ara-whanake-maori-leadership-program" TargetMode="External"/><Relationship Id="rId2" Type="http://schemas.openxmlformats.org/officeDocument/2006/relationships/hyperlink" Target="https://www.fletcherconstruction.co.nz/work-with-us/internal-communications/training-opportunities" TargetMode="External"/><Relationship Id="rId1" Type="http://schemas.openxmlformats.org/officeDocument/2006/relationships/slideLayout" Target="../slideLayouts/slideLayout4.xml"/><Relationship Id="rId4" Type="http://schemas.openxmlformats.org/officeDocument/2006/relationships/hyperlink" Target="https://www.buildmagazine.org.nz/assets/PDF/Build-197-58-Feature-System-Transformation-Transformation-Case-Studies.pd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downergroup.com/te-ara-whanake-maori-leadership-program" TargetMode="External"/><Relationship Id="rId3" Type="http://schemas.openxmlformats.org/officeDocument/2006/relationships/hyperlink" Target="https://mates.net.nz/wp-content/uploads/2022/02/MATES-Toolbox-2022.pdf" TargetMode="External"/><Relationship Id="rId7" Type="http://schemas.openxmlformats.org/officeDocument/2006/relationships/hyperlink" Target="https://www.goodemployermatrix.nz/" TargetMode="External"/><Relationship Id="rId2" Type="http://schemas.openxmlformats.org/officeDocument/2006/relationships/hyperlink" Target="https://bcito.org.nz/resources/wellbeing-support/" TargetMode="External"/><Relationship Id="rId1" Type="http://schemas.openxmlformats.org/officeDocument/2006/relationships/slideLayout" Target="../slideLayouts/slideLayout2.xml"/><Relationship Id="rId6" Type="http://schemas.openxmlformats.org/officeDocument/2006/relationships/hyperlink" Target="https://buildingwellness.co.nz/mentor-mates/" TargetMode="External"/><Relationship Id="rId5" Type="http://schemas.openxmlformats.org/officeDocument/2006/relationships/hyperlink" Target="https://www.manukau.ac.nz/our-publications/apprenticeship-toolkit-for-employers/" TargetMode="External"/><Relationship Id="rId10" Type="http://schemas.openxmlformats.org/officeDocument/2006/relationships/hyperlink" Target="https://www.business.govt.nz/people-and-leave/leadership-and-culture/being-a-good-leader" TargetMode="External"/><Relationship Id="rId4" Type="http://schemas.openxmlformats.org/officeDocument/2006/relationships/hyperlink" Target="https://www.manukau.ac.nz/our-publications/advancing-pastoral-care-and-needs-based-support/" TargetMode="External"/><Relationship Id="rId9" Type="http://schemas.openxmlformats.org/officeDocument/2006/relationships/hyperlink" Target="https://www.business.govt.nz/people-and-leave/leadership-and-culture/leadership-styles-and-when-to-use-the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rectangle with yellow border&#10;&#10;AI-generated content may be incorrect.">
            <a:extLst>
              <a:ext uri="{FF2B5EF4-FFF2-40B4-BE49-F238E27FC236}">
                <a16:creationId xmlns:a16="http://schemas.microsoft.com/office/drawing/2014/main" id="{FD95D25A-F8F9-52E6-011E-7E42D618B5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450" y="5461367"/>
            <a:ext cx="5802830" cy="925089"/>
          </a:xfrm>
          <a:prstGeom prst="rect">
            <a:avLst/>
          </a:prstGeom>
        </p:spPr>
      </p:pic>
      <p:sp>
        <p:nvSpPr>
          <p:cNvPr id="3" name="object 3" descr="$PPTXTitle"/>
          <p:cNvSpPr txBox="1">
            <a:spLocks noGrp="1"/>
          </p:cNvSpPr>
          <p:nvPr>
            <p:ph type="ctrTitle" idx="4294967295"/>
          </p:nvPr>
        </p:nvSpPr>
        <p:spPr>
          <a:xfrm>
            <a:off x="1034388" y="2443978"/>
            <a:ext cx="11151262" cy="2668295"/>
          </a:xfrm>
          <a:prstGeom prst="rect">
            <a:avLst/>
          </a:prstGeom>
        </p:spPr>
        <p:txBody>
          <a:bodyPr vert="horz" wrap="square" lIns="0" tIns="250190" rIns="0" bIns="0" rtlCol="0">
            <a:spAutoFit/>
          </a:bodyPr>
          <a:lstStyle/>
          <a:p>
            <a:pPr marL="12700" marR="5080">
              <a:lnSpc>
                <a:spcPts val="9340"/>
              </a:lnSpc>
              <a:spcBef>
                <a:spcPts val="1970"/>
              </a:spcBef>
            </a:pPr>
            <a:r>
              <a:rPr sz="9350" dirty="0">
                <a:solidFill>
                  <a:srgbClr val="FFFFFF"/>
                </a:solidFill>
                <a:latin typeface="Aptos Light" panose="020B0004020202020204" pitchFamily="34" charset="0"/>
              </a:rPr>
              <a:t>The People Leadership </a:t>
            </a:r>
            <a:r>
              <a:rPr sz="9350" dirty="0">
                <a:solidFill>
                  <a:srgbClr val="FFE980"/>
                </a:solidFill>
                <a:latin typeface="Aptos Light" panose="020B0004020202020204" pitchFamily="34" charset="0"/>
              </a:rPr>
              <a:t>Toolkit</a:t>
            </a:r>
            <a:endParaRPr sz="9350" dirty="0">
              <a:latin typeface="Aptos Light" panose="020B0004020202020204" pitchFamily="34" charset="0"/>
            </a:endParaRPr>
          </a:p>
        </p:txBody>
      </p:sp>
      <p:pic>
        <p:nvPicPr>
          <p:cNvPr id="13" name="Picture 12" descr="A black rectangular object with a black background&#10;&#10;AI-generated content may be incorrect.">
            <a:extLst>
              <a:ext uri="{FF2B5EF4-FFF2-40B4-BE49-F238E27FC236}">
                <a16:creationId xmlns:a16="http://schemas.microsoft.com/office/drawing/2014/main" id="{B2E6AEFD-5D50-0733-74C6-E50A41877D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253" y="8093075"/>
            <a:ext cx="13785625" cy="3216275"/>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1099138" y="1047088"/>
            <a:ext cx="9004961" cy="9214368"/>
          </a:xfrm>
          <a:prstGeom prst="rect">
            <a:avLst/>
          </a:prstGeom>
        </p:spPr>
      </p:pic>
      <p:sp>
        <p:nvSpPr>
          <p:cNvPr id="2" name="object 2"/>
          <p:cNvSpPr txBox="1"/>
          <p:nvPr/>
        </p:nvSpPr>
        <p:spPr>
          <a:xfrm>
            <a:off x="1430714" y="5715201"/>
            <a:ext cx="5561217" cy="417422"/>
          </a:xfrm>
          <a:prstGeom prst="rect">
            <a:avLst/>
          </a:prstGeom>
        </p:spPr>
        <p:txBody>
          <a:bodyPr vert="horz" wrap="square" lIns="0" tIns="17145" rIns="0" bIns="0" rtlCol="0">
            <a:spAutoFit/>
          </a:bodyPr>
          <a:lstStyle/>
          <a:p>
            <a:pPr marL="12700">
              <a:lnSpc>
                <a:spcPct val="100000"/>
              </a:lnSpc>
              <a:spcBef>
                <a:spcPts val="135"/>
              </a:spcBef>
            </a:pPr>
            <a:r>
              <a:rPr sz="2600" dirty="0">
                <a:solidFill>
                  <a:srgbClr val="FFE980"/>
                </a:solidFill>
                <a:latin typeface="Aptos" panose="020B0004020202020204" pitchFamily="34" charset="0"/>
                <a:cs typeface="Calibri"/>
              </a:rPr>
              <a:t>Practical Tools for Stronger Teams</a:t>
            </a:r>
            <a:endParaRPr sz="2600" dirty="0">
              <a:latin typeface="Aptos" panose="020B0004020202020204" pitchFamily="34" charset="0"/>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
            <a:ext cx="19057620" cy="11308715"/>
          </a:xfrm>
          <a:custGeom>
            <a:avLst/>
            <a:gdLst/>
            <a:ahLst/>
            <a:cxnLst/>
            <a:rect l="l" t="t" r="r" b="b"/>
            <a:pathLst>
              <a:path w="19057620" h="11308715">
                <a:moveTo>
                  <a:pt x="6764185" y="0"/>
                </a:moveTo>
                <a:lnTo>
                  <a:pt x="0" y="0"/>
                </a:lnTo>
                <a:lnTo>
                  <a:pt x="0" y="11308550"/>
                </a:lnTo>
                <a:lnTo>
                  <a:pt x="6764185" y="11308550"/>
                </a:lnTo>
                <a:lnTo>
                  <a:pt x="6764185" y="0"/>
                </a:lnTo>
                <a:close/>
              </a:path>
              <a:path w="19057620" h="11308715">
                <a:moveTo>
                  <a:pt x="19057011" y="6138456"/>
                </a:moveTo>
                <a:lnTo>
                  <a:pt x="13647052" y="6138456"/>
                </a:lnTo>
                <a:lnTo>
                  <a:pt x="13332917" y="6452578"/>
                </a:lnTo>
                <a:lnTo>
                  <a:pt x="13332917" y="9782277"/>
                </a:lnTo>
                <a:lnTo>
                  <a:pt x="18742889" y="9782277"/>
                </a:lnTo>
                <a:lnTo>
                  <a:pt x="19057011" y="9468155"/>
                </a:lnTo>
                <a:lnTo>
                  <a:pt x="19057011" y="6138456"/>
                </a:lnTo>
                <a:close/>
              </a:path>
            </a:pathLst>
          </a:custGeom>
          <a:solidFill>
            <a:srgbClr val="F3F5F6"/>
          </a:solidFill>
        </p:spPr>
        <p:txBody>
          <a:bodyPr wrap="square" lIns="0" tIns="0" rIns="0" bIns="0" rtlCol="0"/>
          <a:lstStyle/>
          <a:p>
            <a:endParaRPr/>
          </a:p>
        </p:txBody>
      </p:sp>
      <p:sp>
        <p:nvSpPr>
          <p:cNvPr id="3" name="object 3"/>
          <p:cNvSpPr txBox="1"/>
          <p:nvPr/>
        </p:nvSpPr>
        <p:spPr>
          <a:xfrm>
            <a:off x="7177308" y="2549573"/>
            <a:ext cx="5752465" cy="1557478"/>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Choose a time and place where the person feels comfortable and not rushed. Keep it relaxed, for example before work starts, between meetings, or over coffee.</a:t>
            </a:r>
          </a:p>
          <a:p>
            <a:pPr marL="12700">
              <a:lnSpc>
                <a:spcPct val="100000"/>
              </a:lnSpc>
              <a:spcBef>
                <a:spcPts val="1000"/>
              </a:spcBef>
            </a:pPr>
            <a:r>
              <a:rPr sz="1800" dirty="0">
                <a:latin typeface="Aptos Light" panose="020B0004020202020204" pitchFamily="34" charset="0"/>
                <a:cs typeface="Calibri"/>
              </a:rPr>
              <a:t>Take a moment to check in with yourself first.</a:t>
            </a:r>
          </a:p>
          <a:p>
            <a:pPr marL="12700">
              <a:lnSpc>
                <a:spcPct val="100000"/>
              </a:lnSpc>
              <a:spcBef>
                <a:spcPts val="65"/>
              </a:spcBef>
            </a:pPr>
            <a:r>
              <a:rPr sz="1800" dirty="0">
                <a:latin typeface="Aptos Light" panose="020B0004020202020204" pitchFamily="34" charset="0"/>
                <a:cs typeface="Calibri"/>
              </a:rPr>
              <a:t>Be present, listen fully, and set aside distractions.</a:t>
            </a:r>
          </a:p>
        </p:txBody>
      </p:sp>
      <p:sp>
        <p:nvSpPr>
          <p:cNvPr id="4" name="object 4"/>
          <p:cNvSpPr txBox="1"/>
          <p:nvPr/>
        </p:nvSpPr>
        <p:spPr>
          <a:xfrm>
            <a:off x="13320228" y="2549573"/>
            <a:ext cx="5663565" cy="3260188"/>
          </a:xfrm>
          <a:prstGeom prst="rect">
            <a:avLst/>
          </a:prstGeom>
        </p:spPr>
        <p:txBody>
          <a:bodyPr vert="horz" wrap="square" lIns="0" tIns="13970" rIns="0" bIns="0" rtlCol="0">
            <a:spAutoFit/>
          </a:bodyPr>
          <a:lstStyle/>
          <a:p>
            <a:pPr marL="12700">
              <a:lnSpc>
                <a:spcPct val="100000"/>
              </a:lnSpc>
              <a:spcBef>
                <a:spcPts val="110"/>
              </a:spcBef>
            </a:pPr>
            <a:r>
              <a:rPr sz="1800" dirty="0">
                <a:latin typeface="Aptos Light" panose="020B0004020202020204" pitchFamily="34" charset="0"/>
                <a:cs typeface="Calibri"/>
              </a:rPr>
              <a:t>Begin with a simple question such as</a:t>
            </a:r>
          </a:p>
          <a:p>
            <a:pPr marL="12700">
              <a:lnSpc>
                <a:spcPct val="100000"/>
              </a:lnSpc>
              <a:spcBef>
                <a:spcPts val="70"/>
              </a:spcBef>
            </a:pPr>
            <a:r>
              <a:rPr sz="1800" b="1" dirty="0">
                <a:solidFill>
                  <a:srgbClr val="093642"/>
                </a:solidFill>
                <a:latin typeface="Aptos SemiBold" panose="020B0004020202020204" pitchFamily="34" charset="0"/>
                <a:cs typeface="Calibri"/>
              </a:rPr>
              <a:t>“How’s everything going for you lately?”</a:t>
            </a:r>
            <a:endParaRPr sz="1800" b="1" dirty="0">
              <a:latin typeface="Aptos SemiBold" panose="020B0004020202020204" pitchFamily="34" charset="0"/>
              <a:cs typeface="Calibri"/>
            </a:endParaRPr>
          </a:p>
          <a:p>
            <a:pPr marL="12700">
              <a:lnSpc>
                <a:spcPct val="100000"/>
              </a:lnSpc>
              <a:spcBef>
                <a:spcPts val="65"/>
              </a:spcBef>
            </a:pPr>
            <a:r>
              <a:rPr sz="1800" dirty="0">
                <a:latin typeface="Aptos Light" panose="020B0004020202020204" pitchFamily="34" charset="0"/>
                <a:cs typeface="Calibri"/>
              </a:rPr>
              <a:t>Ask open questions that encourage reflection:</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“Has anything been getting in the way for you at work?”</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“How’s life outside of work been?”</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“Tell me a bit about how your workload’s been lately”</a:t>
            </a:r>
          </a:p>
          <a:p>
            <a:pPr marL="243840" indent="-231140">
              <a:lnSpc>
                <a:spcPct val="100000"/>
              </a:lnSpc>
              <a:spcBef>
                <a:spcPts val="1005"/>
              </a:spcBef>
              <a:buClr>
                <a:srgbClr val="093642"/>
              </a:buClr>
              <a:buChar char="•"/>
              <a:tabLst>
                <a:tab pos="243840" algn="l"/>
              </a:tabLst>
            </a:pPr>
            <a:r>
              <a:rPr sz="1800" dirty="0">
                <a:latin typeface="Aptos Light" panose="020B0004020202020204" pitchFamily="34" charset="0"/>
                <a:cs typeface="Calibri"/>
              </a:rPr>
              <a:t>“How’s everything going with the team?”</a:t>
            </a:r>
          </a:p>
          <a:p>
            <a:pPr marL="12700" marR="364490">
              <a:lnSpc>
                <a:spcPct val="103000"/>
              </a:lnSpc>
              <a:spcBef>
                <a:spcPts val="1635"/>
              </a:spcBef>
            </a:pPr>
            <a:r>
              <a:rPr sz="1800" dirty="0">
                <a:latin typeface="Aptos Light" panose="020B0004020202020204" pitchFamily="34" charset="0"/>
                <a:cs typeface="Calibri"/>
              </a:rPr>
              <a:t>Let the conversation flow naturally. Give people time </a:t>
            </a:r>
            <a:br>
              <a:rPr lang="en-US" sz="1800" dirty="0">
                <a:latin typeface="Aptos Light" panose="020B0004020202020204" pitchFamily="34" charset="0"/>
                <a:cs typeface="Calibri"/>
              </a:rPr>
            </a:br>
            <a:r>
              <a:rPr sz="1800" dirty="0">
                <a:latin typeface="Aptos Light" panose="020B0004020202020204" pitchFamily="34" charset="0"/>
                <a:cs typeface="Calibri"/>
              </a:rPr>
              <a:t>to think before they respond.</a:t>
            </a:r>
          </a:p>
        </p:txBody>
      </p:sp>
      <p:sp>
        <p:nvSpPr>
          <p:cNvPr id="5" name="object 5"/>
          <p:cNvSpPr txBox="1"/>
          <p:nvPr/>
        </p:nvSpPr>
        <p:spPr>
          <a:xfrm>
            <a:off x="13843772" y="6635234"/>
            <a:ext cx="4635500" cy="2682240"/>
          </a:xfrm>
          <a:prstGeom prst="rect">
            <a:avLst/>
          </a:prstGeom>
        </p:spPr>
        <p:txBody>
          <a:bodyPr vert="horz" wrap="square" lIns="0" tIns="6350" rIns="0" bIns="0" rtlCol="0">
            <a:spAutoFit/>
          </a:bodyPr>
          <a:lstStyle/>
          <a:p>
            <a:pPr marL="12700" marR="292100">
              <a:lnSpc>
                <a:spcPct val="103000"/>
              </a:lnSpc>
              <a:spcBef>
                <a:spcPts val="50"/>
              </a:spcBef>
            </a:pPr>
            <a:r>
              <a:rPr sz="1800" b="1" dirty="0">
                <a:solidFill>
                  <a:srgbClr val="093642"/>
                </a:solidFill>
                <a:latin typeface="Aptos SemiBold" panose="020B0004020202020204" pitchFamily="34" charset="0"/>
                <a:cs typeface="Calibri"/>
              </a:rPr>
              <a:t>Reflection: </a:t>
            </a:r>
            <a:r>
              <a:rPr sz="1800" dirty="0">
                <a:solidFill>
                  <a:srgbClr val="093642"/>
                </a:solidFill>
                <a:latin typeface="Aptos Light" panose="020B0004020202020204" pitchFamily="34" charset="0"/>
                <a:cs typeface="Calibri"/>
              </a:rPr>
              <a:t>Think about how you can make this kōrero (conversation) positive and respectful, so that the person feels valued and supported.</a:t>
            </a:r>
            <a:endParaRPr sz="1800" dirty="0">
              <a:latin typeface="Aptos Light" panose="020B0004020202020204" pitchFamily="34" charset="0"/>
              <a:cs typeface="Calibri"/>
            </a:endParaRPr>
          </a:p>
          <a:p>
            <a:pPr marL="12700" marR="5080">
              <a:lnSpc>
                <a:spcPct val="103000"/>
              </a:lnSpc>
              <a:spcBef>
                <a:spcPts val="935"/>
              </a:spcBef>
            </a:pPr>
            <a:r>
              <a:rPr sz="1800" i="1" dirty="0">
                <a:solidFill>
                  <a:srgbClr val="093642"/>
                </a:solidFill>
                <a:latin typeface="Aptos Light" panose="020B0004020202020204" pitchFamily="34" charset="0"/>
                <a:cs typeface="Calibri"/>
              </a:rPr>
              <a:t>You might draw on values such as manaakitanga (care and kindness) and whanaungatanga (connection and belonging), which sit at the heart of inclusive and culturally grounded leadership.</a:t>
            </a:r>
            <a:endParaRPr sz="1800" i="1" dirty="0">
              <a:latin typeface="Aptos Light" panose="020B0004020202020204" pitchFamily="34" charset="0"/>
              <a:cs typeface="Calibri"/>
            </a:endParaRPr>
          </a:p>
        </p:txBody>
      </p:sp>
      <p:sp>
        <p:nvSpPr>
          <p:cNvPr id="6" name="object 6"/>
          <p:cNvSpPr/>
          <p:nvPr/>
        </p:nvSpPr>
        <p:spPr>
          <a:xfrm>
            <a:off x="7190008" y="1298389"/>
            <a:ext cx="2125345" cy="901065"/>
          </a:xfrm>
          <a:custGeom>
            <a:avLst/>
            <a:gdLst/>
            <a:ahLst/>
            <a:cxnLst/>
            <a:rect l="l" t="t" r="r" b="b"/>
            <a:pathLst>
              <a:path w="2125345" h="901064">
                <a:moveTo>
                  <a:pt x="2124846" y="0"/>
                </a:moveTo>
                <a:lnTo>
                  <a:pt x="314126" y="0"/>
                </a:lnTo>
                <a:lnTo>
                  <a:pt x="0" y="314126"/>
                </a:lnTo>
                <a:lnTo>
                  <a:pt x="0" y="900496"/>
                </a:lnTo>
                <a:lnTo>
                  <a:pt x="1810719" y="900496"/>
                </a:lnTo>
                <a:lnTo>
                  <a:pt x="2124846" y="586369"/>
                </a:lnTo>
                <a:lnTo>
                  <a:pt x="2124846" y="0"/>
                </a:lnTo>
                <a:close/>
              </a:path>
            </a:pathLst>
          </a:custGeom>
          <a:solidFill>
            <a:srgbClr val="FFE980"/>
          </a:solidFill>
        </p:spPr>
        <p:txBody>
          <a:bodyPr wrap="square" lIns="0" tIns="0" rIns="0" bIns="0" rtlCol="0"/>
          <a:lstStyle/>
          <a:p>
            <a:endParaRPr/>
          </a:p>
        </p:txBody>
      </p:sp>
      <p:sp>
        <p:nvSpPr>
          <p:cNvPr id="7" name="object 7"/>
          <p:cNvSpPr txBox="1"/>
          <p:nvPr/>
        </p:nvSpPr>
        <p:spPr>
          <a:xfrm>
            <a:off x="7563164" y="1557551"/>
            <a:ext cx="132461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1. Prepare</a:t>
            </a:r>
            <a:endParaRPr sz="2200" b="1" dirty="0">
              <a:latin typeface="Aptos SemiBold" panose="020B0004020202020204" pitchFamily="34" charset="0"/>
              <a:cs typeface="Calibri"/>
            </a:endParaRPr>
          </a:p>
        </p:txBody>
      </p:sp>
      <p:sp>
        <p:nvSpPr>
          <p:cNvPr id="8" name="object 8"/>
          <p:cNvSpPr/>
          <p:nvPr/>
        </p:nvSpPr>
        <p:spPr>
          <a:xfrm>
            <a:off x="13332928" y="1298389"/>
            <a:ext cx="4061460" cy="901065"/>
          </a:xfrm>
          <a:custGeom>
            <a:avLst/>
            <a:gdLst/>
            <a:ahLst/>
            <a:cxnLst/>
            <a:rect l="l" t="t" r="r" b="b"/>
            <a:pathLst>
              <a:path w="4061459" h="901064">
                <a:moveTo>
                  <a:pt x="4061164" y="0"/>
                </a:moveTo>
                <a:lnTo>
                  <a:pt x="314126" y="0"/>
                </a:lnTo>
                <a:lnTo>
                  <a:pt x="0" y="314126"/>
                </a:lnTo>
                <a:lnTo>
                  <a:pt x="0" y="900496"/>
                </a:lnTo>
                <a:lnTo>
                  <a:pt x="3747037" y="900496"/>
                </a:lnTo>
                <a:lnTo>
                  <a:pt x="4061164" y="586369"/>
                </a:lnTo>
                <a:lnTo>
                  <a:pt x="4061164" y="0"/>
                </a:lnTo>
                <a:close/>
              </a:path>
            </a:pathLst>
          </a:custGeom>
          <a:solidFill>
            <a:srgbClr val="FFE980"/>
          </a:solidFill>
        </p:spPr>
        <p:txBody>
          <a:bodyPr wrap="square" lIns="0" tIns="0" rIns="0" bIns="0" rtlCol="0"/>
          <a:lstStyle/>
          <a:p>
            <a:endParaRPr/>
          </a:p>
        </p:txBody>
      </p:sp>
      <p:sp>
        <p:nvSpPr>
          <p:cNvPr id="9" name="object 9"/>
          <p:cNvSpPr txBox="1"/>
          <p:nvPr/>
        </p:nvSpPr>
        <p:spPr>
          <a:xfrm>
            <a:off x="13706084" y="1557551"/>
            <a:ext cx="320357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2. Start the Conversation</a:t>
            </a:r>
            <a:endParaRPr sz="2200" b="1" dirty="0">
              <a:latin typeface="Aptos SemiBold" panose="020B0004020202020204" pitchFamily="34" charset="0"/>
              <a:cs typeface="Calibri"/>
            </a:endParaRPr>
          </a:p>
        </p:txBody>
      </p:sp>
      <p:sp>
        <p:nvSpPr>
          <p:cNvPr id="10" name="object 10"/>
          <p:cNvSpPr txBox="1"/>
          <p:nvPr/>
        </p:nvSpPr>
        <p:spPr>
          <a:xfrm>
            <a:off x="1034281" y="1268335"/>
            <a:ext cx="4936490" cy="2716769"/>
          </a:xfrm>
          <a:prstGeom prst="rect">
            <a:avLst/>
          </a:prstGeom>
        </p:spPr>
        <p:txBody>
          <a:bodyPr vert="horz" wrap="square" lIns="0" tIns="15875" rIns="0" bIns="0" rtlCol="0">
            <a:spAutoFit/>
          </a:bodyPr>
          <a:lstStyle/>
          <a:p>
            <a:pPr marL="12700" marR="126364">
              <a:lnSpc>
                <a:spcPct val="100000"/>
              </a:lnSpc>
              <a:spcBef>
                <a:spcPts val="125"/>
              </a:spcBef>
            </a:pPr>
            <a:r>
              <a:rPr sz="2200" dirty="0">
                <a:solidFill>
                  <a:srgbClr val="093642"/>
                </a:solidFill>
                <a:latin typeface="Aptos" panose="020B0004020202020204" pitchFamily="34" charset="0"/>
                <a:cs typeface="Calibri"/>
              </a:rPr>
              <a:t>Use this guide to shape short, meaningful wellbeing conversations that fit naturally into daily work. It can be used one-on-one, in team catch-</a:t>
            </a:r>
            <a:endParaRPr sz="2200" dirty="0">
              <a:latin typeface="Aptos" panose="020B0004020202020204" pitchFamily="34" charset="0"/>
              <a:cs typeface="Calibri"/>
            </a:endParaRPr>
          </a:p>
          <a:p>
            <a:pPr marL="12700" marR="5080">
              <a:lnSpc>
                <a:spcPts val="2640"/>
              </a:lnSpc>
              <a:spcBef>
                <a:spcPts val="80"/>
              </a:spcBef>
            </a:pPr>
            <a:r>
              <a:rPr sz="2200" dirty="0">
                <a:solidFill>
                  <a:srgbClr val="093642"/>
                </a:solidFill>
                <a:latin typeface="Aptos" panose="020B0004020202020204" pitchFamily="34" charset="0"/>
                <a:cs typeface="Calibri"/>
              </a:rPr>
              <a:t>ups, or during meetings. The aim is to build trust and connection while giving people room to talk about how they </a:t>
            </a:r>
            <a:br>
              <a:rPr lang="en-US" sz="2200" dirty="0">
                <a:solidFill>
                  <a:srgbClr val="093642"/>
                </a:solidFill>
                <a:latin typeface="Aptos" panose="020B0004020202020204" pitchFamily="34" charset="0"/>
                <a:cs typeface="Calibri"/>
              </a:rPr>
            </a:br>
            <a:r>
              <a:rPr sz="2200" dirty="0">
                <a:solidFill>
                  <a:srgbClr val="093642"/>
                </a:solidFill>
                <a:latin typeface="Aptos" panose="020B0004020202020204" pitchFamily="34" charset="0"/>
                <a:cs typeface="Calibri"/>
              </a:rPr>
              <a:t>are doing.</a:t>
            </a:r>
            <a:endParaRPr sz="2200" dirty="0">
              <a:latin typeface="Aptos" panose="020B0004020202020204" pitchFamily="34" charset="0"/>
              <a:cs typeface="Calibri"/>
            </a:endParaRPr>
          </a:p>
        </p:txBody>
      </p:sp>
      <p:sp>
        <p:nvSpPr>
          <p:cNvPr id="13" name="object 13"/>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5" name="object 9">
            <a:extLst>
              <a:ext uri="{FF2B5EF4-FFF2-40B4-BE49-F238E27FC236}">
                <a16:creationId xmlns:a16="http://schemas.microsoft.com/office/drawing/2014/main" id="{BDC9BF20-2F60-8336-E00A-55C39A80DFE6}"/>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6" name="object 28">
            <a:extLst>
              <a:ext uri="{FF2B5EF4-FFF2-40B4-BE49-F238E27FC236}">
                <a16:creationId xmlns:a16="http://schemas.microsoft.com/office/drawing/2014/main" id="{EEBC7D4D-2349-EBBB-CC23-BBF53FD83F68}"/>
              </a:ext>
            </a:extLst>
          </p:cNvPr>
          <p:cNvSpPr txBox="1"/>
          <p:nvPr/>
        </p:nvSpPr>
        <p:spPr>
          <a:xfrm>
            <a:off x="7177308" y="480194"/>
            <a:ext cx="220726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1: Wellbeing Check-in Guide</a:t>
            </a:r>
            <a:endParaRPr sz="1150" b="1" dirty="0">
              <a:latin typeface="Aptos" panose="020B0004020202020204" pitchFamily="34" charset="0"/>
              <a:cs typeface="Calibri"/>
            </a:endParaRPr>
          </a:p>
        </p:txBody>
      </p:sp>
      <p:sp>
        <p:nvSpPr>
          <p:cNvPr id="11" name="object 11">
            <a:extLst>
              <a:ext uri="{FF2B5EF4-FFF2-40B4-BE49-F238E27FC236}">
                <a16:creationId xmlns:a16="http://schemas.microsoft.com/office/drawing/2014/main" id="{E74EAF83-7A75-9CAA-A59C-6FF4A621D328}"/>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10</a:t>
            </a:fld>
            <a:endParaRPr b="0" spc="-25" dirty="0">
              <a:latin typeface="Aptos" panose="020B00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77308" y="2549573"/>
            <a:ext cx="5168265" cy="2682240"/>
          </a:xfrm>
          <a:prstGeom prst="rect">
            <a:avLst/>
          </a:prstGeom>
        </p:spPr>
        <p:txBody>
          <a:bodyPr vert="horz" wrap="square" lIns="0" tIns="6350" rIns="0" bIns="0" rtlCol="0">
            <a:spAutoFit/>
          </a:bodyPr>
          <a:lstStyle/>
          <a:p>
            <a:pPr marL="12700" marR="106045" algn="l">
              <a:lnSpc>
                <a:spcPct val="103000"/>
              </a:lnSpc>
              <a:spcBef>
                <a:spcPts val="50"/>
              </a:spcBef>
            </a:pPr>
            <a:r>
              <a:rPr sz="1800" dirty="0">
                <a:latin typeface="Aptos Light" panose="020B0004020202020204" pitchFamily="34" charset="0"/>
                <a:cs typeface="Calibri"/>
              </a:rPr>
              <a:t>Check back in later with a simple “How are things going with that?” Keep notes only if necessary and respect privacy.</a:t>
            </a:r>
          </a:p>
          <a:p>
            <a:pPr marL="12700" marR="5080" algn="l">
              <a:lnSpc>
                <a:spcPct val="103000"/>
              </a:lnSpc>
              <a:spcBef>
                <a:spcPts val="935"/>
              </a:spcBef>
            </a:pPr>
            <a:r>
              <a:rPr sz="1800" dirty="0">
                <a:latin typeface="Aptos Light" panose="020B0004020202020204" pitchFamily="34" charset="0"/>
                <a:cs typeface="Calibri"/>
              </a:rPr>
              <a:t>If the issue feels bigger than your role, connect them with the right support, for example, MATES in Construction (0800 111 315), Need to Talk? (1737), </a:t>
            </a:r>
            <a:br>
              <a:rPr lang="en-US" sz="1800" dirty="0">
                <a:latin typeface="Aptos Light" panose="020B0004020202020204" pitchFamily="34" charset="0"/>
                <a:cs typeface="Calibri"/>
              </a:rPr>
            </a:br>
            <a:r>
              <a:rPr sz="1800" dirty="0">
                <a:latin typeface="Aptos Light" panose="020B0004020202020204" pitchFamily="34" charset="0"/>
                <a:cs typeface="Calibri"/>
              </a:rPr>
              <a:t>or another trusted contact or community service. A follow-up shows care and builds trust. Even a brief check-in can make a difference.</a:t>
            </a:r>
          </a:p>
        </p:txBody>
      </p:sp>
      <p:sp>
        <p:nvSpPr>
          <p:cNvPr id="3" name="object 3"/>
          <p:cNvSpPr txBox="1"/>
          <p:nvPr/>
        </p:nvSpPr>
        <p:spPr>
          <a:xfrm>
            <a:off x="13320304" y="2549112"/>
            <a:ext cx="5749408" cy="2967800"/>
          </a:xfrm>
          <a:prstGeom prst="rect">
            <a:avLst/>
          </a:prstGeom>
        </p:spPr>
        <p:txBody>
          <a:bodyPr vert="horz" wrap="square" lIns="0" tIns="6350" rIns="0" bIns="0" rtlCol="0">
            <a:spAutoFit/>
          </a:bodyPr>
          <a:lstStyle/>
          <a:p>
            <a:pPr marL="12700" marR="5080" algn="l">
              <a:lnSpc>
                <a:spcPct val="103000"/>
              </a:lnSpc>
              <a:spcBef>
                <a:spcPts val="50"/>
              </a:spcBef>
            </a:pPr>
            <a:r>
              <a:rPr sz="1800" dirty="0">
                <a:latin typeface="Aptos Light" panose="020B0004020202020204" pitchFamily="34" charset="0"/>
                <a:cs typeface="Calibri"/>
              </a:rPr>
              <a:t>Model healthy habits such as taking breaks and finishing on time. Recognise effort and good work. Keep wellbeing on the agenda at team meetings or one-on-one check-ins, and talk about what helps you manage stress</a:t>
            </a:r>
            <a:r>
              <a:rPr lang="mi-NZ" sz="1800" dirty="0">
                <a:latin typeface="Aptos Light" panose="020B0004020202020204" pitchFamily="34" charset="0"/>
                <a:cs typeface="Calibri"/>
              </a:rPr>
              <a:t> </a:t>
            </a:r>
            <a:r>
              <a:rPr sz="1800" dirty="0">
                <a:latin typeface="Aptos Light" panose="020B0004020202020204" pitchFamily="34" charset="0"/>
                <a:cs typeface="Calibri"/>
              </a:rPr>
              <a:t>or balance your workload. Share what’s helped you personally; it normalises these conversations for others.</a:t>
            </a:r>
          </a:p>
          <a:p>
            <a:pPr marL="12700" marR="330835" algn="l">
              <a:lnSpc>
                <a:spcPct val="103000"/>
              </a:lnSpc>
              <a:spcBef>
                <a:spcPts val="935"/>
              </a:spcBef>
            </a:pPr>
            <a:r>
              <a:rPr sz="1800" i="1" dirty="0">
                <a:latin typeface="Aptos Light" panose="020B0004020202020204" pitchFamily="34" charset="0"/>
                <a:cs typeface="Calibri"/>
              </a:rPr>
              <a:t>Consider how your actions demonstrate values such as tautua (service) and kaitiakitanga (looking after the</a:t>
            </a:r>
          </a:p>
          <a:p>
            <a:pPr marL="12700" marR="55244" algn="l">
              <a:lnSpc>
                <a:spcPct val="103000"/>
              </a:lnSpc>
            </a:pPr>
            <a:r>
              <a:rPr sz="1800" i="1" dirty="0">
                <a:latin typeface="Aptos Light" panose="020B0004020202020204" pitchFamily="34" charset="0"/>
                <a:cs typeface="Calibri"/>
              </a:rPr>
              <a:t>wellbeing of others). Leading with these principles helps create trust and connection across diverse teams.</a:t>
            </a:r>
          </a:p>
        </p:txBody>
      </p:sp>
      <p:sp>
        <p:nvSpPr>
          <p:cNvPr id="4" name="object 4"/>
          <p:cNvSpPr/>
          <p:nvPr/>
        </p:nvSpPr>
        <p:spPr>
          <a:xfrm>
            <a:off x="13332927" y="5855265"/>
            <a:ext cx="5724525" cy="2429510"/>
          </a:xfrm>
          <a:custGeom>
            <a:avLst/>
            <a:gdLst/>
            <a:ahLst/>
            <a:cxnLst/>
            <a:rect l="l" t="t" r="r" b="b"/>
            <a:pathLst>
              <a:path w="5724525" h="2429509">
                <a:moveTo>
                  <a:pt x="5724087" y="0"/>
                </a:moveTo>
                <a:lnTo>
                  <a:pt x="314126" y="0"/>
                </a:lnTo>
                <a:lnTo>
                  <a:pt x="0" y="314126"/>
                </a:lnTo>
                <a:lnTo>
                  <a:pt x="0" y="2429245"/>
                </a:lnTo>
                <a:lnTo>
                  <a:pt x="5409960" y="2429245"/>
                </a:lnTo>
                <a:lnTo>
                  <a:pt x="5724087" y="2115118"/>
                </a:lnTo>
                <a:lnTo>
                  <a:pt x="5724087" y="0"/>
                </a:lnTo>
                <a:close/>
              </a:path>
            </a:pathLst>
          </a:custGeom>
          <a:solidFill>
            <a:srgbClr val="F3F5F6"/>
          </a:solidFill>
        </p:spPr>
        <p:txBody>
          <a:bodyPr wrap="square" lIns="0" tIns="0" rIns="0" bIns="0" rtlCol="0"/>
          <a:lstStyle/>
          <a:p>
            <a:endParaRPr/>
          </a:p>
        </p:txBody>
      </p:sp>
      <p:sp>
        <p:nvSpPr>
          <p:cNvPr id="5" name="object 5"/>
          <p:cNvSpPr txBox="1"/>
          <p:nvPr/>
        </p:nvSpPr>
        <p:spPr>
          <a:xfrm>
            <a:off x="13843772" y="6352049"/>
            <a:ext cx="4493895" cy="1432560"/>
          </a:xfrm>
          <a:prstGeom prst="rect">
            <a:avLst/>
          </a:prstGeom>
        </p:spPr>
        <p:txBody>
          <a:bodyPr vert="horz" wrap="square" lIns="0" tIns="6350" rIns="0" bIns="0" rtlCol="0">
            <a:spAutoFit/>
          </a:bodyPr>
          <a:lstStyle/>
          <a:p>
            <a:pPr marL="12700" marR="5080">
              <a:lnSpc>
                <a:spcPct val="103000"/>
              </a:lnSpc>
              <a:spcBef>
                <a:spcPts val="50"/>
              </a:spcBef>
            </a:pPr>
            <a:r>
              <a:rPr sz="1800" b="1" dirty="0">
                <a:solidFill>
                  <a:srgbClr val="093642"/>
                </a:solidFill>
                <a:latin typeface="Aptos SemiBold" panose="020B0004020202020204" pitchFamily="34" charset="0"/>
                <a:cs typeface="Calibri"/>
              </a:rPr>
              <a:t>Reflection: </a:t>
            </a:r>
            <a:r>
              <a:rPr sz="1800" dirty="0">
                <a:solidFill>
                  <a:srgbClr val="093642"/>
                </a:solidFill>
                <a:latin typeface="Aptos Light" panose="020B0004020202020204" pitchFamily="34" charset="0"/>
                <a:cs typeface="Calibri"/>
              </a:rPr>
              <a:t>After each check-in, note one small action you’ll take or one thing you learned about your team. Over time, these small actions build stronger communication and trust.</a:t>
            </a:r>
            <a:endParaRPr sz="1800" dirty="0">
              <a:latin typeface="Aptos Light" panose="020B0004020202020204" pitchFamily="34" charset="0"/>
              <a:cs typeface="Calibri"/>
            </a:endParaRPr>
          </a:p>
        </p:txBody>
      </p:sp>
      <p:sp>
        <p:nvSpPr>
          <p:cNvPr id="6" name="object 6"/>
          <p:cNvSpPr/>
          <p:nvPr/>
        </p:nvSpPr>
        <p:spPr>
          <a:xfrm>
            <a:off x="7190008" y="1298389"/>
            <a:ext cx="2409825" cy="901065"/>
          </a:xfrm>
          <a:custGeom>
            <a:avLst/>
            <a:gdLst/>
            <a:ahLst/>
            <a:cxnLst/>
            <a:rect l="l" t="t" r="r" b="b"/>
            <a:pathLst>
              <a:path w="2409825" h="901064">
                <a:moveTo>
                  <a:pt x="2409790" y="0"/>
                </a:moveTo>
                <a:lnTo>
                  <a:pt x="314126" y="0"/>
                </a:lnTo>
                <a:lnTo>
                  <a:pt x="0" y="314126"/>
                </a:lnTo>
                <a:lnTo>
                  <a:pt x="0" y="900496"/>
                </a:lnTo>
                <a:lnTo>
                  <a:pt x="2095663" y="900496"/>
                </a:lnTo>
                <a:lnTo>
                  <a:pt x="2409790" y="586369"/>
                </a:lnTo>
                <a:lnTo>
                  <a:pt x="2409790" y="0"/>
                </a:lnTo>
                <a:close/>
              </a:path>
            </a:pathLst>
          </a:custGeom>
          <a:solidFill>
            <a:srgbClr val="FFE980"/>
          </a:solidFill>
        </p:spPr>
        <p:txBody>
          <a:bodyPr wrap="square" lIns="0" tIns="0" rIns="0" bIns="0" rtlCol="0"/>
          <a:lstStyle/>
          <a:p>
            <a:endParaRPr/>
          </a:p>
        </p:txBody>
      </p:sp>
      <p:sp>
        <p:nvSpPr>
          <p:cNvPr id="7" name="object 7"/>
          <p:cNvSpPr txBox="1"/>
          <p:nvPr/>
        </p:nvSpPr>
        <p:spPr>
          <a:xfrm>
            <a:off x="7563164" y="1557551"/>
            <a:ext cx="159004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4. Follow Up</a:t>
            </a:r>
            <a:endParaRPr sz="2200" b="1" dirty="0">
              <a:latin typeface="Aptos SemiBold" panose="020B0004020202020204" pitchFamily="34" charset="0"/>
              <a:cs typeface="Calibri"/>
            </a:endParaRPr>
          </a:p>
        </p:txBody>
      </p:sp>
      <p:sp>
        <p:nvSpPr>
          <p:cNvPr id="8" name="object 8"/>
          <p:cNvSpPr/>
          <p:nvPr/>
        </p:nvSpPr>
        <p:spPr>
          <a:xfrm>
            <a:off x="13332928" y="1298389"/>
            <a:ext cx="3325495" cy="901065"/>
          </a:xfrm>
          <a:custGeom>
            <a:avLst/>
            <a:gdLst/>
            <a:ahLst/>
            <a:cxnLst/>
            <a:rect l="l" t="t" r="r" b="b"/>
            <a:pathLst>
              <a:path w="3325494" h="901064">
                <a:moveTo>
                  <a:pt x="3325071" y="0"/>
                </a:moveTo>
                <a:lnTo>
                  <a:pt x="314126" y="0"/>
                </a:lnTo>
                <a:lnTo>
                  <a:pt x="0" y="314126"/>
                </a:lnTo>
                <a:lnTo>
                  <a:pt x="0" y="900496"/>
                </a:lnTo>
                <a:lnTo>
                  <a:pt x="3010944" y="900496"/>
                </a:lnTo>
                <a:lnTo>
                  <a:pt x="3325071" y="586369"/>
                </a:lnTo>
                <a:lnTo>
                  <a:pt x="3325071" y="0"/>
                </a:lnTo>
                <a:close/>
              </a:path>
            </a:pathLst>
          </a:custGeom>
          <a:solidFill>
            <a:srgbClr val="FFE980"/>
          </a:solidFill>
        </p:spPr>
        <p:txBody>
          <a:bodyPr wrap="square" lIns="0" tIns="0" rIns="0" bIns="0" rtlCol="0"/>
          <a:lstStyle/>
          <a:p>
            <a:endParaRPr/>
          </a:p>
        </p:txBody>
      </p:sp>
      <p:sp>
        <p:nvSpPr>
          <p:cNvPr id="9" name="object 9"/>
          <p:cNvSpPr txBox="1"/>
          <p:nvPr/>
        </p:nvSpPr>
        <p:spPr>
          <a:xfrm>
            <a:off x="13706084" y="1565659"/>
            <a:ext cx="247523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5. Lead by Example</a:t>
            </a:r>
            <a:endParaRPr sz="2200" b="1" dirty="0">
              <a:latin typeface="Aptos SemiBold" panose="020B0004020202020204" pitchFamily="34" charset="0"/>
              <a:cs typeface="Calibri"/>
            </a:endParaRPr>
          </a:p>
        </p:txBody>
      </p:sp>
      <p:sp>
        <p:nvSpPr>
          <p:cNvPr id="10" name="object 10"/>
          <p:cNvSpPr txBox="1"/>
          <p:nvPr/>
        </p:nvSpPr>
        <p:spPr>
          <a:xfrm>
            <a:off x="1034388" y="2549573"/>
            <a:ext cx="5738495" cy="1149985"/>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Pay attention to what’s said and what’s not. Show genuine interest and empathy. Avoid rushing to solve problems unless the person asks for help; often listening is the most powerful thing you can do.</a:t>
            </a:r>
          </a:p>
        </p:txBody>
      </p:sp>
      <p:sp>
        <p:nvSpPr>
          <p:cNvPr id="11" name="object 11"/>
          <p:cNvSpPr/>
          <p:nvPr/>
        </p:nvSpPr>
        <p:spPr>
          <a:xfrm>
            <a:off x="1047088" y="4042212"/>
            <a:ext cx="5724525" cy="2408555"/>
          </a:xfrm>
          <a:custGeom>
            <a:avLst/>
            <a:gdLst/>
            <a:ahLst/>
            <a:cxnLst/>
            <a:rect l="l" t="t" r="r" b="b"/>
            <a:pathLst>
              <a:path w="5724525" h="2408554">
                <a:moveTo>
                  <a:pt x="5724087" y="0"/>
                </a:moveTo>
                <a:lnTo>
                  <a:pt x="314126" y="0"/>
                </a:lnTo>
                <a:lnTo>
                  <a:pt x="0" y="314126"/>
                </a:lnTo>
                <a:lnTo>
                  <a:pt x="0" y="2408303"/>
                </a:lnTo>
                <a:lnTo>
                  <a:pt x="5409960" y="2408303"/>
                </a:lnTo>
                <a:lnTo>
                  <a:pt x="5724087" y="2094177"/>
                </a:lnTo>
                <a:lnTo>
                  <a:pt x="5724087" y="0"/>
                </a:lnTo>
                <a:close/>
              </a:path>
            </a:pathLst>
          </a:custGeom>
          <a:solidFill>
            <a:srgbClr val="F3F5F6"/>
          </a:solidFill>
        </p:spPr>
        <p:txBody>
          <a:bodyPr wrap="square" lIns="0" tIns="0" rIns="0" bIns="0" rtlCol="0"/>
          <a:lstStyle/>
          <a:p>
            <a:endParaRPr/>
          </a:p>
        </p:txBody>
      </p:sp>
      <p:sp>
        <p:nvSpPr>
          <p:cNvPr id="12" name="object 12"/>
          <p:cNvSpPr txBox="1"/>
          <p:nvPr/>
        </p:nvSpPr>
        <p:spPr>
          <a:xfrm>
            <a:off x="1557932" y="4538996"/>
            <a:ext cx="4517390" cy="1425711"/>
          </a:xfrm>
          <a:prstGeom prst="rect">
            <a:avLst/>
          </a:prstGeom>
        </p:spPr>
        <p:txBody>
          <a:bodyPr vert="horz" wrap="square" lIns="0" tIns="6350" rIns="0" bIns="0" rtlCol="0">
            <a:spAutoFit/>
          </a:bodyPr>
          <a:lstStyle/>
          <a:p>
            <a:pPr marL="12700" marR="5080">
              <a:lnSpc>
                <a:spcPct val="103000"/>
              </a:lnSpc>
              <a:spcBef>
                <a:spcPts val="50"/>
              </a:spcBef>
            </a:pPr>
            <a:r>
              <a:rPr sz="1800" b="1" dirty="0">
                <a:solidFill>
                  <a:srgbClr val="093642"/>
                </a:solidFill>
                <a:latin typeface="Aptos SemiBold" panose="020B0004020202020204" pitchFamily="34" charset="0"/>
                <a:cs typeface="Calibri"/>
              </a:rPr>
              <a:t>Reminder: </a:t>
            </a:r>
            <a:r>
              <a:rPr sz="1800" dirty="0">
                <a:solidFill>
                  <a:srgbClr val="093642"/>
                </a:solidFill>
                <a:latin typeface="Aptos Light" panose="020B0004020202020204" pitchFamily="34" charset="0"/>
                <a:cs typeface="Calibri"/>
              </a:rPr>
              <a:t>People experience wellbeing challenges in different ways. What affects someone on site may differ from someone in an office, but everyone needs to feel heard </a:t>
            </a:r>
            <a:br>
              <a:rPr lang="en-US" sz="1800" dirty="0">
                <a:solidFill>
                  <a:srgbClr val="093642"/>
                </a:solidFill>
                <a:latin typeface="Aptos Light" panose="020B0004020202020204" pitchFamily="34" charset="0"/>
                <a:cs typeface="Calibri"/>
              </a:rPr>
            </a:br>
            <a:r>
              <a:rPr sz="1800" dirty="0">
                <a:solidFill>
                  <a:srgbClr val="093642"/>
                </a:solidFill>
                <a:latin typeface="Aptos Light" panose="020B0004020202020204" pitchFamily="34" charset="0"/>
                <a:cs typeface="Calibri"/>
              </a:rPr>
              <a:t>and supported.</a:t>
            </a:r>
            <a:endParaRPr sz="1800" dirty="0">
              <a:latin typeface="Aptos Light" panose="020B0004020202020204" pitchFamily="34" charset="0"/>
              <a:cs typeface="Calibri"/>
            </a:endParaRPr>
          </a:p>
        </p:txBody>
      </p:sp>
      <p:sp>
        <p:nvSpPr>
          <p:cNvPr id="13" name="object 13"/>
          <p:cNvSpPr/>
          <p:nvPr/>
        </p:nvSpPr>
        <p:spPr>
          <a:xfrm>
            <a:off x="1047088" y="1298389"/>
            <a:ext cx="3409315" cy="901065"/>
          </a:xfrm>
          <a:custGeom>
            <a:avLst/>
            <a:gdLst/>
            <a:ahLst/>
            <a:cxnLst/>
            <a:rect l="l" t="t" r="r" b="b"/>
            <a:pathLst>
              <a:path w="3409315" h="901064">
                <a:moveTo>
                  <a:pt x="3409278" y="0"/>
                </a:moveTo>
                <a:lnTo>
                  <a:pt x="314126" y="0"/>
                </a:lnTo>
                <a:lnTo>
                  <a:pt x="0" y="314126"/>
                </a:lnTo>
                <a:lnTo>
                  <a:pt x="0" y="900496"/>
                </a:lnTo>
                <a:lnTo>
                  <a:pt x="3095151" y="900496"/>
                </a:lnTo>
                <a:lnTo>
                  <a:pt x="3409278" y="586369"/>
                </a:lnTo>
                <a:lnTo>
                  <a:pt x="3409278" y="0"/>
                </a:lnTo>
                <a:close/>
              </a:path>
            </a:pathLst>
          </a:custGeom>
          <a:solidFill>
            <a:srgbClr val="FFE980"/>
          </a:solidFill>
        </p:spPr>
        <p:txBody>
          <a:bodyPr wrap="square" lIns="0" tIns="0" rIns="0" bIns="0" rtlCol="0"/>
          <a:lstStyle/>
          <a:p>
            <a:endParaRPr/>
          </a:p>
        </p:txBody>
      </p:sp>
      <p:sp>
        <p:nvSpPr>
          <p:cNvPr id="14" name="object 14"/>
          <p:cNvSpPr txBox="1"/>
          <p:nvPr/>
        </p:nvSpPr>
        <p:spPr>
          <a:xfrm>
            <a:off x="1420243" y="1557551"/>
            <a:ext cx="255778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3. Listen and Notice</a:t>
            </a:r>
            <a:endParaRPr sz="2200" b="1" dirty="0">
              <a:latin typeface="Aptos SemiBold" panose="020B0004020202020204" pitchFamily="34" charset="0"/>
              <a:cs typeface="Calibri"/>
            </a:endParaRPr>
          </a:p>
        </p:txBody>
      </p:sp>
      <p:sp>
        <p:nvSpPr>
          <p:cNvPr id="17" name="object 17"/>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9" name="object 9">
            <a:extLst>
              <a:ext uri="{FF2B5EF4-FFF2-40B4-BE49-F238E27FC236}">
                <a16:creationId xmlns:a16="http://schemas.microsoft.com/office/drawing/2014/main" id="{ACA63806-EC2E-B7AD-FB0A-4B4DB2E7A458}"/>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20" name="object 28">
            <a:extLst>
              <a:ext uri="{FF2B5EF4-FFF2-40B4-BE49-F238E27FC236}">
                <a16:creationId xmlns:a16="http://schemas.microsoft.com/office/drawing/2014/main" id="{DE8249F0-E2AF-DBAB-124D-1E4DB5CD469D}"/>
              </a:ext>
            </a:extLst>
          </p:cNvPr>
          <p:cNvSpPr txBox="1"/>
          <p:nvPr/>
        </p:nvSpPr>
        <p:spPr>
          <a:xfrm>
            <a:off x="7177308" y="480194"/>
            <a:ext cx="220726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1: Wellbeing Check-in Guide</a:t>
            </a:r>
            <a:endParaRPr sz="1150" b="1" dirty="0">
              <a:latin typeface="Aptos" panose="020B0004020202020204" pitchFamily="34" charset="0"/>
              <a:cs typeface="Calibri"/>
            </a:endParaRPr>
          </a:p>
        </p:txBody>
      </p:sp>
      <p:sp>
        <p:nvSpPr>
          <p:cNvPr id="15" name="object 11">
            <a:extLst>
              <a:ext uri="{FF2B5EF4-FFF2-40B4-BE49-F238E27FC236}">
                <a16:creationId xmlns:a16="http://schemas.microsoft.com/office/drawing/2014/main" id="{942EC627-2024-5932-31E0-77FCFE3BB173}"/>
              </a:ext>
            </a:extLst>
          </p:cNvPr>
          <p:cNvSpPr txBox="1">
            <a:spLocks/>
          </p:cNvSpPr>
          <p:nvPr/>
        </p:nvSpPr>
        <p:spPr>
          <a:xfrm>
            <a:off x="19424650" y="10656371"/>
            <a:ext cx="249021" cy="180819"/>
          </a:xfrm>
          <a:prstGeom prst="rect">
            <a:avLst/>
          </a:prstGeom>
        </p:spPr>
        <p:txBody>
          <a:bodyPr vert="horz" wrap="square" lIns="0" tIns="3810" rIns="0" bIns="0" rtlCol="0">
            <a:spAutoFit/>
          </a:bodyPr>
          <a:lstStyle>
            <a:defPPr>
              <a:defRPr kern="0"/>
            </a:defPPr>
            <a:lvl1pPr>
              <a:defRPr sz="1150" b="1" i="0">
                <a:solidFill>
                  <a:srgbClr val="093642"/>
                </a:solidFill>
                <a:latin typeface="Calibri"/>
                <a:cs typeface="Calibri"/>
              </a:defRPr>
            </a:lvl1pPr>
          </a:lstStyle>
          <a:p>
            <a:pPr marL="38100">
              <a:spcBef>
                <a:spcPts val="30"/>
              </a:spcBef>
            </a:pPr>
            <a:fld id="{81D60167-4931-47E6-BA6A-407CBD079E47}" type="slidenum">
              <a:rPr lang="en-NZ" b="0" spc="-25" smtClean="0">
                <a:latin typeface="Aptos" panose="020B0004020202020204" pitchFamily="34" charset="0"/>
              </a:rPr>
              <a:pPr marL="38100">
                <a:spcBef>
                  <a:spcPts val="30"/>
                </a:spcBef>
              </a:pPr>
              <a:t>11</a:t>
            </a:fld>
            <a:endParaRPr lang="en-NZ" b="0" spc="-25" dirty="0">
              <a:latin typeface="Aptos" panose="020B00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90002" y="3778258"/>
            <a:ext cx="5724525" cy="6040755"/>
          </a:xfrm>
          <a:custGeom>
            <a:avLst/>
            <a:gdLst/>
            <a:ahLst/>
            <a:cxnLst/>
            <a:rect l="l" t="t" r="r" b="b"/>
            <a:pathLst>
              <a:path w="5724525" h="6040755">
                <a:moveTo>
                  <a:pt x="5724087" y="0"/>
                </a:moveTo>
                <a:lnTo>
                  <a:pt x="534266" y="0"/>
                </a:lnTo>
                <a:lnTo>
                  <a:pt x="0" y="534266"/>
                </a:lnTo>
                <a:lnTo>
                  <a:pt x="0" y="6040130"/>
                </a:lnTo>
                <a:lnTo>
                  <a:pt x="5189821" y="6040130"/>
                </a:lnTo>
                <a:lnTo>
                  <a:pt x="5724087" y="5505874"/>
                </a:lnTo>
                <a:lnTo>
                  <a:pt x="5724087" y="0"/>
                </a:lnTo>
                <a:close/>
              </a:path>
            </a:pathLst>
          </a:custGeom>
          <a:solidFill>
            <a:srgbClr val="F3F5F6"/>
          </a:solidFill>
        </p:spPr>
        <p:txBody>
          <a:bodyPr wrap="square" lIns="0" tIns="0" rIns="0" bIns="0" rtlCol="0"/>
          <a:lstStyle/>
          <a:p>
            <a:endParaRPr/>
          </a:p>
        </p:txBody>
      </p:sp>
      <p:sp>
        <p:nvSpPr>
          <p:cNvPr id="3" name="object 3"/>
          <p:cNvSpPr txBox="1"/>
          <p:nvPr/>
        </p:nvSpPr>
        <p:spPr>
          <a:xfrm>
            <a:off x="7700851" y="4934279"/>
            <a:ext cx="4605020" cy="3327400"/>
          </a:xfrm>
          <a:prstGeom prst="rect">
            <a:avLst/>
          </a:prstGeom>
        </p:spPr>
        <p:txBody>
          <a:bodyPr vert="horz" wrap="square" lIns="0" tIns="139065" rIns="0" bIns="0" rtlCol="0">
            <a:spAutoFit/>
          </a:bodyPr>
          <a:lstStyle/>
          <a:p>
            <a:pPr marL="12700">
              <a:lnSpc>
                <a:spcPct val="100000"/>
              </a:lnSpc>
              <a:spcBef>
                <a:spcPts val="1095"/>
              </a:spcBef>
            </a:pPr>
            <a:r>
              <a:rPr sz="1800" b="1" dirty="0">
                <a:solidFill>
                  <a:srgbClr val="093642"/>
                </a:solidFill>
                <a:latin typeface="Aptos SemiBold" panose="020B0004020202020204" pitchFamily="34" charset="0"/>
                <a:cs typeface="Calibri"/>
              </a:rPr>
              <a:t>How does this tool add value?</a:t>
            </a:r>
            <a:endParaRPr sz="1800" b="1" dirty="0">
              <a:latin typeface="Aptos SemiBold" panose="020B0004020202020204" pitchFamily="34" charset="0"/>
              <a:cs typeface="Calibri"/>
            </a:endParaRPr>
          </a:p>
          <a:p>
            <a:pPr marL="242570" marR="286385" indent="-230504">
              <a:lnSpc>
                <a:spcPct val="103000"/>
              </a:lnSpc>
              <a:spcBef>
                <a:spcPts val="940"/>
              </a:spcBef>
              <a:buClr>
                <a:srgbClr val="093642"/>
              </a:buClr>
              <a:buChar char="•"/>
              <a:tabLst>
                <a:tab pos="242570" algn="l"/>
              </a:tabLst>
            </a:pPr>
            <a:r>
              <a:rPr sz="1800" dirty="0">
                <a:latin typeface="Aptos Light" panose="020B0004020202020204" pitchFamily="34" charset="0"/>
                <a:cs typeface="Calibri"/>
              </a:rPr>
              <a:t>It gives leaders a simple, repeatable way to embed care into everyday work.</a:t>
            </a:r>
          </a:p>
          <a:p>
            <a:pPr marL="242570" marR="93345"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By making wellbeing part of routine conversations, it helps normalise support, reduce stigma, and build stronger team connection.</a:t>
            </a:r>
          </a:p>
          <a:p>
            <a:pPr marL="242570" marR="5080"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The guide also helps leaders model values-based practice in real time – not just talk about it.</a:t>
            </a:r>
          </a:p>
        </p:txBody>
      </p:sp>
      <p:sp>
        <p:nvSpPr>
          <p:cNvPr id="4" name="object 4"/>
          <p:cNvSpPr/>
          <p:nvPr/>
        </p:nvSpPr>
        <p:spPr>
          <a:xfrm>
            <a:off x="13332922" y="3778258"/>
            <a:ext cx="5724525" cy="6040755"/>
          </a:xfrm>
          <a:custGeom>
            <a:avLst/>
            <a:gdLst/>
            <a:ahLst/>
            <a:cxnLst/>
            <a:rect l="l" t="t" r="r" b="b"/>
            <a:pathLst>
              <a:path w="5724525" h="6040755">
                <a:moveTo>
                  <a:pt x="5724087" y="0"/>
                </a:moveTo>
                <a:lnTo>
                  <a:pt x="534266" y="0"/>
                </a:lnTo>
                <a:lnTo>
                  <a:pt x="0" y="534266"/>
                </a:lnTo>
                <a:lnTo>
                  <a:pt x="0" y="6040130"/>
                </a:lnTo>
                <a:lnTo>
                  <a:pt x="5189831" y="6040130"/>
                </a:lnTo>
                <a:lnTo>
                  <a:pt x="5724087" y="5505874"/>
                </a:lnTo>
                <a:lnTo>
                  <a:pt x="5724087" y="0"/>
                </a:lnTo>
                <a:close/>
              </a:path>
            </a:pathLst>
          </a:custGeom>
          <a:solidFill>
            <a:srgbClr val="F3F5F6"/>
          </a:solidFill>
        </p:spPr>
        <p:txBody>
          <a:bodyPr wrap="square" lIns="0" tIns="0" rIns="0" bIns="0" rtlCol="0"/>
          <a:lstStyle/>
          <a:p>
            <a:endParaRPr/>
          </a:p>
        </p:txBody>
      </p:sp>
      <p:sp>
        <p:nvSpPr>
          <p:cNvPr id="5" name="object 5"/>
          <p:cNvSpPr txBox="1"/>
          <p:nvPr/>
        </p:nvSpPr>
        <p:spPr>
          <a:xfrm>
            <a:off x="13843772" y="5059286"/>
            <a:ext cx="4603115" cy="4119718"/>
          </a:xfrm>
          <a:prstGeom prst="rect">
            <a:avLst/>
          </a:prstGeom>
        </p:spPr>
        <p:txBody>
          <a:bodyPr vert="horz" wrap="square" lIns="0" tIns="6350" rIns="0" bIns="0" rtlCol="0">
            <a:spAutoFit/>
          </a:bodyPr>
          <a:lstStyle/>
          <a:p>
            <a:pPr marL="12700" marR="738505">
              <a:lnSpc>
                <a:spcPct val="103000"/>
              </a:lnSpc>
              <a:spcBef>
                <a:spcPts val="50"/>
              </a:spcBef>
            </a:pPr>
            <a:r>
              <a:rPr sz="1800" b="1" dirty="0">
                <a:solidFill>
                  <a:srgbClr val="093642"/>
                </a:solidFill>
                <a:latin typeface="Aptos SemiBold" panose="020B0004020202020204" pitchFamily="34" charset="0"/>
                <a:cs typeface="Calibri"/>
              </a:rPr>
              <a:t>For more ideas and sector resources that support wellbeing and leadership conversations:</a:t>
            </a:r>
            <a:endParaRPr sz="1800" b="1" dirty="0">
              <a:latin typeface="Aptos SemiBold" panose="020B0004020202020204" pitchFamily="34" charset="0"/>
              <a:cs typeface="Calibri"/>
            </a:endParaRP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MATES in Construction – 0800 111 315</a:t>
            </a:r>
          </a:p>
          <a:p>
            <a:pPr marL="242570" marR="264160"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Need to Talk? 1737 – Call or text 1737 for free support</a:t>
            </a:r>
          </a:p>
          <a:p>
            <a:pPr marL="242570" marR="389890" indent="-230504">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2"/>
              </a:rPr>
              <a:t>WorkSafe NZ – Work-related Wellbeing:</a:t>
            </a:r>
            <a:r>
              <a:rPr sz="1800" u="none" dirty="0">
                <a:solidFill>
                  <a:srgbClr val="093642"/>
                </a:solidFill>
                <a:latin typeface="Aptos Light" panose="020B0004020202020204" pitchFamily="34" charset="0"/>
                <a:cs typeface="Calibri"/>
              </a:rPr>
              <a:t> </a:t>
            </a:r>
            <a:r>
              <a:rPr sz="1800" u="sng" dirty="0">
                <a:solidFill>
                  <a:srgbClr val="093642"/>
                </a:solidFill>
                <a:uFill>
                  <a:solidFill>
                    <a:srgbClr val="093642"/>
                  </a:solidFill>
                </a:uFill>
                <a:latin typeface="Aptos Light" panose="020B0004020202020204" pitchFamily="34" charset="0"/>
                <a:cs typeface="Calibri"/>
                <a:hlinkClick r:id="rId2"/>
              </a:rPr>
              <a:t>What Good Looks Like</a:t>
            </a:r>
            <a:endParaRPr sz="1800" dirty="0">
              <a:latin typeface="Aptos Light" panose="020B0004020202020204" pitchFamily="34" charset="0"/>
              <a:cs typeface="Calibri"/>
            </a:endParaRPr>
          </a:p>
          <a:p>
            <a:pPr marL="243840" indent="-231140">
              <a:lnSpc>
                <a:spcPct val="100000"/>
              </a:lnSpc>
              <a:spcBef>
                <a:spcPts val="1005"/>
              </a:spcBef>
              <a:buChar char="•"/>
              <a:tabLst>
                <a:tab pos="243840" algn="l"/>
              </a:tabLst>
            </a:pPr>
            <a:r>
              <a:rPr sz="1800" u="sng" dirty="0">
                <a:solidFill>
                  <a:srgbClr val="093642"/>
                </a:solidFill>
                <a:uFill>
                  <a:solidFill>
                    <a:srgbClr val="093642"/>
                  </a:solidFill>
                </a:uFill>
                <a:latin typeface="Aptos Light" panose="020B0004020202020204" pitchFamily="34" charset="0"/>
                <a:cs typeface="Calibri"/>
                <a:hlinkClick r:id="rId3"/>
              </a:rPr>
              <a:t>Site Safe NZ – Mental Health and Wellbeing</a:t>
            </a:r>
            <a:endParaRPr sz="1800" dirty="0">
              <a:latin typeface="Aptos Light" panose="020B0004020202020204" pitchFamily="34" charset="0"/>
              <a:cs typeface="Calibri"/>
            </a:endParaRPr>
          </a:p>
          <a:p>
            <a:pPr marL="242570">
              <a:lnSpc>
                <a:spcPct val="100000"/>
              </a:lnSpc>
              <a:spcBef>
                <a:spcPts val="65"/>
              </a:spcBef>
            </a:pPr>
            <a:r>
              <a:rPr sz="1800" u="sng" dirty="0">
                <a:solidFill>
                  <a:srgbClr val="093642"/>
                </a:solidFill>
                <a:uFill>
                  <a:solidFill>
                    <a:srgbClr val="093642"/>
                  </a:solidFill>
                </a:uFill>
                <a:latin typeface="Aptos Light" panose="020B0004020202020204" pitchFamily="34" charset="0"/>
                <a:cs typeface="Calibri"/>
                <a:hlinkClick r:id="rId3"/>
              </a:rPr>
              <a:t>| SiteSafe</a:t>
            </a:r>
            <a:endParaRPr sz="1800" dirty="0">
              <a:latin typeface="Aptos Light" panose="020B0004020202020204" pitchFamily="34" charset="0"/>
              <a:cs typeface="Calibri"/>
            </a:endParaRPr>
          </a:p>
          <a:p>
            <a:pPr marL="12700">
              <a:lnSpc>
                <a:spcPct val="100000"/>
              </a:lnSpc>
              <a:spcBef>
                <a:spcPts val="1700"/>
              </a:spcBef>
            </a:pPr>
            <a:r>
              <a:rPr sz="1800" dirty="0">
                <a:latin typeface="Aptos Light" panose="020B0004020202020204" pitchFamily="34" charset="0"/>
                <a:cs typeface="Calibri"/>
              </a:rPr>
              <a:t>For additional sector resources, see</a:t>
            </a:r>
          </a:p>
          <a:p>
            <a:pPr marL="12700">
              <a:lnSpc>
                <a:spcPct val="100000"/>
              </a:lnSpc>
              <a:spcBef>
                <a:spcPts val="65"/>
              </a:spcBef>
            </a:pPr>
            <a:r>
              <a:rPr sz="1800" b="1" dirty="0">
                <a:solidFill>
                  <a:srgbClr val="093642"/>
                </a:solidFill>
                <a:latin typeface="Aptos SemiBold" panose="020B0004020202020204" pitchFamily="34" charset="0"/>
                <a:cs typeface="Calibri"/>
              </a:rPr>
              <a:t>Appendix A</a:t>
            </a:r>
            <a:r>
              <a:rPr sz="1800" dirty="0">
                <a:latin typeface="Aptos Light" panose="020B0004020202020204" pitchFamily="34" charset="0"/>
                <a:cs typeface="Calibri"/>
              </a:rPr>
              <a:t>.</a:t>
            </a:r>
          </a:p>
        </p:txBody>
      </p:sp>
      <p:sp>
        <p:nvSpPr>
          <p:cNvPr id="6" name="object 6"/>
          <p:cNvSpPr/>
          <p:nvPr/>
        </p:nvSpPr>
        <p:spPr>
          <a:xfrm>
            <a:off x="13332922" y="3780071"/>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p>
        </p:txBody>
      </p:sp>
      <p:sp>
        <p:nvSpPr>
          <p:cNvPr id="7" name="object 7"/>
          <p:cNvSpPr txBox="1"/>
          <p:nvPr/>
        </p:nvSpPr>
        <p:spPr>
          <a:xfrm>
            <a:off x="13907228" y="4088255"/>
            <a:ext cx="1248410"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Support</a:t>
            </a:r>
            <a:endParaRPr sz="2600" b="1" dirty="0">
              <a:latin typeface="Aptos SemiBold" panose="020B0004020202020204" pitchFamily="34" charset="0"/>
              <a:cs typeface="Calibri"/>
            </a:endParaRPr>
          </a:p>
        </p:txBody>
      </p:sp>
      <p:sp>
        <p:nvSpPr>
          <p:cNvPr id="8" name="object 8"/>
          <p:cNvSpPr/>
          <p:nvPr/>
        </p:nvSpPr>
        <p:spPr>
          <a:xfrm>
            <a:off x="7190002" y="3780071"/>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p>
        </p:txBody>
      </p:sp>
      <p:sp>
        <p:nvSpPr>
          <p:cNvPr id="9" name="object 9"/>
          <p:cNvSpPr txBox="1"/>
          <p:nvPr/>
        </p:nvSpPr>
        <p:spPr>
          <a:xfrm>
            <a:off x="7774835" y="4088255"/>
            <a:ext cx="2653030"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Adding to your kit</a:t>
            </a:r>
            <a:endParaRPr sz="2600" b="1" dirty="0">
              <a:latin typeface="Aptos SemiBold" panose="020B0004020202020204" pitchFamily="34" charset="0"/>
              <a:cs typeface="Calibri"/>
            </a:endParaRPr>
          </a:p>
        </p:txBody>
      </p:sp>
      <p:sp>
        <p:nvSpPr>
          <p:cNvPr id="10" name="object 10" descr="$PPTXTitle"/>
          <p:cNvSpPr txBox="1">
            <a:spLocks noGrp="1"/>
          </p:cNvSpPr>
          <p:nvPr>
            <p:ph type="title" idx="4294967295"/>
          </p:nvPr>
        </p:nvSpPr>
        <p:spPr>
          <a:xfrm>
            <a:off x="1034388" y="976869"/>
            <a:ext cx="9779662" cy="1154162"/>
          </a:xfrm>
          <a:prstGeom prst="rect">
            <a:avLst/>
          </a:prstGeom>
        </p:spPr>
        <p:txBody>
          <a:bodyPr vert="horz" wrap="square" lIns="0" tIns="15240" rIns="0" bIns="0" rtlCol="0">
            <a:spAutoFit/>
          </a:bodyPr>
          <a:lstStyle/>
          <a:p>
            <a:pPr marL="12700">
              <a:lnSpc>
                <a:spcPct val="100000"/>
              </a:lnSpc>
              <a:spcBef>
                <a:spcPts val="120"/>
              </a:spcBef>
            </a:pPr>
            <a:r>
              <a:rPr sz="7400" dirty="0">
                <a:solidFill>
                  <a:srgbClr val="083642"/>
                </a:solidFill>
                <a:latin typeface="Aptos Light" panose="020B0004020202020204" pitchFamily="34" charset="0"/>
              </a:rPr>
              <a:t>Tips, tricks and support</a:t>
            </a:r>
          </a:p>
        </p:txBody>
      </p:sp>
      <p:sp>
        <p:nvSpPr>
          <p:cNvPr id="11" name="object 11"/>
          <p:cNvSpPr txBox="1"/>
          <p:nvPr/>
        </p:nvSpPr>
        <p:spPr>
          <a:xfrm>
            <a:off x="13320228" y="1268434"/>
            <a:ext cx="4385310" cy="1035050"/>
          </a:xfrm>
          <a:prstGeom prst="rect">
            <a:avLst/>
          </a:prstGeom>
        </p:spPr>
        <p:txBody>
          <a:bodyPr vert="horz" wrap="square" lIns="0" tIns="15875" rIns="0" bIns="0" rtlCol="0">
            <a:spAutoFit/>
          </a:bodyPr>
          <a:lstStyle/>
          <a:p>
            <a:pPr marL="12700" marR="5080" algn="just">
              <a:lnSpc>
                <a:spcPct val="100000"/>
              </a:lnSpc>
              <a:spcBef>
                <a:spcPts val="125"/>
              </a:spcBef>
            </a:pPr>
            <a:r>
              <a:rPr sz="2200" dirty="0">
                <a:solidFill>
                  <a:srgbClr val="093642"/>
                </a:solidFill>
                <a:latin typeface="Aptos" panose="020B0004020202020204" pitchFamily="34" charset="0"/>
                <a:cs typeface="Calibri"/>
              </a:rPr>
              <a:t>How to get the most from this tool – add it to your kit and know where to go for extra support.</a:t>
            </a:r>
            <a:endParaRPr sz="2200" dirty="0">
              <a:latin typeface="Aptos" panose="020B0004020202020204" pitchFamily="34" charset="0"/>
              <a:cs typeface="Calibri"/>
            </a:endParaRPr>
          </a:p>
        </p:txBody>
      </p:sp>
      <p:sp>
        <p:nvSpPr>
          <p:cNvPr id="12" name="object 12"/>
          <p:cNvSpPr/>
          <p:nvPr/>
        </p:nvSpPr>
        <p:spPr>
          <a:xfrm>
            <a:off x="1047084" y="3778258"/>
            <a:ext cx="5724525" cy="6040755"/>
          </a:xfrm>
          <a:custGeom>
            <a:avLst/>
            <a:gdLst/>
            <a:ahLst/>
            <a:cxnLst/>
            <a:rect l="l" t="t" r="r" b="b"/>
            <a:pathLst>
              <a:path w="5724525" h="6040755">
                <a:moveTo>
                  <a:pt x="5724087" y="0"/>
                </a:moveTo>
                <a:lnTo>
                  <a:pt x="534266" y="0"/>
                </a:lnTo>
                <a:lnTo>
                  <a:pt x="0" y="534266"/>
                </a:lnTo>
                <a:lnTo>
                  <a:pt x="0" y="6040130"/>
                </a:lnTo>
                <a:lnTo>
                  <a:pt x="5189821" y="6040130"/>
                </a:lnTo>
                <a:lnTo>
                  <a:pt x="5724087" y="5505874"/>
                </a:lnTo>
                <a:lnTo>
                  <a:pt x="5724087" y="0"/>
                </a:lnTo>
                <a:close/>
              </a:path>
            </a:pathLst>
          </a:custGeom>
          <a:solidFill>
            <a:srgbClr val="F3F5F6"/>
          </a:solidFill>
        </p:spPr>
        <p:txBody>
          <a:bodyPr wrap="square" lIns="0" tIns="0" rIns="0" bIns="0" rtlCol="0"/>
          <a:lstStyle/>
          <a:p>
            <a:endParaRPr/>
          </a:p>
        </p:txBody>
      </p:sp>
      <p:sp>
        <p:nvSpPr>
          <p:cNvPr id="13" name="object 13"/>
          <p:cNvSpPr txBox="1"/>
          <p:nvPr/>
        </p:nvSpPr>
        <p:spPr>
          <a:xfrm>
            <a:off x="1557932" y="5064151"/>
            <a:ext cx="4681220" cy="3314049"/>
          </a:xfrm>
          <a:prstGeom prst="rect">
            <a:avLst/>
          </a:prstGeom>
        </p:spPr>
        <p:txBody>
          <a:bodyPr vert="horz" wrap="square" lIns="0" tIns="6350" rIns="0" bIns="0" rtlCol="0">
            <a:spAutoFit/>
          </a:bodyPr>
          <a:lstStyle/>
          <a:p>
            <a:pPr marL="242570" marR="607695" indent="-230504">
              <a:lnSpc>
                <a:spcPct val="103000"/>
              </a:lnSpc>
              <a:spcBef>
                <a:spcPts val="50"/>
              </a:spcBef>
              <a:buFont typeface="Calibri"/>
              <a:buChar char="•"/>
              <a:tabLst>
                <a:tab pos="242570" algn="l"/>
              </a:tabLst>
            </a:pPr>
            <a:r>
              <a:rPr sz="1800" b="1" dirty="0">
                <a:solidFill>
                  <a:srgbClr val="093642"/>
                </a:solidFill>
                <a:latin typeface="Aptos SemiBold" panose="020B0004020202020204" pitchFamily="34" charset="0"/>
                <a:cs typeface="Calibri"/>
              </a:rPr>
              <a:t>Start small. </a:t>
            </a:r>
            <a:r>
              <a:rPr sz="1800" dirty="0">
                <a:latin typeface="Aptos Light" panose="020B0004020202020204" pitchFamily="34" charset="0"/>
                <a:cs typeface="Calibri"/>
              </a:rPr>
              <a:t>A few minutes of genuine attention can make a real difference.</a:t>
            </a:r>
          </a:p>
          <a:p>
            <a:pPr marL="242570" marR="466725" indent="-230504">
              <a:lnSpc>
                <a:spcPct val="103000"/>
              </a:lnSpc>
              <a:spcBef>
                <a:spcPts val="935"/>
              </a:spcBef>
              <a:buFont typeface="Calibri"/>
              <a:buChar char="•"/>
              <a:tabLst>
                <a:tab pos="242570" algn="l"/>
              </a:tabLst>
            </a:pPr>
            <a:r>
              <a:rPr sz="1800" b="1" dirty="0">
                <a:solidFill>
                  <a:srgbClr val="093642"/>
                </a:solidFill>
                <a:latin typeface="Aptos SemiBold" panose="020B0004020202020204" pitchFamily="34" charset="0"/>
                <a:cs typeface="Calibri"/>
              </a:rPr>
              <a:t>Be consistent. </a:t>
            </a:r>
            <a:r>
              <a:rPr sz="1800" dirty="0">
                <a:latin typeface="Aptos Light" panose="020B0004020202020204" pitchFamily="34" charset="0"/>
                <a:cs typeface="Calibri"/>
              </a:rPr>
              <a:t>Regular check-ins build trust faster than one-off talks.</a:t>
            </a:r>
          </a:p>
          <a:p>
            <a:pPr marL="242570" marR="5080" indent="-230504">
              <a:lnSpc>
                <a:spcPct val="103000"/>
              </a:lnSpc>
              <a:spcBef>
                <a:spcPts val="935"/>
              </a:spcBef>
              <a:buFont typeface="Calibri"/>
              <a:buChar char="•"/>
              <a:tabLst>
                <a:tab pos="242570" algn="l"/>
              </a:tabLst>
            </a:pPr>
            <a:r>
              <a:rPr sz="1800" b="1" dirty="0">
                <a:solidFill>
                  <a:srgbClr val="093642"/>
                </a:solidFill>
                <a:latin typeface="Aptos SemiBold" panose="020B0004020202020204" pitchFamily="34" charset="0"/>
                <a:cs typeface="Calibri"/>
              </a:rPr>
              <a:t>Share your own experiences. </a:t>
            </a:r>
            <a:r>
              <a:rPr sz="1800" dirty="0">
                <a:latin typeface="Aptos Light" panose="020B0004020202020204" pitchFamily="34" charset="0"/>
                <a:cs typeface="Calibri"/>
              </a:rPr>
              <a:t>It normalises looking after ourselves and each other.</a:t>
            </a:r>
          </a:p>
          <a:p>
            <a:pPr marL="242570" marR="220345" indent="-230504">
              <a:lnSpc>
                <a:spcPct val="103000"/>
              </a:lnSpc>
              <a:spcBef>
                <a:spcPts val="935"/>
              </a:spcBef>
              <a:buFont typeface="Calibri"/>
              <a:buChar char="•"/>
              <a:tabLst>
                <a:tab pos="242570" algn="l"/>
              </a:tabLst>
            </a:pPr>
            <a:r>
              <a:rPr sz="1800" b="1" dirty="0">
                <a:solidFill>
                  <a:srgbClr val="093642"/>
                </a:solidFill>
                <a:latin typeface="Aptos SemiBold" panose="020B0004020202020204" pitchFamily="34" charset="0"/>
                <a:cs typeface="Calibri"/>
              </a:rPr>
              <a:t>Talk with other leaders. </a:t>
            </a:r>
            <a:r>
              <a:rPr sz="1800" dirty="0">
                <a:latin typeface="Aptos Light" panose="020B0004020202020204" pitchFamily="34" charset="0"/>
                <a:cs typeface="Calibri"/>
              </a:rPr>
              <a:t>Exchange what’s working and learn from peers.</a:t>
            </a:r>
          </a:p>
          <a:p>
            <a:pPr marL="242570" marR="180975" indent="-230504">
              <a:lnSpc>
                <a:spcPct val="103000"/>
              </a:lnSpc>
              <a:spcBef>
                <a:spcPts val="940"/>
              </a:spcBef>
              <a:buFont typeface="Calibri"/>
              <a:buChar char="•"/>
              <a:tabLst>
                <a:tab pos="242570" algn="l"/>
              </a:tabLst>
            </a:pPr>
            <a:r>
              <a:rPr sz="1800" b="1" dirty="0">
                <a:solidFill>
                  <a:srgbClr val="093642"/>
                </a:solidFill>
                <a:latin typeface="Aptos SemiBold" panose="020B0004020202020204" pitchFamily="34" charset="0"/>
                <a:cs typeface="Calibri"/>
              </a:rPr>
              <a:t>Integrate check-ins. </a:t>
            </a:r>
            <a:r>
              <a:rPr sz="1800" dirty="0">
                <a:latin typeface="Aptos Light" panose="020B0004020202020204" pitchFamily="34" charset="0"/>
                <a:cs typeface="Calibri"/>
              </a:rPr>
              <a:t>Link them to existing health, safety, or mentoring routines.</a:t>
            </a:r>
          </a:p>
        </p:txBody>
      </p:sp>
      <p:sp>
        <p:nvSpPr>
          <p:cNvPr id="14" name="object 14"/>
          <p:cNvSpPr/>
          <p:nvPr/>
        </p:nvSpPr>
        <p:spPr>
          <a:xfrm>
            <a:off x="1047084" y="3784934"/>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p>
        </p:txBody>
      </p:sp>
      <p:sp>
        <p:nvSpPr>
          <p:cNvPr id="15" name="object 15"/>
          <p:cNvSpPr txBox="1"/>
          <p:nvPr/>
        </p:nvSpPr>
        <p:spPr>
          <a:xfrm>
            <a:off x="1643349" y="4093119"/>
            <a:ext cx="2501265" cy="417422"/>
          </a:xfrm>
          <a:prstGeom prst="rect">
            <a:avLst/>
          </a:prstGeom>
        </p:spPr>
        <p:txBody>
          <a:bodyPr vert="horz" wrap="square" lIns="0" tIns="17145" rIns="0" bIns="0" rtlCol="0">
            <a:spAutoFit/>
          </a:bodyPr>
          <a:lstStyle/>
          <a:p>
            <a:pPr marL="12700">
              <a:lnSpc>
                <a:spcPct val="100000"/>
              </a:lnSpc>
              <a:spcBef>
                <a:spcPts val="135"/>
              </a:spcBef>
            </a:pPr>
            <a:r>
              <a:rPr sz="2600" dirty="0">
                <a:solidFill>
                  <a:srgbClr val="FFFFFF"/>
                </a:solidFill>
                <a:latin typeface="Aptos SemiBold" panose="020B0004020202020204" pitchFamily="34" charset="0"/>
                <a:cs typeface="Calibri"/>
              </a:rPr>
              <a:t>Tips For Leaders</a:t>
            </a:r>
            <a:endParaRPr sz="2600" dirty="0">
              <a:latin typeface="Aptos SemiBold" panose="020B0004020202020204" pitchFamily="34" charset="0"/>
              <a:cs typeface="Calibri"/>
            </a:endParaRPr>
          </a:p>
        </p:txBody>
      </p:sp>
      <p:sp>
        <p:nvSpPr>
          <p:cNvPr id="18" name="object 18"/>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20" name="object 9">
            <a:extLst>
              <a:ext uri="{FF2B5EF4-FFF2-40B4-BE49-F238E27FC236}">
                <a16:creationId xmlns:a16="http://schemas.microsoft.com/office/drawing/2014/main" id="{04E66078-8B05-7D5F-911E-1F291E515C55}"/>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21" name="object 28">
            <a:extLst>
              <a:ext uri="{FF2B5EF4-FFF2-40B4-BE49-F238E27FC236}">
                <a16:creationId xmlns:a16="http://schemas.microsoft.com/office/drawing/2014/main" id="{04195E82-DE74-5563-81C8-49F048F388EB}"/>
              </a:ext>
            </a:extLst>
          </p:cNvPr>
          <p:cNvSpPr txBox="1"/>
          <p:nvPr/>
        </p:nvSpPr>
        <p:spPr>
          <a:xfrm>
            <a:off x="7177308" y="480194"/>
            <a:ext cx="220726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1: Wellbeing Check-in Guide</a:t>
            </a:r>
            <a:endParaRPr sz="1150" b="1" dirty="0">
              <a:latin typeface="Aptos" panose="020B0004020202020204" pitchFamily="34" charset="0"/>
              <a:cs typeface="Calibri"/>
            </a:endParaRPr>
          </a:p>
        </p:txBody>
      </p:sp>
      <p:sp>
        <p:nvSpPr>
          <p:cNvPr id="16" name="object 11">
            <a:extLst>
              <a:ext uri="{FF2B5EF4-FFF2-40B4-BE49-F238E27FC236}">
                <a16:creationId xmlns:a16="http://schemas.microsoft.com/office/drawing/2014/main" id="{73EA9EDC-B4AD-A3CD-3C25-CBD1F5D3633D}"/>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12</a:t>
            </a:fld>
            <a:endParaRPr b="0" spc="-25" dirty="0">
              <a:latin typeface="Aptos" panose="020B00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3642"/>
          </a:solidFill>
        </p:spPr>
        <p:txBody>
          <a:bodyPr wrap="square" lIns="0" tIns="0" rIns="0" bIns="0" rtlCol="0"/>
          <a:lstStyle/>
          <a:p>
            <a:endParaRPr/>
          </a:p>
        </p:txBody>
      </p:sp>
      <p:sp>
        <p:nvSpPr>
          <p:cNvPr id="3" name="object 3"/>
          <p:cNvSpPr/>
          <p:nvPr/>
        </p:nvSpPr>
        <p:spPr>
          <a:xfrm>
            <a:off x="1068029" y="0"/>
            <a:ext cx="12607290" cy="3884929"/>
          </a:xfrm>
          <a:custGeom>
            <a:avLst/>
            <a:gdLst/>
            <a:ahLst/>
            <a:cxnLst/>
            <a:rect l="l" t="t" r="r" b="b"/>
            <a:pathLst>
              <a:path w="12607290" h="3884929">
                <a:moveTo>
                  <a:pt x="0" y="0"/>
                </a:moveTo>
                <a:lnTo>
                  <a:pt x="0" y="2062774"/>
                </a:lnTo>
                <a:lnTo>
                  <a:pt x="1821934" y="3884708"/>
                </a:lnTo>
                <a:lnTo>
                  <a:pt x="12606945" y="3884708"/>
                </a:lnTo>
                <a:lnTo>
                  <a:pt x="12606945" y="0"/>
                </a:lnTo>
              </a:path>
            </a:pathLst>
          </a:custGeom>
          <a:ln w="20941">
            <a:solidFill>
              <a:srgbClr val="FFE980"/>
            </a:solidFill>
          </a:ln>
        </p:spPr>
        <p:txBody>
          <a:bodyPr wrap="square" lIns="0" tIns="0" rIns="0" bIns="0" rtlCol="0"/>
          <a:lstStyle/>
          <a:p>
            <a:endParaRPr/>
          </a:p>
        </p:txBody>
      </p:sp>
      <p:sp>
        <p:nvSpPr>
          <p:cNvPr id="4" name="object 4"/>
          <p:cNvSpPr/>
          <p:nvPr/>
        </p:nvSpPr>
        <p:spPr>
          <a:xfrm>
            <a:off x="1057559" y="9360971"/>
            <a:ext cx="2858770" cy="901065"/>
          </a:xfrm>
          <a:custGeom>
            <a:avLst/>
            <a:gdLst/>
            <a:ahLst/>
            <a:cxnLst/>
            <a:rect l="l" t="t" r="r" b="b"/>
            <a:pathLst>
              <a:path w="2858770" h="901065">
                <a:moveTo>
                  <a:pt x="314126" y="0"/>
                </a:moveTo>
                <a:lnTo>
                  <a:pt x="0" y="314126"/>
                </a:lnTo>
                <a:lnTo>
                  <a:pt x="0" y="900496"/>
                </a:lnTo>
                <a:lnTo>
                  <a:pt x="2544425" y="900496"/>
                </a:lnTo>
                <a:lnTo>
                  <a:pt x="2858551" y="586369"/>
                </a:lnTo>
                <a:lnTo>
                  <a:pt x="2858551" y="0"/>
                </a:lnTo>
                <a:lnTo>
                  <a:pt x="314126" y="0"/>
                </a:lnTo>
                <a:close/>
              </a:path>
            </a:pathLst>
          </a:custGeom>
          <a:ln w="20941">
            <a:solidFill>
              <a:srgbClr val="FFE980"/>
            </a:solidFill>
          </a:ln>
        </p:spPr>
        <p:txBody>
          <a:bodyPr wrap="square" lIns="0" tIns="0" rIns="0" bIns="0" rtlCol="0"/>
          <a:lstStyle/>
          <a:p>
            <a:endParaRPr/>
          </a:p>
        </p:txBody>
      </p:sp>
      <p:sp>
        <p:nvSpPr>
          <p:cNvPr id="5" name="object 5"/>
          <p:cNvSpPr txBox="1"/>
          <p:nvPr/>
        </p:nvSpPr>
        <p:spPr>
          <a:xfrm>
            <a:off x="1034388" y="6082221"/>
            <a:ext cx="6274462" cy="2671822"/>
          </a:xfrm>
          <a:prstGeom prst="rect">
            <a:avLst/>
          </a:prstGeom>
        </p:spPr>
        <p:txBody>
          <a:bodyPr vert="horz" wrap="square" lIns="0" tIns="250190" rIns="0" bIns="0" rtlCol="0">
            <a:spAutoFit/>
          </a:bodyPr>
          <a:lstStyle/>
          <a:p>
            <a:pPr marL="12700" marR="5080">
              <a:lnSpc>
                <a:spcPts val="9340"/>
              </a:lnSpc>
              <a:spcBef>
                <a:spcPts val="1970"/>
              </a:spcBef>
            </a:pPr>
            <a:r>
              <a:rPr sz="9350" dirty="0">
                <a:solidFill>
                  <a:srgbClr val="FFFFFF"/>
                </a:solidFill>
                <a:latin typeface="Aptos Light" panose="020B0004020202020204" pitchFamily="34" charset="0"/>
                <a:cs typeface="Calibri"/>
              </a:rPr>
              <a:t>Mentoring </a:t>
            </a:r>
            <a:r>
              <a:rPr sz="9350" dirty="0">
                <a:solidFill>
                  <a:srgbClr val="FFE980"/>
                </a:solidFill>
                <a:latin typeface="Aptos Light" panose="020B0004020202020204" pitchFamily="34" charset="0"/>
                <a:cs typeface="Calibri"/>
              </a:rPr>
              <a:t>Template</a:t>
            </a:r>
            <a:endParaRPr sz="9350" dirty="0">
              <a:latin typeface="Aptos Light" panose="020B0004020202020204" pitchFamily="34" charset="0"/>
              <a:cs typeface="Calibri"/>
            </a:endParaRPr>
          </a:p>
        </p:txBody>
      </p:sp>
      <p:sp>
        <p:nvSpPr>
          <p:cNvPr id="6" name="object 6"/>
          <p:cNvSpPr txBox="1"/>
          <p:nvPr/>
        </p:nvSpPr>
        <p:spPr>
          <a:xfrm>
            <a:off x="2041392" y="9564584"/>
            <a:ext cx="1000257"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E980"/>
                </a:solidFill>
                <a:latin typeface="Aptos SemiBold" panose="020B0004020202020204" pitchFamily="34" charset="0"/>
                <a:cs typeface="Calibri"/>
              </a:rPr>
              <a:t>Tool 2</a:t>
            </a:r>
            <a:endParaRPr sz="2600" b="1" dirty="0">
              <a:latin typeface="Aptos SemiBold" panose="020B0004020202020204" pitchFamily="34" charset="0"/>
              <a:cs typeface="Calibri"/>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11099138" y="1047088"/>
            <a:ext cx="9004961" cy="74238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89" y="0"/>
            <a:ext cx="6764655" cy="11308715"/>
          </a:xfrm>
          <a:custGeom>
            <a:avLst/>
            <a:gdLst/>
            <a:ahLst/>
            <a:cxnLst/>
            <a:rect l="l" t="t" r="r" b="b"/>
            <a:pathLst>
              <a:path w="6764655" h="11308715">
                <a:moveTo>
                  <a:pt x="6764191" y="0"/>
                </a:moveTo>
                <a:lnTo>
                  <a:pt x="0" y="0"/>
                </a:lnTo>
                <a:lnTo>
                  <a:pt x="0" y="11308556"/>
                </a:lnTo>
                <a:lnTo>
                  <a:pt x="6764191" y="11308556"/>
                </a:lnTo>
                <a:lnTo>
                  <a:pt x="6764191" y="0"/>
                </a:lnTo>
                <a:close/>
              </a:path>
            </a:pathLst>
          </a:custGeom>
          <a:solidFill>
            <a:srgbClr val="F3F5F6"/>
          </a:solidFill>
        </p:spPr>
        <p:txBody>
          <a:bodyPr wrap="square" lIns="0" tIns="0" rIns="0" bIns="0" rtlCol="0"/>
          <a:lstStyle/>
          <a:p>
            <a:endParaRPr/>
          </a:p>
        </p:txBody>
      </p:sp>
      <p:sp>
        <p:nvSpPr>
          <p:cNvPr id="3" name="object 3"/>
          <p:cNvSpPr txBox="1"/>
          <p:nvPr/>
        </p:nvSpPr>
        <p:spPr>
          <a:xfrm>
            <a:off x="7177308" y="2549573"/>
            <a:ext cx="5576570" cy="3653885"/>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This template helps leaders and mentors build </a:t>
            </a:r>
            <a:br>
              <a:rPr lang="en-US" sz="1800" dirty="0">
                <a:latin typeface="Aptos Light" panose="020B0004020202020204" pitchFamily="34" charset="0"/>
                <a:cs typeface="Calibri"/>
              </a:rPr>
            </a:br>
            <a:r>
              <a:rPr sz="1800" dirty="0">
                <a:latin typeface="Aptos Light" panose="020B0004020202020204" pitchFamily="34" charset="0"/>
                <a:cs typeface="Calibri"/>
              </a:rPr>
              <a:t>consistent, two-way mentoring relationships that support growth, confidence, and capability across every role in the construction and infrastructure sector.</a:t>
            </a:r>
          </a:p>
          <a:p>
            <a:pPr marL="12700" marR="62865">
              <a:lnSpc>
                <a:spcPct val="103000"/>
              </a:lnSpc>
              <a:spcBef>
                <a:spcPts val="935"/>
              </a:spcBef>
            </a:pPr>
            <a:r>
              <a:rPr sz="1800" dirty="0">
                <a:latin typeface="Aptos Light" panose="020B0004020202020204" pitchFamily="34" charset="0"/>
                <a:cs typeface="Calibri"/>
              </a:rPr>
              <a:t>It can be used with apprentices, new starters, experienced tradespeople, or office-based staff, essentially anyone developing in their role or preparing </a:t>
            </a:r>
            <a:br>
              <a:rPr lang="en-US" sz="1800" dirty="0">
                <a:latin typeface="Aptos Light" panose="020B0004020202020204" pitchFamily="34" charset="0"/>
                <a:cs typeface="Calibri"/>
              </a:rPr>
            </a:br>
            <a:r>
              <a:rPr sz="1800" dirty="0">
                <a:latin typeface="Aptos Light" panose="020B0004020202020204" pitchFamily="34" charset="0"/>
                <a:cs typeface="Calibri"/>
              </a:rPr>
              <a:t>for the next step.</a:t>
            </a:r>
          </a:p>
          <a:p>
            <a:pPr marL="12700" marR="150495">
              <a:lnSpc>
                <a:spcPct val="103000"/>
              </a:lnSpc>
              <a:spcBef>
                <a:spcPts val="935"/>
              </a:spcBef>
            </a:pPr>
            <a:r>
              <a:rPr sz="1800" dirty="0">
                <a:latin typeface="Aptos Light" panose="020B0004020202020204" pitchFamily="34" charset="0"/>
                <a:cs typeface="Calibri"/>
              </a:rPr>
              <a:t>It recognises that mentoring in New Zealand draws on many traditions of guidance and support, including tuākana–teina relationships that value reciprocity, respect, and collective growth.</a:t>
            </a:r>
          </a:p>
        </p:txBody>
      </p:sp>
      <p:sp>
        <p:nvSpPr>
          <p:cNvPr id="4" name="object 4"/>
          <p:cNvSpPr txBox="1"/>
          <p:nvPr/>
        </p:nvSpPr>
        <p:spPr>
          <a:xfrm>
            <a:off x="13320304" y="2549112"/>
            <a:ext cx="5740400" cy="6167394"/>
          </a:xfrm>
          <a:prstGeom prst="rect">
            <a:avLst/>
          </a:prstGeom>
        </p:spPr>
        <p:txBody>
          <a:bodyPr vert="horz" wrap="square" lIns="0" tIns="6350" rIns="0" bIns="0" rtlCol="0">
            <a:spAutoFit/>
          </a:bodyPr>
          <a:lstStyle/>
          <a:p>
            <a:pPr marL="12700" marR="370205">
              <a:lnSpc>
                <a:spcPct val="103000"/>
              </a:lnSpc>
              <a:spcBef>
                <a:spcPts val="50"/>
              </a:spcBef>
            </a:pPr>
            <a:r>
              <a:rPr sz="1800" dirty="0">
                <a:latin typeface="Aptos Light" panose="020B0004020202020204" pitchFamily="34" charset="0"/>
                <a:cs typeface="Calibri"/>
              </a:rPr>
              <a:t>Employers have emphasised the need for consistent, structured support for knowledge transfer through mentoring and role-modelling. Structured mentoring helps people settle faster, learn the culture, and see clear development steps.</a:t>
            </a:r>
          </a:p>
          <a:p>
            <a:pPr marL="12700" marR="5080" algn="just">
              <a:lnSpc>
                <a:spcPct val="103000"/>
              </a:lnSpc>
              <a:spcBef>
                <a:spcPts val="935"/>
              </a:spcBef>
            </a:pPr>
            <a:r>
              <a:rPr sz="1800" dirty="0">
                <a:latin typeface="Aptos Light" panose="020B0004020202020204" pitchFamily="34" charset="0"/>
                <a:cs typeface="Calibri"/>
              </a:rPr>
              <a:t>Making mentoring a standard part of how new people are welcomed into a company strengthens early connection and confidence. Embedding it as routine practice supports consistent development across all roles and teams.</a:t>
            </a:r>
          </a:p>
          <a:p>
            <a:pPr marL="12700" marR="365760">
              <a:lnSpc>
                <a:spcPct val="103000"/>
              </a:lnSpc>
              <a:spcBef>
                <a:spcPts val="935"/>
              </a:spcBef>
            </a:pPr>
            <a:r>
              <a:rPr sz="1800" dirty="0">
                <a:latin typeface="Aptos Light" panose="020B0004020202020204" pitchFamily="34" charset="0"/>
                <a:cs typeface="Calibri"/>
              </a:rPr>
              <a:t>It also supports the transfer of practical and cultural knowledge within teams, building capability and connection, and improving retention and confidence.</a:t>
            </a:r>
          </a:p>
          <a:p>
            <a:pPr marL="12700" marR="220979">
              <a:lnSpc>
                <a:spcPct val="103000"/>
              </a:lnSpc>
              <a:spcBef>
                <a:spcPts val="940"/>
              </a:spcBef>
            </a:pPr>
            <a:r>
              <a:rPr sz="1800" dirty="0">
                <a:latin typeface="Aptos Light" panose="020B0004020202020204" pitchFamily="34" charset="0"/>
                <a:cs typeface="Calibri"/>
              </a:rPr>
              <a:t>Evidence shows that people stay longer when they feel supported and can see a path for development. Many employers want to mentor but are unsure how to begin </a:t>
            </a:r>
            <a:br>
              <a:rPr lang="en-US" sz="1800" dirty="0">
                <a:latin typeface="Aptos Light" panose="020B0004020202020204" pitchFamily="34" charset="0"/>
                <a:cs typeface="Calibri"/>
              </a:rPr>
            </a:br>
            <a:r>
              <a:rPr sz="1800" dirty="0">
                <a:latin typeface="Aptos Light" panose="020B0004020202020204" pitchFamily="34" charset="0"/>
                <a:cs typeface="Calibri"/>
              </a:rPr>
              <a:t>or maintain a consistent approach.</a:t>
            </a:r>
          </a:p>
          <a:p>
            <a:pPr marL="12700" marR="566420">
              <a:lnSpc>
                <a:spcPct val="103000"/>
              </a:lnSpc>
              <a:spcBef>
                <a:spcPts val="935"/>
              </a:spcBef>
            </a:pPr>
            <a:r>
              <a:rPr sz="1800" dirty="0">
                <a:latin typeface="Aptos Light" panose="020B0004020202020204" pitchFamily="34" charset="0"/>
                <a:cs typeface="Calibri"/>
              </a:rPr>
              <a:t>This tool helps employers and mentors set up and sustain mentoring in a consistent way, encouraging reflection and shared learning between mentor </a:t>
            </a:r>
            <a:br>
              <a:rPr lang="en-US" sz="1800" dirty="0">
                <a:latin typeface="Aptos Light" panose="020B0004020202020204" pitchFamily="34" charset="0"/>
                <a:cs typeface="Calibri"/>
              </a:rPr>
            </a:br>
            <a:r>
              <a:rPr sz="1800" dirty="0">
                <a:latin typeface="Aptos Light" panose="020B0004020202020204" pitchFamily="34" charset="0"/>
                <a:cs typeface="Calibri"/>
              </a:rPr>
              <a:t>and mentee.</a:t>
            </a:r>
          </a:p>
        </p:txBody>
      </p:sp>
      <p:sp>
        <p:nvSpPr>
          <p:cNvPr id="5" name="object 5"/>
          <p:cNvSpPr/>
          <p:nvPr/>
        </p:nvSpPr>
        <p:spPr>
          <a:xfrm>
            <a:off x="7190008" y="1298389"/>
            <a:ext cx="1868170" cy="901065"/>
          </a:xfrm>
          <a:custGeom>
            <a:avLst/>
            <a:gdLst/>
            <a:ahLst/>
            <a:cxnLst/>
            <a:rect l="l" t="t" r="r" b="b"/>
            <a:pathLst>
              <a:path w="1868170" h="901064">
                <a:moveTo>
                  <a:pt x="1867723" y="0"/>
                </a:moveTo>
                <a:lnTo>
                  <a:pt x="314126" y="0"/>
                </a:lnTo>
                <a:lnTo>
                  <a:pt x="0" y="314126"/>
                </a:lnTo>
                <a:lnTo>
                  <a:pt x="0" y="900496"/>
                </a:lnTo>
                <a:lnTo>
                  <a:pt x="1553596" y="900496"/>
                </a:lnTo>
                <a:lnTo>
                  <a:pt x="1867723" y="586369"/>
                </a:lnTo>
                <a:lnTo>
                  <a:pt x="1867723" y="0"/>
                </a:lnTo>
                <a:close/>
              </a:path>
            </a:pathLst>
          </a:custGeom>
          <a:solidFill>
            <a:srgbClr val="FFE980"/>
          </a:solidFill>
        </p:spPr>
        <p:txBody>
          <a:bodyPr wrap="square" lIns="0" tIns="0" rIns="0" bIns="0" rtlCol="0"/>
          <a:lstStyle/>
          <a:p>
            <a:endParaRPr/>
          </a:p>
        </p:txBody>
      </p:sp>
      <p:sp>
        <p:nvSpPr>
          <p:cNvPr id="6" name="object 6"/>
          <p:cNvSpPr txBox="1"/>
          <p:nvPr/>
        </p:nvSpPr>
        <p:spPr>
          <a:xfrm>
            <a:off x="7563164" y="1557551"/>
            <a:ext cx="108585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Purpose</a:t>
            </a:r>
            <a:endParaRPr sz="2200" b="1" dirty="0">
              <a:latin typeface="Aptos SemiBold" panose="020B0004020202020204" pitchFamily="34" charset="0"/>
              <a:cs typeface="Calibri"/>
            </a:endParaRPr>
          </a:p>
        </p:txBody>
      </p:sp>
      <p:sp>
        <p:nvSpPr>
          <p:cNvPr id="7" name="object 7"/>
          <p:cNvSpPr/>
          <p:nvPr/>
        </p:nvSpPr>
        <p:spPr>
          <a:xfrm>
            <a:off x="13332928" y="1298389"/>
            <a:ext cx="2685415" cy="901065"/>
          </a:xfrm>
          <a:custGeom>
            <a:avLst/>
            <a:gdLst/>
            <a:ahLst/>
            <a:cxnLst/>
            <a:rect l="l" t="t" r="r" b="b"/>
            <a:pathLst>
              <a:path w="2685415" h="901064">
                <a:moveTo>
                  <a:pt x="2685059" y="0"/>
                </a:moveTo>
                <a:lnTo>
                  <a:pt x="314126" y="0"/>
                </a:lnTo>
                <a:lnTo>
                  <a:pt x="0" y="314126"/>
                </a:lnTo>
                <a:lnTo>
                  <a:pt x="0" y="900496"/>
                </a:lnTo>
                <a:lnTo>
                  <a:pt x="2370933" y="900496"/>
                </a:lnTo>
                <a:lnTo>
                  <a:pt x="2685059" y="586369"/>
                </a:lnTo>
                <a:lnTo>
                  <a:pt x="2685059" y="0"/>
                </a:lnTo>
                <a:close/>
              </a:path>
            </a:pathLst>
          </a:custGeom>
          <a:solidFill>
            <a:srgbClr val="FFE980"/>
          </a:solidFill>
        </p:spPr>
        <p:txBody>
          <a:bodyPr wrap="square" lIns="0" tIns="0" rIns="0" bIns="0" rtlCol="0"/>
          <a:lstStyle/>
          <a:p>
            <a:endParaRPr/>
          </a:p>
        </p:txBody>
      </p:sp>
      <p:sp>
        <p:nvSpPr>
          <p:cNvPr id="8" name="object 8"/>
          <p:cNvSpPr txBox="1"/>
          <p:nvPr/>
        </p:nvSpPr>
        <p:spPr>
          <a:xfrm>
            <a:off x="13706084" y="1557551"/>
            <a:ext cx="189547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Why it matters</a:t>
            </a:r>
            <a:endParaRPr sz="2200" b="1" dirty="0">
              <a:latin typeface="Aptos SemiBold" panose="020B0004020202020204" pitchFamily="34" charset="0"/>
              <a:cs typeface="Calibri"/>
            </a:endParaRPr>
          </a:p>
        </p:txBody>
      </p:sp>
      <p:sp>
        <p:nvSpPr>
          <p:cNvPr id="9" name="object 9"/>
          <p:cNvSpPr txBox="1"/>
          <p:nvPr/>
        </p:nvSpPr>
        <p:spPr>
          <a:xfrm>
            <a:off x="748293" y="2244260"/>
            <a:ext cx="4284345" cy="2126801"/>
          </a:xfrm>
          <a:prstGeom prst="rect">
            <a:avLst/>
          </a:prstGeom>
        </p:spPr>
        <p:txBody>
          <a:bodyPr vert="horz" wrap="square" lIns="0" tIns="201295" rIns="0" bIns="0" rtlCol="0">
            <a:spAutoFit/>
          </a:bodyPr>
          <a:lstStyle/>
          <a:p>
            <a:pPr marL="298450" marR="5080">
              <a:lnSpc>
                <a:spcPts val="7420"/>
              </a:lnSpc>
              <a:spcBef>
                <a:spcPts val="1585"/>
              </a:spcBef>
            </a:pPr>
            <a:r>
              <a:rPr sz="7400" dirty="0">
                <a:solidFill>
                  <a:srgbClr val="093642"/>
                </a:solidFill>
                <a:latin typeface="Aptos Light" panose="020B0004020202020204" pitchFamily="34" charset="0"/>
                <a:cs typeface="Calibri"/>
              </a:rPr>
              <a:t>Mentoring Template</a:t>
            </a:r>
            <a:endParaRPr sz="7400" dirty="0">
              <a:latin typeface="Aptos Light" panose="020B0004020202020204" pitchFamily="34" charset="0"/>
              <a:cs typeface="Calibri"/>
            </a:endParaRPr>
          </a:p>
        </p:txBody>
      </p:sp>
      <p:sp>
        <p:nvSpPr>
          <p:cNvPr id="27" name="object 27"/>
          <p:cNvSpPr txBox="1"/>
          <p:nvPr/>
        </p:nvSpPr>
        <p:spPr>
          <a:xfrm>
            <a:off x="7177308" y="480194"/>
            <a:ext cx="21127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2: Mentoring Template</a:t>
            </a:r>
            <a:endParaRPr sz="1150" b="1" dirty="0">
              <a:latin typeface="Aptos" panose="020B0004020202020204" pitchFamily="34" charset="0"/>
              <a:cs typeface="Calibri"/>
            </a:endParaRPr>
          </a:p>
        </p:txBody>
      </p:sp>
      <p:sp>
        <p:nvSpPr>
          <p:cNvPr id="32" name="object 5">
            <a:extLst>
              <a:ext uri="{FF2B5EF4-FFF2-40B4-BE49-F238E27FC236}">
                <a16:creationId xmlns:a16="http://schemas.microsoft.com/office/drawing/2014/main" id="{DA9A81E4-C3A2-4A26-4BE8-1AA4BD4726FF}"/>
              </a:ext>
            </a:extLst>
          </p:cNvPr>
          <p:cNvSpPr txBox="1"/>
          <p:nvPr/>
        </p:nvSpPr>
        <p:spPr>
          <a:xfrm>
            <a:off x="728000" y="4572524"/>
            <a:ext cx="3026410" cy="6766559"/>
          </a:xfrm>
          <a:prstGeom prst="rect">
            <a:avLst/>
          </a:prstGeom>
        </p:spPr>
        <p:txBody>
          <a:bodyPr vert="horz" wrap="square" lIns="0" tIns="16510" rIns="0" bIns="0" rtlCol="0">
            <a:spAutoFit/>
          </a:bodyPr>
          <a:lstStyle/>
          <a:p>
            <a:pPr marL="12700">
              <a:lnSpc>
                <a:spcPct val="100000"/>
              </a:lnSpc>
              <a:spcBef>
                <a:spcPts val="130"/>
              </a:spcBef>
            </a:pPr>
            <a:r>
              <a:rPr lang="en-NZ" sz="44200" dirty="0">
                <a:solidFill>
                  <a:srgbClr val="093642"/>
                </a:solidFill>
                <a:latin typeface="Aptos Light" panose="020B0004020202020204" pitchFamily="34" charset="0"/>
                <a:cs typeface="Calibri"/>
              </a:rPr>
              <a:t>2</a:t>
            </a:r>
            <a:endParaRPr sz="44200" dirty="0">
              <a:latin typeface="Aptos Light" panose="020B0004020202020204" pitchFamily="34" charset="0"/>
              <a:cs typeface="Calibri"/>
            </a:endParaRPr>
          </a:p>
        </p:txBody>
      </p:sp>
      <p:sp>
        <p:nvSpPr>
          <p:cNvPr id="33" name="object 9">
            <a:extLst>
              <a:ext uri="{FF2B5EF4-FFF2-40B4-BE49-F238E27FC236}">
                <a16:creationId xmlns:a16="http://schemas.microsoft.com/office/drawing/2014/main" id="{CBF1300B-3D8D-2F37-7791-5C13CF1E3FD0}"/>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pic>
        <p:nvPicPr>
          <p:cNvPr id="28" name="Picture 27" descr="A line art of people wearing helmets&#10;&#10;AI-generated content may be incorrect.">
            <a:extLst>
              <a:ext uri="{FF2B5EF4-FFF2-40B4-BE49-F238E27FC236}">
                <a16:creationId xmlns:a16="http://schemas.microsoft.com/office/drawing/2014/main" id="{B9B7C024-78A9-2B70-0026-B602F33F7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640" y="1158875"/>
            <a:ext cx="1139146" cy="1139146"/>
          </a:xfrm>
          <a:prstGeom prst="rect">
            <a:avLst/>
          </a:prstGeom>
        </p:spPr>
      </p:pic>
      <p:sp>
        <p:nvSpPr>
          <p:cNvPr id="30" name="object 6">
            <a:extLst>
              <a:ext uri="{FF2B5EF4-FFF2-40B4-BE49-F238E27FC236}">
                <a16:creationId xmlns:a16="http://schemas.microsoft.com/office/drawing/2014/main" id="{D81E3B1F-AD71-9C29-B399-B2A14D13F74F}"/>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31" name="object 11">
            <a:extLst>
              <a:ext uri="{FF2B5EF4-FFF2-40B4-BE49-F238E27FC236}">
                <a16:creationId xmlns:a16="http://schemas.microsoft.com/office/drawing/2014/main" id="{8A70B9FB-C547-4E39-8F89-693BBBB0F0E5}"/>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14</a:t>
            </a:fld>
            <a:endParaRPr b="0" spc="-25" dirty="0">
              <a:latin typeface="Aptos" panose="020B00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90008" y="1298389"/>
            <a:ext cx="6720840" cy="901065"/>
          </a:xfrm>
          <a:custGeom>
            <a:avLst/>
            <a:gdLst/>
            <a:ahLst/>
            <a:cxnLst/>
            <a:rect l="l" t="t" r="r" b="b"/>
            <a:pathLst>
              <a:path w="6720840" h="901064">
                <a:moveTo>
                  <a:pt x="6720601" y="0"/>
                </a:moveTo>
                <a:lnTo>
                  <a:pt x="314126" y="0"/>
                </a:lnTo>
                <a:lnTo>
                  <a:pt x="0" y="314126"/>
                </a:lnTo>
                <a:lnTo>
                  <a:pt x="0" y="900496"/>
                </a:lnTo>
                <a:lnTo>
                  <a:pt x="6406475" y="900496"/>
                </a:lnTo>
                <a:lnTo>
                  <a:pt x="6720601" y="586369"/>
                </a:lnTo>
                <a:lnTo>
                  <a:pt x="6720601" y="0"/>
                </a:lnTo>
                <a:close/>
              </a:path>
            </a:pathLst>
          </a:custGeom>
          <a:solidFill>
            <a:srgbClr val="FFE980"/>
          </a:solidFill>
        </p:spPr>
        <p:txBody>
          <a:bodyPr wrap="square" lIns="0" tIns="0" rIns="0" bIns="0" rtlCol="0"/>
          <a:lstStyle/>
          <a:p>
            <a:endParaRPr/>
          </a:p>
        </p:txBody>
      </p:sp>
      <p:sp>
        <p:nvSpPr>
          <p:cNvPr id="3" name="object 3"/>
          <p:cNvSpPr/>
          <p:nvPr/>
        </p:nvSpPr>
        <p:spPr>
          <a:xfrm>
            <a:off x="-6350" y="0"/>
            <a:ext cx="6764655" cy="11308715"/>
          </a:xfrm>
          <a:custGeom>
            <a:avLst/>
            <a:gdLst/>
            <a:ahLst/>
            <a:cxnLst/>
            <a:rect l="l" t="t" r="r" b="b"/>
            <a:pathLst>
              <a:path w="6764655" h="11308715">
                <a:moveTo>
                  <a:pt x="6764191" y="0"/>
                </a:moveTo>
                <a:lnTo>
                  <a:pt x="0" y="0"/>
                </a:lnTo>
                <a:lnTo>
                  <a:pt x="0" y="11308556"/>
                </a:lnTo>
                <a:lnTo>
                  <a:pt x="6764191" y="11308556"/>
                </a:lnTo>
                <a:lnTo>
                  <a:pt x="6764191" y="0"/>
                </a:lnTo>
                <a:close/>
              </a:path>
            </a:pathLst>
          </a:custGeom>
          <a:solidFill>
            <a:srgbClr val="F3F5F6"/>
          </a:solidFill>
        </p:spPr>
        <p:txBody>
          <a:bodyPr wrap="square" lIns="0" tIns="0" rIns="0" bIns="0" rtlCol="0"/>
          <a:lstStyle/>
          <a:p>
            <a:endParaRPr dirty="0"/>
          </a:p>
        </p:txBody>
      </p:sp>
      <p:sp>
        <p:nvSpPr>
          <p:cNvPr id="4" name="object 4"/>
          <p:cNvSpPr txBox="1"/>
          <p:nvPr/>
        </p:nvSpPr>
        <p:spPr>
          <a:xfrm>
            <a:off x="1034388" y="1268434"/>
            <a:ext cx="5003800" cy="4656724"/>
          </a:xfrm>
          <a:prstGeom prst="rect">
            <a:avLst/>
          </a:prstGeom>
        </p:spPr>
        <p:txBody>
          <a:bodyPr vert="horz" wrap="square" lIns="0" tIns="15875" rIns="0" bIns="0" rtlCol="0">
            <a:spAutoFit/>
          </a:bodyPr>
          <a:lstStyle/>
          <a:p>
            <a:pPr marL="12700" marR="993140" algn="l">
              <a:lnSpc>
                <a:spcPct val="100000"/>
              </a:lnSpc>
              <a:spcBef>
                <a:spcPts val="125"/>
              </a:spcBef>
            </a:pPr>
            <a:r>
              <a:rPr sz="2200" dirty="0">
                <a:solidFill>
                  <a:srgbClr val="093642"/>
                </a:solidFill>
                <a:latin typeface="Aptos" panose="020B0004020202020204" pitchFamily="34" charset="0"/>
                <a:cs typeface="Calibri"/>
              </a:rPr>
              <a:t>Use this template to guide your mentoring relationship. It helps mentors and mentees agree on</a:t>
            </a:r>
            <a:endParaRPr sz="2200" dirty="0">
              <a:latin typeface="Aptos" panose="020B0004020202020204" pitchFamily="34" charset="0"/>
              <a:cs typeface="Calibri"/>
            </a:endParaRPr>
          </a:p>
          <a:p>
            <a:pPr marL="12700" marR="469900" algn="l">
              <a:lnSpc>
                <a:spcPts val="2640"/>
              </a:lnSpc>
              <a:spcBef>
                <a:spcPts val="80"/>
              </a:spcBef>
            </a:pPr>
            <a:r>
              <a:rPr sz="2200" dirty="0">
                <a:solidFill>
                  <a:srgbClr val="093642"/>
                </a:solidFill>
                <a:latin typeface="Aptos" panose="020B0004020202020204" pitchFamily="34" charset="0"/>
                <a:cs typeface="Calibri"/>
              </a:rPr>
              <a:t>purpose, goals, and progress, and supports meaningful conversations throughout the mentoring period.</a:t>
            </a:r>
            <a:endParaRPr sz="2200" dirty="0">
              <a:latin typeface="Aptos" panose="020B0004020202020204" pitchFamily="34" charset="0"/>
              <a:cs typeface="Calibri"/>
            </a:endParaRPr>
          </a:p>
          <a:p>
            <a:pPr marL="12700" algn="l">
              <a:lnSpc>
                <a:spcPts val="2545"/>
              </a:lnSpc>
            </a:pPr>
            <a:r>
              <a:rPr sz="2200" dirty="0">
                <a:solidFill>
                  <a:srgbClr val="093642"/>
                </a:solidFill>
                <a:latin typeface="Aptos" panose="020B0004020202020204" pitchFamily="34" charset="0"/>
                <a:cs typeface="Calibri"/>
              </a:rPr>
              <a:t>Both mentor and mentee can complete</a:t>
            </a:r>
            <a:endParaRPr sz="2200" dirty="0">
              <a:latin typeface="Aptos" panose="020B0004020202020204" pitchFamily="34" charset="0"/>
              <a:cs typeface="Calibri"/>
            </a:endParaRPr>
          </a:p>
          <a:p>
            <a:pPr marL="12700" marR="224154" algn="l">
              <a:lnSpc>
                <a:spcPts val="2640"/>
              </a:lnSpc>
              <a:spcBef>
                <a:spcPts val="90"/>
              </a:spcBef>
            </a:pPr>
            <a:r>
              <a:rPr sz="2200" dirty="0">
                <a:solidFill>
                  <a:srgbClr val="093642"/>
                </a:solidFill>
                <a:latin typeface="Aptos" panose="020B0004020202020204" pitchFamily="34" charset="0"/>
                <a:cs typeface="Calibri"/>
              </a:rPr>
              <a:t>and share this form to stay aligned on goals, expectations, and progress.</a:t>
            </a:r>
            <a:endParaRPr sz="2200" dirty="0">
              <a:latin typeface="Aptos" panose="020B0004020202020204" pitchFamily="34" charset="0"/>
              <a:cs typeface="Calibri"/>
            </a:endParaRPr>
          </a:p>
          <a:p>
            <a:pPr marL="12700" marR="173355">
              <a:lnSpc>
                <a:spcPct val="103000"/>
              </a:lnSpc>
              <a:spcBef>
                <a:spcPts val="1470"/>
              </a:spcBef>
            </a:pPr>
            <a:r>
              <a:rPr sz="1800" dirty="0">
                <a:latin typeface="Aptos Light" panose="020B0004020202020204" pitchFamily="34" charset="0"/>
                <a:cs typeface="Calibri"/>
              </a:rPr>
              <a:t>Mentoring also supports succession planning by helping experienced staff pass on knowledge and prepare others for leadership. This makes</a:t>
            </a:r>
          </a:p>
          <a:p>
            <a:pPr marL="12700" marR="455295">
              <a:lnSpc>
                <a:spcPct val="103000"/>
              </a:lnSpc>
            </a:pPr>
            <a:r>
              <a:rPr sz="1800" dirty="0">
                <a:latin typeface="Aptos Light" panose="020B0004020202020204" pitchFamily="34" charset="0"/>
                <a:cs typeface="Calibri"/>
              </a:rPr>
              <a:t>it a valuable tool for growing future capability across teams and roles.</a:t>
            </a:r>
          </a:p>
        </p:txBody>
      </p:sp>
      <p:sp>
        <p:nvSpPr>
          <p:cNvPr id="5" name="object 5"/>
          <p:cNvSpPr txBox="1"/>
          <p:nvPr/>
        </p:nvSpPr>
        <p:spPr>
          <a:xfrm>
            <a:off x="7563164" y="1564826"/>
            <a:ext cx="597598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1 – Purpose of this mentoring relationship</a:t>
            </a:r>
            <a:endParaRPr sz="2200" b="1" dirty="0">
              <a:latin typeface="Aptos SemiBold" panose="020B0004020202020204" pitchFamily="34" charset="0"/>
              <a:cs typeface="Calibri"/>
            </a:endParaRPr>
          </a:p>
        </p:txBody>
      </p:sp>
      <p:sp>
        <p:nvSpPr>
          <p:cNvPr id="6" name="object 6"/>
          <p:cNvSpPr txBox="1"/>
          <p:nvPr/>
        </p:nvSpPr>
        <p:spPr>
          <a:xfrm>
            <a:off x="7177308" y="2549573"/>
            <a:ext cx="5706745" cy="2117090"/>
          </a:xfrm>
          <a:prstGeom prst="rect">
            <a:avLst/>
          </a:prstGeom>
        </p:spPr>
        <p:txBody>
          <a:bodyPr vert="horz" wrap="square" lIns="0" tIns="6350" rIns="0" bIns="0" rtlCol="0">
            <a:spAutoFit/>
          </a:bodyPr>
          <a:lstStyle/>
          <a:p>
            <a:pPr marL="12700" marR="5080">
              <a:lnSpc>
                <a:spcPct val="103000"/>
              </a:lnSpc>
              <a:spcBef>
                <a:spcPts val="50"/>
              </a:spcBef>
            </a:pPr>
            <a:r>
              <a:rPr sz="1800" i="1" dirty="0">
                <a:latin typeface="Aptos Light" panose="020B0004020202020204" pitchFamily="34" charset="0"/>
                <a:cs typeface="Calibri"/>
              </a:rPr>
              <a:t>Mentoring relationships grounded in values such as manaakitanga (care and kindness) and whanaungatanga (connection and belonging) foster trust, reciprocity, and inclusive leadership.</a:t>
            </a:r>
          </a:p>
          <a:p>
            <a:pPr marL="12700" marR="131445">
              <a:lnSpc>
                <a:spcPct val="103000"/>
              </a:lnSpc>
              <a:spcBef>
                <a:spcPts val="935"/>
              </a:spcBef>
            </a:pPr>
            <a:r>
              <a:rPr sz="1800" dirty="0">
                <a:latin typeface="Aptos Light" panose="020B0004020202020204" pitchFamily="34" charset="0"/>
                <a:cs typeface="Calibri"/>
              </a:rPr>
              <a:t>Why are we doing this? What does each person hope to gain (for example, confidence, wellbeing, connection, </a:t>
            </a:r>
            <a:br>
              <a:rPr lang="en-US" sz="1800" dirty="0">
                <a:latin typeface="Aptos Light" panose="020B0004020202020204" pitchFamily="34" charset="0"/>
                <a:cs typeface="Calibri"/>
              </a:rPr>
            </a:br>
            <a:r>
              <a:rPr sz="1800" dirty="0">
                <a:latin typeface="Aptos Light" panose="020B0004020202020204" pitchFamily="34" charset="0"/>
                <a:cs typeface="Calibri"/>
              </a:rPr>
              <a:t>or career growth)?</a:t>
            </a:r>
          </a:p>
        </p:txBody>
      </p:sp>
      <p:sp>
        <p:nvSpPr>
          <p:cNvPr id="11" name="object 11"/>
          <p:cNvSpPr txBox="1"/>
          <p:nvPr/>
        </p:nvSpPr>
        <p:spPr>
          <a:xfrm>
            <a:off x="13320228" y="2549573"/>
            <a:ext cx="5615940" cy="855042"/>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If relevant, note any shared values or cultural principles (e.g. </a:t>
            </a:r>
            <a:r>
              <a:rPr sz="1800" i="1" dirty="0">
                <a:latin typeface="Aptos Light" panose="020B0004020202020204" pitchFamily="34" charset="0"/>
                <a:cs typeface="Calibri"/>
              </a:rPr>
              <a:t>whanaungatanga, tautua </a:t>
            </a:r>
            <a:r>
              <a:rPr sz="1800" dirty="0">
                <a:latin typeface="Aptos Light" panose="020B0004020202020204" pitchFamily="34" charset="0"/>
                <a:cs typeface="Calibri"/>
              </a:rPr>
              <a:t>(service to others), </a:t>
            </a:r>
            <a:r>
              <a:rPr sz="1800" i="1" dirty="0">
                <a:latin typeface="Aptos Light" panose="020B0004020202020204" pitchFamily="34" charset="0"/>
                <a:cs typeface="Calibri"/>
              </a:rPr>
              <a:t>manaakitanga</a:t>
            </a:r>
            <a:r>
              <a:rPr sz="1800" dirty="0">
                <a:latin typeface="Aptos Light" panose="020B0004020202020204" pitchFamily="34" charset="0"/>
                <a:cs typeface="Calibri"/>
              </a:rPr>
              <a:t>) that guide your mentoring relationship.</a:t>
            </a:r>
          </a:p>
        </p:txBody>
      </p:sp>
      <p:sp>
        <p:nvSpPr>
          <p:cNvPr id="12" name="object 12"/>
          <p:cNvSpPr txBox="1"/>
          <p:nvPr/>
        </p:nvSpPr>
        <p:spPr>
          <a:xfrm>
            <a:off x="1034388" y="6433466"/>
            <a:ext cx="227012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Mentoring details</a:t>
            </a:r>
            <a:endParaRPr sz="2200" b="1" dirty="0">
              <a:latin typeface="Aptos SemiBold" panose="020B0004020202020204" pitchFamily="34" charset="0"/>
              <a:cs typeface="Calibri"/>
            </a:endParaRPr>
          </a:p>
        </p:txBody>
      </p:sp>
      <p:graphicFrame>
        <p:nvGraphicFramePr>
          <p:cNvPr id="13" name="object 13"/>
          <p:cNvGraphicFramePr>
            <a:graphicFrameLocks noGrp="1"/>
          </p:cNvGraphicFramePr>
          <p:nvPr>
            <p:extLst>
              <p:ext uri="{D42A27DB-BD31-4B8C-83A1-F6EECF244321}">
                <p14:modId xmlns:p14="http://schemas.microsoft.com/office/powerpoint/2010/main" val="2521912581"/>
              </p:ext>
            </p:extLst>
          </p:nvPr>
        </p:nvGraphicFramePr>
        <p:xfrm>
          <a:off x="1047088" y="7063948"/>
          <a:ext cx="5045710" cy="2439035"/>
        </p:xfrm>
        <a:graphic>
          <a:graphicData uri="http://schemas.openxmlformats.org/drawingml/2006/table">
            <a:tbl>
              <a:tblPr firstRow="1" bandRow="1">
                <a:tableStyleId>{2D5ABB26-0587-4C30-8999-92F81FD0307C}</a:tableStyleId>
              </a:tblPr>
              <a:tblGrid>
                <a:gridCol w="5045710">
                  <a:extLst>
                    <a:ext uri="{9D8B030D-6E8A-4147-A177-3AD203B41FA5}">
                      <a16:colId xmlns:a16="http://schemas.microsoft.com/office/drawing/2014/main" val="20000"/>
                    </a:ext>
                  </a:extLst>
                </a:gridCol>
              </a:tblGrid>
              <a:tr h="690880">
                <a:tc>
                  <a:txBody>
                    <a:bodyPr/>
                    <a:lstStyle/>
                    <a:p>
                      <a:pPr>
                        <a:lnSpc>
                          <a:spcPct val="100000"/>
                        </a:lnSpc>
                        <a:spcBef>
                          <a:spcPts val="725"/>
                        </a:spcBef>
                      </a:pPr>
                      <a:r>
                        <a:rPr sz="1800" b="1" i="0" spc="0" dirty="0">
                          <a:solidFill>
                            <a:srgbClr val="093642"/>
                          </a:solidFill>
                          <a:latin typeface="Aptos SemiBold" panose="020B0004020202020204" pitchFamily="34" charset="0"/>
                          <a:cs typeface="Calibri"/>
                        </a:rPr>
                        <a:t>Mentor:</a:t>
                      </a:r>
                      <a:endParaRPr sz="1800" b="1" i="0" spc="0" dirty="0">
                        <a:latin typeface="Aptos SemiBold" panose="020B0004020202020204" pitchFamily="34" charset="0"/>
                        <a:cs typeface="Calibri"/>
                      </a:endParaRPr>
                    </a:p>
                  </a:txBody>
                  <a:tcPr marL="0" marR="0" marT="92075" marB="0">
                    <a:lnT w="12700">
                      <a:solidFill>
                        <a:srgbClr val="000000"/>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0"/>
                  </a:ext>
                </a:extLst>
              </a:tr>
              <a:tr h="690880">
                <a:tc>
                  <a:txBody>
                    <a:bodyPr/>
                    <a:lstStyle/>
                    <a:p>
                      <a:pPr>
                        <a:lnSpc>
                          <a:spcPct val="100000"/>
                        </a:lnSpc>
                        <a:spcBef>
                          <a:spcPts val="725"/>
                        </a:spcBef>
                      </a:pPr>
                      <a:r>
                        <a:rPr sz="1800" b="1" i="0" spc="0" dirty="0">
                          <a:solidFill>
                            <a:srgbClr val="093642"/>
                          </a:solidFill>
                          <a:latin typeface="Aptos SemiBold" panose="020B0004020202020204" pitchFamily="34" charset="0"/>
                          <a:cs typeface="Calibri"/>
                        </a:rPr>
                        <a:t>Mentee:</a:t>
                      </a:r>
                      <a:endParaRPr sz="1800" b="1" i="0" spc="0" dirty="0">
                        <a:latin typeface="Aptos SemiBold" panose="020B0004020202020204" pitchFamily="34" charset="0"/>
                        <a:cs typeface="Calibri"/>
                      </a:endParaRPr>
                    </a:p>
                  </a:txBody>
                  <a:tcPr marL="0" marR="0" marT="92075" marB="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1"/>
                  </a:ext>
                </a:extLst>
              </a:tr>
              <a:tr h="690880">
                <a:tc>
                  <a:txBody>
                    <a:bodyPr/>
                    <a:lstStyle/>
                    <a:p>
                      <a:pPr>
                        <a:lnSpc>
                          <a:spcPct val="100000"/>
                        </a:lnSpc>
                        <a:spcBef>
                          <a:spcPts val="725"/>
                        </a:spcBef>
                      </a:pPr>
                      <a:r>
                        <a:rPr sz="1800" b="1" i="0" spc="0" dirty="0">
                          <a:solidFill>
                            <a:srgbClr val="093642"/>
                          </a:solidFill>
                          <a:latin typeface="Aptos SemiBold" panose="020B0004020202020204" pitchFamily="34" charset="0"/>
                          <a:cs typeface="Calibri"/>
                        </a:rPr>
                        <a:t>Date started:</a:t>
                      </a:r>
                      <a:endParaRPr sz="1800" b="1" i="0" spc="0" dirty="0">
                        <a:latin typeface="Aptos SemiBold" panose="020B0004020202020204" pitchFamily="34" charset="0"/>
                        <a:cs typeface="Calibri"/>
                      </a:endParaRPr>
                    </a:p>
                  </a:txBody>
                  <a:tcPr marL="0" marR="0" marT="92075" marB="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2"/>
                  </a:ext>
                </a:extLst>
              </a:tr>
              <a:tr h="0">
                <a:tc>
                  <a:txBody>
                    <a:bodyPr/>
                    <a:lstStyle/>
                    <a:p>
                      <a:pPr>
                        <a:lnSpc>
                          <a:spcPct val="100000"/>
                        </a:lnSpc>
                        <a:spcBef>
                          <a:spcPts val="725"/>
                        </a:spcBef>
                      </a:pPr>
                      <a:r>
                        <a:rPr sz="1800" b="1" i="0" spc="0" dirty="0">
                          <a:solidFill>
                            <a:srgbClr val="093642"/>
                          </a:solidFill>
                          <a:latin typeface="Aptos SemiBold" panose="020B0004020202020204" pitchFamily="34" charset="0"/>
                          <a:cs typeface="Calibri"/>
                        </a:rPr>
                        <a:t>Role / Team:</a:t>
                      </a:r>
                      <a:endParaRPr lang="mi-NZ" sz="1800" b="1" i="0" spc="0" dirty="0">
                        <a:solidFill>
                          <a:srgbClr val="093642"/>
                        </a:solidFill>
                        <a:latin typeface="Aptos SemiBold" panose="020B0004020202020204" pitchFamily="34" charset="0"/>
                        <a:cs typeface="Calibri"/>
                      </a:endParaRPr>
                    </a:p>
                  </a:txBody>
                  <a:tcPr marL="0" marR="0" marT="92075" marB="0">
                    <a:lnT w="12700">
                      <a:solidFill>
                        <a:srgbClr val="093642"/>
                      </a:solidFill>
                      <a:prstDash val="solid"/>
                    </a:lnT>
                    <a:solidFill>
                      <a:srgbClr val="F3F5F6"/>
                    </a:solidFill>
                  </a:tcPr>
                </a:tc>
                <a:extLst>
                  <a:ext uri="{0D108BD9-81ED-4DB2-BD59-A6C34878D82A}">
                    <a16:rowId xmlns:a16="http://schemas.microsoft.com/office/drawing/2014/main" val="10003"/>
                  </a:ext>
                </a:extLst>
              </a:tr>
            </a:tbl>
          </a:graphicData>
        </a:graphic>
      </p:graphicFrame>
      <p:sp>
        <p:nvSpPr>
          <p:cNvPr id="17" name="object 9">
            <a:extLst>
              <a:ext uri="{FF2B5EF4-FFF2-40B4-BE49-F238E27FC236}">
                <a16:creationId xmlns:a16="http://schemas.microsoft.com/office/drawing/2014/main" id="{02986924-0254-9A10-0DEB-913998F6D059}"/>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8" name="object 27">
            <a:extLst>
              <a:ext uri="{FF2B5EF4-FFF2-40B4-BE49-F238E27FC236}">
                <a16:creationId xmlns:a16="http://schemas.microsoft.com/office/drawing/2014/main" id="{8158D9DE-D90E-BBC5-E48E-956C8CD0C0FE}"/>
              </a:ext>
            </a:extLst>
          </p:cNvPr>
          <p:cNvSpPr txBox="1"/>
          <p:nvPr/>
        </p:nvSpPr>
        <p:spPr>
          <a:xfrm>
            <a:off x="7177308" y="480194"/>
            <a:ext cx="21127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2: Mentoring Template</a:t>
            </a:r>
            <a:endParaRPr sz="1150" b="1" dirty="0">
              <a:latin typeface="Aptos" panose="020B0004020202020204" pitchFamily="34" charset="0"/>
              <a:cs typeface="Calibri"/>
            </a:endParaRPr>
          </a:p>
        </p:txBody>
      </p:sp>
      <p:sp>
        <p:nvSpPr>
          <p:cNvPr id="9" name="object 10">
            <a:extLst>
              <a:ext uri="{FF2B5EF4-FFF2-40B4-BE49-F238E27FC236}">
                <a16:creationId xmlns:a16="http://schemas.microsoft.com/office/drawing/2014/main" id="{E026E63C-4EBC-C376-B196-C709289AE8E0}"/>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graphicFrame>
        <p:nvGraphicFramePr>
          <p:cNvPr id="14" name="Table 13">
            <a:extLst>
              <a:ext uri="{FF2B5EF4-FFF2-40B4-BE49-F238E27FC236}">
                <a16:creationId xmlns:a16="http://schemas.microsoft.com/office/drawing/2014/main" id="{757117ED-342D-92E9-282F-B0729375A9FB}"/>
              </a:ext>
            </a:extLst>
          </p:cNvPr>
          <p:cNvGraphicFramePr>
            <a:graphicFrameLocks noGrp="1"/>
          </p:cNvGraphicFramePr>
          <p:nvPr>
            <p:extLst>
              <p:ext uri="{D42A27DB-BD31-4B8C-83A1-F6EECF244321}">
                <p14:modId xmlns:p14="http://schemas.microsoft.com/office/powerpoint/2010/main" val="1372065022"/>
              </p:ext>
            </p:extLst>
          </p:nvPr>
        </p:nvGraphicFramePr>
        <p:xfrm>
          <a:off x="7190008" y="5049150"/>
          <a:ext cx="11746160" cy="4588596"/>
        </p:xfrm>
        <a:graphic>
          <a:graphicData uri="http://schemas.openxmlformats.org/drawingml/2006/table">
            <a:tbl>
              <a:tblPr firstRow="1" bandRow="1">
                <a:tableStyleId>{5C22544A-7EE6-4342-B048-85BDC9FD1C3A}</a:tableStyleId>
              </a:tblPr>
              <a:tblGrid>
                <a:gridCol w="11746160">
                  <a:extLst>
                    <a:ext uri="{9D8B030D-6E8A-4147-A177-3AD203B41FA5}">
                      <a16:colId xmlns:a16="http://schemas.microsoft.com/office/drawing/2014/main" val="975953417"/>
                    </a:ext>
                  </a:extLst>
                </a:gridCol>
              </a:tblGrid>
              <a:tr h="4588596">
                <a:tc>
                  <a:txBody>
                    <a:bodyPr/>
                    <a:lstStyle/>
                    <a:p>
                      <a:endParaRPr lang="en-US" sz="1600" b="0" i="0" dirty="0">
                        <a:solidFill>
                          <a:schemeClr val="tx1"/>
                        </a:solidFill>
                        <a:latin typeface="Aptos Light" panose="020B0004020202020204" pitchFamily="34"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689782"/>
                  </a:ext>
                </a:extLst>
              </a:tr>
            </a:tbl>
          </a:graphicData>
        </a:graphic>
      </p:graphicFrame>
      <p:sp>
        <p:nvSpPr>
          <p:cNvPr id="15" name="object 11">
            <a:extLst>
              <a:ext uri="{FF2B5EF4-FFF2-40B4-BE49-F238E27FC236}">
                <a16:creationId xmlns:a16="http://schemas.microsoft.com/office/drawing/2014/main" id="{8D7BC056-859C-CA34-D3F3-EE9FB0CDABF2}"/>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15</a:t>
            </a:fld>
            <a:endParaRPr b="0" spc="-25" dirty="0">
              <a:latin typeface="Aptos" panose="020B00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7088" y="1298389"/>
            <a:ext cx="4931410" cy="901065"/>
          </a:xfrm>
          <a:custGeom>
            <a:avLst/>
            <a:gdLst/>
            <a:ahLst/>
            <a:cxnLst/>
            <a:rect l="l" t="t" r="r" b="b"/>
            <a:pathLst>
              <a:path w="4931410" h="901064">
                <a:moveTo>
                  <a:pt x="4931211" y="0"/>
                </a:moveTo>
                <a:lnTo>
                  <a:pt x="314126" y="0"/>
                </a:lnTo>
                <a:lnTo>
                  <a:pt x="0" y="314126"/>
                </a:lnTo>
                <a:lnTo>
                  <a:pt x="0" y="900496"/>
                </a:lnTo>
                <a:lnTo>
                  <a:pt x="4617084" y="900496"/>
                </a:lnTo>
                <a:lnTo>
                  <a:pt x="4931211" y="586369"/>
                </a:lnTo>
                <a:lnTo>
                  <a:pt x="4931211" y="0"/>
                </a:lnTo>
                <a:close/>
              </a:path>
            </a:pathLst>
          </a:custGeom>
          <a:solidFill>
            <a:srgbClr val="FFE980"/>
          </a:solidFill>
        </p:spPr>
        <p:txBody>
          <a:bodyPr wrap="square" lIns="0" tIns="0" rIns="0" bIns="0" rtlCol="0"/>
          <a:lstStyle/>
          <a:p>
            <a:endParaRPr/>
          </a:p>
        </p:txBody>
      </p:sp>
      <p:sp>
        <p:nvSpPr>
          <p:cNvPr id="3" name="object 3"/>
          <p:cNvSpPr txBox="1"/>
          <p:nvPr/>
        </p:nvSpPr>
        <p:spPr>
          <a:xfrm>
            <a:off x="1420243" y="1557551"/>
            <a:ext cx="403034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2 – Goals we’re working on</a:t>
            </a:r>
            <a:endParaRPr sz="2200" b="1" dirty="0">
              <a:latin typeface="Aptos SemiBold" panose="020B0004020202020204" pitchFamily="34" charset="0"/>
              <a:cs typeface="Calibri"/>
            </a:endParaRPr>
          </a:p>
        </p:txBody>
      </p:sp>
      <p:sp>
        <p:nvSpPr>
          <p:cNvPr id="4" name="object 4"/>
          <p:cNvSpPr/>
          <p:nvPr/>
        </p:nvSpPr>
        <p:spPr>
          <a:xfrm>
            <a:off x="10261469" y="1298389"/>
            <a:ext cx="4836795" cy="901065"/>
          </a:xfrm>
          <a:custGeom>
            <a:avLst/>
            <a:gdLst/>
            <a:ahLst/>
            <a:cxnLst/>
            <a:rect l="l" t="t" r="r" b="b"/>
            <a:pathLst>
              <a:path w="4836794" h="901064">
                <a:moveTo>
                  <a:pt x="4836397" y="0"/>
                </a:moveTo>
                <a:lnTo>
                  <a:pt x="314126" y="0"/>
                </a:lnTo>
                <a:lnTo>
                  <a:pt x="0" y="314126"/>
                </a:lnTo>
                <a:lnTo>
                  <a:pt x="0" y="900496"/>
                </a:lnTo>
                <a:lnTo>
                  <a:pt x="4522270" y="900496"/>
                </a:lnTo>
                <a:lnTo>
                  <a:pt x="4836397" y="586369"/>
                </a:lnTo>
                <a:lnTo>
                  <a:pt x="4836397" y="0"/>
                </a:lnTo>
                <a:close/>
              </a:path>
            </a:pathLst>
          </a:custGeom>
          <a:solidFill>
            <a:srgbClr val="FFE980"/>
          </a:solidFill>
        </p:spPr>
        <p:txBody>
          <a:bodyPr wrap="square" lIns="0" tIns="0" rIns="0" bIns="0" rtlCol="0"/>
          <a:lstStyle/>
          <a:p>
            <a:endParaRPr/>
          </a:p>
        </p:txBody>
      </p:sp>
      <p:sp>
        <p:nvSpPr>
          <p:cNvPr id="5" name="object 5"/>
          <p:cNvSpPr txBox="1"/>
          <p:nvPr/>
        </p:nvSpPr>
        <p:spPr>
          <a:xfrm>
            <a:off x="10634622" y="1557551"/>
            <a:ext cx="3951604"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3 – Meeting record / notes</a:t>
            </a:r>
            <a:endParaRPr sz="2200" b="1" dirty="0">
              <a:latin typeface="Aptos SemiBold" panose="020B0004020202020204" pitchFamily="34" charset="0"/>
              <a:cs typeface="Calibri"/>
            </a:endParaRPr>
          </a:p>
        </p:txBody>
      </p:sp>
      <p:sp>
        <p:nvSpPr>
          <p:cNvPr id="6" name="object 6"/>
          <p:cNvSpPr txBox="1"/>
          <p:nvPr/>
        </p:nvSpPr>
        <p:spPr>
          <a:xfrm>
            <a:off x="1034388" y="2549077"/>
            <a:ext cx="8343265" cy="867410"/>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List two or three goals linked to real work, leadership confidence, or development </a:t>
            </a:r>
            <a:br>
              <a:rPr lang="en-US" sz="1800" dirty="0">
                <a:latin typeface="Aptos Light" panose="020B0004020202020204" pitchFamily="34" charset="0"/>
                <a:cs typeface="Calibri"/>
              </a:rPr>
            </a:br>
            <a:r>
              <a:rPr sz="1800" dirty="0">
                <a:latin typeface="Aptos Light" panose="020B0004020202020204" pitchFamily="34" charset="0"/>
                <a:cs typeface="Calibri"/>
              </a:rPr>
              <a:t>on the job. Note how this mentoring relationship supports everyday leadership and collaboration in your work.</a:t>
            </a:r>
          </a:p>
        </p:txBody>
      </p:sp>
      <p:sp>
        <p:nvSpPr>
          <p:cNvPr id="7" name="object 7"/>
          <p:cNvSpPr txBox="1"/>
          <p:nvPr/>
        </p:nvSpPr>
        <p:spPr>
          <a:xfrm>
            <a:off x="10248767" y="2548846"/>
            <a:ext cx="7731125" cy="569708"/>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Plan regular catch-ups (weekly or fortnightly early on) to keep momentum </a:t>
            </a:r>
            <a:br>
              <a:rPr lang="en-US" sz="1800" dirty="0">
                <a:latin typeface="Aptos Light" panose="020B0004020202020204" pitchFamily="34" charset="0"/>
                <a:cs typeface="Calibri"/>
              </a:rPr>
            </a:br>
            <a:r>
              <a:rPr sz="1800" dirty="0">
                <a:latin typeface="Aptos Light" panose="020B0004020202020204" pitchFamily="34" charset="0"/>
                <a:cs typeface="Calibri"/>
              </a:rPr>
              <a:t>and support learning. Use this to capture key points from each conversation.</a:t>
            </a:r>
          </a:p>
        </p:txBody>
      </p:sp>
      <p:graphicFrame>
        <p:nvGraphicFramePr>
          <p:cNvPr id="35" name="object 35"/>
          <p:cNvGraphicFramePr>
            <a:graphicFrameLocks noGrp="1"/>
          </p:cNvGraphicFramePr>
          <p:nvPr>
            <p:extLst>
              <p:ext uri="{D42A27DB-BD31-4B8C-83A1-F6EECF244321}">
                <p14:modId xmlns:p14="http://schemas.microsoft.com/office/powerpoint/2010/main" val="2314007822"/>
              </p:ext>
            </p:extLst>
          </p:nvPr>
        </p:nvGraphicFramePr>
        <p:xfrm>
          <a:off x="10261467" y="3899577"/>
          <a:ext cx="8785859" cy="5855970"/>
        </p:xfrm>
        <a:graphic>
          <a:graphicData uri="http://schemas.openxmlformats.org/drawingml/2006/table">
            <a:tbl>
              <a:tblPr firstRow="1" bandRow="1">
                <a:tableStyleId>{2D5ABB26-0587-4C30-8999-92F81FD0307C}</a:tableStyleId>
              </a:tblPr>
              <a:tblGrid>
                <a:gridCol w="2196465">
                  <a:extLst>
                    <a:ext uri="{9D8B030D-6E8A-4147-A177-3AD203B41FA5}">
                      <a16:colId xmlns:a16="http://schemas.microsoft.com/office/drawing/2014/main" val="20000"/>
                    </a:ext>
                  </a:extLst>
                </a:gridCol>
                <a:gridCol w="2196465">
                  <a:extLst>
                    <a:ext uri="{9D8B030D-6E8A-4147-A177-3AD203B41FA5}">
                      <a16:colId xmlns:a16="http://schemas.microsoft.com/office/drawing/2014/main" val="20001"/>
                    </a:ext>
                  </a:extLst>
                </a:gridCol>
                <a:gridCol w="2196464">
                  <a:extLst>
                    <a:ext uri="{9D8B030D-6E8A-4147-A177-3AD203B41FA5}">
                      <a16:colId xmlns:a16="http://schemas.microsoft.com/office/drawing/2014/main" val="20002"/>
                    </a:ext>
                  </a:extLst>
                </a:gridCol>
                <a:gridCol w="2196465">
                  <a:extLst>
                    <a:ext uri="{9D8B030D-6E8A-4147-A177-3AD203B41FA5}">
                      <a16:colId xmlns:a16="http://schemas.microsoft.com/office/drawing/2014/main" val="20003"/>
                    </a:ext>
                  </a:extLst>
                </a:gridCol>
              </a:tblGrid>
              <a:tr h="633730">
                <a:tc>
                  <a:txBody>
                    <a:bodyPr/>
                    <a:lstStyle/>
                    <a:p>
                      <a:pPr marL="0" marR="0" lvl="0" indent="0" defTabSz="914400" eaLnBrk="1" fontAlgn="auto" latinLnBrk="0" hangingPunct="1">
                        <a:lnSpc>
                          <a:spcPct val="100000"/>
                        </a:lnSpc>
                        <a:spcBef>
                          <a:spcPts val="705"/>
                        </a:spcBef>
                        <a:spcAft>
                          <a:spcPts val="0"/>
                        </a:spcAft>
                        <a:buClrTx/>
                        <a:buSzTx/>
                        <a:buFontTx/>
                        <a:buNone/>
                        <a:tabLst/>
                        <a:defRPr/>
                      </a:pPr>
                      <a:r>
                        <a:rPr lang="en-NZ" sz="1450" b="1" i="0" spc="0" dirty="0">
                          <a:solidFill>
                            <a:srgbClr val="093642"/>
                          </a:solidFill>
                          <a:latin typeface="Aptos SemiBold" panose="020B0004020202020204" pitchFamily="34" charset="0"/>
                          <a:cs typeface="Calibri"/>
                        </a:rPr>
                        <a:t>Date</a:t>
                      </a:r>
                      <a:endParaRPr lang="en-NZ" sz="1450" b="1" i="0" spc="0" dirty="0">
                        <a:latin typeface="Aptos SemiBold" panose="020B0004020202020204" pitchFamily="34" charset="0"/>
                        <a:cs typeface="Calibri"/>
                      </a:endParaRPr>
                    </a:p>
                  </a:txBody>
                  <a:tcPr marL="137160" marR="137160" marT="137160" marB="137160">
                    <a:lnB w="28575">
                      <a:solidFill>
                        <a:srgbClr val="093642"/>
                      </a:solidFill>
                      <a:prstDash val="solid"/>
                    </a:lnB>
                  </a:tcPr>
                </a:tc>
                <a:tc>
                  <a:txBody>
                    <a:bodyPr/>
                    <a:lstStyle/>
                    <a:p>
                      <a:pPr marL="0" marR="0" lvl="0" indent="0" defTabSz="914400" eaLnBrk="1" fontAlgn="auto" latinLnBrk="0" hangingPunct="1">
                        <a:lnSpc>
                          <a:spcPct val="100000"/>
                        </a:lnSpc>
                        <a:spcBef>
                          <a:spcPts val="705"/>
                        </a:spcBef>
                        <a:spcAft>
                          <a:spcPts val="0"/>
                        </a:spcAft>
                        <a:buClrTx/>
                        <a:buSzTx/>
                        <a:buFontTx/>
                        <a:buNone/>
                        <a:tabLst/>
                        <a:defRPr/>
                      </a:pPr>
                      <a:r>
                        <a:rPr lang="en-NZ" sz="1450" b="1" i="0" spc="0" dirty="0">
                          <a:solidFill>
                            <a:srgbClr val="093642"/>
                          </a:solidFill>
                          <a:latin typeface="Aptos SemiBold" panose="020B0004020202020204" pitchFamily="34" charset="0"/>
                          <a:cs typeface="Calibri"/>
                        </a:rPr>
                        <a:t>Focus topic</a:t>
                      </a:r>
                      <a:endParaRPr lang="en-NZ" sz="1450" b="1" i="0" spc="0" dirty="0">
                        <a:latin typeface="Aptos SemiBold" panose="020B0004020202020204" pitchFamily="34" charset="0"/>
                        <a:cs typeface="Calibri"/>
                      </a:endParaRPr>
                    </a:p>
                  </a:txBody>
                  <a:tcPr marL="137160" marR="137160" marT="137160" marB="137160">
                    <a:lnB w="28575">
                      <a:solidFill>
                        <a:srgbClr val="093642"/>
                      </a:solidFill>
                      <a:prstDash val="solid"/>
                    </a:lnB>
                    <a:solidFill>
                      <a:srgbClr val="F3F5F6"/>
                    </a:solidFill>
                  </a:tcPr>
                </a:tc>
                <a:tc>
                  <a:txBody>
                    <a:bodyPr/>
                    <a:lstStyle/>
                    <a:p>
                      <a:pPr marL="147955" marR="502284" lvl="0" indent="0" defTabSz="914400" eaLnBrk="1" fontAlgn="auto" latinLnBrk="0" hangingPunct="1">
                        <a:lnSpc>
                          <a:spcPct val="100000"/>
                        </a:lnSpc>
                        <a:spcBef>
                          <a:spcPts val="645"/>
                        </a:spcBef>
                        <a:spcAft>
                          <a:spcPts val="0"/>
                        </a:spcAft>
                        <a:buClrTx/>
                        <a:buSzTx/>
                        <a:buFontTx/>
                        <a:buNone/>
                        <a:tabLst/>
                        <a:defRPr/>
                      </a:pPr>
                      <a:r>
                        <a:rPr lang="en-NZ" sz="1450" b="1" i="0" spc="0" dirty="0">
                          <a:solidFill>
                            <a:srgbClr val="093642"/>
                          </a:solidFill>
                          <a:latin typeface="Aptos SemiBold" panose="020B0004020202020204" pitchFamily="34" charset="0"/>
                          <a:cs typeface="Calibri"/>
                        </a:rPr>
                        <a:t>Key insights / discussion points</a:t>
                      </a:r>
                      <a:endParaRPr lang="en-NZ" sz="1450" b="1" i="0" spc="0" dirty="0">
                        <a:latin typeface="Aptos SemiBold" panose="020B0004020202020204" pitchFamily="34" charset="0"/>
                        <a:cs typeface="Calibri"/>
                      </a:endParaRPr>
                    </a:p>
                  </a:txBody>
                  <a:tcPr marL="0" marR="0" marT="81915" marB="0">
                    <a:lnB w="28575">
                      <a:solidFill>
                        <a:srgbClr val="093642"/>
                      </a:solidFill>
                      <a:prstDash val="solid"/>
                    </a:lnB>
                  </a:tcPr>
                </a:tc>
                <a:tc>
                  <a:txBody>
                    <a:bodyPr/>
                    <a:lstStyle/>
                    <a:p>
                      <a:pPr marL="0" marR="0" lvl="0" indent="0" defTabSz="914400" eaLnBrk="1" fontAlgn="auto" latinLnBrk="0" hangingPunct="1">
                        <a:lnSpc>
                          <a:spcPct val="100000"/>
                        </a:lnSpc>
                        <a:spcBef>
                          <a:spcPts val="705"/>
                        </a:spcBef>
                        <a:spcAft>
                          <a:spcPts val="0"/>
                        </a:spcAft>
                        <a:buClrTx/>
                        <a:buSzTx/>
                        <a:buFontTx/>
                        <a:buNone/>
                        <a:tabLst/>
                        <a:defRPr/>
                      </a:pPr>
                      <a:r>
                        <a:rPr lang="en-NZ" sz="1450" b="1" i="0" spc="0" dirty="0">
                          <a:solidFill>
                            <a:srgbClr val="093642"/>
                          </a:solidFill>
                          <a:latin typeface="Aptos SemiBold" panose="020B0004020202020204" pitchFamily="34" charset="0"/>
                          <a:cs typeface="Calibri"/>
                        </a:rPr>
                        <a:t>Agreed next steps</a:t>
                      </a:r>
                      <a:endParaRPr lang="en-NZ" sz="1450" b="1" i="0" spc="0" dirty="0">
                        <a:latin typeface="Aptos SemiBold" panose="020B0004020202020204" pitchFamily="34" charset="0"/>
                        <a:cs typeface="Calibri"/>
                      </a:endParaRPr>
                    </a:p>
                  </a:txBody>
                  <a:tcPr marL="137160" marR="137160" marT="137160" marB="137160">
                    <a:lnB w="28575">
                      <a:solidFill>
                        <a:srgbClr val="093642"/>
                      </a:solidFill>
                      <a:prstDash val="solid"/>
                    </a:lnB>
                    <a:solidFill>
                      <a:srgbClr val="F3F5F6"/>
                    </a:solidFill>
                  </a:tcPr>
                </a:tc>
                <a:extLst>
                  <a:ext uri="{0D108BD9-81ED-4DB2-BD59-A6C34878D82A}">
                    <a16:rowId xmlns:a16="http://schemas.microsoft.com/office/drawing/2014/main" val="10000"/>
                  </a:ext>
                </a:extLst>
              </a:tr>
              <a:tr h="1305560">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1"/>
                  </a:ext>
                </a:extLst>
              </a:tr>
              <a:tr h="1305560">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2"/>
                  </a:ext>
                </a:extLst>
              </a:tr>
              <a:tr h="1305560">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3"/>
                  </a:ext>
                </a:extLst>
              </a:tr>
              <a:tr h="1305560">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4"/>
                  </a:ext>
                </a:extLst>
              </a:tr>
            </a:tbl>
          </a:graphicData>
        </a:graphic>
      </p:graphicFrame>
      <p:sp>
        <p:nvSpPr>
          <p:cNvPr id="38" name="object 38"/>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42" name="object 9">
            <a:extLst>
              <a:ext uri="{FF2B5EF4-FFF2-40B4-BE49-F238E27FC236}">
                <a16:creationId xmlns:a16="http://schemas.microsoft.com/office/drawing/2014/main" id="{5DA85877-3E52-906E-5479-120E9A39AE14}"/>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43" name="object 27">
            <a:extLst>
              <a:ext uri="{FF2B5EF4-FFF2-40B4-BE49-F238E27FC236}">
                <a16:creationId xmlns:a16="http://schemas.microsoft.com/office/drawing/2014/main" id="{6B043E61-608A-D656-95B7-F432ADD05CE5}"/>
              </a:ext>
            </a:extLst>
          </p:cNvPr>
          <p:cNvSpPr txBox="1"/>
          <p:nvPr/>
        </p:nvSpPr>
        <p:spPr>
          <a:xfrm>
            <a:off x="7177308" y="480194"/>
            <a:ext cx="21127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2: Mentoring Template</a:t>
            </a:r>
            <a:endParaRPr sz="1150" b="1" dirty="0">
              <a:latin typeface="Aptos" panose="020B0004020202020204" pitchFamily="34" charset="0"/>
              <a:cs typeface="Calibri"/>
            </a:endParaRPr>
          </a:p>
        </p:txBody>
      </p:sp>
      <p:graphicFrame>
        <p:nvGraphicFramePr>
          <p:cNvPr id="8" name="object 35">
            <a:extLst>
              <a:ext uri="{FF2B5EF4-FFF2-40B4-BE49-F238E27FC236}">
                <a16:creationId xmlns:a16="http://schemas.microsoft.com/office/drawing/2014/main" id="{7916B8B1-8973-6077-5EDD-BF653AAEC454}"/>
              </a:ext>
            </a:extLst>
          </p:cNvPr>
          <p:cNvGraphicFramePr>
            <a:graphicFrameLocks noGrp="1"/>
          </p:cNvGraphicFramePr>
          <p:nvPr>
            <p:extLst>
              <p:ext uri="{D42A27DB-BD31-4B8C-83A1-F6EECF244321}">
                <p14:modId xmlns:p14="http://schemas.microsoft.com/office/powerpoint/2010/main" val="1861255189"/>
              </p:ext>
            </p:extLst>
          </p:nvPr>
        </p:nvGraphicFramePr>
        <p:xfrm>
          <a:off x="1090182" y="3902075"/>
          <a:ext cx="8785859" cy="5855970"/>
        </p:xfrm>
        <a:graphic>
          <a:graphicData uri="http://schemas.openxmlformats.org/drawingml/2006/table">
            <a:tbl>
              <a:tblPr firstRow="1" bandRow="1">
                <a:tableStyleId>{2D5ABB26-0587-4C30-8999-92F81FD0307C}</a:tableStyleId>
              </a:tblPr>
              <a:tblGrid>
                <a:gridCol w="2196465">
                  <a:extLst>
                    <a:ext uri="{9D8B030D-6E8A-4147-A177-3AD203B41FA5}">
                      <a16:colId xmlns:a16="http://schemas.microsoft.com/office/drawing/2014/main" val="20000"/>
                    </a:ext>
                  </a:extLst>
                </a:gridCol>
                <a:gridCol w="2196465">
                  <a:extLst>
                    <a:ext uri="{9D8B030D-6E8A-4147-A177-3AD203B41FA5}">
                      <a16:colId xmlns:a16="http://schemas.microsoft.com/office/drawing/2014/main" val="20001"/>
                    </a:ext>
                  </a:extLst>
                </a:gridCol>
                <a:gridCol w="2196464">
                  <a:extLst>
                    <a:ext uri="{9D8B030D-6E8A-4147-A177-3AD203B41FA5}">
                      <a16:colId xmlns:a16="http://schemas.microsoft.com/office/drawing/2014/main" val="20002"/>
                    </a:ext>
                  </a:extLst>
                </a:gridCol>
                <a:gridCol w="2196465">
                  <a:extLst>
                    <a:ext uri="{9D8B030D-6E8A-4147-A177-3AD203B41FA5}">
                      <a16:colId xmlns:a16="http://schemas.microsoft.com/office/drawing/2014/main" val="20003"/>
                    </a:ext>
                  </a:extLst>
                </a:gridCol>
              </a:tblGrid>
              <a:tr h="633730">
                <a:tc>
                  <a:txBody>
                    <a:bodyPr/>
                    <a:lstStyle/>
                    <a:p>
                      <a:pPr marL="0" marR="0" lvl="0" indent="0" defTabSz="914400" eaLnBrk="1" fontAlgn="auto" latinLnBrk="0" hangingPunct="1">
                        <a:lnSpc>
                          <a:spcPct val="100000"/>
                        </a:lnSpc>
                        <a:spcBef>
                          <a:spcPts val="705"/>
                        </a:spcBef>
                        <a:spcAft>
                          <a:spcPts val="0"/>
                        </a:spcAft>
                        <a:buClrTx/>
                        <a:buSzTx/>
                        <a:buFontTx/>
                        <a:buNone/>
                        <a:tabLst/>
                        <a:defRPr/>
                      </a:pPr>
                      <a:r>
                        <a:rPr lang="mi-NZ" sz="1450" b="1" i="0" spc="0" dirty="0">
                          <a:solidFill>
                            <a:srgbClr val="093642"/>
                          </a:solidFill>
                          <a:latin typeface="Aptos SemiBold" panose="020B0004020202020204" pitchFamily="34" charset="0"/>
                          <a:cs typeface="Calibri"/>
                        </a:rPr>
                        <a:t>Goal</a:t>
                      </a:r>
                      <a:endParaRPr lang="mi-NZ" sz="1450" b="1" i="0" spc="0" dirty="0">
                        <a:latin typeface="Aptos SemiBold" panose="020B0004020202020204" pitchFamily="34" charset="0"/>
                        <a:cs typeface="Calibri"/>
                      </a:endParaRPr>
                    </a:p>
                  </a:txBody>
                  <a:tcPr marL="137160" marR="137160" marT="137160" marB="137160">
                    <a:lnB w="28575">
                      <a:solidFill>
                        <a:srgbClr val="093642"/>
                      </a:solidFill>
                      <a:prstDash val="solid"/>
                    </a:lnB>
                  </a:tcPr>
                </a:tc>
                <a:tc>
                  <a:txBody>
                    <a:bodyPr/>
                    <a:lstStyle/>
                    <a:p>
                      <a:pPr marL="0" marR="0" lvl="0" indent="0" defTabSz="914400" eaLnBrk="1" fontAlgn="auto" latinLnBrk="0" hangingPunct="1">
                        <a:lnSpc>
                          <a:spcPct val="100000"/>
                        </a:lnSpc>
                        <a:spcBef>
                          <a:spcPts val="705"/>
                        </a:spcBef>
                        <a:spcAft>
                          <a:spcPts val="0"/>
                        </a:spcAft>
                        <a:buClrTx/>
                        <a:buSzTx/>
                        <a:buFontTx/>
                        <a:buNone/>
                        <a:tabLst/>
                        <a:defRPr/>
                      </a:pPr>
                      <a:r>
                        <a:rPr lang="en-NZ" sz="1450" b="1" dirty="0">
                          <a:solidFill>
                            <a:srgbClr val="093642"/>
                          </a:solidFill>
                          <a:latin typeface="Aptos SemiBold" panose="020B0004020202020204" pitchFamily="34" charset="0"/>
                          <a:cs typeface="Calibri"/>
                        </a:rPr>
                        <a:t>Why it matters</a:t>
                      </a:r>
                      <a:endParaRPr lang="en-NZ" sz="1450" b="1" i="0" spc="0" dirty="0">
                        <a:latin typeface="Aptos SemiBold" panose="020B0004020202020204" pitchFamily="34" charset="0"/>
                        <a:cs typeface="Times New Roman"/>
                      </a:endParaRPr>
                    </a:p>
                  </a:txBody>
                  <a:tcPr marL="137160" marR="137160" marT="137160" marB="137160">
                    <a:lnB w="28575">
                      <a:solidFill>
                        <a:srgbClr val="093642"/>
                      </a:solidFill>
                      <a:prstDash val="solid"/>
                    </a:lnB>
                    <a:solidFill>
                      <a:srgbClr val="F3F5F6"/>
                    </a:solidFill>
                  </a:tcPr>
                </a:tc>
                <a:tc>
                  <a:txBody>
                    <a:bodyPr/>
                    <a:lstStyle/>
                    <a:p>
                      <a:pPr marL="147955" marR="502284" lvl="0" indent="0" defTabSz="914400" eaLnBrk="1" fontAlgn="auto" latinLnBrk="0" hangingPunct="1">
                        <a:lnSpc>
                          <a:spcPct val="100000"/>
                        </a:lnSpc>
                        <a:spcBef>
                          <a:spcPts val="645"/>
                        </a:spcBef>
                        <a:spcAft>
                          <a:spcPts val="0"/>
                        </a:spcAft>
                        <a:buClrTx/>
                        <a:buSzTx/>
                        <a:buFontTx/>
                        <a:buNone/>
                        <a:tabLst/>
                        <a:defRPr/>
                      </a:pPr>
                      <a:r>
                        <a:rPr lang="en-NZ" sz="1450" b="1" dirty="0">
                          <a:solidFill>
                            <a:srgbClr val="093642"/>
                          </a:solidFill>
                          <a:latin typeface="Aptos SemiBold" panose="020B0004020202020204" pitchFamily="34" charset="0"/>
                          <a:cs typeface="Calibri"/>
                        </a:rPr>
                        <a:t>How we’ll know progress</a:t>
                      </a:r>
                      <a:endParaRPr lang="en-NZ" sz="1450" b="1" dirty="0">
                        <a:latin typeface="Aptos SemiBold" panose="020B0004020202020204" pitchFamily="34" charset="0"/>
                        <a:cs typeface="Calibri"/>
                      </a:endParaRPr>
                    </a:p>
                  </a:txBody>
                  <a:tcPr marL="0" marR="0" marT="81915" marB="0">
                    <a:lnB w="28575">
                      <a:solidFill>
                        <a:srgbClr val="093642"/>
                      </a:solidFill>
                      <a:prstDash val="solid"/>
                    </a:lnB>
                  </a:tcPr>
                </a:tc>
                <a:tc>
                  <a:txBody>
                    <a:bodyPr/>
                    <a:lstStyle/>
                    <a:p>
                      <a:pPr marL="0" marR="0" lvl="0" indent="0" defTabSz="914400" eaLnBrk="1" fontAlgn="auto" latinLnBrk="0" hangingPunct="1">
                        <a:lnSpc>
                          <a:spcPct val="100000"/>
                        </a:lnSpc>
                        <a:spcBef>
                          <a:spcPts val="705"/>
                        </a:spcBef>
                        <a:spcAft>
                          <a:spcPts val="0"/>
                        </a:spcAft>
                        <a:buClrTx/>
                        <a:buSzTx/>
                        <a:buFontTx/>
                        <a:buNone/>
                        <a:tabLst/>
                        <a:defRPr/>
                      </a:pPr>
                      <a:r>
                        <a:rPr lang="en-NZ" sz="1450" b="1" dirty="0">
                          <a:solidFill>
                            <a:srgbClr val="093642"/>
                          </a:solidFill>
                          <a:latin typeface="Aptos SemiBold" panose="020B0004020202020204" pitchFamily="34" charset="0"/>
                          <a:cs typeface="Calibri"/>
                        </a:rPr>
                        <a:t>Target date</a:t>
                      </a:r>
                      <a:endParaRPr lang="en-NZ" sz="1450" b="1" dirty="0">
                        <a:latin typeface="Aptos SemiBold" panose="020B0004020202020204" pitchFamily="34" charset="0"/>
                        <a:cs typeface="Calibri"/>
                      </a:endParaRPr>
                    </a:p>
                  </a:txBody>
                  <a:tcPr marL="137160" marR="137160" marT="137160" marB="137160">
                    <a:lnB w="28575">
                      <a:solidFill>
                        <a:srgbClr val="093642"/>
                      </a:solidFill>
                      <a:prstDash val="solid"/>
                    </a:lnB>
                    <a:solidFill>
                      <a:srgbClr val="F3F5F6"/>
                    </a:solidFill>
                  </a:tcPr>
                </a:tc>
                <a:extLst>
                  <a:ext uri="{0D108BD9-81ED-4DB2-BD59-A6C34878D82A}">
                    <a16:rowId xmlns:a16="http://schemas.microsoft.com/office/drawing/2014/main" val="10000"/>
                  </a:ext>
                </a:extLst>
              </a:tr>
              <a:tr h="130556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NZ" sz="1400" b="0" i="0" dirty="0">
                          <a:latin typeface="Aptos Light" panose="020B0004020202020204" pitchFamily="34" charset="0"/>
                          <a:cs typeface="Calibri"/>
                        </a:rPr>
                        <a:t>e.g., Improve </a:t>
                      </a:r>
                      <a:br>
                        <a:rPr lang="en-NZ" sz="1400" b="0" i="0" dirty="0">
                          <a:latin typeface="Aptos Light" panose="020B0004020202020204" pitchFamily="34" charset="0"/>
                          <a:cs typeface="Calibri"/>
                        </a:rPr>
                      </a:br>
                      <a:r>
                        <a:rPr lang="en-NZ" sz="1400" b="0" i="0" dirty="0">
                          <a:latin typeface="Aptos Light" panose="020B0004020202020204" pitchFamily="34" charset="0"/>
                          <a:cs typeface="Calibri"/>
                        </a:rPr>
                        <a:t>confidence speaking </a:t>
                      </a:r>
                      <a:br>
                        <a:rPr lang="en-NZ" sz="1400" b="0" i="0" dirty="0">
                          <a:latin typeface="Aptos Light" panose="020B0004020202020204" pitchFamily="34" charset="0"/>
                          <a:cs typeface="Calibri"/>
                        </a:rPr>
                      </a:br>
                      <a:r>
                        <a:rPr lang="en-NZ" sz="1400" b="0" i="0" dirty="0">
                          <a:latin typeface="Aptos Light" panose="020B0004020202020204" pitchFamily="34" charset="0"/>
                          <a:cs typeface="Calibri"/>
                        </a:rPr>
                        <a:t>up in team meetings</a:t>
                      </a:r>
                    </a:p>
                    <a:p>
                      <a:pPr>
                        <a:lnSpc>
                          <a:spcPct val="100000"/>
                        </a:lnSpc>
                      </a:pPr>
                      <a:endParaRPr sz="1400" b="0" i="0"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1"/>
                  </a:ext>
                </a:extLst>
              </a:tr>
              <a:tr h="1305560">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2"/>
                  </a:ext>
                </a:extLst>
              </a:tr>
              <a:tr h="1305560">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3"/>
                  </a:ext>
                </a:extLst>
              </a:tr>
              <a:tr h="1305560">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1"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extLst>
                  <a:ext uri="{0D108BD9-81ED-4DB2-BD59-A6C34878D82A}">
                    <a16:rowId xmlns:a16="http://schemas.microsoft.com/office/drawing/2014/main" val="10004"/>
                  </a:ext>
                </a:extLst>
              </a:tr>
            </a:tbl>
          </a:graphicData>
        </a:graphic>
      </p:graphicFrame>
      <p:sp>
        <p:nvSpPr>
          <p:cNvPr id="9" name="object 11">
            <a:extLst>
              <a:ext uri="{FF2B5EF4-FFF2-40B4-BE49-F238E27FC236}">
                <a16:creationId xmlns:a16="http://schemas.microsoft.com/office/drawing/2014/main" id="{5E070DAE-350D-0A4E-57A3-215CE3A66D69}"/>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16</a:t>
            </a:fld>
            <a:endParaRPr b="0" spc="-25" dirty="0">
              <a:latin typeface="Aptos" panose="020B00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7088" y="1298389"/>
            <a:ext cx="4483735" cy="901065"/>
          </a:xfrm>
          <a:custGeom>
            <a:avLst/>
            <a:gdLst/>
            <a:ahLst/>
            <a:cxnLst/>
            <a:rect l="l" t="t" r="r" b="b"/>
            <a:pathLst>
              <a:path w="4483735" h="901064">
                <a:moveTo>
                  <a:pt x="4483517" y="0"/>
                </a:moveTo>
                <a:lnTo>
                  <a:pt x="314126" y="0"/>
                </a:lnTo>
                <a:lnTo>
                  <a:pt x="0" y="314126"/>
                </a:lnTo>
                <a:lnTo>
                  <a:pt x="0" y="900496"/>
                </a:lnTo>
                <a:lnTo>
                  <a:pt x="4169391" y="900496"/>
                </a:lnTo>
                <a:lnTo>
                  <a:pt x="4483517" y="586369"/>
                </a:lnTo>
                <a:lnTo>
                  <a:pt x="4483517" y="0"/>
                </a:lnTo>
                <a:close/>
              </a:path>
            </a:pathLst>
          </a:custGeom>
          <a:solidFill>
            <a:srgbClr val="FFE980"/>
          </a:solidFill>
        </p:spPr>
        <p:txBody>
          <a:bodyPr wrap="square" lIns="0" tIns="0" rIns="0" bIns="0" rtlCol="0"/>
          <a:lstStyle/>
          <a:p>
            <a:endParaRPr/>
          </a:p>
        </p:txBody>
      </p:sp>
      <p:sp>
        <p:nvSpPr>
          <p:cNvPr id="3" name="object 3"/>
          <p:cNvSpPr txBox="1"/>
          <p:nvPr/>
        </p:nvSpPr>
        <p:spPr>
          <a:xfrm>
            <a:off x="1420243" y="1557551"/>
            <a:ext cx="361569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4 – Mid-point reflection</a:t>
            </a:r>
            <a:endParaRPr sz="2200" b="1" dirty="0">
              <a:latin typeface="Aptos SemiBold" panose="020B0004020202020204" pitchFamily="34" charset="0"/>
              <a:cs typeface="Calibri"/>
            </a:endParaRPr>
          </a:p>
        </p:txBody>
      </p:sp>
      <p:sp>
        <p:nvSpPr>
          <p:cNvPr id="4" name="object 4"/>
          <p:cNvSpPr/>
          <p:nvPr/>
        </p:nvSpPr>
        <p:spPr>
          <a:xfrm>
            <a:off x="7190008" y="1298389"/>
            <a:ext cx="3851910" cy="901065"/>
          </a:xfrm>
          <a:custGeom>
            <a:avLst/>
            <a:gdLst/>
            <a:ahLst/>
            <a:cxnLst/>
            <a:rect l="l" t="t" r="r" b="b"/>
            <a:pathLst>
              <a:path w="3851909" h="901064">
                <a:moveTo>
                  <a:pt x="3851411" y="0"/>
                </a:moveTo>
                <a:lnTo>
                  <a:pt x="314126" y="0"/>
                </a:lnTo>
                <a:lnTo>
                  <a:pt x="0" y="314126"/>
                </a:lnTo>
                <a:lnTo>
                  <a:pt x="0" y="900496"/>
                </a:lnTo>
                <a:lnTo>
                  <a:pt x="3537284" y="900496"/>
                </a:lnTo>
                <a:lnTo>
                  <a:pt x="3851411" y="586369"/>
                </a:lnTo>
                <a:lnTo>
                  <a:pt x="3851411" y="0"/>
                </a:lnTo>
                <a:close/>
              </a:path>
            </a:pathLst>
          </a:custGeom>
          <a:solidFill>
            <a:srgbClr val="FFE980"/>
          </a:solidFill>
        </p:spPr>
        <p:txBody>
          <a:bodyPr wrap="square" lIns="0" tIns="0" rIns="0" bIns="0" rtlCol="0"/>
          <a:lstStyle/>
          <a:p>
            <a:endParaRPr/>
          </a:p>
        </p:txBody>
      </p:sp>
      <p:sp>
        <p:nvSpPr>
          <p:cNvPr id="5" name="object 5"/>
          <p:cNvSpPr txBox="1"/>
          <p:nvPr/>
        </p:nvSpPr>
        <p:spPr>
          <a:xfrm>
            <a:off x="7563164" y="1557551"/>
            <a:ext cx="300799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5 – Final reflection</a:t>
            </a:r>
            <a:endParaRPr sz="2200" b="1" dirty="0">
              <a:latin typeface="Aptos SemiBold" panose="020B0004020202020204" pitchFamily="34" charset="0"/>
              <a:cs typeface="Calibri"/>
            </a:endParaRPr>
          </a:p>
        </p:txBody>
      </p:sp>
      <p:sp>
        <p:nvSpPr>
          <p:cNvPr id="6" name="object 6"/>
          <p:cNvSpPr/>
          <p:nvPr/>
        </p:nvSpPr>
        <p:spPr>
          <a:xfrm>
            <a:off x="13332927" y="1308860"/>
            <a:ext cx="5514975" cy="901065"/>
          </a:xfrm>
          <a:custGeom>
            <a:avLst/>
            <a:gdLst/>
            <a:ahLst/>
            <a:cxnLst/>
            <a:rect l="l" t="t" r="r" b="b"/>
            <a:pathLst>
              <a:path w="5514975" h="901064">
                <a:moveTo>
                  <a:pt x="5514669" y="0"/>
                </a:moveTo>
                <a:lnTo>
                  <a:pt x="314126" y="0"/>
                </a:lnTo>
                <a:lnTo>
                  <a:pt x="0" y="314126"/>
                </a:lnTo>
                <a:lnTo>
                  <a:pt x="0" y="900496"/>
                </a:lnTo>
                <a:lnTo>
                  <a:pt x="5200543" y="900496"/>
                </a:lnTo>
                <a:lnTo>
                  <a:pt x="5514669" y="586369"/>
                </a:lnTo>
                <a:lnTo>
                  <a:pt x="5514669" y="0"/>
                </a:lnTo>
                <a:close/>
              </a:path>
            </a:pathLst>
          </a:custGeom>
          <a:solidFill>
            <a:srgbClr val="FFE980"/>
          </a:solidFill>
        </p:spPr>
        <p:txBody>
          <a:bodyPr wrap="square" lIns="0" tIns="0" rIns="0" bIns="0" rtlCol="0"/>
          <a:lstStyle/>
          <a:p>
            <a:endParaRPr/>
          </a:p>
        </p:txBody>
      </p:sp>
      <p:sp>
        <p:nvSpPr>
          <p:cNvPr id="7" name="object 7"/>
          <p:cNvSpPr txBox="1"/>
          <p:nvPr/>
        </p:nvSpPr>
        <p:spPr>
          <a:xfrm>
            <a:off x="13706082" y="1568022"/>
            <a:ext cx="459486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6 – Mentor and Mentee sign-off</a:t>
            </a:r>
            <a:endParaRPr sz="2200" b="1" dirty="0">
              <a:latin typeface="Aptos SemiBold" panose="020B0004020202020204" pitchFamily="34" charset="0"/>
              <a:cs typeface="Calibri"/>
            </a:endParaRPr>
          </a:p>
        </p:txBody>
      </p:sp>
      <p:sp>
        <p:nvSpPr>
          <p:cNvPr id="8" name="object 8"/>
          <p:cNvSpPr txBox="1"/>
          <p:nvPr/>
        </p:nvSpPr>
        <p:spPr>
          <a:xfrm>
            <a:off x="1034388" y="2424070"/>
            <a:ext cx="5656580" cy="2880995"/>
          </a:xfrm>
          <a:prstGeom prst="rect">
            <a:avLst/>
          </a:prstGeom>
        </p:spPr>
        <p:txBody>
          <a:bodyPr vert="horz" wrap="square" lIns="0" tIns="139065" rIns="0" bIns="0" rtlCol="0">
            <a:spAutoFit/>
          </a:bodyPr>
          <a:lstStyle/>
          <a:p>
            <a:pPr marL="12700">
              <a:lnSpc>
                <a:spcPct val="100000"/>
              </a:lnSpc>
              <a:spcBef>
                <a:spcPts val="1095"/>
              </a:spcBef>
            </a:pPr>
            <a:r>
              <a:rPr sz="1800" dirty="0">
                <a:latin typeface="Aptos Light" panose="020B0004020202020204" pitchFamily="34" charset="0"/>
                <a:cs typeface="Calibri"/>
              </a:rPr>
              <a:t>Halfway through the mentoring period, check in together:</a:t>
            </a:r>
          </a:p>
          <a:p>
            <a:pPr marL="243840" indent="-231140">
              <a:lnSpc>
                <a:spcPct val="100000"/>
              </a:lnSpc>
              <a:spcBef>
                <a:spcPts val="1005"/>
              </a:spcBef>
              <a:buClr>
                <a:srgbClr val="093642"/>
              </a:buClr>
              <a:buChar char="•"/>
              <a:tabLst>
                <a:tab pos="243840" algn="l"/>
              </a:tabLst>
            </a:pPr>
            <a:r>
              <a:rPr sz="1800" dirty="0">
                <a:latin typeface="Aptos Light" panose="020B0004020202020204" pitchFamily="34" charset="0"/>
                <a:cs typeface="Calibri"/>
              </a:rPr>
              <a:t>What’s working well?</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What needs to change?</a:t>
            </a:r>
          </a:p>
          <a:p>
            <a:pPr marL="242570" marR="379095" indent="-230504" algn="just">
              <a:lnSpc>
                <a:spcPct val="103000"/>
              </a:lnSpc>
              <a:spcBef>
                <a:spcPts val="935"/>
              </a:spcBef>
              <a:buClr>
                <a:srgbClr val="093642"/>
              </a:buClr>
              <a:buChar char="•"/>
              <a:tabLst>
                <a:tab pos="242570" algn="l"/>
              </a:tabLst>
            </a:pPr>
            <a:r>
              <a:rPr sz="1800" dirty="0">
                <a:latin typeface="Aptos Light" panose="020B0004020202020204" pitchFamily="34" charset="0"/>
                <a:cs typeface="Calibri"/>
              </a:rPr>
              <a:t>What have we each learned so far about our work, leadership, or how we collaborate?</a:t>
            </a:r>
          </a:p>
          <a:p>
            <a:pPr marL="242570" marR="258445" indent="-230504" algn="just">
              <a:lnSpc>
                <a:spcPct val="103000"/>
              </a:lnSpc>
              <a:spcBef>
                <a:spcPts val="935"/>
              </a:spcBef>
              <a:buClr>
                <a:srgbClr val="093642"/>
              </a:buClr>
              <a:buFont typeface="Calibri"/>
              <a:buChar char="•"/>
              <a:tabLst>
                <a:tab pos="242570" algn="l"/>
              </a:tabLst>
            </a:pPr>
            <a:r>
              <a:rPr sz="1800" i="1" dirty="0">
                <a:latin typeface="Aptos Light" panose="020B0004020202020204" pitchFamily="34" charset="0"/>
                <a:cs typeface="Calibri"/>
              </a:rPr>
              <a:t>How have we shown respect, reciprocity, and care, for example through manaakitanga or tautua, in our mentoring relationship?</a:t>
            </a:r>
          </a:p>
        </p:txBody>
      </p:sp>
      <p:sp>
        <p:nvSpPr>
          <p:cNvPr id="12" name="object 12"/>
          <p:cNvSpPr txBox="1"/>
          <p:nvPr/>
        </p:nvSpPr>
        <p:spPr>
          <a:xfrm>
            <a:off x="7177308" y="2549077"/>
            <a:ext cx="5432425" cy="4124325"/>
          </a:xfrm>
          <a:prstGeom prst="rect">
            <a:avLst/>
          </a:prstGeom>
        </p:spPr>
        <p:txBody>
          <a:bodyPr vert="horz" wrap="square" lIns="0" tIns="6350" rIns="0" bIns="0" rtlCol="0">
            <a:spAutoFit/>
          </a:bodyPr>
          <a:lstStyle/>
          <a:p>
            <a:pPr marL="12700" marR="888365">
              <a:lnSpc>
                <a:spcPct val="103000"/>
              </a:lnSpc>
              <a:spcBef>
                <a:spcPts val="50"/>
              </a:spcBef>
            </a:pPr>
            <a:r>
              <a:rPr sz="1800" dirty="0">
                <a:latin typeface="Aptos Light" panose="020B0004020202020204" pitchFamily="34" charset="0"/>
                <a:cs typeface="Calibri"/>
              </a:rPr>
              <a:t>At the end of the mentoring period, reflect on the experience:</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What’s changed since we started?</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How has each of us developed?</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What’s next for the mentee’s growth?</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What feedback do we have for each other?</a:t>
            </a:r>
          </a:p>
          <a:p>
            <a:pPr marL="242570" marR="5080" indent="-230504">
              <a:lnSpc>
                <a:spcPct val="103000"/>
              </a:lnSpc>
              <a:spcBef>
                <a:spcPts val="940"/>
              </a:spcBef>
              <a:buClr>
                <a:srgbClr val="093642"/>
              </a:buClr>
              <a:buChar char="•"/>
              <a:tabLst>
                <a:tab pos="242570" algn="l"/>
              </a:tabLst>
            </a:pPr>
            <a:r>
              <a:rPr sz="1800" dirty="0">
                <a:latin typeface="Aptos Light" panose="020B0004020202020204" pitchFamily="34" charset="0"/>
                <a:cs typeface="Calibri"/>
              </a:rPr>
              <a:t>How might this mentoring relationship contribute </a:t>
            </a:r>
            <a:br>
              <a:rPr lang="en-US" sz="1800" dirty="0">
                <a:latin typeface="Aptos Light" panose="020B0004020202020204" pitchFamily="34" charset="0"/>
                <a:cs typeface="Calibri"/>
              </a:rPr>
            </a:br>
            <a:r>
              <a:rPr sz="1800" dirty="0">
                <a:latin typeface="Aptos Light" panose="020B0004020202020204" pitchFamily="34" charset="0"/>
                <a:cs typeface="Calibri"/>
              </a:rPr>
              <a:t>to future leadership or succession within your team </a:t>
            </a:r>
            <a:br>
              <a:rPr lang="en-US" sz="1800" dirty="0">
                <a:latin typeface="Aptos Light" panose="020B0004020202020204" pitchFamily="34" charset="0"/>
                <a:cs typeface="Calibri"/>
              </a:rPr>
            </a:br>
            <a:r>
              <a:rPr sz="1800" dirty="0">
                <a:latin typeface="Aptos Light" panose="020B0004020202020204" pitchFamily="34" charset="0"/>
                <a:cs typeface="Calibri"/>
              </a:rPr>
              <a:t>or organisation?</a:t>
            </a:r>
          </a:p>
          <a:p>
            <a:pPr marL="242570" marR="363220" indent="-230504">
              <a:lnSpc>
                <a:spcPct val="103000"/>
              </a:lnSpc>
              <a:spcBef>
                <a:spcPts val="935"/>
              </a:spcBef>
              <a:buClr>
                <a:srgbClr val="093642"/>
              </a:buClr>
              <a:buFont typeface="Calibri"/>
              <a:buChar char="•"/>
              <a:tabLst>
                <a:tab pos="242570" algn="l"/>
              </a:tabLst>
            </a:pPr>
            <a:r>
              <a:rPr sz="1800" i="1" dirty="0">
                <a:latin typeface="Aptos Light" panose="020B0004020202020204" pitchFamily="34" charset="0"/>
                <a:cs typeface="Calibri"/>
              </a:rPr>
              <a:t>What have we learned about leadership through cultural values such as whanaungatanga and fa’aaloalo (mutual respect)?</a:t>
            </a:r>
          </a:p>
        </p:txBody>
      </p:sp>
      <p:sp>
        <p:nvSpPr>
          <p:cNvPr id="13" name="object 13"/>
          <p:cNvSpPr txBox="1"/>
          <p:nvPr/>
        </p:nvSpPr>
        <p:spPr>
          <a:xfrm>
            <a:off x="13320228" y="2549077"/>
            <a:ext cx="5364480" cy="855042"/>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Both sign here to acknowledge what was gained from this mentoring experience and how it contributes to future capability or leadership development.</a:t>
            </a:r>
          </a:p>
        </p:txBody>
      </p:sp>
      <p:graphicFrame>
        <p:nvGraphicFramePr>
          <p:cNvPr id="14" name="object 14"/>
          <p:cNvGraphicFramePr>
            <a:graphicFrameLocks noGrp="1"/>
          </p:cNvGraphicFramePr>
          <p:nvPr>
            <p:extLst>
              <p:ext uri="{D42A27DB-BD31-4B8C-83A1-F6EECF244321}">
                <p14:modId xmlns:p14="http://schemas.microsoft.com/office/powerpoint/2010/main" val="3512181139"/>
              </p:ext>
            </p:extLst>
          </p:nvPr>
        </p:nvGraphicFramePr>
        <p:xfrm>
          <a:off x="13332928" y="3919612"/>
          <a:ext cx="5698490" cy="2759075"/>
        </p:xfrm>
        <a:graphic>
          <a:graphicData uri="http://schemas.openxmlformats.org/drawingml/2006/table">
            <a:tbl>
              <a:tblPr firstRow="1" bandRow="1">
                <a:tableStyleId>{2D5ABB26-0587-4C30-8999-92F81FD0307C}</a:tableStyleId>
              </a:tblPr>
              <a:tblGrid>
                <a:gridCol w="5698490">
                  <a:extLst>
                    <a:ext uri="{9D8B030D-6E8A-4147-A177-3AD203B41FA5}">
                      <a16:colId xmlns:a16="http://schemas.microsoft.com/office/drawing/2014/main" val="20000"/>
                    </a:ext>
                  </a:extLst>
                </a:gridCol>
              </a:tblGrid>
              <a:tr h="1186815">
                <a:tc>
                  <a:txBody>
                    <a:bodyPr/>
                    <a:lstStyle/>
                    <a:p>
                      <a:pPr>
                        <a:lnSpc>
                          <a:spcPct val="100000"/>
                        </a:lnSpc>
                        <a:spcBef>
                          <a:spcPts val="725"/>
                        </a:spcBef>
                      </a:pPr>
                      <a:r>
                        <a:rPr sz="1800" b="1" i="0" spc="0" dirty="0">
                          <a:solidFill>
                            <a:srgbClr val="093642"/>
                          </a:solidFill>
                          <a:latin typeface="Aptos SemiBold" panose="020B0004020202020204" pitchFamily="34" charset="0"/>
                          <a:cs typeface="Calibri"/>
                        </a:rPr>
                        <a:t>Mentor signature:</a:t>
                      </a:r>
                      <a:endParaRPr lang="mi-NZ" sz="1800" b="1" i="0" spc="0" dirty="0">
                        <a:solidFill>
                          <a:srgbClr val="093642"/>
                        </a:solidFill>
                        <a:latin typeface="Aptos SemiBold" panose="020B0004020202020204" pitchFamily="34" charset="0"/>
                        <a:cs typeface="Calibri"/>
                      </a:endParaRPr>
                    </a:p>
                  </a:txBody>
                  <a:tcPr marL="0" marR="0" marT="92075" marB="0">
                    <a:lnT w="12700">
                      <a:solidFill>
                        <a:srgbClr val="000000"/>
                      </a:solidFill>
                      <a:prstDash val="solid"/>
                    </a:lnT>
                    <a:lnB w="12700">
                      <a:solidFill>
                        <a:srgbClr val="093642"/>
                      </a:solidFill>
                      <a:prstDash val="solid"/>
                    </a:lnB>
                  </a:tcPr>
                </a:tc>
                <a:extLst>
                  <a:ext uri="{0D108BD9-81ED-4DB2-BD59-A6C34878D82A}">
                    <a16:rowId xmlns:a16="http://schemas.microsoft.com/office/drawing/2014/main" val="10000"/>
                  </a:ext>
                </a:extLst>
              </a:tr>
              <a:tr h="1186815">
                <a:tc>
                  <a:txBody>
                    <a:bodyPr/>
                    <a:lstStyle/>
                    <a:p>
                      <a:pPr>
                        <a:lnSpc>
                          <a:spcPct val="100000"/>
                        </a:lnSpc>
                        <a:spcBef>
                          <a:spcPts val="725"/>
                        </a:spcBef>
                      </a:pPr>
                      <a:r>
                        <a:rPr sz="1800" b="1" i="0" spc="0" dirty="0">
                          <a:solidFill>
                            <a:srgbClr val="093642"/>
                          </a:solidFill>
                          <a:latin typeface="Aptos SemiBold" panose="020B0004020202020204" pitchFamily="34" charset="0"/>
                          <a:cs typeface="Calibri"/>
                        </a:rPr>
                        <a:t>Mentee signature:</a:t>
                      </a:r>
                      <a:endParaRPr sz="1800" b="1" i="0" spc="0" dirty="0">
                        <a:latin typeface="Aptos SemiBold" panose="020B0004020202020204" pitchFamily="34" charset="0"/>
                        <a:cs typeface="Calibri"/>
                      </a:endParaRPr>
                    </a:p>
                  </a:txBody>
                  <a:tcPr marL="0" marR="0" marT="92075"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1"/>
                  </a:ext>
                </a:extLst>
              </a:tr>
              <a:tr h="385445">
                <a:tc>
                  <a:txBody>
                    <a:bodyPr/>
                    <a:lstStyle/>
                    <a:p>
                      <a:pPr>
                        <a:lnSpc>
                          <a:spcPct val="100000"/>
                        </a:lnSpc>
                        <a:spcBef>
                          <a:spcPts val="725"/>
                        </a:spcBef>
                      </a:pPr>
                      <a:r>
                        <a:rPr sz="1800" b="1" i="0" spc="0" dirty="0">
                          <a:solidFill>
                            <a:srgbClr val="093642"/>
                          </a:solidFill>
                          <a:latin typeface="Aptos SemiBold" panose="020B0004020202020204" pitchFamily="34" charset="0"/>
                          <a:cs typeface="Calibri"/>
                        </a:rPr>
                        <a:t>Date:</a:t>
                      </a:r>
                      <a:endParaRPr sz="1800" b="1" i="0" spc="0" dirty="0">
                        <a:latin typeface="Aptos SemiBold" panose="020B0004020202020204" pitchFamily="34" charset="0"/>
                        <a:cs typeface="Calibri"/>
                      </a:endParaRPr>
                    </a:p>
                  </a:txBody>
                  <a:tcPr marL="0" marR="0" marT="92075" marB="0">
                    <a:lnT w="12700">
                      <a:solidFill>
                        <a:srgbClr val="093642"/>
                      </a:solidFill>
                      <a:prstDash val="solid"/>
                    </a:lnT>
                  </a:tcPr>
                </a:tc>
                <a:extLst>
                  <a:ext uri="{0D108BD9-81ED-4DB2-BD59-A6C34878D82A}">
                    <a16:rowId xmlns:a16="http://schemas.microsoft.com/office/drawing/2014/main" val="10002"/>
                  </a:ext>
                </a:extLst>
              </a:tr>
            </a:tbl>
          </a:graphicData>
        </a:graphic>
      </p:graphicFrame>
      <p:sp>
        <p:nvSpPr>
          <p:cNvPr id="19" name="object 9">
            <a:extLst>
              <a:ext uri="{FF2B5EF4-FFF2-40B4-BE49-F238E27FC236}">
                <a16:creationId xmlns:a16="http://schemas.microsoft.com/office/drawing/2014/main" id="{9801006C-BE95-6A44-1719-051119FD1D53}"/>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20" name="object 27">
            <a:extLst>
              <a:ext uri="{FF2B5EF4-FFF2-40B4-BE49-F238E27FC236}">
                <a16:creationId xmlns:a16="http://schemas.microsoft.com/office/drawing/2014/main" id="{9178D31D-CAB2-A49A-253D-247C82E24ECC}"/>
              </a:ext>
            </a:extLst>
          </p:cNvPr>
          <p:cNvSpPr txBox="1"/>
          <p:nvPr/>
        </p:nvSpPr>
        <p:spPr>
          <a:xfrm>
            <a:off x="7177308" y="480194"/>
            <a:ext cx="21127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2: Mentoring Template</a:t>
            </a:r>
            <a:endParaRPr sz="1150" b="1" dirty="0">
              <a:latin typeface="Aptos" panose="020B0004020202020204" pitchFamily="34" charset="0"/>
              <a:cs typeface="Calibri"/>
            </a:endParaRPr>
          </a:p>
        </p:txBody>
      </p:sp>
      <p:sp>
        <p:nvSpPr>
          <p:cNvPr id="15" name="object 10">
            <a:extLst>
              <a:ext uri="{FF2B5EF4-FFF2-40B4-BE49-F238E27FC236}">
                <a16:creationId xmlns:a16="http://schemas.microsoft.com/office/drawing/2014/main" id="{F56B7586-E632-15D1-8ED1-15B8D07B4F7A}"/>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graphicFrame>
        <p:nvGraphicFramePr>
          <p:cNvPr id="16" name="Table 15">
            <a:extLst>
              <a:ext uri="{FF2B5EF4-FFF2-40B4-BE49-F238E27FC236}">
                <a16:creationId xmlns:a16="http://schemas.microsoft.com/office/drawing/2014/main" id="{606E05C3-FBB2-20F3-F7FE-B4CB3819C602}"/>
              </a:ext>
            </a:extLst>
          </p:cNvPr>
          <p:cNvGraphicFramePr>
            <a:graphicFrameLocks noGrp="1"/>
          </p:cNvGraphicFramePr>
          <p:nvPr>
            <p:extLst>
              <p:ext uri="{D42A27DB-BD31-4B8C-83A1-F6EECF244321}">
                <p14:modId xmlns:p14="http://schemas.microsoft.com/office/powerpoint/2010/main" val="666272832"/>
              </p:ext>
            </p:extLst>
          </p:nvPr>
        </p:nvGraphicFramePr>
        <p:xfrm>
          <a:off x="1034354" y="5654675"/>
          <a:ext cx="5656580" cy="4356119"/>
        </p:xfrm>
        <a:graphic>
          <a:graphicData uri="http://schemas.openxmlformats.org/drawingml/2006/table">
            <a:tbl>
              <a:tblPr firstRow="1" bandRow="1">
                <a:tableStyleId>{5C22544A-7EE6-4342-B048-85BDC9FD1C3A}</a:tableStyleId>
              </a:tblPr>
              <a:tblGrid>
                <a:gridCol w="5656580">
                  <a:extLst>
                    <a:ext uri="{9D8B030D-6E8A-4147-A177-3AD203B41FA5}">
                      <a16:colId xmlns:a16="http://schemas.microsoft.com/office/drawing/2014/main" val="975953417"/>
                    </a:ext>
                  </a:extLst>
                </a:gridCol>
              </a:tblGrid>
              <a:tr h="4356119">
                <a:tc>
                  <a:txBody>
                    <a:bodyPr/>
                    <a:lstStyle/>
                    <a:p>
                      <a:endParaRPr lang="en-US" sz="1600" b="0" i="0" dirty="0">
                        <a:solidFill>
                          <a:schemeClr val="tx1"/>
                        </a:solidFill>
                        <a:latin typeface="Aptos Light" panose="020B0004020202020204" pitchFamily="34"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689782"/>
                  </a:ext>
                </a:extLst>
              </a:tr>
            </a:tbl>
          </a:graphicData>
        </a:graphic>
      </p:graphicFrame>
      <p:graphicFrame>
        <p:nvGraphicFramePr>
          <p:cNvPr id="17" name="Table 16">
            <a:extLst>
              <a:ext uri="{FF2B5EF4-FFF2-40B4-BE49-F238E27FC236}">
                <a16:creationId xmlns:a16="http://schemas.microsoft.com/office/drawing/2014/main" id="{CA85EEAB-0A4A-C2EF-DC86-E8AC78735107}"/>
              </a:ext>
            </a:extLst>
          </p:cNvPr>
          <p:cNvGraphicFramePr>
            <a:graphicFrameLocks noGrp="1"/>
          </p:cNvGraphicFramePr>
          <p:nvPr>
            <p:extLst>
              <p:ext uri="{D42A27DB-BD31-4B8C-83A1-F6EECF244321}">
                <p14:modId xmlns:p14="http://schemas.microsoft.com/office/powerpoint/2010/main" val="2038588060"/>
              </p:ext>
            </p:extLst>
          </p:nvPr>
        </p:nvGraphicFramePr>
        <p:xfrm>
          <a:off x="7223502" y="7023025"/>
          <a:ext cx="5432425" cy="2987769"/>
        </p:xfrm>
        <a:graphic>
          <a:graphicData uri="http://schemas.openxmlformats.org/drawingml/2006/table">
            <a:tbl>
              <a:tblPr firstRow="1" bandRow="1">
                <a:tableStyleId>{5C22544A-7EE6-4342-B048-85BDC9FD1C3A}</a:tableStyleId>
              </a:tblPr>
              <a:tblGrid>
                <a:gridCol w="5432425">
                  <a:extLst>
                    <a:ext uri="{9D8B030D-6E8A-4147-A177-3AD203B41FA5}">
                      <a16:colId xmlns:a16="http://schemas.microsoft.com/office/drawing/2014/main" val="975953417"/>
                    </a:ext>
                  </a:extLst>
                </a:gridCol>
              </a:tblGrid>
              <a:tr h="2987769">
                <a:tc>
                  <a:txBody>
                    <a:bodyPr/>
                    <a:lstStyle/>
                    <a:p>
                      <a:endParaRPr lang="en-US" sz="1600" b="0" i="0" dirty="0">
                        <a:solidFill>
                          <a:schemeClr val="tx1"/>
                        </a:solidFill>
                        <a:latin typeface="Aptos Light" panose="020B0004020202020204" pitchFamily="34"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689782"/>
                  </a:ext>
                </a:extLst>
              </a:tr>
            </a:tbl>
          </a:graphicData>
        </a:graphic>
      </p:graphicFrame>
      <p:sp>
        <p:nvSpPr>
          <p:cNvPr id="21" name="object 11">
            <a:extLst>
              <a:ext uri="{FF2B5EF4-FFF2-40B4-BE49-F238E27FC236}">
                <a16:creationId xmlns:a16="http://schemas.microsoft.com/office/drawing/2014/main" id="{9CB18114-17D4-28A5-E35F-3A988E2B78B8}"/>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17</a:t>
            </a:fld>
            <a:endParaRPr b="0" spc="-25" dirty="0">
              <a:latin typeface="Aptos" panose="020B00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7084" y="3778258"/>
            <a:ext cx="5724525" cy="6313805"/>
          </a:xfrm>
          <a:custGeom>
            <a:avLst/>
            <a:gdLst/>
            <a:ahLst/>
            <a:cxnLst/>
            <a:rect l="l" t="t" r="r" b="b"/>
            <a:pathLst>
              <a:path w="5724525" h="6313805">
                <a:moveTo>
                  <a:pt x="5724087" y="0"/>
                </a:moveTo>
                <a:lnTo>
                  <a:pt x="534266" y="0"/>
                </a:lnTo>
                <a:lnTo>
                  <a:pt x="0" y="534266"/>
                </a:lnTo>
                <a:lnTo>
                  <a:pt x="0" y="6313367"/>
                </a:lnTo>
                <a:lnTo>
                  <a:pt x="5189821" y="6313367"/>
                </a:lnTo>
                <a:lnTo>
                  <a:pt x="5724087" y="5779101"/>
                </a:lnTo>
                <a:lnTo>
                  <a:pt x="5724087" y="0"/>
                </a:lnTo>
                <a:close/>
              </a:path>
            </a:pathLst>
          </a:custGeom>
          <a:solidFill>
            <a:srgbClr val="F3F5F6"/>
          </a:solidFill>
        </p:spPr>
        <p:txBody>
          <a:bodyPr wrap="square" lIns="0" tIns="0" rIns="0" bIns="0" rtlCol="0"/>
          <a:lstStyle/>
          <a:p>
            <a:endParaRPr/>
          </a:p>
        </p:txBody>
      </p:sp>
      <p:sp>
        <p:nvSpPr>
          <p:cNvPr id="3" name="object 3"/>
          <p:cNvSpPr txBox="1"/>
          <p:nvPr/>
        </p:nvSpPr>
        <p:spPr>
          <a:xfrm>
            <a:off x="1557932" y="4934279"/>
            <a:ext cx="4612005" cy="2997937"/>
          </a:xfrm>
          <a:prstGeom prst="rect">
            <a:avLst/>
          </a:prstGeom>
        </p:spPr>
        <p:txBody>
          <a:bodyPr vert="horz" wrap="square" lIns="0" tIns="139065" rIns="0" bIns="0" rtlCol="0">
            <a:spAutoFit/>
          </a:bodyPr>
          <a:lstStyle/>
          <a:p>
            <a:pPr marL="243840" indent="-231140">
              <a:lnSpc>
                <a:spcPct val="100000"/>
              </a:lnSpc>
              <a:spcBef>
                <a:spcPts val="1095"/>
              </a:spcBef>
              <a:buClr>
                <a:srgbClr val="093642"/>
              </a:buClr>
              <a:buChar char="•"/>
              <a:tabLst>
                <a:tab pos="243840" algn="l"/>
              </a:tabLst>
            </a:pPr>
            <a:r>
              <a:rPr sz="1800" dirty="0">
                <a:latin typeface="Aptos Light" panose="020B0004020202020204" pitchFamily="34" charset="0"/>
                <a:cs typeface="Calibri"/>
              </a:rPr>
              <a:t>Build trust early and be reliable.</a:t>
            </a:r>
          </a:p>
          <a:p>
            <a:pPr marL="243840" indent="-231140">
              <a:lnSpc>
                <a:spcPct val="100000"/>
              </a:lnSpc>
              <a:spcBef>
                <a:spcPts val="1005"/>
              </a:spcBef>
              <a:buClr>
                <a:srgbClr val="093642"/>
              </a:buClr>
              <a:buChar char="•"/>
              <a:tabLst>
                <a:tab pos="243840" algn="l"/>
              </a:tabLst>
            </a:pPr>
            <a:r>
              <a:rPr sz="1800" dirty="0">
                <a:latin typeface="Aptos Light" panose="020B0004020202020204" pitchFamily="34" charset="0"/>
                <a:cs typeface="Calibri"/>
              </a:rPr>
              <a:t>Listen more than you talk.</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Keep goals realistic and linked to real work.</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Share responsibility for progress.</a:t>
            </a:r>
          </a:p>
          <a:p>
            <a:pPr marL="242570" marR="1420495"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Reflect regularly – growth is a two-way process.</a:t>
            </a:r>
          </a:p>
          <a:p>
            <a:pPr marL="242570" marR="505459"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Encourage others to mentor new team members too.</a:t>
            </a:r>
          </a:p>
        </p:txBody>
      </p:sp>
      <p:sp>
        <p:nvSpPr>
          <p:cNvPr id="4" name="object 4"/>
          <p:cNvSpPr/>
          <p:nvPr/>
        </p:nvSpPr>
        <p:spPr>
          <a:xfrm>
            <a:off x="7190002" y="3778258"/>
            <a:ext cx="5724525" cy="6313805"/>
          </a:xfrm>
          <a:custGeom>
            <a:avLst/>
            <a:gdLst/>
            <a:ahLst/>
            <a:cxnLst/>
            <a:rect l="l" t="t" r="r" b="b"/>
            <a:pathLst>
              <a:path w="5724525" h="6313805">
                <a:moveTo>
                  <a:pt x="5724087" y="0"/>
                </a:moveTo>
                <a:lnTo>
                  <a:pt x="534266" y="0"/>
                </a:lnTo>
                <a:lnTo>
                  <a:pt x="0" y="534266"/>
                </a:lnTo>
                <a:lnTo>
                  <a:pt x="0" y="6313367"/>
                </a:lnTo>
                <a:lnTo>
                  <a:pt x="5189821" y="6313367"/>
                </a:lnTo>
                <a:lnTo>
                  <a:pt x="5724087" y="5779101"/>
                </a:lnTo>
                <a:lnTo>
                  <a:pt x="5724087" y="0"/>
                </a:lnTo>
                <a:close/>
              </a:path>
            </a:pathLst>
          </a:custGeom>
          <a:solidFill>
            <a:srgbClr val="F3F5F6"/>
          </a:solidFill>
        </p:spPr>
        <p:txBody>
          <a:bodyPr wrap="square" lIns="0" tIns="0" rIns="0" bIns="0" rtlCol="0"/>
          <a:lstStyle/>
          <a:p>
            <a:endParaRPr/>
          </a:p>
        </p:txBody>
      </p:sp>
      <p:sp>
        <p:nvSpPr>
          <p:cNvPr id="5" name="object 5"/>
          <p:cNvSpPr txBox="1"/>
          <p:nvPr/>
        </p:nvSpPr>
        <p:spPr>
          <a:xfrm>
            <a:off x="7700851" y="4934279"/>
            <a:ext cx="4624070" cy="3324308"/>
          </a:xfrm>
          <a:prstGeom prst="rect">
            <a:avLst/>
          </a:prstGeom>
        </p:spPr>
        <p:txBody>
          <a:bodyPr vert="horz" wrap="square" lIns="0" tIns="139065" rIns="0" bIns="0" rtlCol="0">
            <a:spAutoFit/>
          </a:bodyPr>
          <a:lstStyle/>
          <a:p>
            <a:pPr marL="12700">
              <a:lnSpc>
                <a:spcPct val="100000"/>
              </a:lnSpc>
              <a:spcBef>
                <a:spcPts val="1095"/>
              </a:spcBef>
            </a:pPr>
            <a:r>
              <a:rPr sz="1800" b="1" dirty="0">
                <a:solidFill>
                  <a:srgbClr val="093642"/>
                </a:solidFill>
                <a:latin typeface="Aptos SemiBold" panose="020B0004020202020204" pitchFamily="34" charset="0"/>
                <a:cs typeface="Calibri"/>
              </a:rPr>
              <a:t>How does this tool add value?</a:t>
            </a:r>
            <a:endParaRPr sz="1800" b="1" dirty="0">
              <a:latin typeface="Aptos SemiBold" panose="020B0004020202020204" pitchFamily="34" charset="0"/>
              <a:cs typeface="Calibri"/>
            </a:endParaRPr>
          </a:p>
          <a:p>
            <a:pPr marL="242570" marR="5080" indent="-230504">
              <a:lnSpc>
                <a:spcPct val="103000"/>
              </a:lnSpc>
              <a:spcBef>
                <a:spcPts val="940"/>
              </a:spcBef>
              <a:buClr>
                <a:srgbClr val="093642"/>
              </a:buClr>
              <a:buChar char="•"/>
              <a:tabLst>
                <a:tab pos="242570" algn="l"/>
              </a:tabLst>
            </a:pPr>
            <a:r>
              <a:rPr sz="1800" dirty="0">
                <a:latin typeface="Aptos Light" panose="020B0004020202020204" pitchFamily="34" charset="0"/>
                <a:cs typeface="Calibri"/>
              </a:rPr>
              <a:t>It turns mentoring from an informal intention into a structured, shared process.</a:t>
            </a:r>
          </a:p>
          <a:p>
            <a:pPr marL="242570" marR="24765"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Leaders and mentors can use it to set clear goals, track progress, and reflect together – making mentoring more consistent across roles and teams.</a:t>
            </a:r>
          </a:p>
          <a:p>
            <a:pPr marL="242570" marR="606425"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It also helps build a culture where development is expected, supported, and visible.</a:t>
            </a:r>
          </a:p>
        </p:txBody>
      </p:sp>
      <p:sp>
        <p:nvSpPr>
          <p:cNvPr id="6" name="object 6"/>
          <p:cNvSpPr/>
          <p:nvPr/>
        </p:nvSpPr>
        <p:spPr>
          <a:xfrm>
            <a:off x="13332922" y="3778258"/>
            <a:ext cx="5724525" cy="6313805"/>
          </a:xfrm>
          <a:custGeom>
            <a:avLst/>
            <a:gdLst/>
            <a:ahLst/>
            <a:cxnLst/>
            <a:rect l="l" t="t" r="r" b="b"/>
            <a:pathLst>
              <a:path w="5724525" h="6313805">
                <a:moveTo>
                  <a:pt x="5724087" y="0"/>
                </a:moveTo>
                <a:lnTo>
                  <a:pt x="534266" y="0"/>
                </a:lnTo>
                <a:lnTo>
                  <a:pt x="0" y="534266"/>
                </a:lnTo>
                <a:lnTo>
                  <a:pt x="0" y="6313367"/>
                </a:lnTo>
                <a:lnTo>
                  <a:pt x="5189831" y="6313367"/>
                </a:lnTo>
                <a:lnTo>
                  <a:pt x="5724087" y="5779101"/>
                </a:lnTo>
                <a:lnTo>
                  <a:pt x="5724087" y="0"/>
                </a:lnTo>
                <a:close/>
              </a:path>
            </a:pathLst>
          </a:custGeom>
          <a:solidFill>
            <a:srgbClr val="F3F5F6"/>
          </a:solidFill>
        </p:spPr>
        <p:txBody>
          <a:bodyPr wrap="square" lIns="0" tIns="0" rIns="0" bIns="0" rtlCol="0"/>
          <a:lstStyle/>
          <a:p>
            <a:endParaRPr/>
          </a:p>
        </p:txBody>
      </p:sp>
      <p:sp>
        <p:nvSpPr>
          <p:cNvPr id="7" name="object 7"/>
          <p:cNvSpPr txBox="1"/>
          <p:nvPr/>
        </p:nvSpPr>
        <p:spPr>
          <a:xfrm>
            <a:off x="13843772" y="5059286"/>
            <a:ext cx="4624705" cy="4561505"/>
          </a:xfrm>
          <a:prstGeom prst="rect">
            <a:avLst/>
          </a:prstGeom>
        </p:spPr>
        <p:txBody>
          <a:bodyPr vert="horz" wrap="square" lIns="0" tIns="6350" rIns="0" bIns="0" rtlCol="0">
            <a:spAutoFit/>
          </a:bodyPr>
          <a:lstStyle/>
          <a:p>
            <a:pPr marL="12700" marR="57785">
              <a:lnSpc>
                <a:spcPct val="103000"/>
              </a:lnSpc>
              <a:spcBef>
                <a:spcPts val="50"/>
              </a:spcBef>
            </a:pPr>
            <a:r>
              <a:rPr sz="1800" b="1" dirty="0">
                <a:solidFill>
                  <a:srgbClr val="093642"/>
                </a:solidFill>
                <a:latin typeface="Aptos SemiBold" panose="020B0004020202020204" pitchFamily="34" charset="0"/>
                <a:cs typeface="Calibri"/>
              </a:rPr>
              <a:t>For more ideas and sector examples that can support mentoring and career development:</a:t>
            </a:r>
            <a:endParaRPr sz="1800" b="1" dirty="0">
              <a:latin typeface="Aptos SemiBold" panose="020B0004020202020204" pitchFamily="34" charset="0"/>
              <a:cs typeface="Calibri"/>
            </a:endParaRPr>
          </a:p>
          <a:p>
            <a:pPr marL="242570" marR="485140" indent="-230504">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2"/>
              </a:rPr>
              <a:t>Ako Whakaruruhau Tuākana Mentor</a:t>
            </a:r>
            <a:r>
              <a:rPr sz="1800" u="none" dirty="0">
                <a:solidFill>
                  <a:srgbClr val="093642"/>
                </a:solidFill>
                <a:latin typeface="Aptos Light" panose="020B0004020202020204" pitchFamily="34" charset="0"/>
                <a:cs typeface="Calibri"/>
              </a:rPr>
              <a:t> </a:t>
            </a:r>
            <a:r>
              <a:rPr sz="1800" u="sng" dirty="0">
                <a:solidFill>
                  <a:srgbClr val="093642"/>
                </a:solidFill>
                <a:uFill>
                  <a:solidFill>
                    <a:srgbClr val="093642"/>
                  </a:solidFill>
                </a:uFill>
                <a:latin typeface="Aptos Light" panose="020B0004020202020204" pitchFamily="34" charset="0"/>
                <a:cs typeface="Calibri"/>
                <a:hlinkClick r:id="rId2"/>
              </a:rPr>
              <a:t>Handbook</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Guidance on tuākana–teina mentoring approaches and culturally grounded support.</a:t>
            </a:r>
            <a:endParaRPr sz="1800" dirty="0">
              <a:latin typeface="Aptos Light" panose="020B0004020202020204" pitchFamily="34" charset="0"/>
              <a:cs typeface="Calibri"/>
            </a:endParaRPr>
          </a:p>
          <a:p>
            <a:pPr marL="242570" marR="5080" indent="-230504">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3"/>
              </a:rPr>
              <a:t>BCITO – Leadership &amp; Mentoring Resources</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Practical mentoring and leadership tools for construction and infrastructure workplaces.</a:t>
            </a:r>
            <a:endParaRPr sz="1800" dirty="0">
              <a:latin typeface="Aptos Light" panose="020B0004020202020204" pitchFamily="34" charset="0"/>
              <a:cs typeface="Calibri"/>
            </a:endParaRPr>
          </a:p>
          <a:p>
            <a:pPr marL="242570" marR="248285" indent="-230504">
              <a:lnSpc>
                <a:spcPct val="103000"/>
              </a:lnSpc>
              <a:spcBef>
                <a:spcPts val="940"/>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4"/>
              </a:rPr>
              <a:t>Māori and Pasifika Trades Training (MPTT)</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Culturally grounded mentoring and leadership pathways.</a:t>
            </a:r>
            <a:endParaRPr sz="1800" dirty="0">
              <a:latin typeface="Aptos Light" panose="020B0004020202020204" pitchFamily="34" charset="0"/>
              <a:cs typeface="Calibri"/>
            </a:endParaRPr>
          </a:p>
          <a:p>
            <a:pPr marL="12700">
              <a:lnSpc>
                <a:spcPct val="100000"/>
              </a:lnSpc>
              <a:spcBef>
                <a:spcPts val="1700"/>
              </a:spcBef>
            </a:pPr>
            <a:r>
              <a:rPr sz="1800" dirty="0">
                <a:latin typeface="Aptos Light" panose="020B0004020202020204" pitchFamily="34" charset="0"/>
                <a:cs typeface="Calibri"/>
              </a:rPr>
              <a:t>For additional sector resources, see</a:t>
            </a:r>
          </a:p>
          <a:p>
            <a:pPr marL="12700">
              <a:lnSpc>
                <a:spcPct val="100000"/>
              </a:lnSpc>
              <a:spcBef>
                <a:spcPts val="65"/>
              </a:spcBef>
            </a:pPr>
            <a:r>
              <a:rPr sz="1800" b="1" dirty="0">
                <a:solidFill>
                  <a:srgbClr val="093642"/>
                </a:solidFill>
                <a:latin typeface="Aptos SemiBold" panose="020B0004020202020204" pitchFamily="34" charset="0"/>
                <a:cs typeface="Calibri"/>
              </a:rPr>
              <a:t>Appendix A</a:t>
            </a:r>
            <a:r>
              <a:rPr sz="1800" b="1" dirty="0">
                <a:latin typeface="Aptos SemiBold" panose="020B0004020202020204" pitchFamily="34" charset="0"/>
                <a:cs typeface="Calibri"/>
              </a:rPr>
              <a:t>.</a:t>
            </a:r>
          </a:p>
        </p:txBody>
      </p:sp>
      <p:sp>
        <p:nvSpPr>
          <p:cNvPr id="8" name="object 8" descr="$PPTXTitle"/>
          <p:cNvSpPr txBox="1">
            <a:spLocks noGrp="1"/>
          </p:cNvSpPr>
          <p:nvPr>
            <p:ph type="title" idx="4294967295"/>
          </p:nvPr>
        </p:nvSpPr>
        <p:spPr>
          <a:xfrm>
            <a:off x="1034388" y="976869"/>
            <a:ext cx="10617862" cy="1154162"/>
          </a:xfrm>
          <a:prstGeom prst="rect">
            <a:avLst/>
          </a:prstGeom>
        </p:spPr>
        <p:txBody>
          <a:bodyPr vert="horz" wrap="square" lIns="0" tIns="15240" rIns="0" bIns="0" rtlCol="0">
            <a:spAutoFit/>
          </a:bodyPr>
          <a:lstStyle/>
          <a:p>
            <a:pPr marL="12700">
              <a:lnSpc>
                <a:spcPct val="100000"/>
              </a:lnSpc>
              <a:spcBef>
                <a:spcPts val="120"/>
              </a:spcBef>
            </a:pPr>
            <a:r>
              <a:rPr dirty="0">
                <a:latin typeface="Aptos Light" panose="020B0004020202020204" pitchFamily="34" charset="0"/>
              </a:rPr>
              <a:t>Tips, tricks and support</a:t>
            </a:r>
          </a:p>
        </p:txBody>
      </p:sp>
      <p:sp>
        <p:nvSpPr>
          <p:cNvPr id="9" name="object 9"/>
          <p:cNvSpPr txBox="1"/>
          <p:nvPr/>
        </p:nvSpPr>
        <p:spPr>
          <a:xfrm>
            <a:off x="13320228" y="1268434"/>
            <a:ext cx="4385310" cy="1035050"/>
          </a:xfrm>
          <a:prstGeom prst="rect">
            <a:avLst/>
          </a:prstGeom>
        </p:spPr>
        <p:txBody>
          <a:bodyPr vert="horz" wrap="square" lIns="0" tIns="15875" rIns="0" bIns="0" rtlCol="0">
            <a:spAutoFit/>
          </a:bodyPr>
          <a:lstStyle/>
          <a:p>
            <a:pPr marL="12700" marR="5080" algn="just">
              <a:lnSpc>
                <a:spcPct val="100000"/>
              </a:lnSpc>
              <a:spcBef>
                <a:spcPts val="125"/>
              </a:spcBef>
            </a:pPr>
            <a:r>
              <a:rPr sz="2200" dirty="0">
                <a:solidFill>
                  <a:srgbClr val="093642"/>
                </a:solidFill>
                <a:latin typeface="Aptos" panose="020B0004020202020204" pitchFamily="34" charset="0"/>
                <a:cs typeface="Calibri"/>
              </a:rPr>
              <a:t>How to get the most from this tool – add it to your kit and know where to go for extra support.</a:t>
            </a:r>
            <a:endParaRPr sz="2200" dirty="0">
              <a:latin typeface="Aptos" panose="020B0004020202020204" pitchFamily="34" charset="0"/>
              <a:cs typeface="Calibri"/>
            </a:endParaRPr>
          </a:p>
        </p:txBody>
      </p:sp>
      <p:sp>
        <p:nvSpPr>
          <p:cNvPr id="10" name="object 10"/>
          <p:cNvSpPr/>
          <p:nvPr/>
        </p:nvSpPr>
        <p:spPr>
          <a:xfrm>
            <a:off x="1047084" y="3780071"/>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p>
        </p:txBody>
      </p:sp>
      <p:sp>
        <p:nvSpPr>
          <p:cNvPr id="11" name="object 11"/>
          <p:cNvSpPr txBox="1"/>
          <p:nvPr/>
        </p:nvSpPr>
        <p:spPr>
          <a:xfrm>
            <a:off x="1643349" y="4088255"/>
            <a:ext cx="4195445"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Tips for mentors &amp; mentees</a:t>
            </a:r>
            <a:endParaRPr sz="2600" b="1" dirty="0">
              <a:latin typeface="Aptos SemiBold" panose="020B0004020202020204" pitchFamily="34" charset="0"/>
              <a:cs typeface="Calibri"/>
            </a:endParaRPr>
          </a:p>
        </p:txBody>
      </p:sp>
      <p:sp>
        <p:nvSpPr>
          <p:cNvPr id="12" name="object 12"/>
          <p:cNvSpPr/>
          <p:nvPr/>
        </p:nvSpPr>
        <p:spPr>
          <a:xfrm>
            <a:off x="13332922" y="3780071"/>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p>
        </p:txBody>
      </p:sp>
      <p:sp>
        <p:nvSpPr>
          <p:cNvPr id="13" name="object 13"/>
          <p:cNvSpPr txBox="1"/>
          <p:nvPr/>
        </p:nvSpPr>
        <p:spPr>
          <a:xfrm>
            <a:off x="13907228" y="4088255"/>
            <a:ext cx="1248410"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Support</a:t>
            </a:r>
            <a:endParaRPr sz="2600" b="1" dirty="0">
              <a:latin typeface="Aptos SemiBold" panose="020B0004020202020204" pitchFamily="34" charset="0"/>
              <a:cs typeface="Calibri"/>
            </a:endParaRPr>
          </a:p>
        </p:txBody>
      </p:sp>
      <p:sp>
        <p:nvSpPr>
          <p:cNvPr id="14" name="object 14"/>
          <p:cNvSpPr/>
          <p:nvPr/>
        </p:nvSpPr>
        <p:spPr>
          <a:xfrm>
            <a:off x="7190002" y="3780071"/>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p>
        </p:txBody>
      </p:sp>
      <p:sp>
        <p:nvSpPr>
          <p:cNvPr id="15" name="object 15"/>
          <p:cNvSpPr txBox="1"/>
          <p:nvPr/>
        </p:nvSpPr>
        <p:spPr>
          <a:xfrm>
            <a:off x="7774835" y="4088255"/>
            <a:ext cx="2653030"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Adding to your kit</a:t>
            </a:r>
            <a:endParaRPr sz="2600" b="1" dirty="0">
              <a:latin typeface="Aptos SemiBold" panose="020B0004020202020204" pitchFamily="34" charset="0"/>
              <a:cs typeface="Calibri"/>
            </a:endParaRPr>
          </a:p>
        </p:txBody>
      </p:sp>
      <p:sp>
        <p:nvSpPr>
          <p:cNvPr id="18" name="object 18"/>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20" name="object 9">
            <a:extLst>
              <a:ext uri="{FF2B5EF4-FFF2-40B4-BE49-F238E27FC236}">
                <a16:creationId xmlns:a16="http://schemas.microsoft.com/office/drawing/2014/main" id="{4C7F29F5-461F-2E40-BF72-BCDFAFC97AEF}"/>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21" name="object 27">
            <a:extLst>
              <a:ext uri="{FF2B5EF4-FFF2-40B4-BE49-F238E27FC236}">
                <a16:creationId xmlns:a16="http://schemas.microsoft.com/office/drawing/2014/main" id="{0910975B-A6C4-B1AF-7FDA-F4FF26AC644D}"/>
              </a:ext>
            </a:extLst>
          </p:cNvPr>
          <p:cNvSpPr txBox="1"/>
          <p:nvPr/>
        </p:nvSpPr>
        <p:spPr>
          <a:xfrm>
            <a:off x="7177308" y="480194"/>
            <a:ext cx="21127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2: Mentoring Template</a:t>
            </a:r>
            <a:endParaRPr sz="1150" b="1" dirty="0">
              <a:latin typeface="Aptos" panose="020B0004020202020204" pitchFamily="34" charset="0"/>
              <a:cs typeface="Calibri"/>
            </a:endParaRPr>
          </a:p>
        </p:txBody>
      </p:sp>
      <p:sp>
        <p:nvSpPr>
          <p:cNvPr id="16" name="object 11">
            <a:extLst>
              <a:ext uri="{FF2B5EF4-FFF2-40B4-BE49-F238E27FC236}">
                <a16:creationId xmlns:a16="http://schemas.microsoft.com/office/drawing/2014/main" id="{5E9E6533-F51F-7E1C-54BA-9001FA3B7F29}"/>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18</a:t>
            </a:fld>
            <a:endParaRPr b="0" spc="-25" dirty="0">
              <a:latin typeface="Aptos" panose="020B00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3642"/>
          </a:solidFill>
        </p:spPr>
        <p:txBody>
          <a:bodyPr wrap="square" lIns="0" tIns="0" rIns="0" bIns="0" rtlCol="0"/>
          <a:lstStyle/>
          <a:p>
            <a:endParaRPr/>
          </a:p>
        </p:txBody>
      </p:sp>
      <p:sp>
        <p:nvSpPr>
          <p:cNvPr id="3" name="object 3"/>
          <p:cNvSpPr/>
          <p:nvPr/>
        </p:nvSpPr>
        <p:spPr>
          <a:xfrm>
            <a:off x="1068029" y="0"/>
            <a:ext cx="12607290" cy="3884929"/>
          </a:xfrm>
          <a:custGeom>
            <a:avLst/>
            <a:gdLst/>
            <a:ahLst/>
            <a:cxnLst/>
            <a:rect l="l" t="t" r="r" b="b"/>
            <a:pathLst>
              <a:path w="12607290" h="3884929">
                <a:moveTo>
                  <a:pt x="0" y="0"/>
                </a:moveTo>
                <a:lnTo>
                  <a:pt x="0" y="2062774"/>
                </a:lnTo>
                <a:lnTo>
                  <a:pt x="1821934" y="3884708"/>
                </a:lnTo>
                <a:lnTo>
                  <a:pt x="12606945" y="3884708"/>
                </a:lnTo>
                <a:lnTo>
                  <a:pt x="12606945" y="0"/>
                </a:lnTo>
              </a:path>
            </a:pathLst>
          </a:custGeom>
          <a:ln w="20941">
            <a:solidFill>
              <a:srgbClr val="FFE980"/>
            </a:solidFill>
          </a:ln>
        </p:spPr>
        <p:txBody>
          <a:bodyPr wrap="square" lIns="0" tIns="0" rIns="0" bIns="0" rtlCol="0"/>
          <a:lstStyle/>
          <a:p>
            <a:endParaRPr/>
          </a:p>
        </p:txBody>
      </p:sp>
      <p:sp>
        <p:nvSpPr>
          <p:cNvPr id="4" name="object 4"/>
          <p:cNvSpPr/>
          <p:nvPr/>
        </p:nvSpPr>
        <p:spPr>
          <a:xfrm>
            <a:off x="1057559" y="9360971"/>
            <a:ext cx="2858770" cy="901065"/>
          </a:xfrm>
          <a:custGeom>
            <a:avLst/>
            <a:gdLst/>
            <a:ahLst/>
            <a:cxnLst/>
            <a:rect l="l" t="t" r="r" b="b"/>
            <a:pathLst>
              <a:path w="2858770" h="901065">
                <a:moveTo>
                  <a:pt x="314126" y="0"/>
                </a:moveTo>
                <a:lnTo>
                  <a:pt x="0" y="314126"/>
                </a:lnTo>
                <a:lnTo>
                  <a:pt x="0" y="900496"/>
                </a:lnTo>
                <a:lnTo>
                  <a:pt x="2544425" y="900496"/>
                </a:lnTo>
                <a:lnTo>
                  <a:pt x="2858551" y="586369"/>
                </a:lnTo>
                <a:lnTo>
                  <a:pt x="2858551" y="0"/>
                </a:lnTo>
                <a:lnTo>
                  <a:pt x="314126" y="0"/>
                </a:lnTo>
                <a:close/>
              </a:path>
            </a:pathLst>
          </a:custGeom>
          <a:ln w="20941">
            <a:solidFill>
              <a:srgbClr val="FFE980"/>
            </a:solidFill>
          </a:ln>
        </p:spPr>
        <p:txBody>
          <a:bodyPr wrap="square" lIns="0" tIns="0" rIns="0" bIns="0" rtlCol="0"/>
          <a:lstStyle/>
          <a:p>
            <a:endParaRPr/>
          </a:p>
        </p:txBody>
      </p:sp>
      <p:sp>
        <p:nvSpPr>
          <p:cNvPr id="5" name="object 5"/>
          <p:cNvSpPr txBox="1"/>
          <p:nvPr/>
        </p:nvSpPr>
        <p:spPr>
          <a:xfrm>
            <a:off x="1034388" y="6082221"/>
            <a:ext cx="7714615" cy="2671822"/>
          </a:xfrm>
          <a:prstGeom prst="rect">
            <a:avLst/>
          </a:prstGeom>
        </p:spPr>
        <p:txBody>
          <a:bodyPr vert="horz" wrap="square" lIns="0" tIns="250190" rIns="0" bIns="0" rtlCol="0">
            <a:spAutoFit/>
          </a:bodyPr>
          <a:lstStyle/>
          <a:p>
            <a:pPr marL="12700" marR="5080">
              <a:lnSpc>
                <a:spcPts val="9340"/>
              </a:lnSpc>
              <a:spcBef>
                <a:spcPts val="1970"/>
              </a:spcBef>
            </a:pPr>
            <a:r>
              <a:rPr sz="9350" dirty="0">
                <a:solidFill>
                  <a:srgbClr val="FFFFFF"/>
                </a:solidFill>
                <a:latin typeface="Aptos Light" panose="020B0004020202020204" pitchFamily="34" charset="0"/>
                <a:cs typeface="Calibri"/>
              </a:rPr>
              <a:t>Leadership Self </a:t>
            </a:r>
            <a:r>
              <a:rPr sz="9350" dirty="0">
                <a:solidFill>
                  <a:srgbClr val="FFE980"/>
                </a:solidFill>
                <a:latin typeface="Aptos Light" panose="020B0004020202020204" pitchFamily="34" charset="0"/>
                <a:cs typeface="Calibri"/>
              </a:rPr>
              <a:t>Check Tool</a:t>
            </a:r>
            <a:endParaRPr sz="9350" dirty="0">
              <a:latin typeface="Aptos Light" panose="020B0004020202020204" pitchFamily="34" charset="0"/>
              <a:cs typeface="Calibri"/>
            </a:endParaRPr>
          </a:p>
        </p:txBody>
      </p:sp>
      <p:sp>
        <p:nvSpPr>
          <p:cNvPr id="6" name="object 6"/>
          <p:cNvSpPr txBox="1"/>
          <p:nvPr/>
        </p:nvSpPr>
        <p:spPr>
          <a:xfrm>
            <a:off x="2041392" y="9575055"/>
            <a:ext cx="1152657"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E980"/>
                </a:solidFill>
                <a:latin typeface="Aptos SemiBold" panose="020B0004020202020204" pitchFamily="34" charset="0"/>
                <a:cs typeface="Calibri"/>
              </a:rPr>
              <a:t>Tool 3</a:t>
            </a:r>
            <a:endParaRPr sz="2600" b="1" dirty="0">
              <a:latin typeface="Aptos SemiBold" panose="020B0004020202020204" pitchFamily="34" charset="0"/>
              <a:cs typeface="Calibri"/>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11099138" y="1047088"/>
            <a:ext cx="9004961" cy="74238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idx="4294967295"/>
          </p:nvPr>
        </p:nvSpPr>
        <p:spPr>
          <a:xfrm>
            <a:off x="1034388" y="976869"/>
            <a:ext cx="6049645" cy="2126801"/>
          </a:xfrm>
          <a:prstGeom prst="rect">
            <a:avLst/>
          </a:prstGeom>
        </p:spPr>
        <p:txBody>
          <a:bodyPr vert="horz" wrap="square" lIns="0" tIns="201295" rIns="0" bIns="0" rtlCol="0">
            <a:spAutoFit/>
          </a:bodyPr>
          <a:lstStyle/>
          <a:p>
            <a:pPr marL="12700" marR="5080">
              <a:lnSpc>
                <a:spcPts val="7420"/>
              </a:lnSpc>
              <a:spcBef>
                <a:spcPts val="1585"/>
              </a:spcBef>
            </a:pPr>
            <a:r>
              <a:rPr sz="7400" dirty="0">
                <a:solidFill>
                  <a:srgbClr val="083642"/>
                </a:solidFill>
                <a:latin typeface="Aptos Light" panose="020B0004020202020204" pitchFamily="34" charset="0"/>
              </a:rPr>
              <a:t>Why this toolkit was developed</a:t>
            </a:r>
          </a:p>
        </p:txBody>
      </p:sp>
      <p:sp>
        <p:nvSpPr>
          <p:cNvPr id="3" name="object 3"/>
          <p:cNvSpPr txBox="1"/>
          <p:nvPr/>
        </p:nvSpPr>
        <p:spPr>
          <a:xfrm>
            <a:off x="1034388" y="4409700"/>
            <a:ext cx="5727700" cy="2365391"/>
          </a:xfrm>
          <a:prstGeom prst="rect">
            <a:avLst/>
          </a:prstGeom>
        </p:spPr>
        <p:txBody>
          <a:bodyPr vert="horz" wrap="square" lIns="0" tIns="15875" rIns="0" bIns="0" rtlCol="0">
            <a:spAutoFit/>
          </a:bodyPr>
          <a:lstStyle/>
          <a:p>
            <a:pPr marL="12700" marR="302260">
              <a:lnSpc>
                <a:spcPct val="100000"/>
              </a:lnSpc>
              <a:spcBef>
                <a:spcPts val="125"/>
              </a:spcBef>
            </a:pPr>
            <a:r>
              <a:rPr sz="2200" dirty="0">
                <a:solidFill>
                  <a:srgbClr val="093642"/>
                </a:solidFill>
                <a:latin typeface="Aptos" panose="020B0004020202020204" pitchFamily="34" charset="0"/>
                <a:cs typeface="Calibri"/>
              </a:rPr>
              <a:t>The People Leadership Toolkit was created to support leadership capability across</a:t>
            </a:r>
            <a:r>
              <a:rPr lang="mi-NZ" sz="2200" dirty="0">
                <a:latin typeface="Aptos" panose="020B0004020202020204" pitchFamily="34" charset="0"/>
                <a:cs typeface="Calibri"/>
              </a:rPr>
              <a:t> </a:t>
            </a:r>
            <a:r>
              <a:rPr sz="2200" dirty="0">
                <a:solidFill>
                  <a:srgbClr val="093642"/>
                </a:solidFill>
                <a:latin typeface="Aptos" panose="020B0004020202020204" pitchFamily="34" charset="0"/>
                <a:cs typeface="Calibri"/>
              </a:rPr>
              <a:t>Aotearoa New Zealand’s construction and</a:t>
            </a:r>
            <a:endParaRPr sz="2200" dirty="0">
              <a:latin typeface="Aptos" panose="020B0004020202020204" pitchFamily="34" charset="0"/>
              <a:cs typeface="Calibri"/>
            </a:endParaRPr>
          </a:p>
          <a:p>
            <a:pPr marL="12700" marR="5080">
              <a:lnSpc>
                <a:spcPts val="2640"/>
              </a:lnSpc>
              <a:spcBef>
                <a:spcPts val="85"/>
              </a:spcBef>
            </a:pPr>
            <a:r>
              <a:rPr sz="2200" dirty="0">
                <a:solidFill>
                  <a:srgbClr val="093642"/>
                </a:solidFill>
                <a:latin typeface="Aptos" panose="020B0004020202020204" pitchFamily="34" charset="0"/>
                <a:cs typeface="Calibri"/>
              </a:rPr>
              <a:t>infrastructure workforce. It responds directly </a:t>
            </a:r>
            <a:br>
              <a:rPr lang="mi-NZ" sz="2200" dirty="0">
                <a:solidFill>
                  <a:srgbClr val="093642"/>
                </a:solidFill>
                <a:latin typeface="Aptos" panose="020B0004020202020204" pitchFamily="34" charset="0"/>
                <a:cs typeface="Calibri"/>
              </a:rPr>
            </a:br>
            <a:r>
              <a:rPr sz="2200" dirty="0">
                <a:solidFill>
                  <a:srgbClr val="093642"/>
                </a:solidFill>
                <a:latin typeface="Aptos" panose="020B0004020202020204" pitchFamily="34" charset="0"/>
                <a:cs typeface="Calibri"/>
              </a:rPr>
              <a:t>to sector research showing that effective</a:t>
            </a:r>
            <a:endParaRPr sz="2200" dirty="0">
              <a:latin typeface="Aptos" panose="020B0004020202020204" pitchFamily="34" charset="0"/>
              <a:cs typeface="Calibri"/>
            </a:endParaRPr>
          </a:p>
          <a:p>
            <a:pPr marL="12700">
              <a:lnSpc>
                <a:spcPts val="2545"/>
              </a:lnSpc>
            </a:pPr>
            <a:r>
              <a:rPr sz="2200" dirty="0">
                <a:solidFill>
                  <a:srgbClr val="093642"/>
                </a:solidFill>
                <a:latin typeface="Aptos" panose="020B0004020202020204" pitchFamily="34" charset="0"/>
                <a:cs typeface="Calibri"/>
              </a:rPr>
              <a:t>leadership strengthens retention, attraction,</a:t>
            </a:r>
            <a:endParaRPr sz="2200" dirty="0">
              <a:latin typeface="Aptos" panose="020B0004020202020204" pitchFamily="34" charset="0"/>
              <a:cs typeface="Calibri"/>
            </a:endParaRPr>
          </a:p>
          <a:p>
            <a:pPr marL="12700">
              <a:lnSpc>
                <a:spcPts val="2640"/>
              </a:lnSpc>
            </a:pPr>
            <a:r>
              <a:rPr sz="2200" dirty="0">
                <a:solidFill>
                  <a:srgbClr val="093642"/>
                </a:solidFill>
                <a:latin typeface="Aptos" panose="020B0004020202020204" pitchFamily="34" charset="0"/>
                <a:cs typeface="Calibri"/>
              </a:rPr>
              <a:t>wellbeing, and cultural safety.</a:t>
            </a:r>
            <a:endParaRPr sz="2200" dirty="0">
              <a:latin typeface="Aptos" panose="020B0004020202020204" pitchFamily="34" charset="0"/>
              <a:cs typeface="Calibri"/>
            </a:endParaRPr>
          </a:p>
        </p:txBody>
      </p:sp>
      <p:sp>
        <p:nvSpPr>
          <p:cNvPr id="4" name="object 4"/>
          <p:cNvSpPr txBox="1"/>
          <p:nvPr/>
        </p:nvSpPr>
        <p:spPr>
          <a:xfrm>
            <a:off x="7177308" y="4412894"/>
            <a:ext cx="5730240" cy="3253135"/>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The toolkit translates the findings and recommendations from that research into practical tools that help leaders engage more intentionally with their teams. It focuses on the quality of everyday interactions and supports trust-building, development, and consistent team practice.</a:t>
            </a:r>
          </a:p>
          <a:p>
            <a:pPr marL="12700" marR="588010">
              <a:lnSpc>
                <a:spcPct val="103000"/>
              </a:lnSpc>
              <a:spcBef>
                <a:spcPts val="935"/>
              </a:spcBef>
            </a:pPr>
            <a:r>
              <a:rPr sz="1800" dirty="0">
                <a:latin typeface="Aptos Light" panose="020B0004020202020204" pitchFamily="34" charset="0"/>
                <a:cs typeface="Calibri"/>
              </a:rPr>
              <a:t>The toolkit serves as a starter kit – a practical way to begin strengthening everyday leadership. It’s not a checklist or complete solution. Businesses are</a:t>
            </a:r>
          </a:p>
          <a:p>
            <a:pPr marL="12700" marR="341630">
              <a:lnSpc>
                <a:spcPct val="103000"/>
              </a:lnSpc>
            </a:pPr>
            <a:r>
              <a:rPr sz="1800" dirty="0">
                <a:latin typeface="Aptos Light" panose="020B0004020202020204" pitchFamily="34" charset="0"/>
                <a:cs typeface="Calibri"/>
              </a:rPr>
              <a:t>encouraged to build from here, adapting the tools to fit their teams, identifying gaps, and drawing on wider sector resources to extend their approach.</a:t>
            </a:r>
          </a:p>
        </p:txBody>
      </p:sp>
      <p:sp>
        <p:nvSpPr>
          <p:cNvPr id="8" name="object 8"/>
          <p:cNvSpPr txBox="1"/>
          <p:nvPr/>
        </p:nvSpPr>
        <p:spPr>
          <a:xfrm>
            <a:off x="7177308" y="480194"/>
            <a:ext cx="854075"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Introduction</a:t>
            </a:r>
            <a:endParaRPr sz="1150" b="1" dirty="0">
              <a:latin typeface="Aptos" panose="020B0004020202020204" pitchFamily="34" charset="0"/>
              <a:cs typeface="Calibri"/>
            </a:endParaRPr>
          </a:p>
        </p:txBody>
      </p:sp>
      <p:sp>
        <p:nvSpPr>
          <p:cNvPr id="9" name="object 9"/>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2" name="object 7">
            <a:extLst>
              <a:ext uri="{FF2B5EF4-FFF2-40B4-BE49-F238E27FC236}">
                <a16:creationId xmlns:a16="http://schemas.microsoft.com/office/drawing/2014/main" id="{FBCCB63C-D2CD-58D9-A726-97C261FFFF5B}"/>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3" name="object 11">
            <a:extLst>
              <a:ext uri="{FF2B5EF4-FFF2-40B4-BE49-F238E27FC236}">
                <a16:creationId xmlns:a16="http://schemas.microsoft.com/office/drawing/2014/main" id="{CEC48082-0536-C992-5AE0-FB580B176D74}"/>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2</a:t>
            </a:fld>
            <a:endParaRPr b="0" spc="-25" dirty="0">
              <a:latin typeface="Aptos" panose="020B0004020202020204" pitchFamily="34" charset="0"/>
            </a:endParaRPr>
          </a:p>
        </p:txBody>
      </p:sp>
      <p:pic>
        <p:nvPicPr>
          <p:cNvPr id="15" name="Picture 14" descr="A winding road through a forest&#10;&#10;AI-generated content may be incorrect.">
            <a:extLst>
              <a:ext uri="{FF2B5EF4-FFF2-40B4-BE49-F238E27FC236}">
                <a16:creationId xmlns:a16="http://schemas.microsoft.com/office/drawing/2014/main" id="{EF32672A-C936-81B5-BF97-96225B6A83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19707" y="1215144"/>
            <a:ext cx="6884393" cy="87067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31" y="0"/>
            <a:ext cx="6764655" cy="11308715"/>
          </a:xfrm>
          <a:custGeom>
            <a:avLst/>
            <a:gdLst/>
            <a:ahLst/>
            <a:cxnLst/>
            <a:rect l="l" t="t" r="r" b="b"/>
            <a:pathLst>
              <a:path w="6764655" h="11308715">
                <a:moveTo>
                  <a:pt x="6764191" y="0"/>
                </a:moveTo>
                <a:lnTo>
                  <a:pt x="0" y="0"/>
                </a:lnTo>
                <a:lnTo>
                  <a:pt x="0" y="11308556"/>
                </a:lnTo>
                <a:lnTo>
                  <a:pt x="6764191" y="11308556"/>
                </a:lnTo>
                <a:lnTo>
                  <a:pt x="6764191" y="0"/>
                </a:lnTo>
                <a:close/>
              </a:path>
            </a:pathLst>
          </a:custGeom>
          <a:solidFill>
            <a:srgbClr val="F3F5F6"/>
          </a:solidFill>
        </p:spPr>
        <p:txBody>
          <a:bodyPr wrap="square" lIns="0" tIns="0" rIns="0" bIns="0" rtlCol="0"/>
          <a:lstStyle/>
          <a:p>
            <a:endParaRPr/>
          </a:p>
        </p:txBody>
      </p:sp>
      <p:sp>
        <p:nvSpPr>
          <p:cNvPr id="3" name="object 3"/>
          <p:cNvSpPr txBox="1"/>
          <p:nvPr/>
        </p:nvSpPr>
        <p:spPr>
          <a:xfrm>
            <a:off x="1009266" y="2221474"/>
            <a:ext cx="4430395" cy="3075778"/>
          </a:xfrm>
          <a:prstGeom prst="rect">
            <a:avLst/>
          </a:prstGeom>
        </p:spPr>
        <p:txBody>
          <a:bodyPr vert="horz" wrap="square" lIns="0" tIns="201295" rIns="0" bIns="0" rtlCol="0">
            <a:spAutoFit/>
          </a:bodyPr>
          <a:lstStyle/>
          <a:p>
            <a:pPr marL="12700" marR="5080">
              <a:lnSpc>
                <a:spcPts val="7420"/>
              </a:lnSpc>
              <a:spcBef>
                <a:spcPts val="1585"/>
              </a:spcBef>
            </a:pPr>
            <a:r>
              <a:rPr sz="7400" dirty="0">
                <a:solidFill>
                  <a:srgbClr val="093642"/>
                </a:solidFill>
                <a:latin typeface="Aptos Light" panose="020B0004020202020204" pitchFamily="34" charset="0"/>
                <a:cs typeface="Calibri"/>
              </a:rPr>
              <a:t>Leadership Self Check</a:t>
            </a:r>
            <a:r>
              <a:rPr lang="mi-NZ" sz="7400" dirty="0">
                <a:solidFill>
                  <a:srgbClr val="093642"/>
                </a:solidFill>
                <a:latin typeface="Aptos Light" panose="020B0004020202020204" pitchFamily="34" charset="0"/>
                <a:cs typeface="Calibri"/>
              </a:rPr>
              <a:t> Tool</a:t>
            </a:r>
            <a:endParaRPr sz="7400" dirty="0">
              <a:latin typeface="Aptos Light" panose="020B0004020202020204" pitchFamily="34" charset="0"/>
              <a:cs typeface="Calibri"/>
            </a:endParaRPr>
          </a:p>
        </p:txBody>
      </p:sp>
      <p:sp>
        <p:nvSpPr>
          <p:cNvPr id="5" name="object 5"/>
          <p:cNvSpPr txBox="1"/>
          <p:nvPr/>
        </p:nvSpPr>
        <p:spPr>
          <a:xfrm>
            <a:off x="7177308" y="2549573"/>
            <a:ext cx="5734685" cy="2682466"/>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This tool helps leaders reflect on how their actions and decisions affect their teams. It supports self-awareness and ongoing improvement in key areas highlighted through sector engagement – communication, inclusion, wellbeing, and team culture.</a:t>
            </a:r>
          </a:p>
          <a:p>
            <a:pPr marL="12700" marR="203200">
              <a:lnSpc>
                <a:spcPct val="103000"/>
              </a:lnSpc>
              <a:spcBef>
                <a:spcPts val="935"/>
              </a:spcBef>
            </a:pPr>
            <a:r>
              <a:rPr sz="1800" dirty="0">
                <a:latin typeface="Aptos Light" panose="020B0004020202020204" pitchFamily="34" charset="0"/>
                <a:cs typeface="Calibri"/>
              </a:rPr>
              <a:t>It can be used by anyone with formal or informal leadership responsibilities and offers a straightforward way to pause, assess, and plan how to strengthen everyday practice.</a:t>
            </a:r>
          </a:p>
        </p:txBody>
      </p:sp>
      <p:sp>
        <p:nvSpPr>
          <p:cNvPr id="6" name="object 6"/>
          <p:cNvSpPr txBox="1"/>
          <p:nvPr/>
        </p:nvSpPr>
        <p:spPr>
          <a:xfrm>
            <a:off x="13320304" y="2549112"/>
            <a:ext cx="5629275" cy="5017135"/>
          </a:xfrm>
          <a:prstGeom prst="rect">
            <a:avLst/>
          </a:prstGeom>
        </p:spPr>
        <p:txBody>
          <a:bodyPr vert="horz" wrap="square" lIns="0" tIns="6350" rIns="0" bIns="0" rtlCol="0">
            <a:spAutoFit/>
          </a:bodyPr>
          <a:lstStyle/>
          <a:p>
            <a:pPr marL="12700" marR="255904">
              <a:lnSpc>
                <a:spcPct val="103000"/>
              </a:lnSpc>
              <a:spcBef>
                <a:spcPts val="50"/>
              </a:spcBef>
            </a:pPr>
            <a:r>
              <a:rPr sz="1800" dirty="0">
                <a:latin typeface="Aptos Light" panose="020B0004020202020204" pitchFamily="34" charset="0"/>
                <a:cs typeface="Calibri"/>
              </a:rPr>
              <a:t>Sector evidence shows that leadership behaviour directly influences how supported and valued people feel at work.</a:t>
            </a:r>
          </a:p>
          <a:p>
            <a:pPr marL="12700" marR="360045">
              <a:lnSpc>
                <a:spcPct val="103000"/>
              </a:lnSpc>
              <a:spcBef>
                <a:spcPts val="935"/>
              </a:spcBef>
            </a:pPr>
            <a:r>
              <a:rPr sz="1800" dirty="0">
                <a:latin typeface="Aptos Light" panose="020B0004020202020204" pitchFamily="34" charset="0"/>
                <a:cs typeface="Calibri"/>
              </a:rPr>
              <a:t>Workers who experience consistent, respectful, and communicative leadership are more likely to stay, engage, and perform well.</a:t>
            </a:r>
          </a:p>
          <a:p>
            <a:pPr marL="12700" marR="5080">
              <a:lnSpc>
                <a:spcPct val="103000"/>
              </a:lnSpc>
              <a:spcBef>
                <a:spcPts val="935"/>
              </a:spcBef>
            </a:pPr>
            <a:r>
              <a:rPr sz="1800" dirty="0">
                <a:latin typeface="Aptos Light" panose="020B0004020202020204" pitchFamily="34" charset="0"/>
                <a:cs typeface="Calibri"/>
              </a:rPr>
              <a:t>Many leaders want to strengthen how they lead but lack practical ways to reflect or apply learning consistently.</a:t>
            </a:r>
          </a:p>
          <a:p>
            <a:pPr marL="12700" marR="749300">
              <a:lnSpc>
                <a:spcPct val="103000"/>
              </a:lnSpc>
              <a:spcBef>
                <a:spcPts val="940"/>
              </a:spcBef>
            </a:pPr>
            <a:r>
              <a:rPr sz="1800" dirty="0">
                <a:latin typeface="Aptos Light" panose="020B0004020202020204" pitchFamily="34" charset="0"/>
                <a:cs typeface="Calibri"/>
              </a:rPr>
              <a:t>This tool makes that process achievable. It focuses on reflection across the core leadership</a:t>
            </a:r>
          </a:p>
          <a:p>
            <a:pPr marL="12700" marR="218440">
              <a:lnSpc>
                <a:spcPct val="103000"/>
              </a:lnSpc>
            </a:pPr>
            <a:r>
              <a:rPr sz="1800" dirty="0">
                <a:latin typeface="Aptos Light" panose="020B0004020202020204" pitchFamily="34" charset="0"/>
                <a:cs typeface="Calibri"/>
              </a:rPr>
              <a:t>capabilities identified in the sector findings: listening, communicating clearly, showing care, modelling respect, and practising inclusion.</a:t>
            </a:r>
          </a:p>
          <a:p>
            <a:pPr marL="12700" marR="118110">
              <a:lnSpc>
                <a:spcPct val="103000"/>
              </a:lnSpc>
              <a:spcBef>
                <a:spcPts val="935"/>
              </a:spcBef>
            </a:pPr>
            <a:r>
              <a:rPr sz="1800" dirty="0">
                <a:latin typeface="Aptos Light" panose="020B0004020202020204" pitchFamily="34" charset="0"/>
                <a:cs typeface="Calibri"/>
              </a:rPr>
              <a:t>Regular use helps leaders identify what’s working well, where they can grow, and what small actions could </a:t>
            </a:r>
            <a:br>
              <a:rPr lang="en-US" sz="1800" dirty="0">
                <a:latin typeface="Aptos Light" panose="020B0004020202020204" pitchFamily="34" charset="0"/>
                <a:cs typeface="Calibri"/>
              </a:rPr>
            </a:br>
            <a:r>
              <a:rPr sz="1800" dirty="0">
                <a:latin typeface="Aptos Light" panose="020B0004020202020204" pitchFamily="34" charset="0"/>
                <a:cs typeface="Calibri"/>
              </a:rPr>
              <a:t>make the greatest difference for their teams.</a:t>
            </a:r>
          </a:p>
        </p:txBody>
      </p:sp>
      <p:sp>
        <p:nvSpPr>
          <p:cNvPr id="8" name="object 8"/>
          <p:cNvSpPr/>
          <p:nvPr/>
        </p:nvSpPr>
        <p:spPr>
          <a:xfrm>
            <a:off x="7190008" y="1298389"/>
            <a:ext cx="1868170" cy="901065"/>
          </a:xfrm>
          <a:custGeom>
            <a:avLst/>
            <a:gdLst/>
            <a:ahLst/>
            <a:cxnLst/>
            <a:rect l="l" t="t" r="r" b="b"/>
            <a:pathLst>
              <a:path w="1868170" h="901064">
                <a:moveTo>
                  <a:pt x="1867723" y="0"/>
                </a:moveTo>
                <a:lnTo>
                  <a:pt x="314126" y="0"/>
                </a:lnTo>
                <a:lnTo>
                  <a:pt x="0" y="314126"/>
                </a:lnTo>
                <a:lnTo>
                  <a:pt x="0" y="900496"/>
                </a:lnTo>
                <a:lnTo>
                  <a:pt x="1553596" y="900496"/>
                </a:lnTo>
                <a:lnTo>
                  <a:pt x="1867723" y="586369"/>
                </a:lnTo>
                <a:lnTo>
                  <a:pt x="1867723" y="0"/>
                </a:lnTo>
                <a:close/>
              </a:path>
            </a:pathLst>
          </a:custGeom>
          <a:solidFill>
            <a:srgbClr val="FFE980"/>
          </a:solidFill>
        </p:spPr>
        <p:txBody>
          <a:bodyPr wrap="square" lIns="0" tIns="0" rIns="0" bIns="0" rtlCol="0"/>
          <a:lstStyle/>
          <a:p>
            <a:endParaRPr/>
          </a:p>
        </p:txBody>
      </p:sp>
      <p:sp>
        <p:nvSpPr>
          <p:cNvPr id="9" name="object 9"/>
          <p:cNvSpPr txBox="1"/>
          <p:nvPr/>
        </p:nvSpPr>
        <p:spPr>
          <a:xfrm>
            <a:off x="7563164" y="1557551"/>
            <a:ext cx="108585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Purpose</a:t>
            </a:r>
            <a:endParaRPr sz="2200" b="1" dirty="0">
              <a:latin typeface="Aptos SemiBold" panose="020B0004020202020204" pitchFamily="34" charset="0"/>
              <a:cs typeface="Calibri"/>
            </a:endParaRPr>
          </a:p>
        </p:txBody>
      </p:sp>
      <p:sp>
        <p:nvSpPr>
          <p:cNvPr id="10" name="object 10"/>
          <p:cNvSpPr/>
          <p:nvPr/>
        </p:nvSpPr>
        <p:spPr>
          <a:xfrm>
            <a:off x="13332928" y="1298389"/>
            <a:ext cx="2685415" cy="901065"/>
          </a:xfrm>
          <a:custGeom>
            <a:avLst/>
            <a:gdLst/>
            <a:ahLst/>
            <a:cxnLst/>
            <a:rect l="l" t="t" r="r" b="b"/>
            <a:pathLst>
              <a:path w="2685415" h="901064">
                <a:moveTo>
                  <a:pt x="2685059" y="0"/>
                </a:moveTo>
                <a:lnTo>
                  <a:pt x="314126" y="0"/>
                </a:lnTo>
                <a:lnTo>
                  <a:pt x="0" y="314126"/>
                </a:lnTo>
                <a:lnTo>
                  <a:pt x="0" y="900496"/>
                </a:lnTo>
                <a:lnTo>
                  <a:pt x="2370933" y="900496"/>
                </a:lnTo>
                <a:lnTo>
                  <a:pt x="2685059" y="586369"/>
                </a:lnTo>
                <a:lnTo>
                  <a:pt x="2685059" y="0"/>
                </a:lnTo>
                <a:close/>
              </a:path>
            </a:pathLst>
          </a:custGeom>
          <a:solidFill>
            <a:srgbClr val="FFE980"/>
          </a:solidFill>
        </p:spPr>
        <p:txBody>
          <a:bodyPr wrap="square" lIns="0" tIns="0" rIns="0" bIns="0" rtlCol="0"/>
          <a:lstStyle/>
          <a:p>
            <a:endParaRPr/>
          </a:p>
        </p:txBody>
      </p:sp>
      <p:sp>
        <p:nvSpPr>
          <p:cNvPr id="11" name="object 11"/>
          <p:cNvSpPr txBox="1"/>
          <p:nvPr/>
        </p:nvSpPr>
        <p:spPr>
          <a:xfrm>
            <a:off x="13706084" y="1557551"/>
            <a:ext cx="189547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Why it matters</a:t>
            </a:r>
            <a:endParaRPr sz="2200" b="1" dirty="0">
              <a:latin typeface="Aptos SemiBold" panose="020B0004020202020204" pitchFamily="34" charset="0"/>
              <a:cs typeface="Calibri"/>
            </a:endParaRPr>
          </a:p>
        </p:txBody>
      </p:sp>
      <p:sp>
        <p:nvSpPr>
          <p:cNvPr id="32" name="object 32"/>
          <p:cNvSpPr txBox="1"/>
          <p:nvPr/>
        </p:nvSpPr>
        <p:spPr>
          <a:xfrm>
            <a:off x="7177308" y="480194"/>
            <a:ext cx="25699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3: Leadership Self Check Tool</a:t>
            </a:r>
            <a:endParaRPr sz="1150" b="1" dirty="0">
              <a:latin typeface="Aptos" panose="020B0004020202020204" pitchFamily="34" charset="0"/>
              <a:cs typeface="Calibri"/>
            </a:endParaRPr>
          </a:p>
        </p:txBody>
      </p:sp>
      <p:sp>
        <p:nvSpPr>
          <p:cNvPr id="35" name="object 5">
            <a:extLst>
              <a:ext uri="{FF2B5EF4-FFF2-40B4-BE49-F238E27FC236}">
                <a16:creationId xmlns:a16="http://schemas.microsoft.com/office/drawing/2014/main" id="{DBBEADF1-33BF-74E7-B5A7-AC007B40590B}"/>
              </a:ext>
            </a:extLst>
          </p:cNvPr>
          <p:cNvSpPr txBox="1"/>
          <p:nvPr/>
        </p:nvSpPr>
        <p:spPr>
          <a:xfrm>
            <a:off x="728000" y="4572524"/>
            <a:ext cx="3026410" cy="6766559"/>
          </a:xfrm>
          <a:prstGeom prst="rect">
            <a:avLst/>
          </a:prstGeom>
        </p:spPr>
        <p:txBody>
          <a:bodyPr vert="horz" wrap="square" lIns="0" tIns="16510" rIns="0" bIns="0" rtlCol="0">
            <a:spAutoFit/>
          </a:bodyPr>
          <a:lstStyle/>
          <a:p>
            <a:pPr marL="12700">
              <a:lnSpc>
                <a:spcPct val="100000"/>
              </a:lnSpc>
              <a:spcBef>
                <a:spcPts val="130"/>
              </a:spcBef>
            </a:pPr>
            <a:r>
              <a:rPr lang="en-NZ" sz="44200" dirty="0">
                <a:solidFill>
                  <a:srgbClr val="093642"/>
                </a:solidFill>
                <a:latin typeface="Aptos Light" panose="020B0004020202020204" pitchFamily="34" charset="0"/>
                <a:cs typeface="Calibri"/>
              </a:rPr>
              <a:t>3</a:t>
            </a:r>
            <a:endParaRPr sz="44200" dirty="0">
              <a:latin typeface="Aptos Light" panose="020B0004020202020204" pitchFamily="34" charset="0"/>
              <a:cs typeface="Calibri"/>
            </a:endParaRPr>
          </a:p>
        </p:txBody>
      </p:sp>
      <p:sp>
        <p:nvSpPr>
          <p:cNvPr id="36" name="object 9">
            <a:extLst>
              <a:ext uri="{FF2B5EF4-FFF2-40B4-BE49-F238E27FC236}">
                <a16:creationId xmlns:a16="http://schemas.microsoft.com/office/drawing/2014/main" id="{D1F799C0-207C-2BF9-B474-F9ED85D2F792}"/>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pic>
        <p:nvPicPr>
          <p:cNvPr id="4" name="Picture 3" descr="A clipboard with a heart and checklist&#10;&#10;AI-generated content may be incorrect.">
            <a:extLst>
              <a:ext uri="{FF2B5EF4-FFF2-40B4-BE49-F238E27FC236}">
                <a16:creationId xmlns:a16="http://schemas.microsoft.com/office/drawing/2014/main" id="{DAE08C3C-761E-C12D-1041-CAB143F569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933" y="1115229"/>
            <a:ext cx="1139146" cy="1139146"/>
          </a:xfrm>
          <a:prstGeom prst="rect">
            <a:avLst/>
          </a:prstGeom>
        </p:spPr>
      </p:pic>
      <p:sp>
        <p:nvSpPr>
          <p:cNvPr id="7" name="object 10">
            <a:extLst>
              <a:ext uri="{FF2B5EF4-FFF2-40B4-BE49-F238E27FC236}">
                <a16:creationId xmlns:a16="http://schemas.microsoft.com/office/drawing/2014/main" id="{1F9E2224-2249-E0AF-51BD-BA03A8EB7983}"/>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4" name="object 11">
            <a:extLst>
              <a:ext uri="{FF2B5EF4-FFF2-40B4-BE49-F238E27FC236}">
                <a16:creationId xmlns:a16="http://schemas.microsoft.com/office/drawing/2014/main" id="{EF91E0CB-34C4-735E-92FA-2CF8144389A9}"/>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20</a:t>
            </a:fld>
            <a:endParaRPr b="0" spc="-25" dirty="0">
              <a:latin typeface="Aptos" panose="020B00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a:spLocks/>
          </p:cNvSpPr>
          <p:nvPr/>
        </p:nvSpPr>
        <p:spPr>
          <a:xfrm>
            <a:off x="0" y="635"/>
            <a:ext cx="6764655" cy="11308715"/>
          </a:xfrm>
          <a:custGeom>
            <a:avLst/>
            <a:gdLst/>
            <a:ahLst/>
            <a:cxnLst/>
            <a:rect l="l" t="t" r="r" b="b"/>
            <a:pathLst>
              <a:path w="6764655" h="11308715">
                <a:moveTo>
                  <a:pt x="6764191" y="0"/>
                </a:moveTo>
                <a:lnTo>
                  <a:pt x="0" y="0"/>
                </a:lnTo>
                <a:lnTo>
                  <a:pt x="0" y="11308556"/>
                </a:lnTo>
                <a:lnTo>
                  <a:pt x="6764191" y="11308556"/>
                </a:lnTo>
                <a:lnTo>
                  <a:pt x="6764191" y="0"/>
                </a:lnTo>
                <a:close/>
              </a:path>
            </a:pathLst>
          </a:custGeom>
          <a:solidFill>
            <a:srgbClr val="F3F5F6"/>
          </a:solidFill>
        </p:spPr>
        <p:txBody>
          <a:bodyPr wrap="square" lIns="0" tIns="0" rIns="0" bIns="0" rtlCol="0"/>
          <a:lstStyle/>
          <a:p>
            <a:endParaRPr/>
          </a:p>
        </p:txBody>
      </p:sp>
      <p:sp>
        <p:nvSpPr>
          <p:cNvPr id="3" name="object 3"/>
          <p:cNvSpPr>
            <a:spLocks/>
          </p:cNvSpPr>
          <p:nvPr/>
        </p:nvSpPr>
        <p:spPr>
          <a:xfrm>
            <a:off x="7190008" y="1308860"/>
            <a:ext cx="6048375" cy="901065"/>
          </a:xfrm>
          <a:custGeom>
            <a:avLst/>
            <a:gdLst/>
            <a:ahLst/>
            <a:cxnLst/>
            <a:rect l="l" t="t" r="r" b="b"/>
            <a:pathLst>
              <a:path w="6048375" h="901064">
                <a:moveTo>
                  <a:pt x="6047826" y="0"/>
                </a:moveTo>
                <a:lnTo>
                  <a:pt x="314126" y="0"/>
                </a:lnTo>
                <a:lnTo>
                  <a:pt x="0" y="314126"/>
                </a:lnTo>
                <a:lnTo>
                  <a:pt x="0" y="900496"/>
                </a:lnTo>
                <a:lnTo>
                  <a:pt x="5733699" y="900496"/>
                </a:lnTo>
                <a:lnTo>
                  <a:pt x="6047826" y="586369"/>
                </a:lnTo>
                <a:lnTo>
                  <a:pt x="6047826" y="0"/>
                </a:lnTo>
                <a:close/>
              </a:path>
            </a:pathLst>
          </a:custGeom>
          <a:solidFill>
            <a:srgbClr val="FFE980"/>
          </a:solidFill>
        </p:spPr>
        <p:txBody>
          <a:bodyPr wrap="square" lIns="0" tIns="0" rIns="0" bIns="0" rtlCol="0"/>
          <a:lstStyle/>
          <a:p>
            <a:endParaRPr/>
          </a:p>
        </p:txBody>
      </p:sp>
      <p:sp>
        <p:nvSpPr>
          <p:cNvPr id="4" name="object 4"/>
          <p:cNvSpPr txBox="1">
            <a:spLocks/>
          </p:cNvSpPr>
          <p:nvPr/>
        </p:nvSpPr>
        <p:spPr>
          <a:xfrm>
            <a:off x="7563164" y="1568022"/>
            <a:ext cx="512445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1 – Reflect on your current practice</a:t>
            </a:r>
            <a:endParaRPr sz="2200" b="1" dirty="0">
              <a:latin typeface="Aptos SemiBold" panose="020B0004020202020204" pitchFamily="34" charset="0"/>
              <a:cs typeface="Calibri"/>
            </a:endParaRPr>
          </a:p>
        </p:txBody>
      </p:sp>
      <p:graphicFrame>
        <p:nvGraphicFramePr>
          <p:cNvPr id="5" name="object 5"/>
          <p:cNvGraphicFramePr>
            <a:graphicFrameLocks/>
          </p:cNvGraphicFramePr>
          <p:nvPr>
            <p:extLst>
              <p:ext uri="{D42A27DB-BD31-4B8C-83A1-F6EECF244321}">
                <p14:modId xmlns:p14="http://schemas.microsoft.com/office/powerpoint/2010/main" val="4278430759"/>
              </p:ext>
            </p:extLst>
          </p:nvPr>
        </p:nvGraphicFramePr>
        <p:xfrm>
          <a:off x="7190008" y="2571094"/>
          <a:ext cx="11874500" cy="7184390"/>
        </p:xfrm>
        <a:graphic>
          <a:graphicData uri="http://schemas.openxmlformats.org/drawingml/2006/table">
            <a:tbl>
              <a:tblPr firstRow="1" bandRow="1">
                <a:tableStyleId>{2D5ABB26-0587-4C30-8999-92F81FD0307C}</a:tableStyleId>
              </a:tblPr>
              <a:tblGrid>
                <a:gridCol w="8805642">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82858">
                  <a:extLst>
                    <a:ext uri="{9D8B030D-6E8A-4147-A177-3AD203B41FA5}">
                      <a16:colId xmlns:a16="http://schemas.microsoft.com/office/drawing/2014/main" val="20004"/>
                    </a:ext>
                  </a:extLst>
                </a:gridCol>
              </a:tblGrid>
              <a:tr h="384175">
                <a:tc>
                  <a:txBody>
                    <a:bodyPr/>
                    <a:lstStyle/>
                    <a:p>
                      <a:pPr>
                        <a:lnSpc>
                          <a:spcPct val="100000"/>
                        </a:lnSpc>
                        <a:spcBef>
                          <a:spcPts val="645"/>
                        </a:spcBef>
                      </a:pPr>
                      <a:r>
                        <a:rPr sz="1450" b="1" i="0" spc="0" dirty="0">
                          <a:solidFill>
                            <a:srgbClr val="093642"/>
                          </a:solidFill>
                          <a:latin typeface="Aptos SemiBold" panose="020B0004020202020204" pitchFamily="34" charset="0"/>
                          <a:cs typeface="Calibri"/>
                        </a:rPr>
                        <a:t>Leadership </a:t>
                      </a:r>
                      <a:r>
                        <a:rPr sz="1450" b="1" i="0" spc="0" dirty="0" err="1">
                          <a:solidFill>
                            <a:srgbClr val="093642"/>
                          </a:solidFill>
                          <a:latin typeface="Aptos SemiBold" panose="020B0004020202020204" pitchFamily="34" charset="0"/>
                          <a:cs typeface="Calibri"/>
                        </a:rPr>
                        <a:t>behaviour</a:t>
                      </a:r>
                      <a:endParaRPr sz="1450" b="1" i="0" spc="0" dirty="0">
                        <a:latin typeface="Aptos SemiBold" panose="020B0004020202020204" pitchFamily="34" charset="0"/>
                        <a:cs typeface="Calibri"/>
                      </a:endParaRPr>
                    </a:p>
                  </a:txBody>
                  <a:tcPr marL="0" marR="0" marT="81915" marB="0">
                    <a:lnB w="28575">
                      <a:solidFill>
                        <a:srgbClr val="093642"/>
                      </a:solidFill>
                      <a:prstDash val="solid"/>
                    </a:lnB>
                  </a:tcPr>
                </a:tc>
                <a:tc>
                  <a:txBody>
                    <a:bodyPr/>
                    <a:lstStyle/>
                    <a:p>
                      <a:pPr algn="ctr">
                        <a:lnSpc>
                          <a:spcPct val="100000"/>
                        </a:lnSpc>
                        <a:spcBef>
                          <a:spcPts val="645"/>
                        </a:spcBef>
                      </a:pPr>
                      <a:r>
                        <a:rPr sz="1450" b="1" i="0" dirty="0">
                          <a:solidFill>
                            <a:srgbClr val="093642"/>
                          </a:solidFill>
                          <a:latin typeface="Aptos SemiBold" panose="020B0004020202020204" pitchFamily="34" charset="0"/>
                          <a:cs typeface="Calibri"/>
                        </a:rPr>
                        <a:t>1</a:t>
                      </a:r>
                      <a:endParaRPr sz="1450" b="1" i="0" dirty="0">
                        <a:latin typeface="Aptos SemiBold" panose="020B0004020202020204" pitchFamily="34" charset="0"/>
                        <a:cs typeface="Calibri"/>
                      </a:endParaRPr>
                    </a:p>
                  </a:txBody>
                  <a:tcPr marL="0" marR="0" marT="81915" marB="0">
                    <a:lnB w="28575">
                      <a:solidFill>
                        <a:srgbClr val="093642"/>
                      </a:solidFill>
                      <a:prstDash val="solid"/>
                    </a:lnB>
                    <a:solidFill>
                      <a:srgbClr val="F3F5F6"/>
                    </a:solidFill>
                  </a:tcPr>
                </a:tc>
                <a:tc>
                  <a:txBody>
                    <a:bodyPr/>
                    <a:lstStyle/>
                    <a:p>
                      <a:pPr algn="ctr">
                        <a:lnSpc>
                          <a:spcPct val="100000"/>
                        </a:lnSpc>
                        <a:spcBef>
                          <a:spcPts val="645"/>
                        </a:spcBef>
                      </a:pPr>
                      <a:r>
                        <a:rPr sz="1450" b="1" i="0" dirty="0">
                          <a:solidFill>
                            <a:srgbClr val="093642"/>
                          </a:solidFill>
                          <a:latin typeface="Aptos SemiBold" panose="020B0004020202020204" pitchFamily="34" charset="0"/>
                          <a:cs typeface="Calibri"/>
                        </a:rPr>
                        <a:t>2</a:t>
                      </a:r>
                      <a:endParaRPr sz="1450" b="1" i="0" dirty="0">
                        <a:latin typeface="Aptos SemiBold" panose="020B0004020202020204" pitchFamily="34" charset="0"/>
                        <a:cs typeface="Calibri"/>
                      </a:endParaRPr>
                    </a:p>
                  </a:txBody>
                  <a:tcPr marL="0" marR="0" marT="81915" marB="0">
                    <a:lnB w="28575">
                      <a:solidFill>
                        <a:srgbClr val="093642"/>
                      </a:solidFill>
                      <a:prstDash val="solid"/>
                    </a:lnB>
                  </a:tcPr>
                </a:tc>
                <a:tc>
                  <a:txBody>
                    <a:bodyPr/>
                    <a:lstStyle/>
                    <a:p>
                      <a:pPr algn="ctr">
                        <a:lnSpc>
                          <a:spcPct val="100000"/>
                        </a:lnSpc>
                        <a:spcBef>
                          <a:spcPts val="645"/>
                        </a:spcBef>
                      </a:pPr>
                      <a:r>
                        <a:rPr lang="mi-NZ" sz="1450" b="1" i="0" dirty="0">
                          <a:solidFill>
                            <a:srgbClr val="093642"/>
                          </a:solidFill>
                          <a:latin typeface="Aptos SemiBold" panose="020B0004020202020204" pitchFamily="34" charset="0"/>
                          <a:cs typeface="Calibri"/>
                        </a:rPr>
                        <a:t>3     </a:t>
                      </a:r>
                      <a:endParaRPr sz="1450" b="1" i="0" dirty="0">
                        <a:latin typeface="Aptos SemiBold" panose="020B0004020202020204" pitchFamily="34" charset="0"/>
                        <a:cs typeface="Calibri"/>
                      </a:endParaRPr>
                    </a:p>
                  </a:txBody>
                  <a:tcPr marL="0" marR="0" marT="81915" marB="0">
                    <a:lnB w="28575">
                      <a:solidFill>
                        <a:srgbClr val="093642"/>
                      </a:solidFill>
                      <a:prstDash val="solid"/>
                    </a:lnB>
                    <a:noFill/>
                  </a:tcPr>
                </a:tc>
                <a:tc>
                  <a:txBody>
                    <a:bodyPr/>
                    <a:lstStyle/>
                    <a:p>
                      <a:pPr algn="ctr">
                        <a:lnSpc>
                          <a:spcPct val="100000"/>
                        </a:lnSpc>
                        <a:spcBef>
                          <a:spcPts val="645"/>
                        </a:spcBef>
                      </a:pPr>
                      <a:r>
                        <a:rPr sz="1450" b="1" i="0" dirty="0">
                          <a:solidFill>
                            <a:srgbClr val="093642"/>
                          </a:solidFill>
                          <a:latin typeface="Aptos SemiBold" panose="020B0004020202020204" pitchFamily="34" charset="0"/>
                          <a:cs typeface="Calibri"/>
                        </a:rPr>
                        <a:t>4</a:t>
                      </a:r>
                      <a:endParaRPr sz="1450" b="1" i="0" dirty="0">
                        <a:latin typeface="Aptos SemiBold" panose="020B0004020202020204" pitchFamily="34" charset="0"/>
                        <a:cs typeface="Calibri"/>
                      </a:endParaRPr>
                    </a:p>
                  </a:txBody>
                  <a:tcPr marL="0" marR="0" marT="81915" marB="0">
                    <a:lnB w="28575">
                      <a:solidFill>
                        <a:srgbClr val="093642"/>
                      </a:solidFill>
                      <a:prstDash val="solid"/>
                    </a:lnB>
                  </a:tcPr>
                </a:tc>
                <a:extLst>
                  <a:ext uri="{0D108BD9-81ED-4DB2-BD59-A6C34878D82A}">
                    <a16:rowId xmlns:a16="http://schemas.microsoft.com/office/drawing/2014/main" val="10000"/>
                  </a:ext>
                </a:extLst>
              </a:tr>
              <a:tr h="474345">
                <a:tc>
                  <a:txBody>
                    <a:bodyPr/>
                    <a:lstStyle/>
                    <a:p>
                      <a:pPr>
                        <a:lnSpc>
                          <a:spcPct val="100000"/>
                        </a:lnSpc>
                        <a:spcBef>
                          <a:spcPts val="880"/>
                        </a:spcBef>
                      </a:pPr>
                      <a:r>
                        <a:rPr sz="1450" b="0" i="0" spc="0" dirty="0">
                          <a:latin typeface="Aptos Light" panose="020B0004020202020204" pitchFamily="34" charset="0"/>
                          <a:cs typeface="Calibri"/>
                        </a:rPr>
                        <a:t>I communicate clearly and regularly with my team.</a:t>
                      </a:r>
                    </a:p>
                  </a:txBody>
                  <a:tcPr marL="0" marR="0" marT="111760" marB="0">
                    <a:lnT w="28575">
                      <a:solidFill>
                        <a:srgbClr val="093642"/>
                      </a:solidFill>
                      <a:prstDash val="solid"/>
                    </a:lnT>
                    <a:lnB w="12700">
                      <a:solidFill>
                        <a:srgbClr val="093642"/>
                      </a:solidFill>
                      <a:prstDash val="solid"/>
                    </a:lnB>
                  </a:tcPr>
                </a:tc>
                <a:tc>
                  <a:txBody>
                    <a:bodyPr/>
                    <a:lstStyle/>
                    <a:p>
                      <a:pPr>
                        <a:lnSpc>
                          <a:spcPct val="100000"/>
                        </a:lnSpc>
                      </a:pPr>
                      <a:endParaRPr sz="1500" dirty="0">
                        <a:latin typeface="Times New Roman"/>
                        <a:cs typeface="Times New Roman"/>
                      </a:endParaRPr>
                    </a:p>
                  </a:txBody>
                  <a:tcPr marL="0" marR="0" marT="0" marB="0">
                    <a:lnT w="28575">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dirty="0">
                        <a:latin typeface="Times New Roman"/>
                        <a:cs typeface="Times New Roman"/>
                      </a:endParaRPr>
                    </a:p>
                  </a:txBody>
                  <a:tcPr marL="0" marR="0" marT="0" marB="0">
                    <a:lnT w="28575">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28575">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dirty="0">
                        <a:latin typeface="Times New Roman"/>
                        <a:cs typeface="Times New Roman"/>
                      </a:endParaRPr>
                    </a:p>
                  </a:txBody>
                  <a:tcPr marL="0" marR="0" marT="0" marB="0">
                    <a:lnT w="28575">
                      <a:solidFill>
                        <a:srgbClr val="093642"/>
                      </a:solidFill>
                      <a:prstDash val="solid"/>
                    </a:lnT>
                    <a:lnB w="12700">
                      <a:solidFill>
                        <a:srgbClr val="093642"/>
                      </a:solidFill>
                      <a:prstDash val="solid"/>
                    </a:lnB>
                  </a:tcPr>
                </a:tc>
                <a:extLst>
                  <a:ext uri="{0D108BD9-81ED-4DB2-BD59-A6C34878D82A}">
                    <a16:rowId xmlns:a16="http://schemas.microsoft.com/office/drawing/2014/main" val="10001"/>
                  </a:ext>
                </a:extLst>
              </a:tr>
              <a:tr h="474345">
                <a:tc>
                  <a:txBody>
                    <a:bodyPr/>
                    <a:lstStyle/>
                    <a:p>
                      <a:pPr>
                        <a:lnSpc>
                          <a:spcPct val="100000"/>
                        </a:lnSpc>
                        <a:spcBef>
                          <a:spcPts val="880"/>
                        </a:spcBef>
                      </a:pPr>
                      <a:r>
                        <a:rPr sz="1450" b="0" i="0" spc="0" dirty="0">
                          <a:latin typeface="Aptos Light" panose="020B0004020202020204" pitchFamily="34" charset="0"/>
                          <a:cs typeface="Calibri"/>
                        </a:rPr>
                        <a:t>I make time to check in and listen to how people are doing, not just what they are doing.</a:t>
                      </a: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2"/>
                  </a:ext>
                </a:extLst>
              </a:tr>
              <a:tr h="474345">
                <a:tc>
                  <a:txBody>
                    <a:bodyPr/>
                    <a:lstStyle/>
                    <a:p>
                      <a:pPr>
                        <a:lnSpc>
                          <a:spcPct val="100000"/>
                        </a:lnSpc>
                        <a:spcBef>
                          <a:spcPts val="880"/>
                        </a:spcBef>
                      </a:pPr>
                      <a:r>
                        <a:rPr sz="1450" b="0" i="0" spc="0" dirty="0">
                          <a:latin typeface="Aptos Light" panose="020B0004020202020204" pitchFamily="34" charset="0"/>
                          <a:cs typeface="Calibri"/>
                        </a:rPr>
                        <a:t>I know my workers well – their strengths, interests, and what matters to them outside of work.</a:t>
                      </a:r>
                      <a:endParaRPr sz="1450" b="0" i="0" spc="0">
                        <a:latin typeface="Aptos Light" panose="020B0004020202020204" pitchFamily="34" charset="0"/>
                        <a:cs typeface="Calibri"/>
                      </a:endParaRP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3"/>
                  </a:ext>
                </a:extLst>
              </a:tr>
              <a:tr h="474345">
                <a:tc>
                  <a:txBody>
                    <a:bodyPr/>
                    <a:lstStyle/>
                    <a:p>
                      <a:pPr>
                        <a:lnSpc>
                          <a:spcPct val="100000"/>
                        </a:lnSpc>
                        <a:spcBef>
                          <a:spcPts val="880"/>
                        </a:spcBef>
                      </a:pPr>
                      <a:r>
                        <a:rPr sz="1450" b="0" i="0" spc="0" dirty="0">
                          <a:latin typeface="Aptos Light" panose="020B0004020202020204" pitchFamily="34" charset="0"/>
                          <a:cs typeface="Calibri"/>
                        </a:rPr>
                        <a:t>I act in ways that build trust and reliability.</a:t>
                      </a:r>
                      <a:endParaRPr sz="1450" b="0" i="0" spc="0">
                        <a:latin typeface="Aptos Light" panose="020B0004020202020204" pitchFamily="34" charset="0"/>
                        <a:cs typeface="Calibri"/>
                      </a:endParaRP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4"/>
                  </a:ext>
                </a:extLst>
              </a:tr>
              <a:tr h="474345">
                <a:tc>
                  <a:txBody>
                    <a:bodyPr/>
                    <a:lstStyle/>
                    <a:p>
                      <a:pPr>
                        <a:lnSpc>
                          <a:spcPct val="100000"/>
                        </a:lnSpc>
                        <a:spcBef>
                          <a:spcPts val="880"/>
                        </a:spcBef>
                      </a:pPr>
                      <a:r>
                        <a:rPr sz="1450" b="0" i="0" spc="0" dirty="0">
                          <a:latin typeface="Aptos Light" panose="020B0004020202020204" pitchFamily="34" charset="0"/>
                          <a:cs typeface="Calibri"/>
                        </a:rPr>
                        <a:t>I recognise effort and give feedback that helps people grow.</a:t>
                      </a:r>
                      <a:endParaRPr sz="1450" b="0" i="0" spc="0">
                        <a:latin typeface="Aptos Light" panose="020B0004020202020204" pitchFamily="34" charset="0"/>
                        <a:cs typeface="Calibri"/>
                      </a:endParaRP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5"/>
                  </a:ext>
                </a:extLst>
              </a:tr>
              <a:tr h="474345">
                <a:tc>
                  <a:txBody>
                    <a:bodyPr/>
                    <a:lstStyle/>
                    <a:p>
                      <a:pPr>
                        <a:lnSpc>
                          <a:spcPct val="100000"/>
                        </a:lnSpc>
                        <a:spcBef>
                          <a:spcPts val="880"/>
                        </a:spcBef>
                      </a:pPr>
                      <a:r>
                        <a:rPr sz="1450" b="0" i="0" spc="0" dirty="0">
                          <a:latin typeface="Aptos Light" panose="020B0004020202020204" pitchFamily="34" charset="0"/>
                          <a:cs typeface="Calibri"/>
                        </a:rPr>
                        <a:t>I take time to understand what matters to each person – their strengths, goals, and how they like to work.</a:t>
                      </a:r>
                      <a:endParaRPr sz="1450" b="0" i="0" spc="0">
                        <a:latin typeface="Aptos Light" panose="020B0004020202020204" pitchFamily="34" charset="0"/>
                        <a:cs typeface="Calibri"/>
                      </a:endParaRP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6"/>
                  </a:ext>
                </a:extLst>
              </a:tr>
              <a:tr h="474345">
                <a:tc>
                  <a:txBody>
                    <a:bodyPr/>
                    <a:lstStyle/>
                    <a:p>
                      <a:pPr>
                        <a:lnSpc>
                          <a:spcPct val="100000"/>
                        </a:lnSpc>
                        <a:spcBef>
                          <a:spcPts val="880"/>
                        </a:spcBef>
                      </a:pPr>
                      <a:r>
                        <a:rPr sz="1450" b="0" i="0" spc="0" dirty="0">
                          <a:latin typeface="Aptos Light" panose="020B0004020202020204" pitchFamily="34" charset="0"/>
                          <a:cs typeface="Calibri"/>
                        </a:rPr>
                        <a:t>I help people build confidence in their broader skills such as teamwork, communication, and problem-solving.</a:t>
                      </a:r>
                      <a:endParaRPr sz="1450" b="0" i="0" spc="0">
                        <a:latin typeface="Aptos Light" panose="020B0004020202020204" pitchFamily="34" charset="0"/>
                        <a:cs typeface="Calibri"/>
                      </a:endParaRP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dirty="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dirty="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7"/>
                  </a:ext>
                </a:extLst>
              </a:tr>
              <a:tr h="474345">
                <a:tc>
                  <a:txBody>
                    <a:bodyPr/>
                    <a:lstStyle/>
                    <a:p>
                      <a:pPr>
                        <a:lnSpc>
                          <a:spcPct val="100000"/>
                        </a:lnSpc>
                        <a:spcBef>
                          <a:spcPts val="880"/>
                        </a:spcBef>
                      </a:pPr>
                      <a:r>
                        <a:rPr sz="1450" b="0" i="0" spc="0" dirty="0">
                          <a:latin typeface="Aptos Light" panose="020B0004020202020204" pitchFamily="34" charset="0"/>
                          <a:cs typeface="Calibri"/>
                        </a:rPr>
                        <a:t>I support inclusion and respect for diverse backgrounds and views.</a:t>
                      </a: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8"/>
                  </a:ext>
                </a:extLst>
              </a:tr>
              <a:tr h="633730">
                <a:tc>
                  <a:txBody>
                    <a:bodyPr/>
                    <a:lstStyle/>
                    <a:p>
                      <a:pPr marR="624205">
                        <a:lnSpc>
                          <a:spcPct val="100000"/>
                        </a:lnSpc>
                        <a:spcBef>
                          <a:spcPts val="645"/>
                        </a:spcBef>
                      </a:pPr>
                      <a:r>
                        <a:rPr sz="1450" b="0" i="0" spc="0" dirty="0">
                          <a:latin typeface="Aptos Light" panose="020B0004020202020204" pitchFamily="34" charset="0"/>
                          <a:cs typeface="Calibri"/>
                        </a:rPr>
                        <a:t>I demonstrate manaakitanga (care and kindness) and whanaungatanga (connection and belonging) in my everyday leadership.</a:t>
                      </a:r>
                      <a:endParaRPr sz="1450" b="0" i="0" spc="0">
                        <a:latin typeface="Aptos Light" panose="020B0004020202020204" pitchFamily="34" charset="0"/>
                        <a:cs typeface="Calibri"/>
                      </a:endParaRPr>
                    </a:p>
                  </a:txBody>
                  <a:tcPr marL="0" marR="0" marT="81915"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9"/>
                  </a:ext>
                </a:extLst>
              </a:tr>
              <a:tr h="474345">
                <a:tc>
                  <a:txBody>
                    <a:bodyPr/>
                    <a:lstStyle/>
                    <a:p>
                      <a:pPr>
                        <a:lnSpc>
                          <a:spcPct val="100000"/>
                        </a:lnSpc>
                        <a:spcBef>
                          <a:spcPts val="880"/>
                        </a:spcBef>
                      </a:pPr>
                      <a:r>
                        <a:rPr sz="1450" b="0" i="0" spc="0" dirty="0">
                          <a:latin typeface="Aptos Light" panose="020B0004020202020204" pitchFamily="34" charset="0"/>
                          <a:cs typeface="Calibri"/>
                        </a:rPr>
                        <a:t>I seek and value Māori and Pacific perspectives when making decisions that affect others.</a:t>
                      </a:r>
                      <a:endParaRPr sz="1450" b="0" i="0" spc="0">
                        <a:latin typeface="Aptos Light" panose="020B0004020202020204" pitchFamily="34" charset="0"/>
                        <a:cs typeface="Calibri"/>
                      </a:endParaRP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10"/>
                  </a:ext>
                </a:extLst>
              </a:tr>
              <a:tr h="474345">
                <a:tc>
                  <a:txBody>
                    <a:bodyPr/>
                    <a:lstStyle/>
                    <a:p>
                      <a:pPr>
                        <a:lnSpc>
                          <a:spcPct val="100000"/>
                        </a:lnSpc>
                        <a:spcBef>
                          <a:spcPts val="880"/>
                        </a:spcBef>
                      </a:pPr>
                      <a:r>
                        <a:rPr sz="1450" b="0" i="0" spc="0" dirty="0">
                          <a:latin typeface="Aptos Light" panose="020B0004020202020204" pitchFamily="34" charset="0"/>
                          <a:cs typeface="Calibri"/>
                        </a:rPr>
                        <a:t>I respond calmly and fairly to challenges or mistakes.</a:t>
                      </a:r>
                      <a:endParaRPr sz="1450" b="0" i="0" spc="0">
                        <a:latin typeface="Aptos Light" panose="020B0004020202020204" pitchFamily="34" charset="0"/>
                        <a:cs typeface="Calibri"/>
                      </a:endParaRP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11"/>
                  </a:ext>
                </a:extLst>
              </a:tr>
              <a:tr h="474345">
                <a:tc>
                  <a:txBody>
                    <a:bodyPr/>
                    <a:lstStyle/>
                    <a:p>
                      <a:pPr>
                        <a:lnSpc>
                          <a:spcPct val="100000"/>
                        </a:lnSpc>
                        <a:spcBef>
                          <a:spcPts val="880"/>
                        </a:spcBef>
                      </a:pPr>
                      <a:r>
                        <a:rPr sz="1450" b="0" i="0" spc="0" dirty="0">
                          <a:latin typeface="Aptos Light" panose="020B0004020202020204" pitchFamily="34" charset="0"/>
                          <a:cs typeface="Calibri"/>
                        </a:rPr>
                        <a:t>I encourage others to share ideas and take the lead where possible.</a:t>
                      </a:r>
                    </a:p>
                  </a:txBody>
                  <a:tcPr marL="0" marR="0" marT="111760" marB="0">
                    <a:lnT w="12700">
                      <a:solidFill>
                        <a:srgbClr val="093642"/>
                      </a:solidFill>
                      <a:prstDash val="solid"/>
                    </a:lnT>
                    <a:lnB w="12700">
                      <a:solidFill>
                        <a:srgbClr val="093642"/>
                      </a:solidFill>
                      <a:prstDash val="solid"/>
                    </a:lnB>
                  </a:tcPr>
                </a:tc>
                <a:tc>
                  <a:txBody>
                    <a:bodyPr/>
                    <a:lstStyle/>
                    <a:p>
                      <a:pPr algn="ctr">
                        <a:lnSpc>
                          <a:spcPct val="100000"/>
                        </a:lnSpc>
                      </a:pPr>
                      <a:endParaRPr sz="1500" dirty="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dirty="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12"/>
                  </a:ext>
                </a:extLst>
              </a:tr>
              <a:tr h="474345">
                <a:tc>
                  <a:txBody>
                    <a:bodyPr/>
                    <a:lstStyle/>
                    <a:p>
                      <a:pPr>
                        <a:lnSpc>
                          <a:spcPct val="100000"/>
                        </a:lnSpc>
                        <a:spcBef>
                          <a:spcPts val="880"/>
                        </a:spcBef>
                      </a:pPr>
                      <a:r>
                        <a:rPr sz="1450" b="0" i="0" spc="0" dirty="0">
                          <a:latin typeface="Aptos Light" panose="020B0004020202020204" pitchFamily="34" charset="0"/>
                          <a:cs typeface="Calibri"/>
                        </a:rPr>
                        <a:t>I actively support wellbeing and balance in my team.</a:t>
                      </a:r>
                    </a:p>
                  </a:txBody>
                  <a:tcPr marL="0" marR="0" marT="11176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13"/>
                  </a:ext>
                </a:extLst>
              </a:tr>
              <a:tr h="474345">
                <a:tc>
                  <a:txBody>
                    <a:bodyPr/>
                    <a:lstStyle/>
                    <a:p>
                      <a:pPr>
                        <a:lnSpc>
                          <a:spcPct val="100000"/>
                        </a:lnSpc>
                        <a:spcBef>
                          <a:spcPts val="880"/>
                        </a:spcBef>
                      </a:pPr>
                      <a:r>
                        <a:rPr sz="1450" b="0" i="0" spc="0" dirty="0">
                          <a:latin typeface="Aptos Light" panose="020B0004020202020204" pitchFamily="34" charset="0"/>
                          <a:cs typeface="Calibri"/>
                        </a:rPr>
                        <a:t>I seek feedback on my own leadership and act on it.</a:t>
                      </a:r>
                    </a:p>
                  </a:txBody>
                  <a:tcPr marL="0" marR="0" marT="111760" marB="0">
                    <a:lnT w="12700">
                      <a:solidFill>
                        <a:srgbClr val="093642"/>
                      </a:solidFill>
                      <a:prstDash val="solid"/>
                    </a:lnT>
                    <a:lnB w="12700">
                      <a:solidFill>
                        <a:srgbClr val="000000"/>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tcPr>
                </a:tc>
                <a:tc>
                  <a:txBody>
                    <a:bodyPr/>
                    <a:lstStyle/>
                    <a:p>
                      <a:pPr>
                        <a:lnSpc>
                          <a:spcPct val="100000"/>
                        </a:lnSpc>
                      </a:pPr>
                      <a:endParaRPr sz="1500">
                        <a:latin typeface="Times New Roman"/>
                        <a:cs typeface="Times New Roman"/>
                      </a:endParaRPr>
                    </a:p>
                  </a:txBody>
                  <a:tcPr marL="0" marR="0" marT="0" marB="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500" dirty="0">
                        <a:latin typeface="Times New Roman"/>
                        <a:cs typeface="Times New Roman"/>
                      </a:endParaRPr>
                    </a:p>
                  </a:txBody>
                  <a:tcPr marL="0" marR="0" marT="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14"/>
                  </a:ext>
                </a:extLst>
              </a:tr>
            </a:tbl>
          </a:graphicData>
        </a:graphic>
      </p:graphicFrame>
      <p:sp>
        <p:nvSpPr>
          <p:cNvPr id="63" name="object 63"/>
          <p:cNvSpPr txBox="1">
            <a:spLocks/>
          </p:cNvSpPr>
          <p:nvPr/>
        </p:nvSpPr>
        <p:spPr>
          <a:xfrm>
            <a:off x="7177307" y="9955583"/>
            <a:ext cx="959485" cy="240450"/>
          </a:xfrm>
          <a:prstGeom prst="rect">
            <a:avLst/>
          </a:prstGeom>
        </p:spPr>
        <p:txBody>
          <a:bodyPr vert="horz" wrap="square" lIns="0" tIns="17145" rIns="0" bIns="0" rtlCol="0">
            <a:spAutoFit/>
          </a:bodyPr>
          <a:lstStyle/>
          <a:p>
            <a:pPr marL="12700">
              <a:lnSpc>
                <a:spcPct val="100000"/>
              </a:lnSpc>
              <a:spcBef>
                <a:spcPts val="135"/>
              </a:spcBef>
            </a:pPr>
            <a:r>
              <a:rPr sz="1450" b="1" i="1" dirty="0">
                <a:solidFill>
                  <a:srgbClr val="093642"/>
                </a:solidFill>
                <a:latin typeface="Aptos SemiBold" panose="020B0004020202020204" pitchFamily="34" charset="0"/>
                <a:cs typeface="Calibri"/>
              </a:rPr>
              <a:t>Rating: </a:t>
            </a:r>
            <a:r>
              <a:rPr sz="1450" i="1" dirty="0">
                <a:solidFill>
                  <a:srgbClr val="093642"/>
                </a:solidFill>
                <a:latin typeface="Aptos" panose="020B0004020202020204" pitchFamily="34" charset="0"/>
                <a:cs typeface="Calibri"/>
              </a:rPr>
              <a:t>1–4</a:t>
            </a:r>
            <a:endParaRPr sz="1450" dirty="0">
              <a:latin typeface="Aptos" panose="020B0004020202020204" pitchFamily="34" charset="0"/>
              <a:cs typeface="Calibri"/>
            </a:endParaRPr>
          </a:p>
        </p:txBody>
      </p:sp>
      <p:sp>
        <p:nvSpPr>
          <p:cNvPr id="64" name="object 64"/>
          <p:cNvSpPr txBox="1">
            <a:spLocks/>
          </p:cNvSpPr>
          <p:nvPr/>
        </p:nvSpPr>
        <p:spPr>
          <a:xfrm>
            <a:off x="8308162" y="9955583"/>
            <a:ext cx="4625975" cy="240450"/>
          </a:xfrm>
          <a:prstGeom prst="rect">
            <a:avLst/>
          </a:prstGeom>
        </p:spPr>
        <p:txBody>
          <a:bodyPr vert="horz" wrap="square" lIns="0" tIns="17145" rIns="0" bIns="0" rtlCol="0">
            <a:spAutoFit/>
          </a:bodyPr>
          <a:lstStyle/>
          <a:p>
            <a:pPr marL="12700">
              <a:lnSpc>
                <a:spcPct val="100000"/>
              </a:lnSpc>
              <a:spcBef>
                <a:spcPts val="135"/>
              </a:spcBef>
            </a:pPr>
            <a:r>
              <a:rPr sz="1450" b="1" i="1" dirty="0">
                <a:solidFill>
                  <a:srgbClr val="093642"/>
                </a:solidFill>
                <a:latin typeface="Aptos SemiBold" panose="020B0004020202020204" pitchFamily="34" charset="0"/>
                <a:cs typeface="Calibri"/>
              </a:rPr>
              <a:t>Meaning: </a:t>
            </a:r>
            <a:r>
              <a:rPr sz="1450" i="1" dirty="0">
                <a:solidFill>
                  <a:srgbClr val="093642"/>
                </a:solidFill>
                <a:latin typeface="Aptos" panose="020B0004020202020204" pitchFamily="34" charset="0"/>
                <a:cs typeface="Calibri"/>
              </a:rPr>
              <a:t>1 = Rarely happens, 4 = Consistently happens</a:t>
            </a:r>
            <a:endParaRPr sz="1450" dirty="0">
              <a:latin typeface="Aptos" panose="020B0004020202020204" pitchFamily="34" charset="0"/>
              <a:cs typeface="Calibri"/>
            </a:endParaRPr>
          </a:p>
        </p:txBody>
      </p:sp>
      <p:sp>
        <p:nvSpPr>
          <p:cNvPr id="65" name="object 65"/>
          <p:cNvSpPr txBox="1">
            <a:spLocks/>
          </p:cNvSpPr>
          <p:nvPr/>
        </p:nvSpPr>
        <p:spPr>
          <a:xfrm>
            <a:off x="1034388" y="1268434"/>
            <a:ext cx="4999355" cy="3802964"/>
          </a:xfrm>
          <a:prstGeom prst="rect">
            <a:avLst/>
          </a:prstGeom>
        </p:spPr>
        <p:txBody>
          <a:bodyPr vert="horz" wrap="square" lIns="0" tIns="15875" rIns="0" bIns="0" rtlCol="0">
            <a:spAutoFit/>
          </a:bodyPr>
          <a:lstStyle/>
          <a:p>
            <a:pPr marL="12700" marR="5080">
              <a:lnSpc>
                <a:spcPct val="100000"/>
              </a:lnSpc>
              <a:spcBef>
                <a:spcPts val="125"/>
              </a:spcBef>
            </a:pPr>
            <a:r>
              <a:rPr sz="2200" dirty="0">
                <a:solidFill>
                  <a:srgbClr val="093642"/>
                </a:solidFill>
                <a:latin typeface="Aptos" panose="020B0004020202020204" pitchFamily="34" charset="0"/>
                <a:cs typeface="Calibri"/>
              </a:rPr>
              <a:t>A way for leaders to reflect on how they lead and strengthen their practice.</a:t>
            </a:r>
            <a:endParaRPr sz="2200" dirty="0">
              <a:latin typeface="Aptos" panose="020B0004020202020204" pitchFamily="34" charset="0"/>
              <a:cs typeface="Calibri"/>
            </a:endParaRPr>
          </a:p>
          <a:p>
            <a:pPr marL="12700" marR="285750">
              <a:lnSpc>
                <a:spcPct val="103000"/>
              </a:lnSpc>
              <a:spcBef>
                <a:spcPts val="1555"/>
              </a:spcBef>
            </a:pPr>
            <a:r>
              <a:rPr sz="1800" dirty="0">
                <a:latin typeface="Aptos Light" panose="020B0004020202020204" pitchFamily="34" charset="0"/>
                <a:cs typeface="Calibri"/>
              </a:rPr>
              <a:t>This tool is designed to help leaders reflect on their impact and strengthen everyday practice.</a:t>
            </a:r>
          </a:p>
          <a:p>
            <a:pPr marL="12700">
              <a:lnSpc>
                <a:spcPct val="100000"/>
              </a:lnSpc>
              <a:spcBef>
                <a:spcPts val="1714"/>
              </a:spcBef>
            </a:pPr>
            <a:r>
              <a:rPr sz="2200" b="1" dirty="0">
                <a:solidFill>
                  <a:srgbClr val="093642"/>
                </a:solidFill>
                <a:latin typeface="Aptos SemiBold" panose="020B0004020202020204" pitchFamily="34" charset="0"/>
                <a:cs typeface="Calibri"/>
              </a:rPr>
              <a:t>How to use this tool</a:t>
            </a:r>
            <a:endParaRPr sz="2200" b="1" dirty="0">
              <a:latin typeface="Aptos SemiBold" panose="020B0004020202020204" pitchFamily="34" charset="0"/>
              <a:cs typeface="Calibri"/>
            </a:endParaRPr>
          </a:p>
          <a:p>
            <a:pPr marL="242570" marR="124460" indent="-230504">
              <a:lnSpc>
                <a:spcPct val="103000"/>
              </a:lnSpc>
              <a:spcBef>
                <a:spcPts val="855"/>
              </a:spcBef>
              <a:buClr>
                <a:srgbClr val="093642"/>
              </a:buClr>
              <a:buChar char="•"/>
              <a:tabLst>
                <a:tab pos="242570" algn="l"/>
              </a:tabLst>
            </a:pPr>
            <a:r>
              <a:rPr sz="1800" dirty="0">
                <a:latin typeface="Aptos Light" panose="020B0004020202020204" pitchFamily="34" charset="0"/>
                <a:cs typeface="Calibri"/>
              </a:rPr>
              <a:t>Use this tool to reflect on how your leadership shows up day to day.</a:t>
            </a:r>
          </a:p>
          <a:p>
            <a:pPr marL="242570" marR="214629" indent="-230504">
              <a:lnSpc>
                <a:spcPct val="103000"/>
              </a:lnSpc>
              <a:spcBef>
                <a:spcPts val="940"/>
              </a:spcBef>
              <a:buClr>
                <a:srgbClr val="093642"/>
              </a:buClr>
              <a:buChar char="•"/>
              <a:tabLst>
                <a:tab pos="242570" algn="l"/>
              </a:tabLst>
            </a:pPr>
            <a:r>
              <a:rPr sz="1800" dirty="0">
                <a:latin typeface="Aptos Light" panose="020B0004020202020204" pitchFamily="34" charset="0"/>
                <a:cs typeface="Calibri"/>
              </a:rPr>
              <a:t>You can complete it on your own or discuss it with a mentor, supervisor, or peer.</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Be honest – the goal is growth, not evaluation.</a:t>
            </a:r>
          </a:p>
        </p:txBody>
      </p:sp>
      <p:sp>
        <p:nvSpPr>
          <p:cNvPr id="68" name="object 68"/>
          <p:cNvSpPr>
            <a:spLocks/>
          </p:cNvSpPr>
          <p:nvPr/>
        </p:nvSpPr>
        <p:spPr>
          <a:xfrm>
            <a:off x="0" y="965278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70" name="object 9">
            <a:extLst>
              <a:ext uri="{FF2B5EF4-FFF2-40B4-BE49-F238E27FC236}">
                <a16:creationId xmlns:a16="http://schemas.microsoft.com/office/drawing/2014/main" id="{83EFF289-EA78-CF0A-5220-18750CEB746D}"/>
              </a:ext>
            </a:extLst>
          </p:cNvPr>
          <p:cNvSpPr txBox="1">
            <a:spLocks/>
          </p:cNvSpPr>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71" name="object 32">
            <a:extLst>
              <a:ext uri="{FF2B5EF4-FFF2-40B4-BE49-F238E27FC236}">
                <a16:creationId xmlns:a16="http://schemas.microsoft.com/office/drawing/2014/main" id="{A24E5547-EAF2-BF3C-442D-5FF0C139363E}"/>
              </a:ext>
            </a:extLst>
          </p:cNvPr>
          <p:cNvSpPr txBox="1">
            <a:spLocks/>
          </p:cNvSpPr>
          <p:nvPr/>
        </p:nvSpPr>
        <p:spPr>
          <a:xfrm>
            <a:off x="7177308" y="480194"/>
            <a:ext cx="25699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3: Leadership Self Check Tool</a:t>
            </a:r>
            <a:endParaRPr sz="1150" b="1" dirty="0">
              <a:latin typeface="Aptos" panose="020B0004020202020204" pitchFamily="34" charset="0"/>
              <a:cs typeface="Calibri"/>
            </a:endParaRPr>
          </a:p>
        </p:txBody>
      </p:sp>
      <p:sp>
        <p:nvSpPr>
          <p:cNvPr id="72" name="box">
            <a:extLst>
              <a:ext uri="{FF2B5EF4-FFF2-40B4-BE49-F238E27FC236}">
                <a16:creationId xmlns:a16="http://schemas.microsoft.com/office/drawing/2014/main" id="{DCE87106-AACC-4856-A93F-2D9585C6BF61}"/>
              </a:ext>
            </a:extLst>
          </p:cNvPr>
          <p:cNvSpPr>
            <a:spLocks/>
          </p:cNvSpPr>
          <p:nvPr/>
        </p:nvSpPr>
        <p:spPr>
          <a:xfrm>
            <a:off x="17016406" y="305733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box">
            <a:extLst>
              <a:ext uri="{FF2B5EF4-FFF2-40B4-BE49-F238E27FC236}">
                <a16:creationId xmlns:a16="http://schemas.microsoft.com/office/drawing/2014/main" id="{BFEA6329-1C37-A65D-0784-3DE68CA49B92}"/>
              </a:ext>
            </a:extLst>
          </p:cNvPr>
          <p:cNvSpPr>
            <a:spLocks/>
          </p:cNvSpPr>
          <p:nvPr/>
        </p:nvSpPr>
        <p:spPr>
          <a:xfrm>
            <a:off x="17020540" y="3543676"/>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ox">
            <a:extLst>
              <a:ext uri="{FF2B5EF4-FFF2-40B4-BE49-F238E27FC236}">
                <a16:creationId xmlns:a16="http://schemas.microsoft.com/office/drawing/2014/main" id="{7FAC96F3-F1F7-DF15-88B1-1FE918543B81}"/>
              </a:ext>
            </a:extLst>
          </p:cNvPr>
          <p:cNvSpPr>
            <a:spLocks/>
          </p:cNvSpPr>
          <p:nvPr/>
        </p:nvSpPr>
        <p:spPr>
          <a:xfrm>
            <a:off x="17020540" y="402032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ox">
            <a:extLst>
              <a:ext uri="{FF2B5EF4-FFF2-40B4-BE49-F238E27FC236}">
                <a16:creationId xmlns:a16="http://schemas.microsoft.com/office/drawing/2014/main" id="{0EA5ACCA-73E1-B01E-B9A8-16CE78816614}"/>
              </a:ext>
            </a:extLst>
          </p:cNvPr>
          <p:cNvSpPr>
            <a:spLocks/>
          </p:cNvSpPr>
          <p:nvPr/>
        </p:nvSpPr>
        <p:spPr>
          <a:xfrm>
            <a:off x="17020540" y="4477565"/>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ox">
            <a:extLst>
              <a:ext uri="{FF2B5EF4-FFF2-40B4-BE49-F238E27FC236}">
                <a16:creationId xmlns:a16="http://schemas.microsoft.com/office/drawing/2014/main" id="{6B85ACB5-571D-DA63-C3EE-D85AEC2BBF01}"/>
              </a:ext>
            </a:extLst>
          </p:cNvPr>
          <p:cNvSpPr>
            <a:spLocks/>
          </p:cNvSpPr>
          <p:nvPr/>
        </p:nvSpPr>
        <p:spPr>
          <a:xfrm>
            <a:off x="17020540" y="496253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box">
            <a:extLst>
              <a:ext uri="{FF2B5EF4-FFF2-40B4-BE49-F238E27FC236}">
                <a16:creationId xmlns:a16="http://schemas.microsoft.com/office/drawing/2014/main" id="{F00D7CC8-06F9-74F9-C15B-72B88688EAF0}"/>
              </a:ext>
            </a:extLst>
          </p:cNvPr>
          <p:cNvSpPr>
            <a:spLocks/>
          </p:cNvSpPr>
          <p:nvPr/>
        </p:nvSpPr>
        <p:spPr>
          <a:xfrm>
            <a:off x="17020540" y="5438108"/>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ox">
            <a:extLst>
              <a:ext uri="{FF2B5EF4-FFF2-40B4-BE49-F238E27FC236}">
                <a16:creationId xmlns:a16="http://schemas.microsoft.com/office/drawing/2014/main" id="{FF6168C6-4EE9-D947-872C-D3EFC3248AD3}"/>
              </a:ext>
            </a:extLst>
          </p:cNvPr>
          <p:cNvSpPr>
            <a:spLocks/>
          </p:cNvSpPr>
          <p:nvPr/>
        </p:nvSpPr>
        <p:spPr>
          <a:xfrm>
            <a:off x="17020540" y="591368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box">
            <a:extLst>
              <a:ext uri="{FF2B5EF4-FFF2-40B4-BE49-F238E27FC236}">
                <a16:creationId xmlns:a16="http://schemas.microsoft.com/office/drawing/2014/main" id="{B3F37E79-0EF8-AADF-B98E-D965D2E16176}"/>
              </a:ext>
            </a:extLst>
          </p:cNvPr>
          <p:cNvSpPr>
            <a:spLocks/>
          </p:cNvSpPr>
          <p:nvPr/>
        </p:nvSpPr>
        <p:spPr>
          <a:xfrm>
            <a:off x="17020540" y="6380886"/>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box">
            <a:extLst>
              <a:ext uri="{FF2B5EF4-FFF2-40B4-BE49-F238E27FC236}">
                <a16:creationId xmlns:a16="http://schemas.microsoft.com/office/drawing/2014/main" id="{C4144290-3F03-3722-7555-FC6E10CE6323}"/>
              </a:ext>
            </a:extLst>
          </p:cNvPr>
          <p:cNvSpPr>
            <a:spLocks/>
          </p:cNvSpPr>
          <p:nvPr/>
        </p:nvSpPr>
        <p:spPr>
          <a:xfrm>
            <a:off x="17020540" y="6931376"/>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box">
            <a:extLst>
              <a:ext uri="{FF2B5EF4-FFF2-40B4-BE49-F238E27FC236}">
                <a16:creationId xmlns:a16="http://schemas.microsoft.com/office/drawing/2014/main" id="{9E16FD58-E4A5-1B6B-5373-A6075A89F210}"/>
              </a:ext>
            </a:extLst>
          </p:cNvPr>
          <p:cNvSpPr>
            <a:spLocks/>
          </p:cNvSpPr>
          <p:nvPr/>
        </p:nvSpPr>
        <p:spPr>
          <a:xfrm>
            <a:off x="17020540" y="7492924"/>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box">
            <a:extLst>
              <a:ext uri="{FF2B5EF4-FFF2-40B4-BE49-F238E27FC236}">
                <a16:creationId xmlns:a16="http://schemas.microsoft.com/office/drawing/2014/main" id="{1B65BE68-C5B7-D35B-E8AF-A9AB22E6BE83}"/>
              </a:ext>
            </a:extLst>
          </p:cNvPr>
          <p:cNvSpPr>
            <a:spLocks/>
          </p:cNvSpPr>
          <p:nvPr/>
        </p:nvSpPr>
        <p:spPr>
          <a:xfrm>
            <a:off x="17016406" y="798236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box">
            <a:extLst>
              <a:ext uri="{FF2B5EF4-FFF2-40B4-BE49-F238E27FC236}">
                <a16:creationId xmlns:a16="http://schemas.microsoft.com/office/drawing/2014/main" id="{F11EB9CF-1D77-5649-ABCB-4D8128839504}"/>
              </a:ext>
            </a:extLst>
          </p:cNvPr>
          <p:cNvSpPr>
            <a:spLocks/>
          </p:cNvSpPr>
          <p:nvPr/>
        </p:nvSpPr>
        <p:spPr>
          <a:xfrm>
            <a:off x="17016406" y="8445095"/>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box">
            <a:extLst>
              <a:ext uri="{FF2B5EF4-FFF2-40B4-BE49-F238E27FC236}">
                <a16:creationId xmlns:a16="http://schemas.microsoft.com/office/drawing/2014/main" id="{BFF6BA51-8766-4C16-CF4F-B1931A138B56}"/>
              </a:ext>
            </a:extLst>
          </p:cNvPr>
          <p:cNvSpPr>
            <a:spLocks/>
          </p:cNvSpPr>
          <p:nvPr/>
        </p:nvSpPr>
        <p:spPr>
          <a:xfrm>
            <a:off x="17016406" y="8935964"/>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box">
            <a:extLst>
              <a:ext uri="{FF2B5EF4-FFF2-40B4-BE49-F238E27FC236}">
                <a16:creationId xmlns:a16="http://schemas.microsoft.com/office/drawing/2014/main" id="{F1183117-4CD8-3D72-F287-389932E98477}"/>
              </a:ext>
            </a:extLst>
          </p:cNvPr>
          <p:cNvSpPr>
            <a:spLocks/>
          </p:cNvSpPr>
          <p:nvPr/>
        </p:nvSpPr>
        <p:spPr>
          <a:xfrm>
            <a:off x="17016406" y="9390534"/>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box">
            <a:extLst>
              <a:ext uri="{FF2B5EF4-FFF2-40B4-BE49-F238E27FC236}">
                <a16:creationId xmlns:a16="http://schemas.microsoft.com/office/drawing/2014/main" id="{45E66C34-60B1-BB4F-BDE4-AED8E4D6102E}"/>
              </a:ext>
            </a:extLst>
          </p:cNvPr>
          <p:cNvSpPr>
            <a:spLocks/>
          </p:cNvSpPr>
          <p:nvPr/>
        </p:nvSpPr>
        <p:spPr>
          <a:xfrm>
            <a:off x="16228384" y="3531555"/>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box">
            <a:extLst>
              <a:ext uri="{FF2B5EF4-FFF2-40B4-BE49-F238E27FC236}">
                <a16:creationId xmlns:a16="http://schemas.microsoft.com/office/drawing/2014/main" id="{F5E41625-73CC-8FE7-1DA7-E550DAF38966}"/>
              </a:ext>
            </a:extLst>
          </p:cNvPr>
          <p:cNvSpPr>
            <a:spLocks/>
          </p:cNvSpPr>
          <p:nvPr/>
        </p:nvSpPr>
        <p:spPr>
          <a:xfrm>
            <a:off x="16228384" y="4008202"/>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box">
            <a:extLst>
              <a:ext uri="{FF2B5EF4-FFF2-40B4-BE49-F238E27FC236}">
                <a16:creationId xmlns:a16="http://schemas.microsoft.com/office/drawing/2014/main" id="{0D892648-7313-FF67-69E5-68D0B69DC52A}"/>
              </a:ext>
            </a:extLst>
          </p:cNvPr>
          <p:cNvSpPr>
            <a:spLocks/>
          </p:cNvSpPr>
          <p:nvPr/>
        </p:nvSpPr>
        <p:spPr>
          <a:xfrm>
            <a:off x="16228384" y="4465444"/>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box">
            <a:extLst>
              <a:ext uri="{FF2B5EF4-FFF2-40B4-BE49-F238E27FC236}">
                <a16:creationId xmlns:a16="http://schemas.microsoft.com/office/drawing/2014/main" id="{C539F147-C0B9-331A-99C3-9D0BCF77B822}"/>
              </a:ext>
            </a:extLst>
          </p:cNvPr>
          <p:cNvSpPr>
            <a:spLocks/>
          </p:cNvSpPr>
          <p:nvPr/>
        </p:nvSpPr>
        <p:spPr>
          <a:xfrm>
            <a:off x="16228384" y="4950412"/>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box">
            <a:extLst>
              <a:ext uri="{FF2B5EF4-FFF2-40B4-BE49-F238E27FC236}">
                <a16:creationId xmlns:a16="http://schemas.microsoft.com/office/drawing/2014/main" id="{3FCAEB55-20BD-7604-B86E-4659946AA69B}"/>
              </a:ext>
            </a:extLst>
          </p:cNvPr>
          <p:cNvSpPr>
            <a:spLocks/>
          </p:cNvSpPr>
          <p:nvPr/>
        </p:nvSpPr>
        <p:spPr>
          <a:xfrm>
            <a:off x="16228384" y="5425987"/>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box">
            <a:extLst>
              <a:ext uri="{FF2B5EF4-FFF2-40B4-BE49-F238E27FC236}">
                <a16:creationId xmlns:a16="http://schemas.microsoft.com/office/drawing/2014/main" id="{D820898D-F460-A62C-91FE-B21883419EE4}"/>
              </a:ext>
            </a:extLst>
          </p:cNvPr>
          <p:cNvSpPr>
            <a:spLocks/>
          </p:cNvSpPr>
          <p:nvPr/>
        </p:nvSpPr>
        <p:spPr>
          <a:xfrm>
            <a:off x="16228384" y="5901562"/>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box">
            <a:extLst>
              <a:ext uri="{FF2B5EF4-FFF2-40B4-BE49-F238E27FC236}">
                <a16:creationId xmlns:a16="http://schemas.microsoft.com/office/drawing/2014/main" id="{9C2247A0-E20A-76E7-8A78-DB2F0D571B0B}"/>
              </a:ext>
            </a:extLst>
          </p:cNvPr>
          <p:cNvSpPr>
            <a:spLocks/>
          </p:cNvSpPr>
          <p:nvPr/>
        </p:nvSpPr>
        <p:spPr>
          <a:xfrm>
            <a:off x="16228384" y="6368765"/>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box">
            <a:extLst>
              <a:ext uri="{FF2B5EF4-FFF2-40B4-BE49-F238E27FC236}">
                <a16:creationId xmlns:a16="http://schemas.microsoft.com/office/drawing/2014/main" id="{858418E6-70F3-59A3-B213-C8C66D25F030}"/>
              </a:ext>
            </a:extLst>
          </p:cNvPr>
          <p:cNvSpPr>
            <a:spLocks/>
          </p:cNvSpPr>
          <p:nvPr/>
        </p:nvSpPr>
        <p:spPr>
          <a:xfrm>
            <a:off x="16228384" y="6919255"/>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box">
            <a:extLst>
              <a:ext uri="{FF2B5EF4-FFF2-40B4-BE49-F238E27FC236}">
                <a16:creationId xmlns:a16="http://schemas.microsoft.com/office/drawing/2014/main" id="{9874E6AD-7248-3D22-329C-D76E20EE6650}"/>
              </a:ext>
            </a:extLst>
          </p:cNvPr>
          <p:cNvSpPr>
            <a:spLocks/>
          </p:cNvSpPr>
          <p:nvPr/>
        </p:nvSpPr>
        <p:spPr>
          <a:xfrm>
            <a:off x="16228384" y="748080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box">
            <a:extLst>
              <a:ext uri="{FF2B5EF4-FFF2-40B4-BE49-F238E27FC236}">
                <a16:creationId xmlns:a16="http://schemas.microsoft.com/office/drawing/2014/main" id="{A7F914B7-8B58-4992-48A8-58E7448B8D37}"/>
              </a:ext>
            </a:extLst>
          </p:cNvPr>
          <p:cNvSpPr>
            <a:spLocks/>
          </p:cNvSpPr>
          <p:nvPr/>
        </p:nvSpPr>
        <p:spPr>
          <a:xfrm>
            <a:off x="16224250" y="7970242"/>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box">
            <a:extLst>
              <a:ext uri="{FF2B5EF4-FFF2-40B4-BE49-F238E27FC236}">
                <a16:creationId xmlns:a16="http://schemas.microsoft.com/office/drawing/2014/main" id="{AE0E9CD9-736B-5910-5C49-75CBA1DEAF38}"/>
              </a:ext>
            </a:extLst>
          </p:cNvPr>
          <p:cNvSpPr>
            <a:spLocks/>
          </p:cNvSpPr>
          <p:nvPr/>
        </p:nvSpPr>
        <p:spPr>
          <a:xfrm>
            <a:off x="16224250" y="8432974"/>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box">
            <a:extLst>
              <a:ext uri="{FF2B5EF4-FFF2-40B4-BE49-F238E27FC236}">
                <a16:creationId xmlns:a16="http://schemas.microsoft.com/office/drawing/2014/main" id="{3EDDB4FD-6FEE-07D1-354E-3DFB837CE916}"/>
              </a:ext>
            </a:extLst>
          </p:cNvPr>
          <p:cNvSpPr>
            <a:spLocks/>
          </p:cNvSpPr>
          <p:nvPr/>
        </p:nvSpPr>
        <p:spPr>
          <a:xfrm>
            <a:off x="16224250" y="8923728"/>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box">
            <a:extLst>
              <a:ext uri="{FF2B5EF4-FFF2-40B4-BE49-F238E27FC236}">
                <a16:creationId xmlns:a16="http://schemas.microsoft.com/office/drawing/2014/main" id="{8D1D536E-4EEA-0AD0-B23B-7A61D21314F9}"/>
              </a:ext>
            </a:extLst>
          </p:cNvPr>
          <p:cNvSpPr>
            <a:spLocks/>
          </p:cNvSpPr>
          <p:nvPr/>
        </p:nvSpPr>
        <p:spPr>
          <a:xfrm>
            <a:off x="16224250" y="9393390"/>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box">
            <a:extLst>
              <a:ext uri="{FF2B5EF4-FFF2-40B4-BE49-F238E27FC236}">
                <a16:creationId xmlns:a16="http://schemas.microsoft.com/office/drawing/2014/main" id="{ED12FD75-5F99-EE3A-F0C3-9E6CE4C23C65}"/>
              </a:ext>
            </a:extLst>
          </p:cNvPr>
          <p:cNvSpPr>
            <a:spLocks/>
          </p:cNvSpPr>
          <p:nvPr/>
        </p:nvSpPr>
        <p:spPr>
          <a:xfrm>
            <a:off x="18518667" y="3070187"/>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box">
            <a:extLst>
              <a:ext uri="{FF2B5EF4-FFF2-40B4-BE49-F238E27FC236}">
                <a16:creationId xmlns:a16="http://schemas.microsoft.com/office/drawing/2014/main" id="{1193F73F-2322-5776-D43B-85B4CC58049B}"/>
              </a:ext>
            </a:extLst>
          </p:cNvPr>
          <p:cNvSpPr>
            <a:spLocks/>
          </p:cNvSpPr>
          <p:nvPr/>
        </p:nvSpPr>
        <p:spPr>
          <a:xfrm>
            <a:off x="18516600" y="3563081"/>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box">
            <a:extLst>
              <a:ext uri="{FF2B5EF4-FFF2-40B4-BE49-F238E27FC236}">
                <a16:creationId xmlns:a16="http://schemas.microsoft.com/office/drawing/2014/main" id="{9BB99062-9234-B374-661D-7C6AD8F547DF}"/>
              </a:ext>
            </a:extLst>
          </p:cNvPr>
          <p:cNvSpPr>
            <a:spLocks/>
          </p:cNvSpPr>
          <p:nvPr/>
        </p:nvSpPr>
        <p:spPr>
          <a:xfrm>
            <a:off x="18516600" y="4039728"/>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box">
            <a:extLst>
              <a:ext uri="{FF2B5EF4-FFF2-40B4-BE49-F238E27FC236}">
                <a16:creationId xmlns:a16="http://schemas.microsoft.com/office/drawing/2014/main" id="{733C0D52-33B5-FE64-5547-0AFDF6ED035D}"/>
              </a:ext>
            </a:extLst>
          </p:cNvPr>
          <p:cNvSpPr>
            <a:spLocks/>
          </p:cNvSpPr>
          <p:nvPr/>
        </p:nvSpPr>
        <p:spPr>
          <a:xfrm>
            <a:off x="18516600" y="4496970"/>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box">
            <a:extLst>
              <a:ext uri="{FF2B5EF4-FFF2-40B4-BE49-F238E27FC236}">
                <a16:creationId xmlns:a16="http://schemas.microsoft.com/office/drawing/2014/main" id="{655227E6-915A-E671-D6E7-47FFB165343A}"/>
              </a:ext>
            </a:extLst>
          </p:cNvPr>
          <p:cNvSpPr>
            <a:spLocks/>
          </p:cNvSpPr>
          <p:nvPr/>
        </p:nvSpPr>
        <p:spPr>
          <a:xfrm>
            <a:off x="18516600" y="4981938"/>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box">
            <a:extLst>
              <a:ext uri="{FF2B5EF4-FFF2-40B4-BE49-F238E27FC236}">
                <a16:creationId xmlns:a16="http://schemas.microsoft.com/office/drawing/2014/main" id="{53CEC178-CB9B-75C5-2E9A-99A79E9E98F0}"/>
              </a:ext>
            </a:extLst>
          </p:cNvPr>
          <p:cNvSpPr>
            <a:spLocks/>
          </p:cNvSpPr>
          <p:nvPr/>
        </p:nvSpPr>
        <p:spPr>
          <a:xfrm>
            <a:off x="18516600" y="545751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box">
            <a:extLst>
              <a:ext uri="{FF2B5EF4-FFF2-40B4-BE49-F238E27FC236}">
                <a16:creationId xmlns:a16="http://schemas.microsoft.com/office/drawing/2014/main" id="{89E0AA5F-3275-895D-F422-C2A63E12C9AF}"/>
              </a:ext>
            </a:extLst>
          </p:cNvPr>
          <p:cNvSpPr>
            <a:spLocks/>
          </p:cNvSpPr>
          <p:nvPr/>
        </p:nvSpPr>
        <p:spPr>
          <a:xfrm>
            <a:off x="18516600" y="5933088"/>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box">
            <a:extLst>
              <a:ext uri="{FF2B5EF4-FFF2-40B4-BE49-F238E27FC236}">
                <a16:creationId xmlns:a16="http://schemas.microsoft.com/office/drawing/2014/main" id="{4F02542B-E7F4-16A0-B174-62DB3B9CF902}"/>
              </a:ext>
            </a:extLst>
          </p:cNvPr>
          <p:cNvSpPr>
            <a:spLocks/>
          </p:cNvSpPr>
          <p:nvPr/>
        </p:nvSpPr>
        <p:spPr>
          <a:xfrm>
            <a:off x="18516600" y="6400291"/>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box">
            <a:extLst>
              <a:ext uri="{FF2B5EF4-FFF2-40B4-BE49-F238E27FC236}">
                <a16:creationId xmlns:a16="http://schemas.microsoft.com/office/drawing/2014/main" id="{ECEF817E-4C5A-8FF2-AEA9-3A87F4E4F9CE}"/>
              </a:ext>
            </a:extLst>
          </p:cNvPr>
          <p:cNvSpPr>
            <a:spLocks/>
          </p:cNvSpPr>
          <p:nvPr/>
        </p:nvSpPr>
        <p:spPr>
          <a:xfrm>
            <a:off x="18516600" y="6950781"/>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box">
            <a:extLst>
              <a:ext uri="{FF2B5EF4-FFF2-40B4-BE49-F238E27FC236}">
                <a16:creationId xmlns:a16="http://schemas.microsoft.com/office/drawing/2014/main" id="{6F1452AF-068E-695C-015E-566032482E20}"/>
              </a:ext>
            </a:extLst>
          </p:cNvPr>
          <p:cNvSpPr>
            <a:spLocks/>
          </p:cNvSpPr>
          <p:nvPr/>
        </p:nvSpPr>
        <p:spPr>
          <a:xfrm>
            <a:off x="18516600" y="7512329"/>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box">
            <a:extLst>
              <a:ext uri="{FF2B5EF4-FFF2-40B4-BE49-F238E27FC236}">
                <a16:creationId xmlns:a16="http://schemas.microsoft.com/office/drawing/2014/main" id="{1DC474B6-F8DD-2ED6-D9C8-427F4660F3DB}"/>
              </a:ext>
            </a:extLst>
          </p:cNvPr>
          <p:cNvSpPr>
            <a:spLocks/>
          </p:cNvSpPr>
          <p:nvPr/>
        </p:nvSpPr>
        <p:spPr>
          <a:xfrm>
            <a:off x="18512466" y="8001768"/>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box">
            <a:extLst>
              <a:ext uri="{FF2B5EF4-FFF2-40B4-BE49-F238E27FC236}">
                <a16:creationId xmlns:a16="http://schemas.microsoft.com/office/drawing/2014/main" id="{F36E4BD2-67CD-BF8D-2CC1-3625128ACD74}"/>
              </a:ext>
            </a:extLst>
          </p:cNvPr>
          <p:cNvSpPr>
            <a:spLocks/>
          </p:cNvSpPr>
          <p:nvPr/>
        </p:nvSpPr>
        <p:spPr>
          <a:xfrm>
            <a:off x="18512466" y="8464500"/>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box">
            <a:extLst>
              <a:ext uri="{FF2B5EF4-FFF2-40B4-BE49-F238E27FC236}">
                <a16:creationId xmlns:a16="http://schemas.microsoft.com/office/drawing/2014/main" id="{F030C128-BE08-94B6-229E-1BAC44B32EE4}"/>
              </a:ext>
            </a:extLst>
          </p:cNvPr>
          <p:cNvSpPr>
            <a:spLocks/>
          </p:cNvSpPr>
          <p:nvPr/>
        </p:nvSpPr>
        <p:spPr>
          <a:xfrm>
            <a:off x="18512466" y="8935657"/>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box">
            <a:extLst>
              <a:ext uri="{FF2B5EF4-FFF2-40B4-BE49-F238E27FC236}">
                <a16:creationId xmlns:a16="http://schemas.microsoft.com/office/drawing/2014/main" id="{9AB33493-3095-B2AA-BCC8-EC363244F4B1}"/>
              </a:ext>
            </a:extLst>
          </p:cNvPr>
          <p:cNvSpPr>
            <a:spLocks/>
          </p:cNvSpPr>
          <p:nvPr/>
        </p:nvSpPr>
        <p:spPr>
          <a:xfrm>
            <a:off x="18512466" y="9385536"/>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box">
            <a:extLst>
              <a:ext uri="{FF2B5EF4-FFF2-40B4-BE49-F238E27FC236}">
                <a16:creationId xmlns:a16="http://schemas.microsoft.com/office/drawing/2014/main" id="{0A046B9B-E464-8BD3-A20D-C625314A1AC6}"/>
              </a:ext>
            </a:extLst>
          </p:cNvPr>
          <p:cNvSpPr>
            <a:spLocks/>
          </p:cNvSpPr>
          <p:nvPr/>
        </p:nvSpPr>
        <p:spPr>
          <a:xfrm>
            <a:off x="17751309" y="3058066"/>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box">
            <a:extLst>
              <a:ext uri="{FF2B5EF4-FFF2-40B4-BE49-F238E27FC236}">
                <a16:creationId xmlns:a16="http://schemas.microsoft.com/office/drawing/2014/main" id="{B96E603B-554A-1B2E-AABA-4327EE678F17}"/>
              </a:ext>
            </a:extLst>
          </p:cNvPr>
          <p:cNvSpPr>
            <a:spLocks/>
          </p:cNvSpPr>
          <p:nvPr/>
        </p:nvSpPr>
        <p:spPr>
          <a:xfrm>
            <a:off x="17749242" y="3550960"/>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box">
            <a:extLst>
              <a:ext uri="{FF2B5EF4-FFF2-40B4-BE49-F238E27FC236}">
                <a16:creationId xmlns:a16="http://schemas.microsoft.com/office/drawing/2014/main" id="{4629AF94-EB8D-63A5-5AA0-F51880F94739}"/>
              </a:ext>
            </a:extLst>
          </p:cNvPr>
          <p:cNvSpPr>
            <a:spLocks/>
          </p:cNvSpPr>
          <p:nvPr/>
        </p:nvSpPr>
        <p:spPr>
          <a:xfrm>
            <a:off x="17749242" y="4027607"/>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box">
            <a:extLst>
              <a:ext uri="{FF2B5EF4-FFF2-40B4-BE49-F238E27FC236}">
                <a16:creationId xmlns:a16="http://schemas.microsoft.com/office/drawing/2014/main" id="{098B8454-DF78-BBEC-55C9-5FC4BEA90F8B}"/>
              </a:ext>
            </a:extLst>
          </p:cNvPr>
          <p:cNvSpPr>
            <a:spLocks/>
          </p:cNvSpPr>
          <p:nvPr/>
        </p:nvSpPr>
        <p:spPr>
          <a:xfrm>
            <a:off x="17749242" y="4484849"/>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box">
            <a:extLst>
              <a:ext uri="{FF2B5EF4-FFF2-40B4-BE49-F238E27FC236}">
                <a16:creationId xmlns:a16="http://schemas.microsoft.com/office/drawing/2014/main" id="{F12EB048-1964-0ACC-AFAE-4CAF861A245B}"/>
              </a:ext>
            </a:extLst>
          </p:cNvPr>
          <p:cNvSpPr>
            <a:spLocks/>
          </p:cNvSpPr>
          <p:nvPr/>
        </p:nvSpPr>
        <p:spPr>
          <a:xfrm>
            <a:off x="17749242" y="4969817"/>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box">
            <a:extLst>
              <a:ext uri="{FF2B5EF4-FFF2-40B4-BE49-F238E27FC236}">
                <a16:creationId xmlns:a16="http://schemas.microsoft.com/office/drawing/2014/main" id="{693F0E05-27C2-B60A-5AA5-78367C09B9E5}"/>
              </a:ext>
            </a:extLst>
          </p:cNvPr>
          <p:cNvSpPr>
            <a:spLocks/>
          </p:cNvSpPr>
          <p:nvPr/>
        </p:nvSpPr>
        <p:spPr>
          <a:xfrm>
            <a:off x="17749242" y="5445392"/>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box">
            <a:extLst>
              <a:ext uri="{FF2B5EF4-FFF2-40B4-BE49-F238E27FC236}">
                <a16:creationId xmlns:a16="http://schemas.microsoft.com/office/drawing/2014/main" id="{AB573FB9-DF1C-A14C-1291-556F762DBBCB}"/>
              </a:ext>
            </a:extLst>
          </p:cNvPr>
          <p:cNvSpPr>
            <a:spLocks/>
          </p:cNvSpPr>
          <p:nvPr/>
        </p:nvSpPr>
        <p:spPr>
          <a:xfrm>
            <a:off x="17749242" y="5920967"/>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box">
            <a:extLst>
              <a:ext uri="{FF2B5EF4-FFF2-40B4-BE49-F238E27FC236}">
                <a16:creationId xmlns:a16="http://schemas.microsoft.com/office/drawing/2014/main" id="{2FBF0D74-DEBA-C05F-0913-329499C81634}"/>
              </a:ext>
            </a:extLst>
          </p:cNvPr>
          <p:cNvSpPr>
            <a:spLocks/>
          </p:cNvSpPr>
          <p:nvPr/>
        </p:nvSpPr>
        <p:spPr>
          <a:xfrm>
            <a:off x="17749242" y="6388170"/>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box">
            <a:extLst>
              <a:ext uri="{FF2B5EF4-FFF2-40B4-BE49-F238E27FC236}">
                <a16:creationId xmlns:a16="http://schemas.microsoft.com/office/drawing/2014/main" id="{CC96EE72-2C47-7952-3463-DAA0626F5AB8}"/>
              </a:ext>
            </a:extLst>
          </p:cNvPr>
          <p:cNvSpPr>
            <a:spLocks/>
          </p:cNvSpPr>
          <p:nvPr/>
        </p:nvSpPr>
        <p:spPr>
          <a:xfrm>
            <a:off x="17749242" y="6938660"/>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box">
            <a:extLst>
              <a:ext uri="{FF2B5EF4-FFF2-40B4-BE49-F238E27FC236}">
                <a16:creationId xmlns:a16="http://schemas.microsoft.com/office/drawing/2014/main" id="{D5537F53-410E-C09B-9477-F54ED0A5825A}"/>
              </a:ext>
            </a:extLst>
          </p:cNvPr>
          <p:cNvSpPr>
            <a:spLocks/>
          </p:cNvSpPr>
          <p:nvPr/>
        </p:nvSpPr>
        <p:spPr>
          <a:xfrm>
            <a:off x="17749242" y="7500208"/>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box">
            <a:extLst>
              <a:ext uri="{FF2B5EF4-FFF2-40B4-BE49-F238E27FC236}">
                <a16:creationId xmlns:a16="http://schemas.microsoft.com/office/drawing/2014/main" id="{109ADDE2-4CD2-AB2D-70C0-53772F6D2C86}"/>
              </a:ext>
            </a:extLst>
          </p:cNvPr>
          <p:cNvSpPr>
            <a:spLocks/>
          </p:cNvSpPr>
          <p:nvPr/>
        </p:nvSpPr>
        <p:spPr>
          <a:xfrm>
            <a:off x="17745108" y="7989647"/>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box">
            <a:extLst>
              <a:ext uri="{FF2B5EF4-FFF2-40B4-BE49-F238E27FC236}">
                <a16:creationId xmlns:a16="http://schemas.microsoft.com/office/drawing/2014/main" id="{C66AAD60-41A3-7240-3485-11067DBD4458}"/>
              </a:ext>
            </a:extLst>
          </p:cNvPr>
          <p:cNvSpPr>
            <a:spLocks/>
          </p:cNvSpPr>
          <p:nvPr/>
        </p:nvSpPr>
        <p:spPr>
          <a:xfrm>
            <a:off x="17745108" y="8452379"/>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box">
            <a:extLst>
              <a:ext uri="{FF2B5EF4-FFF2-40B4-BE49-F238E27FC236}">
                <a16:creationId xmlns:a16="http://schemas.microsoft.com/office/drawing/2014/main" id="{CEFB999D-3359-491E-B77C-D620494FB40E}"/>
              </a:ext>
            </a:extLst>
          </p:cNvPr>
          <p:cNvSpPr>
            <a:spLocks/>
          </p:cNvSpPr>
          <p:nvPr/>
        </p:nvSpPr>
        <p:spPr>
          <a:xfrm>
            <a:off x="17745108" y="8930373"/>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box">
            <a:extLst>
              <a:ext uri="{FF2B5EF4-FFF2-40B4-BE49-F238E27FC236}">
                <a16:creationId xmlns:a16="http://schemas.microsoft.com/office/drawing/2014/main" id="{48ADB5F7-3284-0FC3-2798-F6E34591BE54}"/>
              </a:ext>
            </a:extLst>
          </p:cNvPr>
          <p:cNvSpPr>
            <a:spLocks/>
          </p:cNvSpPr>
          <p:nvPr/>
        </p:nvSpPr>
        <p:spPr>
          <a:xfrm>
            <a:off x="17745108" y="9390534"/>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bject 11">
            <a:extLst>
              <a:ext uri="{FF2B5EF4-FFF2-40B4-BE49-F238E27FC236}">
                <a16:creationId xmlns:a16="http://schemas.microsoft.com/office/drawing/2014/main" id="{5AD17667-4E73-C074-FDD8-773825A5E898}"/>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21</a:t>
            </a:fld>
            <a:endParaRPr b="0" spc="-25" dirty="0">
              <a:latin typeface="Aptos" panose="020B0004020202020204" pitchFamily="34" charset="0"/>
            </a:endParaRPr>
          </a:p>
        </p:txBody>
      </p:sp>
      <p:sp>
        <p:nvSpPr>
          <p:cNvPr id="6" name="box">
            <a:extLst>
              <a:ext uri="{FF2B5EF4-FFF2-40B4-BE49-F238E27FC236}">
                <a16:creationId xmlns:a16="http://schemas.microsoft.com/office/drawing/2014/main" id="{BD91DE02-7E98-6119-A34D-240C598D77A1}"/>
              </a:ext>
            </a:extLst>
          </p:cNvPr>
          <p:cNvSpPr>
            <a:spLocks/>
          </p:cNvSpPr>
          <p:nvPr/>
        </p:nvSpPr>
        <p:spPr>
          <a:xfrm>
            <a:off x="16230451" y="3071159"/>
            <a:ext cx="256540" cy="256540"/>
          </a:xfrm>
          <a:prstGeom prst="ellipse">
            <a:avLst/>
          </a:prstGeom>
          <a:noFill/>
          <a:ln w="12700">
            <a:solidFill>
              <a:srgbClr val="0836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7088" y="1298389"/>
            <a:ext cx="5458460" cy="901065"/>
          </a:xfrm>
          <a:custGeom>
            <a:avLst/>
            <a:gdLst/>
            <a:ahLst/>
            <a:cxnLst/>
            <a:rect l="l" t="t" r="r" b="b"/>
            <a:pathLst>
              <a:path w="5458459" h="901064">
                <a:moveTo>
                  <a:pt x="5458053" y="0"/>
                </a:moveTo>
                <a:lnTo>
                  <a:pt x="314126" y="0"/>
                </a:lnTo>
                <a:lnTo>
                  <a:pt x="0" y="314126"/>
                </a:lnTo>
                <a:lnTo>
                  <a:pt x="0" y="900496"/>
                </a:lnTo>
                <a:lnTo>
                  <a:pt x="5143927" y="900496"/>
                </a:lnTo>
                <a:lnTo>
                  <a:pt x="5458053" y="586369"/>
                </a:lnTo>
                <a:lnTo>
                  <a:pt x="5458053" y="0"/>
                </a:lnTo>
                <a:close/>
              </a:path>
            </a:pathLst>
          </a:custGeom>
          <a:solidFill>
            <a:srgbClr val="FFE980"/>
          </a:solidFill>
        </p:spPr>
        <p:txBody>
          <a:bodyPr wrap="square" lIns="0" tIns="0" rIns="0" bIns="0" rtlCol="0"/>
          <a:lstStyle/>
          <a:p>
            <a:endParaRPr/>
          </a:p>
        </p:txBody>
      </p:sp>
      <p:sp>
        <p:nvSpPr>
          <p:cNvPr id="3" name="object 3"/>
          <p:cNvSpPr txBox="1"/>
          <p:nvPr/>
        </p:nvSpPr>
        <p:spPr>
          <a:xfrm>
            <a:off x="1420243" y="1557551"/>
            <a:ext cx="454723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2 – Reflect on what this means</a:t>
            </a:r>
            <a:endParaRPr sz="2200" b="1" dirty="0">
              <a:latin typeface="Aptos SemiBold" panose="020B0004020202020204" pitchFamily="34" charset="0"/>
              <a:cs typeface="Calibri"/>
            </a:endParaRPr>
          </a:p>
        </p:txBody>
      </p:sp>
      <p:sp>
        <p:nvSpPr>
          <p:cNvPr id="4" name="object 4"/>
          <p:cNvSpPr txBox="1"/>
          <p:nvPr/>
        </p:nvSpPr>
        <p:spPr>
          <a:xfrm>
            <a:off x="1034388" y="2549573"/>
            <a:ext cx="4030979" cy="302260"/>
          </a:xfrm>
          <a:prstGeom prst="rect">
            <a:avLst/>
          </a:prstGeom>
        </p:spPr>
        <p:txBody>
          <a:bodyPr vert="horz" wrap="square" lIns="0" tIns="13970" rIns="0" bIns="0" rtlCol="0">
            <a:spAutoFit/>
          </a:bodyPr>
          <a:lstStyle/>
          <a:p>
            <a:pPr marL="12700">
              <a:lnSpc>
                <a:spcPct val="100000"/>
              </a:lnSpc>
              <a:spcBef>
                <a:spcPts val="110"/>
              </a:spcBef>
            </a:pPr>
            <a:r>
              <a:rPr sz="1800" dirty="0">
                <a:latin typeface="Aptos Light" panose="020B0004020202020204" pitchFamily="34" charset="0"/>
                <a:cs typeface="Calibri"/>
              </a:rPr>
              <a:t>What are the top two areas you do well?</a:t>
            </a:r>
          </a:p>
        </p:txBody>
      </p:sp>
      <p:sp>
        <p:nvSpPr>
          <p:cNvPr id="6" name="object 6"/>
          <p:cNvSpPr txBox="1"/>
          <p:nvPr/>
        </p:nvSpPr>
        <p:spPr>
          <a:xfrm>
            <a:off x="5641578" y="2549573"/>
            <a:ext cx="4423518" cy="291105"/>
          </a:xfrm>
          <a:prstGeom prst="rect">
            <a:avLst/>
          </a:prstGeom>
        </p:spPr>
        <p:txBody>
          <a:bodyPr vert="horz" wrap="square" lIns="0" tIns="13970" rIns="0" bIns="0" rtlCol="0">
            <a:spAutoFit/>
          </a:bodyPr>
          <a:lstStyle/>
          <a:p>
            <a:pPr marL="12700">
              <a:lnSpc>
                <a:spcPct val="100000"/>
              </a:lnSpc>
              <a:spcBef>
                <a:spcPts val="110"/>
              </a:spcBef>
            </a:pPr>
            <a:r>
              <a:rPr sz="1800" dirty="0">
                <a:latin typeface="Aptos Light" panose="020B0004020202020204" pitchFamily="34" charset="0"/>
                <a:cs typeface="Calibri"/>
              </a:rPr>
              <a:t>What are two areas you want to strengthen?</a:t>
            </a:r>
          </a:p>
        </p:txBody>
      </p:sp>
      <p:sp>
        <p:nvSpPr>
          <p:cNvPr id="8" name="object 8"/>
          <p:cNvSpPr/>
          <p:nvPr/>
        </p:nvSpPr>
        <p:spPr>
          <a:xfrm>
            <a:off x="10261469" y="1308860"/>
            <a:ext cx="6179820" cy="901065"/>
          </a:xfrm>
          <a:custGeom>
            <a:avLst/>
            <a:gdLst/>
            <a:ahLst/>
            <a:cxnLst/>
            <a:rect l="l" t="t" r="r" b="b"/>
            <a:pathLst>
              <a:path w="6179819" h="901064">
                <a:moveTo>
                  <a:pt x="6179466" y="0"/>
                </a:moveTo>
                <a:lnTo>
                  <a:pt x="314126" y="0"/>
                </a:lnTo>
                <a:lnTo>
                  <a:pt x="0" y="314126"/>
                </a:lnTo>
                <a:lnTo>
                  <a:pt x="0" y="900496"/>
                </a:lnTo>
                <a:lnTo>
                  <a:pt x="5865339" y="900496"/>
                </a:lnTo>
                <a:lnTo>
                  <a:pt x="6179466" y="586369"/>
                </a:lnTo>
                <a:lnTo>
                  <a:pt x="6179466" y="0"/>
                </a:lnTo>
                <a:close/>
              </a:path>
            </a:pathLst>
          </a:custGeom>
          <a:solidFill>
            <a:srgbClr val="FFE980"/>
          </a:solidFill>
        </p:spPr>
        <p:txBody>
          <a:bodyPr wrap="square" lIns="0" tIns="0" rIns="0" bIns="0" rtlCol="0"/>
          <a:lstStyle/>
          <a:p>
            <a:endParaRPr/>
          </a:p>
        </p:txBody>
      </p:sp>
      <p:sp>
        <p:nvSpPr>
          <p:cNvPr id="9" name="object 9"/>
          <p:cNvSpPr txBox="1"/>
          <p:nvPr/>
        </p:nvSpPr>
        <p:spPr>
          <a:xfrm>
            <a:off x="10634622" y="1568022"/>
            <a:ext cx="524510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Step 3 – Plan one action for improvement</a:t>
            </a:r>
            <a:endParaRPr sz="2200" b="1" dirty="0">
              <a:latin typeface="Aptos SemiBold" panose="020B0004020202020204" pitchFamily="34" charset="0"/>
              <a:cs typeface="Calibri"/>
            </a:endParaRPr>
          </a:p>
        </p:txBody>
      </p:sp>
      <p:sp>
        <p:nvSpPr>
          <p:cNvPr id="10" name="object 10"/>
          <p:cNvSpPr txBox="1"/>
          <p:nvPr/>
        </p:nvSpPr>
        <p:spPr>
          <a:xfrm>
            <a:off x="10248767" y="2434958"/>
            <a:ext cx="7058659" cy="1111250"/>
          </a:xfrm>
          <a:prstGeom prst="rect">
            <a:avLst/>
          </a:prstGeom>
        </p:spPr>
        <p:txBody>
          <a:bodyPr vert="horz" wrap="square" lIns="0" tIns="139065" rIns="0" bIns="0" rtlCol="0">
            <a:spAutoFit/>
          </a:bodyPr>
          <a:lstStyle/>
          <a:p>
            <a:pPr marL="12700">
              <a:lnSpc>
                <a:spcPct val="100000"/>
              </a:lnSpc>
              <a:spcBef>
                <a:spcPts val="1095"/>
              </a:spcBef>
            </a:pPr>
            <a:r>
              <a:rPr sz="1800" dirty="0">
                <a:latin typeface="Aptos Light" panose="020B0004020202020204" pitchFamily="34" charset="0"/>
                <a:cs typeface="Calibri"/>
              </a:rPr>
              <a:t>Choose one small action to focus on over the next month.</a:t>
            </a:r>
          </a:p>
          <a:p>
            <a:pPr marL="12700" marR="5080">
              <a:lnSpc>
                <a:spcPct val="103000"/>
              </a:lnSpc>
              <a:spcBef>
                <a:spcPts val="940"/>
              </a:spcBef>
            </a:pPr>
            <a:r>
              <a:rPr sz="1800" dirty="0">
                <a:latin typeface="Aptos Light" panose="020B0004020202020204" pitchFamily="34" charset="0"/>
                <a:cs typeface="Calibri"/>
              </a:rPr>
              <a:t>Be clear about what you will do, why it matters, and how you will know </a:t>
            </a:r>
            <a:br>
              <a:rPr lang="en-US" sz="1800" dirty="0">
                <a:latin typeface="Aptos Light" panose="020B0004020202020204" pitchFamily="34" charset="0"/>
                <a:cs typeface="Calibri"/>
              </a:rPr>
            </a:br>
            <a:r>
              <a:rPr sz="1800" dirty="0">
                <a:latin typeface="Aptos Light" panose="020B0004020202020204" pitchFamily="34" charset="0"/>
                <a:cs typeface="Calibri"/>
              </a:rPr>
              <a:t>it made a difference.</a:t>
            </a:r>
          </a:p>
        </p:txBody>
      </p:sp>
      <p:graphicFrame>
        <p:nvGraphicFramePr>
          <p:cNvPr id="11" name="object 11"/>
          <p:cNvGraphicFramePr>
            <a:graphicFrameLocks noGrp="1"/>
          </p:cNvGraphicFramePr>
          <p:nvPr>
            <p:extLst>
              <p:ext uri="{D42A27DB-BD31-4B8C-83A1-F6EECF244321}">
                <p14:modId xmlns:p14="http://schemas.microsoft.com/office/powerpoint/2010/main" val="903380017"/>
              </p:ext>
            </p:extLst>
          </p:nvPr>
        </p:nvGraphicFramePr>
        <p:xfrm>
          <a:off x="10261467" y="3910048"/>
          <a:ext cx="8791571" cy="5855970"/>
        </p:xfrm>
        <a:graphic>
          <a:graphicData uri="http://schemas.openxmlformats.org/drawingml/2006/table">
            <a:tbl>
              <a:tblPr firstRow="1" bandRow="1">
                <a:tableStyleId>{2D5ABB26-0587-4C30-8999-92F81FD0307C}</a:tableStyleId>
              </a:tblPr>
              <a:tblGrid>
                <a:gridCol w="1758314">
                  <a:extLst>
                    <a:ext uri="{9D8B030D-6E8A-4147-A177-3AD203B41FA5}">
                      <a16:colId xmlns:a16="http://schemas.microsoft.com/office/drawing/2014/main" val="20000"/>
                    </a:ext>
                  </a:extLst>
                </a:gridCol>
                <a:gridCol w="1758314">
                  <a:extLst>
                    <a:ext uri="{9D8B030D-6E8A-4147-A177-3AD203B41FA5}">
                      <a16:colId xmlns:a16="http://schemas.microsoft.com/office/drawing/2014/main" val="20001"/>
                    </a:ext>
                  </a:extLst>
                </a:gridCol>
                <a:gridCol w="1758314">
                  <a:extLst>
                    <a:ext uri="{9D8B030D-6E8A-4147-A177-3AD203B41FA5}">
                      <a16:colId xmlns:a16="http://schemas.microsoft.com/office/drawing/2014/main" val="20002"/>
                    </a:ext>
                  </a:extLst>
                </a:gridCol>
                <a:gridCol w="1758314">
                  <a:extLst>
                    <a:ext uri="{9D8B030D-6E8A-4147-A177-3AD203B41FA5}">
                      <a16:colId xmlns:a16="http://schemas.microsoft.com/office/drawing/2014/main" val="20003"/>
                    </a:ext>
                  </a:extLst>
                </a:gridCol>
                <a:gridCol w="1758315">
                  <a:extLst>
                    <a:ext uri="{9D8B030D-6E8A-4147-A177-3AD203B41FA5}">
                      <a16:colId xmlns:a16="http://schemas.microsoft.com/office/drawing/2014/main" val="20004"/>
                    </a:ext>
                  </a:extLst>
                </a:gridCol>
              </a:tblGrid>
              <a:tr h="633730">
                <a:tc>
                  <a:txBody>
                    <a:bodyPr/>
                    <a:lstStyle/>
                    <a:p>
                      <a:pPr>
                        <a:lnSpc>
                          <a:spcPct val="100000"/>
                        </a:lnSpc>
                        <a:spcBef>
                          <a:spcPts val="705"/>
                        </a:spcBef>
                      </a:pPr>
                      <a:endParaRPr sz="1450" b="1" i="0" spc="0">
                        <a:latin typeface="Aptos SemiBold" panose="020B0004020202020204" pitchFamily="34" charset="0"/>
                        <a:cs typeface="Times New Roman"/>
                      </a:endParaRPr>
                    </a:p>
                    <a:p>
                      <a:pPr marL="147955">
                        <a:lnSpc>
                          <a:spcPct val="100000"/>
                        </a:lnSpc>
                      </a:pPr>
                      <a:r>
                        <a:rPr sz="1450" b="1" i="0" spc="0" dirty="0">
                          <a:solidFill>
                            <a:srgbClr val="093642"/>
                          </a:solidFill>
                          <a:latin typeface="Aptos SemiBold" panose="020B0004020202020204" pitchFamily="34" charset="0"/>
                          <a:cs typeface="Calibri"/>
                        </a:rPr>
                        <a:t>Focus area</a:t>
                      </a:r>
                      <a:endParaRPr sz="1450" b="1" i="0" spc="0">
                        <a:latin typeface="Aptos SemiBold" panose="020B0004020202020204" pitchFamily="34" charset="0"/>
                        <a:cs typeface="Calibri"/>
                      </a:endParaRPr>
                    </a:p>
                  </a:txBody>
                  <a:tcPr marL="0" marR="0" marT="89535" marB="0">
                    <a:lnB w="28575">
                      <a:solidFill>
                        <a:srgbClr val="093642"/>
                      </a:solidFill>
                      <a:prstDash val="solid"/>
                    </a:lnB>
                  </a:tcPr>
                </a:tc>
                <a:tc>
                  <a:txBody>
                    <a:bodyPr/>
                    <a:lstStyle/>
                    <a:p>
                      <a:pPr>
                        <a:lnSpc>
                          <a:spcPct val="100000"/>
                        </a:lnSpc>
                        <a:spcBef>
                          <a:spcPts val="705"/>
                        </a:spcBef>
                      </a:pPr>
                      <a:endParaRPr sz="1450" b="1" i="0" spc="0">
                        <a:latin typeface="Aptos SemiBold" panose="020B0004020202020204" pitchFamily="34" charset="0"/>
                        <a:cs typeface="Times New Roman"/>
                      </a:endParaRPr>
                    </a:p>
                    <a:p>
                      <a:pPr marL="147955">
                        <a:lnSpc>
                          <a:spcPct val="100000"/>
                        </a:lnSpc>
                      </a:pPr>
                      <a:r>
                        <a:rPr sz="1450" b="1" i="0" spc="0" dirty="0">
                          <a:solidFill>
                            <a:srgbClr val="093642"/>
                          </a:solidFill>
                          <a:latin typeface="Aptos SemiBold" panose="020B0004020202020204" pitchFamily="34" charset="0"/>
                          <a:cs typeface="Calibri"/>
                        </a:rPr>
                        <a:t>Action</a:t>
                      </a:r>
                      <a:endParaRPr sz="1450" b="1" i="0" spc="0">
                        <a:latin typeface="Aptos SemiBold" panose="020B0004020202020204" pitchFamily="34" charset="0"/>
                        <a:cs typeface="Calibri"/>
                      </a:endParaRPr>
                    </a:p>
                  </a:txBody>
                  <a:tcPr marL="0" marR="0" marT="89535" marB="0">
                    <a:lnB w="28575">
                      <a:solidFill>
                        <a:srgbClr val="093642"/>
                      </a:solidFill>
                      <a:prstDash val="solid"/>
                    </a:lnB>
                    <a:solidFill>
                      <a:srgbClr val="F3F5F6"/>
                    </a:solidFill>
                  </a:tcPr>
                </a:tc>
                <a:tc>
                  <a:txBody>
                    <a:bodyPr/>
                    <a:lstStyle/>
                    <a:p>
                      <a:pPr>
                        <a:lnSpc>
                          <a:spcPct val="100000"/>
                        </a:lnSpc>
                        <a:spcBef>
                          <a:spcPts val="705"/>
                        </a:spcBef>
                      </a:pPr>
                      <a:endParaRPr sz="1450" b="1" i="0" spc="0" dirty="0">
                        <a:latin typeface="Aptos SemiBold" panose="020B0004020202020204" pitchFamily="34" charset="0"/>
                        <a:cs typeface="Times New Roman"/>
                      </a:endParaRPr>
                    </a:p>
                    <a:p>
                      <a:pPr marL="147955">
                        <a:lnSpc>
                          <a:spcPct val="100000"/>
                        </a:lnSpc>
                      </a:pPr>
                      <a:r>
                        <a:rPr sz="1450" b="1" i="0" spc="0" dirty="0">
                          <a:solidFill>
                            <a:srgbClr val="093642"/>
                          </a:solidFill>
                          <a:latin typeface="Aptos SemiBold" panose="020B0004020202020204" pitchFamily="34" charset="0"/>
                          <a:cs typeface="Calibri"/>
                        </a:rPr>
                        <a:t>Why it matters</a:t>
                      </a:r>
                      <a:endParaRPr sz="1450" b="1" i="0" spc="0" dirty="0">
                        <a:latin typeface="Aptos SemiBold" panose="020B0004020202020204" pitchFamily="34" charset="0"/>
                        <a:cs typeface="Calibri"/>
                      </a:endParaRPr>
                    </a:p>
                  </a:txBody>
                  <a:tcPr marL="0" marR="0" marT="89535" marB="0">
                    <a:lnB w="28575">
                      <a:solidFill>
                        <a:srgbClr val="093642"/>
                      </a:solidFill>
                      <a:prstDash val="solid"/>
                    </a:lnB>
                  </a:tcPr>
                </a:tc>
                <a:tc>
                  <a:txBody>
                    <a:bodyPr/>
                    <a:lstStyle/>
                    <a:p>
                      <a:pPr marL="147955" marR="355600">
                        <a:lnSpc>
                          <a:spcPct val="100000"/>
                        </a:lnSpc>
                        <a:spcBef>
                          <a:spcPts val="645"/>
                        </a:spcBef>
                      </a:pPr>
                      <a:r>
                        <a:rPr sz="1450" b="1" i="0" spc="0" dirty="0">
                          <a:solidFill>
                            <a:srgbClr val="093642"/>
                          </a:solidFill>
                          <a:latin typeface="Aptos SemiBold" panose="020B0004020202020204" pitchFamily="34" charset="0"/>
                          <a:cs typeface="Calibri"/>
                        </a:rPr>
                        <a:t>How I will </a:t>
                      </a:r>
                      <a:br>
                        <a:rPr lang="mi-NZ" sz="1450" b="1" i="0" spc="0" dirty="0">
                          <a:solidFill>
                            <a:srgbClr val="093642"/>
                          </a:solidFill>
                          <a:latin typeface="Aptos SemiBold" panose="020B0004020202020204" pitchFamily="34" charset="0"/>
                          <a:cs typeface="Calibri"/>
                        </a:rPr>
                      </a:br>
                      <a:r>
                        <a:rPr sz="1450" b="1" i="0" spc="0" dirty="0">
                          <a:solidFill>
                            <a:srgbClr val="093642"/>
                          </a:solidFill>
                          <a:latin typeface="Aptos SemiBold" panose="020B0004020202020204" pitchFamily="34" charset="0"/>
                          <a:cs typeface="Calibri"/>
                        </a:rPr>
                        <a:t>track progress</a:t>
                      </a:r>
                      <a:endParaRPr sz="1450" b="1" i="0" spc="0" dirty="0">
                        <a:latin typeface="Aptos SemiBold" panose="020B0004020202020204" pitchFamily="34" charset="0"/>
                        <a:cs typeface="Calibri"/>
                      </a:endParaRPr>
                    </a:p>
                  </a:txBody>
                  <a:tcPr marL="0" marR="0" marT="81915" marB="0">
                    <a:lnB w="28575">
                      <a:solidFill>
                        <a:srgbClr val="093642"/>
                      </a:solidFill>
                      <a:prstDash val="solid"/>
                    </a:lnB>
                    <a:solidFill>
                      <a:srgbClr val="F3F5F6"/>
                    </a:solidFill>
                  </a:tcPr>
                </a:tc>
                <a:tc>
                  <a:txBody>
                    <a:bodyPr/>
                    <a:lstStyle/>
                    <a:p>
                      <a:pPr>
                        <a:lnSpc>
                          <a:spcPct val="100000"/>
                        </a:lnSpc>
                        <a:spcBef>
                          <a:spcPts val="705"/>
                        </a:spcBef>
                      </a:pPr>
                      <a:endParaRPr sz="1450" b="1" i="0" spc="0" dirty="0">
                        <a:latin typeface="Aptos SemiBold" panose="020B0004020202020204" pitchFamily="34" charset="0"/>
                        <a:cs typeface="Times New Roman"/>
                      </a:endParaRPr>
                    </a:p>
                    <a:p>
                      <a:pPr marL="148590">
                        <a:lnSpc>
                          <a:spcPct val="100000"/>
                        </a:lnSpc>
                      </a:pPr>
                      <a:r>
                        <a:rPr sz="1450" b="1" i="0" spc="0" dirty="0">
                          <a:solidFill>
                            <a:srgbClr val="093642"/>
                          </a:solidFill>
                          <a:latin typeface="Aptos SemiBold" panose="020B0004020202020204" pitchFamily="34" charset="0"/>
                          <a:cs typeface="Calibri"/>
                        </a:rPr>
                        <a:t>Review date</a:t>
                      </a:r>
                      <a:endParaRPr sz="1450" b="1" i="0" spc="0" dirty="0">
                        <a:latin typeface="Aptos SemiBold" panose="020B0004020202020204" pitchFamily="34" charset="0"/>
                        <a:cs typeface="Calibri"/>
                      </a:endParaRPr>
                    </a:p>
                  </a:txBody>
                  <a:tcPr marL="0" marR="0" marT="89535" marB="0">
                    <a:lnB w="28575">
                      <a:solidFill>
                        <a:srgbClr val="093642"/>
                      </a:solidFill>
                      <a:prstDash val="solid"/>
                    </a:lnB>
                  </a:tcPr>
                </a:tc>
                <a:extLst>
                  <a:ext uri="{0D108BD9-81ED-4DB2-BD59-A6C34878D82A}">
                    <a16:rowId xmlns:a16="http://schemas.microsoft.com/office/drawing/2014/main" val="10000"/>
                  </a:ext>
                </a:extLst>
              </a:tr>
              <a:tr h="1305560">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28575">
                      <a:solidFill>
                        <a:srgbClr val="093642"/>
                      </a:solidFill>
                      <a:prstDash val="solid"/>
                    </a:lnT>
                    <a:lnB w="12700">
                      <a:solidFill>
                        <a:srgbClr val="093642"/>
                      </a:solidFill>
                      <a:prstDash val="solid"/>
                    </a:lnB>
                  </a:tcPr>
                </a:tc>
                <a:extLst>
                  <a:ext uri="{0D108BD9-81ED-4DB2-BD59-A6C34878D82A}">
                    <a16:rowId xmlns:a16="http://schemas.microsoft.com/office/drawing/2014/main" val="10001"/>
                  </a:ext>
                </a:extLst>
              </a:tr>
              <a:tr h="1305560">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2"/>
                  </a:ext>
                </a:extLst>
              </a:tr>
              <a:tr h="1305560">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3"/>
                  </a:ext>
                </a:extLst>
              </a:tr>
              <a:tr h="1305560">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tc>
                  <a:txBody>
                    <a:bodyPr/>
                    <a:lstStyle/>
                    <a:p>
                      <a:pPr>
                        <a:lnSpc>
                          <a:spcPct val="100000"/>
                        </a:lnSpc>
                      </a:pPr>
                      <a:endParaRPr sz="1400" b="0" i="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solidFill>
                      <a:srgbClr val="F3F5F6"/>
                    </a:solidFill>
                  </a:tcPr>
                </a:tc>
                <a:tc>
                  <a:txBody>
                    <a:bodyPr/>
                    <a:lstStyle/>
                    <a:p>
                      <a:pPr>
                        <a:lnSpc>
                          <a:spcPct val="100000"/>
                        </a:lnSpc>
                      </a:pPr>
                      <a:endParaRPr sz="1400" b="0" i="0" dirty="0">
                        <a:latin typeface="Aptos Light" panose="020B0004020202020204" pitchFamily="34" charset="0"/>
                        <a:cs typeface="Times New Roman"/>
                      </a:endParaRPr>
                    </a:p>
                  </a:txBody>
                  <a:tcPr marL="137160" marR="137160" marT="137160" marB="13716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4"/>
                  </a:ext>
                </a:extLst>
              </a:tr>
            </a:tbl>
          </a:graphicData>
        </a:graphic>
      </p:graphicFrame>
      <p:sp>
        <p:nvSpPr>
          <p:cNvPr id="12" name="object 12"/>
          <p:cNvSpPr txBox="1"/>
          <p:nvPr/>
        </p:nvSpPr>
        <p:spPr>
          <a:xfrm>
            <a:off x="1034388" y="6235984"/>
            <a:ext cx="8752840" cy="3596177"/>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Consider how your leadership reflects values such as tautua (service to others) and kaitiakitanga (guardianship and responsibility). What examples show these in practice?</a:t>
            </a:r>
          </a:p>
          <a:p>
            <a:pPr>
              <a:lnSpc>
                <a:spcPct val="100000"/>
              </a:lnSpc>
            </a:pPr>
            <a:endParaRPr sz="1800" dirty="0">
              <a:latin typeface="Aptos Light" panose="020B0004020202020204" pitchFamily="34" charset="0"/>
              <a:cs typeface="Calibri"/>
            </a:endParaRPr>
          </a:p>
          <a:p>
            <a:pPr>
              <a:lnSpc>
                <a:spcPct val="100000"/>
              </a:lnSpc>
              <a:spcBef>
                <a:spcPts val="335"/>
              </a:spcBef>
            </a:pPr>
            <a:endParaRPr sz="1800" dirty="0">
              <a:latin typeface="Aptos Light" panose="020B0004020202020204" pitchFamily="34" charset="0"/>
              <a:cs typeface="Calibri"/>
            </a:endParaRPr>
          </a:p>
          <a:p>
            <a:pPr marL="12700">
              <a:lnSpc>
                <a:spcPct val="100000"/>
              </a:lnSpc>
            </a:pPr>
            <a:r>
              <a:rPr sz="1800" b="1" dirty="0">
                <a:solidFill>
                  <a:srgbClr val="093642"/>
                </a:solidFill>
                <a:latin typeface="Aptos SemiBold" panose="020B0004020202020204" pitchFamily="34" charset="0"/>
                <a:cs typeface="Calibri"/>
              </a:rPr>
              <a:t>Team feedback (optional)</a:t>
            </a:r>
            <a:endParaRPr sz="1800" b="1" dirty="0">
              <a:latin typeface="Aptos SemiBold" panose="020B0004020202020204" pitchFamily="34" charset="0"/>
              <a:cs typeface="Calibri"/>
            </a:endParaRPr>
          </a:p>
          <a:p>
            <a:pPr marL="12700" marR="1991360">
              <a:lnSpc>
                <a:spcPct val="103000"/>
              </a:lnSpc>
              <a:spcBef>
                <a:spcPts val="5"/>
              </a:spcBef>
            </a:pPr>
            <a:r>
              <a:rPr sz="1800" dirty="0">
                <a:latin typeface="Aptos Light" panose="020B0004020202020204" pitchFamily="34" charset="0"/>
                <a:cs typeface="Calibri"/>
              </a:rPr>
              <a:t>Once you’ve reflected on your own leadership, consider asking one or two team members:</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What helps you feel supported at work?</a:t>
            </a: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Is there anything I could do differently as a leader?</a:t>
            </a:r>
          </a:p>
          <a:p>
            <a:pPr marL="12700" marR="2085339">
              <a:lnSpc>
                <a:spcPct val="103000"/>
              </a:lnSpc>
              <a:spcBef>
                <a:spcPts val="1640"/>
              </a:spcBef>
            </a:pPr>
            <a:r>
              <a:rPr sz="1800" dirty="0">
                <a:latin typeface="Aptos Light" panose="020B0004020202020204" pitchFamily="34" charset="0"/>
                <a:cs typeface="Calibri"/>
              </a:rPr>
              <a:t>Use their feedback to guide your next action. This helps build trust and shows you’re open to learning.</a:t>
            </a:r>
          </a:p>
        </p:txBody>
      </p:sp>
      <p:sp>
        <p:nvSpPr>
          <p:cNvPr id="15" name="object 15"/>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7" name="object 9">
            <a:extLst>
              <a:ext uri="{FF2B5EF4-FFF2-40B4-BE49-F238E27FC236}">
                <a16:creationId xmlns:a16="http://schemas.microsoft.com/office/drawing/2014/main" id="{018914C8-9DC2-7BB6-50BA-49CF55112E3B}"/>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8" name="object 32">
            <a:extLst>
              <a:ext uri="{FF2B5EF4-FFF2-40B4-BE49-F238E27FC236}">
                <a16:creationId xmlns:a16="http://schemas.microsoft.com/office/drawing/2014/main" id="{1898F963-5674-079E-A010-A9CD869A84DA}"/>
              </a:ext>
            </a:extLst>
          </p:cNvPr>
          <p:cNvSpPr txBox="1"/>
          <p:nvPr/>
        </p:nvSpPr>
        <p:spPr>
          <a:xfrm>
            <a:off x="7177308" y="480194"/>
            <a:ext cx="25699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3: Leadership Self Check Tool</a:t>
            </a:r>
            <a:endParaRPr sz="1150" b="1" dirty="0">
              <a:latin typeface="Aptos" panose="020B0004020202020204" pitchFamily="34" charset="0"/>
              <a:cs typeface="Calibri"/>
            </a:endParaRPr>
          </a:p>
        </p:txBody>
      </p:sp>
      <p:graphicFrame>
        <p:nvGraphicFramePr>
          <p:cNvPr id="14" name="Table 13">
            <a:extLst>
              <a:ext uri="{FF2B5EF4-FFF2-40B4-BE49-F238E27FC236}">
                <a16:creationId xmlns:a16="http://schemas.microsoft.com/office/drawing/2014/main" id="{C20A1E6D-42CE-47E0-0E9B-1B8FB23E8972}"/>
              </a:ext>
            </a:extLst>
          </p:cNvPr>
          <p:cNvGraphicFramePr>
            <a:graphicFrameLocks noGrp="1"/>
          </p:cNvGraphicFramePr>
          <p:nvPr>
            <p:extLst>
              <p:ext uri="{D42A27DB-BD31-4B8C-83A1-F6EECF244321}">
                <p14:modId xmlns:p14="http://schemas.microsoft.com/office/powerpoint/2010/main" val="1841804741"/>
              </p:ext>
            </p:extLst>
          </p:nvPr>
        </p:nvGraphicFramePr>
        <p:xfrm>
          <a:off x="1034355" y="3080586"/>
          <a:ext cx="4217096" cy="2890556"/>
        </p:xfrm>
        <a:graphic>
          <a:graphicData uri="http://schemas.openxmlformats.org/drawingml/2006/table">
            <a:tbl>
              <a:tblPr firstRow="1" bandRow="1">
                <a:tableStyleId>{5C22544A-7EE6-4342-B048-85BDC9FD1C3A}</a:tableStyleId>
              </a:tblPr>
              <a:tblGrid>
                <a:gridCol w="4217096">
                  <a:extLst>
                    <a:ext uri="{9D8B030D-6E8A-4147-A177-3AD203B41FA5}">
                      <a16:colId xmlns:a16="http://schemas.microsoft.com/office/drawing/2014/main" val="975953417"/>
                    </a:ext>
                  </a:extLst>
                </a:gridCol>
              </a:tblGrid>
              <a:tr h="2890556">
                <a:tc>
                  <a:txBody>
                    <a:bodyPr/>
                    <a:lstStyle/>
                    <a:p>
                      <a:endParaRPr lang="en-US" sz="1600" b="0" i="0" dirty="0">
                        <a:solidFill>
                          <a:schemeClr val="tx1"/>
                        </a:solidFill>
                        <a:latin typeface="Aptos Light" panose="020B0004020202020204" pitchFamily="34"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689782"/>
                  </a:ext>
                </a:extLst>
              </a:tr>
            </a:tbl>
          </a:graphicData>
        </a:graphic>
      </p:graphicFrame>
      <p:graphicFrame>
        <p:nvGraphicFramePr>
          <p:cNvPr id="22" name="Table 21">
            <a:extLst>
              <a:ext uri="{FF2B5EF4-FFF2-40B4-BE49-F238E27FC236}">
                <a16:creationId xmlns:a16="http://schemas.microsoft.com/office/drawing/2014/main" id="{35CFB9F8-7663-B5C7-9D13-3AA82014C8B3}"/>
              </a:ext>
            </a:extLst>
          </p:cNvPr>
          <p:cNvGraphicFramePr>
            <a:graphicFrameLocks noGrp="1"/>
          </p:cNvGraphicFramePr>
          <p:nvPr>
            <p:extLst>
              <p:ext uri="{D42A27DB-BD31-4B8C-83A1-F6EECF244321}">
                <p14:modId xmlns:p14="http://schemas.microsoft.com/office/powerpoint/2010/main" val="658716981"/>
              </p:ext>
            </p:extLst>
          </p:nvPr>
        </p:nvGraphicFramePr>
        <p:xfrm>
          <a:off x="5621470" y="3080586"/>
          <a:ext cx="4217096" cy="2890556"/>
        </p:xfrm>
        <a:graphic>
          <a:graphicData uri="http://schemas.openxmlformats.org/drawingml/2006/table">
            <a:tbl>
              <a:tblPr firstRow="1" bandRow="1">
                <a:tableStyleId>{5C22544A-7EE6-4342-B048-85BDC9FD1C3A}</a:tableStyleId>
              </a:tblPr>
              <a:tblGrid>
                <a:gridCol w="4217096">
                  <a:extLst>
                    <a:ext uri="{9D8B030D-6E8A-4147-A177-3AD203B41FA5}">
                      <a16:colId xmlns:a16="http://schemas.microsoft.com/office/drawing/2014/main" val="975953417"/>
                    </a:ext>
                  </a:extLst>
                </a:gridCol>
              </a:tblGrid>
              <a:tr h="2890556">
                <a:tc>
                  <a:txBody>
                    <a:bodyPr/>
                    <a:lstStyle/>
                    <a:p>
                      <a:endParaRPr lang="en-US" sz="1600" b="0" i="0" dirty="0">
                        <a:solidFill>
                          <a:schemeClr val="tx1"/>
                        </a:solidFill>
                        <a:latin typeface="Aptos Light" panose="020B0004020202020204" pitchFamily="34"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689782"/>
                  </a:ext>
                </a:extLst>
              </a:tr>
            </a:tbl>
          </a:graphicData>
        </a:graphic>
      </p:graphicFrame>
      <p:sp>
        <p:nvSpPr>
          <p:cNvPr id="23" name="object 11">
            <a:extLst>
              <a:ext uri="{FF2B5EF4-FFF2-40B4-BE49-F238E27FC236}">
                <a16:creationId xmlns:a16="http://schemas.microsoft.com/office/drawing/2014/main" id="{40B0AD22-BCE5-1CF6-4441-7F510D68FCB0}"/>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22</a:t>
            </a:fld>
            <a:endParaRPr b="0" spc="-25" dirty="0">
              <a:latin typeface="Aptos" panose="020B00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idx="4294967295"/>
          </p:nvPr>
        </p:nvSpPr>
        <p:spPr>
          <a:xfrm>
            <a:off x="1034388" y="976869"/>
            <a:ext cx="11456062" cy="1154162"/>
          </a:xfrm>
          <a:prstGeom prst="rect">
            <a:avLst/>
          </a:prstGeom>
        </p:spPr>
        <p:txBody>
          <a:bodyPr vert="horz" wrap="square" lIns="0" tIns="15240" rIns="0" bIns="0" rtlCol="0">
            <a:spAutoFit/>
          </a:bodyPr>
          <a:lstStyle/>
          <a:p>
            <a:pPr marL="12700">
              <a:lnSpc>
                <a:spcPct val="100000"/>
              </a:lnSpc>
              <a:spcBef>
                <a:spcPts val="120"/>
              </a:spcBef>
            </a:pPr>
            <a:r>
              <a:rPr sz="7400" spc="105" dirty="0">
                <a:solidFill>
                  <a:srgbClr val="083642"/>
                </a:solidFill>
                <a:latin typeface="Aptos Light" panose="020B0004020202020204" pitchFamily="34" charset="0"/>
              </a:rPr>
              <a:t>Tips,</a:t>
            </a:r>
            <a:r>
              <a:rPr sz="7400" spc="-165" dirty="0">
                <a:solidFill>
                  <a:srgbClr val="083642"/>
                </a:solidFill>
                <a:latin typeface="Aptos Light" panose="020B0004020202020204" pitchFamily="34" charset="0"/>
              </a:rPr>
              <a:t> </a:t>
            </a:r>
            <a:r>
              <a:rPr sz="7400" spc="120" dirty="0">
                <a:solidFill>
                  <a:srgbClr val="083642"/>
                </a:solidFill>
                <a:latin typeface="Aptos Light" panose="020B0004020202020204" pitchFamily="34" charset="0"/>
              </a:rPr>
              <a:t>tricks</a:t>
            </a:r>
            <a:r>
              <a:rPr sz="7400" spc="-160" dirty="0">
                <a:solidFill>
                  <a:srgbClr val="083642"/>
                </a:solidFill>
                <a:latin typeface="Aptos Light" panose="020B0004020202020204" pitchFamily="34" charset="0"/>
              </a:rPr>
              <a:t> </a:t>
            </a:r>
            <a:r>
              <a:rPr sz="7400" spc="185" dirty="0">
                <a:solidFill>
                  <a:srgbClr val="083642"/>
                </a:solidFill>
                <a:latin typeface="Aptos Light" panose="020B0004020202020204" pitchFamily="34" charset="0"/>
              </a:rPr>
              <a:t>and</a:t>
            </a:r>
            <a:r>
              <a:rPr sz="7400" spc="-165" dirty="0">
                <a:solidFill>
                  <a:srgbClr val="083642"/>
                </a:solidFill>
                <a:latin typeface="Aptos Light" panose="020B0004020202020204" pitchFamily="34" charset="0"/>
              </a:rPr>
              <a:t> </a:t>
            </a:r>
            <a:r>
              <a:rPr sz="7400" spc="90" dirty="0">
                <a:solidFill>
                  <a:srgbClr val="083642"/>
                </a:solidFill>
                <a:latin typeface="Aptos Light" panose="020B0004020202020204" pitchFamily="34" charset="0"/>
              </a:rPr>
              <a:t>support</a:t>
            </a:r>
          </a:p>
        </p:txBody>
      </p:sp>
      <p:sp>
        <p:nvSpPr>
          <p:cNvPr id="3" name="object 3"/>
          <p:cNvSpPr txBox="1"/>
          <p:nvPr/>
        </p:nvSpPr>
        <p:spPr>
          <a:xfrm>
            <a:off x="13320228" y="1268434"/>
            <a:ext cx="4385310" cy="1035050"/>
          </a:xfrm>
          <a:prstGeom prst="rect">
            <a:avLst/>
          </a:prstGeom>
        </p:spPr>
        <p:txBody>
          <a:bodyPr vert="horz" wrap="square" lIns="0" tIns="15875" rIns="0" bIns="0" rtlCol="0">
            <a:spAutoFit/>
          </a:bodyPr>
          <a:lstStyle/>
          <a:p>
            <a:pPr marL="12700" marR="5080" algn="just">
              <a:lnSpc>
                <a:spcPct val="100000"/>
              </a:lnSpc>
              <a:spcBef>
                <a:spcPts val="125"/>
              </a:spcBef>
            </a:pPr>
            <a:r>
              <a:rPr sz="2200" dirty="0">
                <a:solidFill>
                  <a:srgbClr val="093642"/>
                </a:solidFill>
                <a:latin typeface="Aptos" panose="020B0004020202020204" pitchFamily="34" charset="0"/>
                <a:cs typeface="Calibri"/>
              </a:rPr>
              <a:t>How to get the most from this tool – add it to your kit and know where to go for extra support.</a:t>
            </a:r>
            <a:endParaRPr sz="2200" dirty="0">
              <a:latin typeface="Aptos" panose="020B0004020202020204" pitchFamily="34" charset="0"/>
              <a:cs typeface="Calibri"/>
            </a:endParaRPr>
          </a:p>
        </p:txBody>
      </p:sp>
      <p:sp>
        <p:nvSpPr>
          <p:cNvPr id="4" name="object 4"/>
          <p:cNvSpPr/>
          <p:nvPr/>
        </p:nvSpPr>
        <p:spPr>
          <a:xfrm>
            <a:off x="7190002" y="3778258"/>
            <a:ext cx="5724525" cy="6040755"/>
          </a:xfrm>
          <a:custGeom>
            <a:avLst/>
            <a:gdLst/>
            <a:ahLst/>
            <a:cxnLst/>
            <a:rect l="l" t="t" r="r" b="b"/>
            <a:pathLst>
              <a:path w="5724525" h="6040755">
                <a:moveTo>
                  <a:pt x="5724087" y="0"/>
                </a:moveTo>
                <a:lnTo>
                  <a:pt x="534266" y="0"/>
                </a:lnTo>
                <a:lnTo>
                  <a:pt x="0" y="534266"/>
                </a:lnTo>
                <a:lnTo>
                  <a:pt x="0" y="6040130"/>
                </a:lnTo>
                <a:lnTo>
                  <a:pt x="5189821" y="6040130"/>
                </a:lnTo>
                <a:lnTo>
                  <a:pt x="5724087" y="5505874"/>
                </a:lnTo>
                <a:lnTo>
                  <a:pt x="5724087" y="0"/>
                </a:lnTo>
                <a:close/>
              </a:path>
            </a:pathLst>
          </a:custGeom>
          <a:solidFill>
            <a:srgbClr val="F3F5F6"/>
          </a:solidFill>
        </p:spPr>
        <p:txBody>
          <a:bodyPr wrap="square" lIns="0" tIns="0" rIns="0" bIns="0" rtlCol="0"/>
          <a:lstStyle/>
          <a:p>
            <a:endParaRPr>
              <a:latin typeface="Aptos Light" panose="020B0004020202020204" pitchFamily="34" charset="0"/>
            </a:endParaRPr>
          </a:p>
        </p:txBody>
      </p:sp>
      <p:sp>
        <p:nvSpPr>
          <p:cNvPr id="5" name="object 5"/>
          <p:cNvSpPr txBox="1"/>
          <p:nvPr/>
        </p:nvSpPr>
        <p:spPr>
          <a:xfrm>
            <a:off x="7700851" y="4934279"/>
            <a:ext cx="4603115" cy="3327400"/>
          </a:xfrm>
          <a:prstGeom prst="rect">
            <a:avLst/>
          </a:prstGeom>
        </p:spPr>
        <p:txBody>
          <a:bodyPr vert="horz" wrap="square" lIns="0" tIns="139065" rIns="0" bIns="0" rtlCol="0">
            <a:spAutoFit/>
          </a:bodyPr>
          <a:lstStyle/>
          <a:p>
            <a:pPr marL="12700">
              <a:lnSpc>
                <a:spcPct val="100000"/>
              </a:lnSpc>
              <a:spcBef>
                <a:spcPts val="1095"/>
              </a:spcBef>
            </a:pPr>
            <a:r>
              <a:rPr sz="1800" b="1" dirty="0">
                <a:solidFill>
                  <a:srgbClr val="093642"/>
                </a:solidFill>
                <a:latin typeface="Aptos SemiBold" panose="020B0004020202020204" pitchFamily="34" charset="0"/>
                <a:cs typeface="Calibri"/>
              </a:rPr>
              <a:t>How does this tool add value?</a:t>
            </a:r>
            <a:endParaRPr sz="1800" b="1" dirty="0">
              <a:latin typeface="Aptos SemiBold" panose="020B0004020202020204" pitchFamily="34" charset="0"/>
              <a:cs typeface="Calibri"/>
            </a:endParaRPr>
          </a:p>
          <a:p>
            <a:pPr marL="242570" marR="501015" indent="-230504">
              <a:lnSpc>
                <a:spcPct val="103000"/>
              </a:lnSpc>
              <a:spcBef>
                <a:spcPts val="940"/>
              </a:spcBef>
              <a:buClr>
                <a:srgbClr val="093642"/>
              </a:buClr>
              <a:buChar char="•"/>
              <a:tabLst>
                <a:tab pos="242570" algn="l"/>
              </a:tabLst>
            </a:pPr>
            <a:r>
              <a:rPr sz="1800" dirty="0">
                <a:latin typeface="Aptos Light" panose="020B0004020202020204" pitchFamily="34" charset="0"/>
                <a:cs typeface="Calibri"/>
              </a:rPr>
              <a:t>It gives leaders a practical way to pause and assess how their behaviour affects others.</a:t>
            </a:r>
          </a:p>
          <a:p>
            <a:pPr marL="242570" marR="80645"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The tool supports regular reflection </a:t>
            </a:r>
            <a:br>
              <a:rPr lang="en-US" sz="1800" dirty="0">
                <a:latin typeface="Aptos Light" panose="020B0004020202020204" pitchFamily="34" charset="0"/>
                <a:cs typeface="Calibri"/>
              </a:rPr>
            </a:br>
            <a:r>
              <a:rPr sz="1800" dirty="0">
                <a:latin typeface="Aptos Light" panose="020B0004020202020204" pitchFamily="34" charset="0"/>
                <a:cs typeface="Calibri"/>
              </a:rPr>
              <a:t>without needing formal training or </a:t>
            </a:r>
            <a:br>
              <a:rPr lang="en-US" sz="1800" dirty="0">
                <a:latin typeface="Aptos Light" panose="020B0004020202020204" pitchFamily="34" charset="0"/>
                <a:cs typeface="Calibri"/>
              </a:rPr>
            </a:br>
            <a:r>
              <a:rPr sz="1800" dirty="0">
                <a:latin typeface="Aptos Light" panose="020B0004020202020204" pitchFamily="34" charset="0"/>
                <a:cs typeface="Calibri"/>
              </a:rPr>
              <a:t>external facilitation.</a:t>
            </a:r>
          </a:p>
          <a:p>
            <a:pPr marL="242570" marR="5080"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Over time, it helps leaders build intentional habits that strengthen team culture and personal accountability.</a:t>
            </a:r>
          </a:p>
        </p:txBody>
      </p:sp>
      <p:sp>
        <p:nvSpPr>
          <p:cNvPr id="6" name="object 6"/>
          <p:cNvSpPr/>
          <p:nvPr/>
        </p:nvSpPr>
        <p:spPr>
          <a:xfrm>
            <a:off x="13332922" y="3778258"/>
            <a:ext cx="5724525" cy="6040755"/>
          </a:xfrm>
          <a:custGeom>
            <a:avLst/>
            <a:gdLst/>
            <a:ahLst/>
            <a:cxnLst/>
            <a:rect l="l" t="t" r="r" b="b"/>
            <a:pathLst>
              <a:path w="5724525" h="6040755">
                <a:moveTo>
                  <a:pt x="5724087" y="0"/>
                </a:moveTo>
                <a:lnTo>
                  <a:pt x="534266" y="0"/>
                </a:lnTo>
                <a:lnTo>
                  <a:pt x="0" y="534266"/>
                </a:lnTo>
                <a:lnTo>
                  <a:pt x="0" y="6040130"/>
                </a:lnTo>
                <a:lnTo>
                  <a:pt x="5189831" y="6040130"/>
                </a:lnTo>
                <a:lnTo>
                  <a:pt x="5724087" y="5505874"/>
                </a:lnTo>
                <a:lnTo>
                  <a:pt x="5724087" y="0"/>
                </a:lnTo>
                <a:close/>
              </a:path>
            </a:pathLst>
          </a:custGeom>
          <a:solidFill>
            <a:srgbClr val="F3F5F6"/>
          </a:solidFill>
        </p:spPr>
        <p:txBody>
          <a:bodyPr wrap="square" lIns="0" tIns="0" rIns="0" bIns="0" rtlCol="0"/>
          <a:lstStyle/>
          <a:p>
            <a:endParaRPr/>
          </a:p>
        </p:txBody>
      </p:sp>
      <p:sp>
        <p:nvSpPr>
          <p:cNvPr id="7" name="object 7"/>
          <p:cNvSpPr txBox="1"/>
          <p:nvPr/>
        </p:nvSpPr>
        <p:spPr>
          <a:xfrm>
            <a:off x="13843772" y="5059286"/>
            <a:ext cx="4399280" cy="4094479"/>
          </a:xfrm>
          <a:prstGeom prst="rect">
            <a:avLst/>
          </a:prstGeom>
        </p:spPr>
        <p:txBody>
          <a:bodyPr vert="horz" wrap="square" lIns="0" tIns="6350" rIns="0" bIns="0" rtlCol="0">
            <a:spAutoFit/>
          </a:bodyPr>
          <a:lstStyle/>
          <a:p>
            <a:pPr marL="12700" marR="47625">
              <a:lnSpc>
                <a:spcPct val="103000"/>
              </a:lnSpc>
              <a:spcBef>
                <a:spcPts val="50"/>
              </a:spcBef>
            </a:pPr>
            <a:r>
              <a:rPr sz="1800" b="1" dirty="0">
                <a:solidFill>
                  <a:srgbClr val="093642"/>
                </a:solidFill>
                <a:latin typeface="Aptos SemiBold" panose="020B0004020202020204" pitchFamily="34" charset="0"/>
                <a:cs typeface="Calibri"/>
              </a:rPr>
              <a:t>For more ideas and sector examples </a:t>
            </a:r>
            <a:br>
              <a:rPr lang="en-US" sz="1800" b="1" dirty="0">
                <a:solidFill>
                  <a:srgbClr val="093642"/>
                </a:solidFill>
                <a:latin typeface="Aptos SemiBold" panose="020B0004020202020204" pitchFamily="34" charset="0"/>
                <a:cs typeface="Calibri"/>
              </a:rPr>
            </a:br>
            <a:r>
              <a:rPr sz="1800" b="1" dirty="0">
                <a:solidFill>
                  <a:srgbClr val="093642"/>
                </a:solidFill>
                <a:latin typeface="Aptos SemiBold" panose="020B0004020202020204" pitchFamily="34" charset="0"/>
                <a:cs typeface="Calibri"/>
              </a:rPr>
              <a:t>that can support leadership reflection</a:t>
            </a:r>
            <a:br>
              <a:rPr lang="en-US" sz="1800" b="1" dirty="0">
                <a:solidFill>
                  <a:srgbClr val="093642"/>
                </a:solidFill>
                <a:latin typeface="Aptos SemiBold" panose="020B0004020202020204" pitchFamily="34" charset="0"/>
                <a:cs typeface="Calibri"/>
              </a:rPr>
            </a:br>
            <a:r>
              <a:rPr sz="1800" b="1" dirty="0">
                <a:solidFill>
                  <a:srgbClr val="093642"/>
                </a:solidFill>
                <a:latin typeface="Aptos SemiBold" panose="020B0004020202020204" pitchFamily="34" charset="0"/>
                <a:cs typeface="Calibri"/>
              </a:rPr>
              <a:t>and development:</a:t>
            </a:r>
            <a:endParaRPr sz="1800" b="1" dirty="0">
              <a:latin typeface="Aptos SemiBold" panose="020B0004020202020204" pitchFamily="34" charset="0"/>
              <a:cs typeface="Calibri"/>
            </a:endParaRPr>
          </a:p>
          <a:p>
            <a:pPr marL="243840" indent="-231140">
              <a:lnSpc>
                <a:spcPct val="100000"/>
              </a:lnSpc>
              <a:spcBef>
                <a:spcPts val="1000"/>
              </a:spcBef>
              <a:buClr>
                <a:srgbClr val="093642"/>
              </a:buClr>
              <a:buChar char="•"/>
              <a:tabLst>
                <a:tab pos="243840" algn="l"/>
              </a:tabLst>
            </a:pPr>
            <a:r>
              <a:rPr sz="1800" dirty="0">
                <a:latin typeface="Aptos Light" panose="020B0004020202020204" pitchFamily="34" charset="0"/>
                <a:cs typeface="Calibri"/>
              </a:rPr>
              <a:t>“Seeing the person” tool in the MJ toolkit.</a:t>
            </a:r>
          </a:p>
          <a:p>
            <a:pPr marL="242570" marR="480695" indent="-230504">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2"/>
              </a:rPr>
              <a:t>Fletcher Construction – Step Up and</a:t>
            </a:r>
            <a:r>
              <a:rPr sz="1800" u="none" dirty="0">
                <a:solidFill>
                  <a:srgbClr val="093642"/>
                </a:solidFill>
                <a:latin typeface="Aptos Light" panose="020B0004020202020204" pitchFamily="34" charset="0"/>
                <a:cs typeface="Calibri"/>
              </a:rPr>
              <a:t> </a:t>
            </a:r>
            <a:r>
              <a:rPr sz="1800" u="sng" dirty="0">
                <a:solidFill>
                  <a:srgbClr val="093642"/>
                </a:solidFill>
                <a:uFill>
                  <a:solidFill>
                    <a:srgbClr val="093642"/>
                  </a:solidFill>
                </a:uFill>
                <a:latin typeface="Aptos Light" panose="020B0004020202020204" pitchFamily="34" charset="0"/>
                <a:cs typeface="Calibri"/>
                <a:hlinkClick r:id="rId2"/>
              </a:rPr>
              <a:t>Whakatupu leadership programmes</a:t>
            </a:r>
            <a:endParaRPr sz="1800" dirty="0">
              <a:latin typeface="Aptos Light" panose="020B0004020202020204" pitchFamily="34" charset="0"/>
              <a:cs typeface="Calibri"/>
            </a:endParaRPr>
          </a:p>
          <a:p>
            <a:pPr marL="242570" marR="593090" indent="-230504">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3"/>
              </a:rPr>
              <a:t>Downer NZ – Te Ara Whanake Māori</a:t>
            </a:r>
            <a:r>
              <a:rPr sz="1800" u="none" dirty="0">
                <a:solidFill>
                  <a:srgbClr val="093642"/>
                </a:solidFill>
                <a:latin typeface="Aptos Light" panose="020B0004020202020204" pitchFamily="34" charset="0"/>
                <a:cs typeface="Calibri"/>
              </a:rPr>
              <a:t> </a:t>
            </a:r>
            <a:r>
              <a:rPr sz="1800" u="sng" dirty="0">
                <a:solidFill>
                  <a:srgbClr val="093642"/>
                </a:solidFill>
                <a:uFill>
                  <a:solidFill>
                    <a:srgbClr val="093642"/>
                  </a:solidFill>
                </a:uFill>
                <a:latin typeface="Aptos Light" panose="020B0004020202020204" pitchFamily="34" charset="0"/>
                <a:cs typeface="Calibri"/>
                <a:hlinkClick r:id="rId3"/>
              </a:rPr>
              <a:t>Leadership</a:t>
            </a:r>
            <a:endParaRPr sz="1800" dirty="0">
              <a:latin typeface="Aptos Light" panose="020B0004020202020204" pitchFamily="34" charset="0"/>
              <a:cs typeface="Calibri"/>
            </a:endParaRPr>
          </a:p>
          <a:p>
            <a:pPr marL="242570" marR="231775" indent="-230504">
              <a:lnSpc>
                <a:spcPct val="103000"/>
              </a:lnSpc>
              <a:spcBef>
                <a:spcPts val="940"/>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4"/>
              </a:rPr>
              <a:t>Scafit – People-centred leadership and</a:t>
            </a:r>
            <a:r>
              <a:rPr sz="1800" u="none" dirty="0">
                <a:solidFill>
                  <a:srgbClr val="093642"/>
                </a:solidFill>
                <a:latin typeface="Aptos Light" panose="020B0004020202020204" pitchFamily="34" charset="0"/>
                <a:cs typeface="Calibri"/>
              </a:rPr>
              <a:t> </a:t>
            </a:r>
            <a:r>
              <a:rPr sz="1800" u="sng" dirty="0">
                <a:solidFill>
                  <a:srgbClr val="093642"/>
                </a:solidFill>
                <a:uFill>
                  <a:solidFill>
                    <a:srgbClr val="093642"/>
                  </a:solidFill>
                </a:uFill>
                <a:latin typeface="Aptos Light" panose="020B0004020202020204" pitchFamily="34" charset="0"/>
                <a:cs typeface="Calibri"/>
                <a:hlinkClick r:id="rId4"/>
              </a:rPr>
              <a:t>wellbeing approach</a:t>
            </a:r>
            <a:endParaRPr sz="1800" dirty="0">
              <a:latin typeface="Aptos Light" panose="020B0004020202020204" pitchFamily="34" charset="0"/>
              <a:cs typeface="Calibri"/>
            </a:endParaRPr>
          </a:p>
          <a:p>
            <a:pPr marL="12700">
              <a:lnSpc>
                <a:spcPct val="100000"/>
              </a:lnSpc>
              <a:spcBef>
                <a:spcPts val="1700"/>
              </a:spcBef>
            </a:pPr>
            <a:r>
              <a:rPr sz="1800" dirty="0">
                <a:latin typeface="Aptos Light" panose="020B0004020202020204" pitchFamily="34" charset="0"/>
                <a:cs typeface="Calibri"/>
              </a:rPr>
              <a:t>For additional sector resources, see</a:t>
            </a:r>
          </a:p>
          <a:p>
            <a:pPr marL="12700">
              <a:lnSpc>
                <a:spcPct val="100000"/>
              </a:lnSpc>
              <a:spcBef>
                <a:spcPts val="65"/>
              </a:spcBef>
            </a:pPr>
            <a:r>
              <a:rPr sz="1800" b="1" dirty="0">
                <a:solidFill>
                  <a:srgbClr val="093642"/>
                </a:solidFill>
                <a:latin typeface="Aptos SemiBold" panose="020B0004020202020204" pitchFamily="34" charset="0"/>
                <a:cs typeface="Calibri"/>
              </a:rPr>
              <a:t>Appendix A</a:t>
            </a:r>
            <a:r>
              <a:rPr sz="1800" dirty="0">
                <a:latin typeface="Aptos Light" panose="020B0004020202020204" pitchFamily="34" charset="0"/>
                <a:cs typeface="Calibri"/>
              </a:rPr>
              <a:t>.</a:t>
            </a:r>
          </a:p>
        </p:txBody>
      </p:sp>
      <p:sp>
        <p:nvSpPr>
          <p:cNvPr id="8" name="object 8"/>
          <p:cNvSpPr/>
          <p:nvPr/>
        </p:nvSpPr>
        <p:spPr>
          <a:xfrm>
            <a:off x="13332922" y="3780071"/>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p>
        </p:txBody>
      </p:sp>
      <p:sp>
        <p:nvSpPr>
          <p:cNvPr id="9" name="object 9"/>
          <p:cNvSpPr txBox="1"/>
          <p:nvPr/>
        </p:nvSpPr>
        <p:spPr>
          <a:xfrm>
            <a:off x="13907228" y="4088255"/>
            <a:ext cx="1248410" cy="427990"/>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Support</a:t>
            </a:r>
            <a:endParaRPr sz="2600" b="1" dirty="0">
              <a:latin typeface="Aptos SemiBold" panose="020B0004020202020204" pitchFamily="34" charset="0"/>
              <a:cs typeface="Calibri"/>
            </a:endParaRPr>
          </a:p>
        </p:txBody>
      </p:sp>
      <p:sp>
        <p:nvSpPr>
          <p:cNvPr id="10" name="object 10"/>
          <p:cNvSpPr/>
          <p:nvPr/>
        </p:nvSpPr>
        <p:spPr>
          <a:xfrm>
            <a:off x="7190002" y="3780071"/>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latin typeface="Aptos Light" panose="020B0004020202020204" pitchFamily="34" charset="0"/>
            </a:endParaRPr>
          </a:p>
        </p:txBody>
      </p:sp>
      <p:sp>
        <p:nvSpPr>
          <p:cNvPr id="11" name="object 11"/>
          <p:cNvSpPr txBox="1"/>
          <p:nvPr/>
        </p:nvSpPr>
        <p:spPr>
          <a:xfrm>
            <a:off x="7774835" y="4088255"/>
            <a:ext cx="2653030"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Adding to your kit</a:t>
            </a:r>
            <a:endParaRPr sz="2600" b="1" dirty="0">
              <a:latin typeface="Aptos SemiBold" panose="020B0004020202020204" pitchFamily="34" charset="0"/>
              <a:cs typeface="Calibri"/>
            </a:endParaRPr>
          </a:p>
        </p:txBody>
      </p:sp>
      <p:sp>
        <p:nvSpPr>
          <p:cNvPr id="12" name="object 12"/>
          <p:cNvSpPr/>
          <p:nvPr/>
        </p:nvSpPr>
        <p:spPr>
          <a:xfrm>
            <a:off x="1047084" y="3778258"/>
            <a:ext cx="5724525" cy="6040755"/>
          </a:xfrm>
          <a:custGeom>
            <a:avLst/>
            <a:gdLst/>
            <a:ahLst/>
            <a:cxnLst/>
            <a:rect l="l" t="t" r="r" b="b"/>
            <a:pathLst>
              <a:path w="5724525" h="6040755">
                <a:moveTo>
                  <a:pt x="5724087" y="0"/>
                </a:moveTo>
                <a:lnTo>
                  <a:pt x="534266" y="0"/>
                </a:lnTo>
                <a:lnTo>
                  <a:pt x="0" y="534266"/>
                </a:lnTo>
                <a:lnTo>
                  <a:pt x="0" y="6040130"/>
                </a:lnTo>
                <a:lnTo>
                  <a:pt x="5189821" y="6040130"/>
                </a:lnTo>
                <a:lnTo>
                  <a:pt x="5724087" y="5505874"/>
                </a:lnTo>
                <a:lnTo>
                  <a:pt x="5724087" y="0"/>
                </a:lnTo>
                <a:close/>
              </a:path>
            </a:pathLst>
          </a:custGeom>
          <a:solidFill>
            <a:srgbClr val="F3F5F6"/>
          </a:solidFill>
        </p:spPr>
        <p:txBody>
          <a:bodyPr wrap="square" lIns="0" tIns="0" rIns="0" bIns="0" rtlCol="0"/>
          <a:lstStyle/>
          <a:p>
            <a:endParaRPr>
              <a:latin typeface="Aptos Light" panose="020B0004020202020204" pitchFamily="34" charset="0"/>
            </a:endParaRPr>
          </a:p>
        </p:txBody>
      </p:sp>
      <p:sp>
        <p:nvSpPr>
          <p:cNvPr id="13" name="object 13"/>
          <p:cNvSpPr txBox="1"/>
          <p:nvPr/>
        </p:nvSpPr>
        <p:spPr>
          <a:xfrm>
            <a:off x="1557932" y="5064151"/>
            <a:ext cx="4695190" cy="4000134"/>
          </a:xfrm>
          <a:prstGeom prst="rect">
            <a:avLst/>
          </a:prstGeom>
        </p:spPr>
        <p:txBody>
          <a:bodyPr vert="horz" wrap="square" lIns="0" tIns="6350" rIns="0" bIns="0" rtlCol="0">
            <a:spAutoFit/>
          </a:bodyPr>
          <a:lstStyle/>
          <a:p>
            <a:pPr marL="242570" marR="5080" indent="-230504">
              <a:lnSpc>
                <a:spcPct val="103000"/>
              </a:lnSpc>
              <a:spcBef>
                <a:spcPts val="50"/>
              </a:spcBef>
              <a:buClr>
                <a:srgbClr val="093642"/>
              </a:buClr>
              <a:buChar char="•"/>
              <a:tabLst>
                <a:tab pos="242570" algn="l"/>
              </a:tabLst>
            </a:pPr>
            <a:r>
              <a:rPr sz="1800" dirty="0">
                <a:latin typeface="Aptos Light" panose="020B0004020202020204" pitchFamily="34" charset="0"/>
                <a:cs typeface="Calibri"/>
              </a:rPr>
              <a:t>Know your people. Genuine connection builds trust and helps spot challenges early.</a:t>
            </a:r>
          </a:p>
          <a:p>
            <a:pPr marL="242570" marR="114935"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Complete the self-check every few months to see progress over time.</a:t>
            </a:r>
          </a:p>
          <a:p>
            <a:pPr marL="242570" marR="58419"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Ask for feedback from your team or mentor; others often see things we miss.</a:t>
            </a:r>
          </a:p>
          <a:p>
            <a:pPr marL="242570" marR="372110"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Use your reflection to guide professional development goals.</a:t>
            </a:r>
          </a:p>
          <a:p>
            <a:pPr marL="242570" marR="371475" indent="-230504">
              <a:lnSpc>
                <a:spcPct val="103000"/>
              </a:lnSpc>
              <a:spcBef>
                <a:spcPts val="940"/>
              </a:spcBef>
              <a:buClr>
                <a:srgbClr val="093642"/>
              </a:buClr>
              <a:buChar char="•"/>
              <a:tabLst>
                <a:tab pos="242570" algn="l"/>
              </a:tabLst>
            </a:pPr>
            <a:r>
              <a:rPr sz="1800" dirty="0">
                <a:latin typeface="Aptos Light" panose="020B0004020202020204" pitchFamily="34" charset="0"/>
                <a:cs typeface="Calibri"/>
              </a:rPr>
              <a:t>Keep notes to recognise patterns or improvements across projects or teams.</a:t>
            </a:r>
          </a:p>
          <a:p>
            <a:pPr marL="242570" marR="278765" indent="-230504">
              <a:lnSpc>
                <a:spcPct val="103000"/>
              </a:lnSpc>
              <a:spcBef>
                <a:spcPts val="935"/>
              </a:spcBef>
              <a:buClr>
                <a:srgbClr val="093642"/>
              </a:buClr>
              <a:buChar char="•"/>
              <a:tabLst>
                <a:tab pos="242570" algn="l"/>
              </a:tabLst>
            </a:pPr>
            <a:r>
              <a:rPr sz="1800" dirty="0">
                <a:latin typeface="Aptos Light" panose="020B0004020202020204" pitchFamily="34" charset="0"/>
                <a:cs typeface="Calibri"/>
              </a:rPr>
              <a:t>Reflect regularly. Even 15 minutes a week strengthens self-awareness.</a:t>
            </a:r>
          </a:p>
        </p:txBody>
      </p:sp>
      <p:sp>
        <p:nvSpPr>
          <p:cNvPr id="14" name="object 14"/>
          <p:cNvSpPr/>
          <p:nvPr/>
        </p:nvSpPr>
        <p:spPr>
          <a:xfrm>
            <a:off x="1047084" y="3784934"/>
            <a:ext cx="5724525" cy="1068705"/>
          </a:xfrm>
          <a:custGeom>
            <a:avLst/>
            <a:gdLst/>
            <a:ahLst/>
            <a:cxnLst/>
            <a:rect l="l" t="t" r="r" b="b"/>
            <a:pathLst>
              <a:path w="5724525" h="1068704">
                <a:moveTo>
                  <a:pt x="5724087" y="0"/>
                </a:moveTo>
                <a:lnTo>
                  <a:pt x="534266" y="0"/>
                </a:lnTo>
                <a:lnTo>
                  <a:pt x="0" y="534255"/>
                </a:lnTo>
                <a:lnTo>
                  <a:pt x="0" y="1068522"/>
                </a:lnTo>
                <a:lnTo>
                  <a:pt x="5189821" y="1068522"/>
                </a:lnTo>
                <a:lnTo>
                  <a:pt x="5724087" y="534255"/>
                </a:lnTo>
                <a:lnTo>
                  <a:pt x="5724087" y="0"/>
                </a:lnTo>
                <a:close/>
              </a:path>
            </a:pathLst>
          </a:custGeom>
          <a:solidFill>
            <a:srgbClr val="093642"/>
          </a:solidFill>
        </p:spPr>
        <p:txBody>
          <a:bodyPr wrap="square" lIns="0" tIns="0" rIns="0" bIns="0" rtlCol="0"/>
          <a:lstStyle/>
          <a:p>
            <a:endParaRPr>
              <a:latin typeface="Aptos Light" panose="020B0004020202020204" pitchFamily="34" charset="0"/>
            </a:endParaRPr>
          </a:p>
        </p:txBody>
      </p:sp>
      <p:sp>
        <p:nvSpPr>
          <p:cNvPr id="15" name="object 15"/>
          <p:cNvSpPr txBox="1"/>
          <p:nvPr/>
        </p:nvSpPr>
        <p:spPr>
          <a:xfrm>
            <a:off x="1643349" y="4093119"/>
            <a:ext cx="2501265"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FFFF"/>
                </a:solidFill>
                <a:latin typeface="Aptos SemiBold" panose="020B0004020202020204" pitchFamily="34" charset="0"/>
                <a:cs typeface="Calibri"/>
              </a:rPr>
              <a:t>Tips For Leaders</a:t>
            </a:r>
            <a:endParaRPr sz="2600" b="1" dirty="0">
              <a:latin typeface="Aptos SemiBold" panose="020B0004020202020204" pitchFamily="34" charset="0"/>
              <a:cs typeface="Calibri"/>
            </a:endParaRPr>
          </a:p>
        </p:txBody>
      </p:sp>
      <p:sp>
        <p:nvSpPr>
          <p:cNvPr id="18" name="object 18"/>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20" name="object 9">
            <a:extLst>
              <a:ext uri="{FF2B5EF4-FFF2-40B4-BE49-F238E27FC236}">
                <a16:creationId xmlns:a16="http://schemas.microsoft.com/office/drawing/2014/main" id="{9DAD89AF-A7AC-3110-CFC5-7CCC72562FD5}"/>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21" name="object 32">
            <a:extLst>
              <a:ext uri="{FF2B5EF4-FFF2-40B4-BE49-F238E27FC236}">
                <a16:creationId xmlns:a16="http://schemas.microsoft.com/office/drawing/2014/main" id="{B325F388-39F0-1A94-E412-369AB865D200}"/>
              </a:ext>
            </a:extLst>
          </p:cNvPr>
          <p:cNvSpPr txBox="1"/>
          <p:nvPr/>
        </p:nvSpPr>
        <p:spPr>
          <a:xfrm>
            <a:off x="7177308" y="480194"/>
            <a:ext cx="2569942"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3: Leadership Self Check Tool</a:t>
            </a:r>
            <a:endParaRPr sz="1150" b="1" dirty="0">
              <a:latin typeface="Aptos" panose="020B0004020202020204" pitchFamily="34" charset="0"/>
              <a:cs typeface="Calibri"/>
            </a:endParaRPr>
          </a:p>
        </p:txBody>
      </p:sp>
      <p:sp>
        <p:nvSpPr>
          <p:cNvPr id="16" name="object 11">
            <a:extLst>
              <a:ext uri="{FF2B5EF4-FFF2-40B4-BE49-F238E27FC236}">
                <a16:creationId xmlns:a16="http://schemas.microsoft.com/office/drawing/2014/main" id="{32425FE0-29ED-F199-C721-940D6853BE20}"/>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23</a:t>
            </a:fld>
            <a:endParaRPr b="0" spc="-25" dirty="0">
              <a:latin typeface="Aptos" panose="020B00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34387" y="4412894"/>
            <a:ext cx="5733415" cy="2682466"/>
          </a:xfrm>
          <a:prstGeom prst="rect">
            <a:avLst/>
          </a:prstGeom>
        </p:spPr>
        <p:txBody>
          <a:bodyPr vert="horz" wrap="square" lIns="0" tIns="6350" rIns="0" bIns="0" rtlCol="0">
            <a:spAutoFit/>
          </a:bodyPr>
          <a:lstStyle/>
          <a:p>
            <a:pPr marL="12700" marR="5080">
              <a:lnSpc>
                <a:spcPct val="103000"/>
              </a:lnSpc>
              <a:spcBef>
                <a:spcPts val="50"/>
              </a:spcBef>
            </a:pPr>
            <a:r>
              <a:rPr sz="1800" b="1" dirty="0">
                <a:solidFill>
                  <a:srgbClr val="093642"/>
                </a:solidFill>
                <a:latin typeface="Aptos SemiBold" panose="020B0004020202020204" pitchFamily="34" charset="0"/>
                <a:cs typeface="Calibri"/>
              </a:rPr>
              <a:t>The People Leadership Toolkit is intended to evolve through everyday use</a:t>
            </a:r>
            <a:r>
              <a:rPr sz="1800" dirty="0">
                <a:solidFill>
                  <a:srgbClr val="093642"/>
                </a:solidFill>
                <a:latin typeface="Aptos Light" panose="020B0004020202020204" pitchFamily="34" charset="0"/>
                <a:cs typeface="Calibri"/>
              </a:rPr>
              <a:t>. </a:t>
            </a:r>
            <a:r>
              <a:rPr sz="1800" dirty="0">
                <a:latin typeface="Aptos Light" panose="020B0004020202020204" pitchFamily="34" charset="0"/>
                <a:cs typeface="Calibri"/>
              </a:rPr>
              <a:t>As people leaders, supervisors, and business owners apply the tools in their workplaces, they are encouraged to share what’s working and what they’ve learned with others.</a:t>
            </a:r>
          </a:p>
          <a:p>
            <a:pPr marL="12700" marR="648335" algn="just">
              <a:lnSpc>
                <a:spcPct val="103000"/>
              </a:lnSpc>
              <a:spcBef>
                <a:spcPts val="935"/>
              </a:spcBef>
            </a:pPr>
            <a:r>
              <a:rPr sz="1800" b="1" dirty="0">
                <a:solidFill>
                  <a:srgbClr val="093642"/>
                </a:solidFill>
                <a:latin typeface="Aptos SemiBold" panose="020B0004020202020204" pitchFamily="34" charset="0"/>
                <a:cs typeface="Calibri"/>
              </a:rPr>
              <a:t>By sharing experiences and insights</a:t>
            </a:r>
            <a:r>
              <a:rPr sz="1800" dirty="0">
                <a:latin typeface="Aptos Light" panose="020B0004020202020204" pitchFamily="34" charset="0"/>
                <a:cs typeface="Calibri"/>
              </a:rPr>
              <a:t>, businesses can help keep these resources relevant, practical, and grounded in real examples of effective people leadership across the sector.</a:t>
            </a:r>
          </a:p>
        </p:txBody>
      </p:sp>
      <p:sp>
        <p:nvSpPr>
          <p:cNvPr id="3" name="object 3" descr="$PPTXTitle"/>
          <p:cNvSpPr txBox="1">
            <a:spLocks noGrp="1"/>
          </p:cNvSpPr>
          <p:nvPr>
            <p:ph type="title" idx="4294967295"/>
          </p:nvPr>
        </p:nvSpPr>
        <p:spPr>
          <a:xfrm>
            <a:off x="1034388" y="976869"/>
            <a:ext cx="3106420" cy="2126801"/>
          </a:xfrm>
          <a:prstGeom prst="rect">
            <a:avLst/>
          </a:prstGeom>
        </p:spPr>
        <p:txBody>
          <a:bodyPr vert="horz" wrap="square" lIns="0" tIns="201295" rIns="0" bIns="0" rtlCol="0">
            <a:spAutoFit/>
          </a:bodyPr>
          <a:lstStyle/>
          <a:p>
            <a:pPr marL="12700" marR="5080">
              <a:lnSpc>
                <a:spcPts val="7420"/>
              </a:lnSpc>
              <a:spcBef>
                <a:spcPts val="1585"/>
              </a:spcBef>
            </a:pPr>
            <a:r>
              <a:rPr sz="7400" dirty="0">
                <a:solidFill>
                  <a:srgbClr val="083642"/>
                </a:solidFill>
                <a:latin typeface="Aptos Light" panose="020B0004020202020204" pitchFamily="34" charset="0"/>
              </a:rPr>
              <a:t>Looking Ahead</a:t>
            </a:r>
          </a:p>
        </p:txBody>
      </p:sp>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7190011" y="1298389"/>
            <a:ext cx="12914088" cy="8555781"/>
          </a:xfrm>
          <a:prstGeom prst="rect">
            <a:avLst/>
          </a:prstGeom>
        </p:spPr>
      </p:pic>
      <p:sp>
        <p:nvSpPr>
          <p:cNvPr id="7" name="object 7"/>
          <p:cNvSpPr txBox="1"/>
          <p:nvPr/>
        </p:nvSpPr>
        <p:spPr>
          <a:xfrm>
            <a:off x="7177308" y="480194"/>
            <a:ext cx="100076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Looking Ahead</a:t>
            </a:r>
            <a:endParaRPr sz="1150" b="1" dirty="0">
              <a:latin typeface="Aptos" panose="020B0004020202020204" pitchFamily="34" charset="0"/>
              <a:cs typeface="Calibri"/>
            </a:endParaRPr>
          </a:p>
        </p:txBody>
      </p:sp>
      <p:sp>
        <p:nvSpPr>
          <p:cNvPr id="10" name="object 9">
            <a:extLst>
              <a:ext uri="{FF2B5EF4-FFF2-40B4-BE49-F238E27FC236}">
                <a16:creationId xmlns:a16="http://schemas.microsoft.com/office/drawing/2014/main" id="{54972A41-EEED-3223-96FC-A9911033EA6B}"/>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8" name="object 10">
            <a:extLst>
              <a:ext uri="{FF2B5EF4-FFF2-40B4-BE49-F238E27FC236}">
                <a16:creationId xmlns:a16="http://schemas.microsoft.com/office/drawing/2014/main" id="{55B4A865-AD09-B28F-0535-B4E46C917AF6}"/>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2" name="object 11">
            <a:extLst>
              <a:ext uri="{FF2B5EF4-FFF2-40B4-BE49-F238E27FC236}">
                <a16:creationId xmlns:a16="http://schemas.microsoft.com/office/drawing/2014/main" id="{A3A58BB3-2CE9-0BBF-6CB8-FE79D03B2D15}"/>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24</a:t>
            </a:fld>
            <a:endParaRPr b="0" spc="-25" dirty="0">
              <a:latin typeface="Aptos" panose="020B00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FDF2"/>
          </a:solidFill>
        </p:spPr>
        <p:txBody>
          <a:bodyPr wrap="square" lIns="0" tIns="0" rIns="0" bIns="0" rtlCol="0"/>
          <a:lstStyle/>
          <a:p>
            <a:endParaRPr/>
          </a:p>
        </p:txBody>
      </p:sp>
      <p:sp>
        <p:nvSpPr>
          <p:cNvPr id="3" name="object 3" descr="$PPTXTitle"/>
          <p:cNvSpPr txBox="1">
            <a:spLocks noGrp="1"/>
          </p:cNvSpPr>
          <p:nvPr>
            <p:ph type="title" idx="4294967295"/>
          </p:nvPr>
        </p:nvSpPr>
        <p:spPr>
          <a:xfrm>
            <a:off x="1034388" y="976869"/>
            <a:ext cx="3713479" cy="1154162"/>
          </a:xfrm>
          <a:prstGeom prst="rect">
            <a:avLst/>
          </a:prstGeom>
        </p:spPr>
        <p:txBody>
          <a:bodyPr vert="horz" wrap="square" lIns="0" tIns="15240" rIns="0" bIns="0" rtlCol="0">
            <a:spAutoFit/>
          </a:bodyPr>
          <a:lstStyle/>
          <a:p>
            <a:pPr marL="12700">
              <a:lnSpc>
                <a:spcPct val="100000"/>
              </a:lnSpc>
              <a:spcBef>
                <a:spcPts val="120"/>
              </a:spcBef>
            </a:pPr>
            <a:r>
              <a:rPr sz="7400" dirty="0">
                <a:solidFill>
                  <a:srgbClr val="083642"/>
                </a:solidFill>
                <a:latin typeface="Aptos Light" panose="020B0004020202020204" pitchFamily="34" charset="0"/>
              </a:rPr>
              <a:t>Appendix</a:t>
            </a:r>
          </a:p>
        </p:txBody>
      </p:sp>
      <p:sp>
        <p:nvSpPr>
          <p:cNvPr id="4" name="object 4"/>
          <p:cNvSpPr txBox="1"/>
          <p:nvPr/>
        </p:nvSpPr>
        <p:spPr>
          <a:xfrm>
            <a:off x="1034388" y="4269133"/>
            <a:ext cx="5721350" cy="5493385"/>
          </a:xfrm>
          <a:prstGeom prst="rect">
            <a:avLst/>
          </a:prstGeom>
        </p:spPr>
        <p:txBody>
          <a:bodyPr vert="horz" wrap="square" lIns="0" tIns="156210" rIns="0" bIns="0" rtlCol="0">
            <a:spAutoFit/>
          </a:bodyPr>
          <a:lstStyle/>
          <a:p>
            <a:pPr marL="12700" algn="l">
              <a:lnSpc>
                <a:spcPct val="100000"/>
              </a:lnSpc>
              <a:spcBef>
                <a:spcPts val="1230"/>
              </a:spcBef>
            </a:pPr>
            <a:r>
              <a:rPr sz="2200" b="1" dirty="0">
                <a:solidFill>
                  <a:srgbClr val="093642"/>
                </a:solidFill>
                <a:latin typeface="Aptos SemiBold" panose="020B0004020202020204" pitchFamily="34" charset="0"/>
                <a:cs typeface="Calibri"/>
              </a:rPr>
              <a:t>Tool 1 – Wellbeing Check-In Guide</a:t>
            </a:r>
            <a:endParaRPr sz="2200" b="1" dirty="0">
              <a:latin typeface="Aptos SemiBold" panose="020B0004020202020204" pitchFamily="34" charset="0"/>
              <a:cs typeface="Calibri"/>
            </a:endParaRPr>
          </a:p>
          <a:p>
            <a:pPr marL="242570" marR="1090295" indent="-230504" algn="l">
              <a:lnSpc>
                <a:spcPct val="103000"/>
              </a:lnSpc>
              <a:spcBef>
                <a:spcPts val="860"/>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2"/>
              </a:rPr>
              <a:t>BCITO – Wellbeing Support</a:t>
            </a:r>
            <a:r>
              <a:rPr sz="1800" u="none" dirty="0">
                <a:solidFill>
                  <a:srgbClr val="093642"/>
                </a:solidFill>
                <a:latin typeface="Aptos Light" panose="020B0004020202020204" pitchFamily="34" charset="0"/>
                <a:cs typeface="Calibri"/>
                <a:hlinkClick r:id="rId2"/>
              </a:rPr>
              <a:t> </a:t>
            </a:r>
            <a:r>
              <a:rPr sz="1800" u="none" dirty="0">
                <a:latin typeface="Aptos Light" panose="020B0004020202020204" pitchFamily="34" charset="0"/>
                <a:cs typeface="Calibri"/>
              </a:rPr>
              <a:t>– Practical tips and contacts for supporting apprentice and team wellbeing.</a:t>
            </a:r>
            <a:endParaRPr sz="1800" dirty="0">
              <a:latin typeface="Aptos Light" panose="020B0004020202020204" pitchFamily="34" charset="0"/>
              <a:cs typeface="Calibri"/>
            </a:endParaRPr>
          </a:p>
          <a:p>
            <a:pPr marL="242570" marR="1015365" indent="-230504" algn="l">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3"/>
              </a:rPr>
              <a:t>MATES Toolbox 2022 (PDF)</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 Easy-to-use mental health toolbox sessions designed for construction crews.</a:t>
            </a:r>
            <a:endParaRPr sz="1800" dirty="0">
              <a:latin typeface="Aptos Light" panose="020B0004020202020204" pitchFamily="34" charset="0"/>
              <a:cs typeface="Calibri"/>
            </a:endParaRPr>
          </a:p>
          <a:p>
            <a:pPr marL="243840" indent="-231140" algn="l">
              <a:lnSpc>
                <a:spcPct val="100000"/>
              </a:lnSpc>
              <a:spcBef>
                <a:spcPts val="1000"/>
              </a:spcBef>
              <a:buClr>
                <a:srgbClr val="093642"/>
              </a:buClr>
              <a:buChar char="•"/>
              <a:tabLst>
                <a:tab pos="243840" algn="l"/>
              </a:tabLst>
            </a:pPr>
            <a:r>
              <a:rPr sz="1800" dirty="0">
                <a:latin typeface="Aptos Light" panose="020B0004020202020204" pitchFamily="34" charset="0"/>
                <a:cs typeface="Calibri"/>
              </a:rPr>
              <a:t>“</a:t>
            </a:r>
            <a:r>
              <a:rPr sz="1800" i="1" dirty="0">
                <a:latin typeface="Aptos Light" panose="020B0004020202020204" pitchFamily="34" charset="0"/>
                <a:cs typeface="Calibri"/>
              </a:rPr>
              <a:t>Your people question sheet</a:t>
            </a:r>
            <a:r>
              <a:rPr sz="1800" dirty="0">
                <a:latin typeface="Aptos Light" panose="020B0004020202020204" pitchFamily="34" charset="0"/>
                <a:cs typeface="Calibri"/>
              </a:rPr>
              <a:t>” tool in the</a:t>
            </a:r>
          </a:p>
          <a:p>
            <a:pPr marL="242570" marR="239395" algn="l">
              <a:lnSpc>
                <a:spcPct val="103000"/>
              </a:lnSpc>
            </a:pPr>
            <a:r>
              <a:rPr sz="1800" u="sng" dirty="0">
                <a:solidFill>
                  <a:srgbClr val="093642"/>
                </a:solidFill>
                <a:uFill>
                  <a:solidFill>
                    <a:srgbClr val="093642"/>
                  </a:solidFill>
                </a:uFill>
                <a:latin typeface="Aptos Light" panose="020B0004020202020204" pitchFamily="34" charset="0"/>
                <a:cs typeface="Calibri"/>
                <a:hlinkClick r:id="rId4"/>
              </a:rPr>
              <a:t>Worker Support Practice Toolkit</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(ConCOVE Tūhura and Waihanga Ara Rau, 2025, p.11-12) – Encourages leaders to understand each person’s background, values, and needs, and to look beyond performance when checking in.</a:t>
            </a:r>
            <a:endParaRPr sz="1800" dirty="0">
              <a:latin typeface="Aptos Light" panose="020B0004020202020204" pitchFamily="34" charset="0"/>
              <a:cs typeface="Calibri"/>
            </a:endParaRPr>
          </a:p>
          <a:p>
            <a:pPr marL="242570" marR="5080" indent="-230504" algn="l">
              <a:lnSpc>
                <a:spcPct val="103000"/>
              </a:lnSpc>
              <a:spcBef>
                <a:spcPts val="940"/>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5"/>
              </a:rPr>
              <a:t>Employer Apprenticeship Toolkit</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(Allen + Clarke, 2025) – Provides a structured wellbeing check-in template employers can use for open, supportive conversations with apprentices.</a:t>
            </a:r>
            <a:endParaRPr sz="1800" dirty="0">
              <a:latin typeface="Aptos Light" panose="020B0004020202020204" pitchFamily="34" charset="0"/>
              <a:cs typeface="Calibri"/>
            </a:endParaRPr>
          </a:p>
        </p:txBody>
      </p:sp>
      <p:sp>
        <p:nvSpPr>
          <p:cNvPr id="5" name="object 5"/>
          <p:cNvSpPr txBox="1"/>
          <p:nvPr/>
        </p:nvSpPr>
        <p:spPr>
          <a:xfrm>
            <a:off x="7176207" y="4269133"/>
            <a:ext cx="4990465" cy="3677920"/>
          </a:xfrm>
          <a:prstGeom prst="rect">
            <a:avLst/>
          </a:prstGeom>
        </p:spPr>
        <p:txBody>
          <a:bodyPr vert="horz" wrap="square" lIns="0" tIns="156210" rIns="0" bIns="0" rtlCol="0">
            <a:spAutoFit/>
          </a:bodyPr>
          <a:lstStyle/>
          <a:p>
            <a:pPr marL="12700" algn="l">
              <a:lnSpc>
                <a:spcPct val="100000"/>
              </a:lnSpc>
              <a:spcBef>
                <a:spcPts val="1230"/>
              </a:spcBef>
            </a:pPr>
            <a:r>
              <a:rPr sz="2200" b="1" dirty="0">
                <a:solidFill>
                  <a:srgbClr val="093642"/>
                </a:solidFill>
                <a:latin typeface="Aptos SemiBold" panose="020B0004020202020204" pitchFamily="34" charset="0"/>
                <a:cs typeface="Calibri"/>
              </a:rPr>
              <a:t>Tool 2 – Mentoring Template</a:t>
            </a:r>
            <a:endParaRPr sz="2200" b="1" dirty="0">
              <a:latin typeface="Aptos SemiBold" panose="020B0004020202020204" pitchFamily="34" charset="0"/>
              <a:cs typeface="Calibri"/>
            </a:endParaRPr>
          </a:p>
          <a:p>
            <a:pPr marL="243840" indent="-231140" algn="l">
              <a:lnSpc>
                <a:spcPct val="100000"/>
              </a:lnSpc>
              <a:spcBef>
                <a:spcPts val="919"/>
              </a:spcBef>
              <a:buChar char="•"/>
              <a:tabLst>
                <a:tab pos="243840" algn="l"/>
              </a:tabLst>
            </a:pPr>
            <a:r>
              <a:rPr sz="1800" u="sng" dirty="0">
                <a:solidFill>
                  <a:srgbClr val="093642"/>
                </a:solidFill>
                <a:uFill>
                  <a:solidFill>
                    <a:srgbClr val="093642"/>
                  </a:solidFill>
                </a:uFill>
                <a:latin typeface="Aptos Light" panose="020B0004020202020204" pitchFamily="34" charset="0"/>
                <a:cs typeface="Calibri"/>
                <a:hlinkClick r:id="rId6"/>
              </a:rPr>
              <a:t>Building Wellness – Mentor Mates</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a:t>
            </a:r>
            <a:endParaRPr sz="1800" dirty="0">
              <a:latin typeface="Aptos Light" panose="020B0004020202020204" pitchFamily="34" charset="0"/>
              <a:cs typeface="Calibri"/>
            </a:endParaRPr>
          </a:p>
          <a:p>
            <a:pPr marL="242570" marR="161925" algn="l">
              <a:lnSpc>
                <a:spcPct val="103000"/>
              </a:lnSpc>
              <a:spcBef>
                <a:spcPts val="5"/>
              </a:spcBef>
            </a:pPr>
            <a:r>
              <a:rPr sz="1800" dirty="0">
                <a:latin typeface="Aptos Light" panose="020B0004020202020204" pitchFamily="34" charset="0"/>
                <a:cs typeface="Calibri"/>
              </a:rPr>
              <a:t>Peer-mentoring initiative promoting wellbeing and connection across the sector.</a:t>
            </a:r>
          </a:p>
          <a:p>
            <a:pPr marL="242570" marR="130175" indent="-230504" algn="l">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7"/>
              </a:rPr>
              <a:t>Good Employer Matrix</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 Practical benchmark for inclusive and people-centred employment practices.</a:t>
            </a:r>
            <a:endParaRPr sz="1800" dirty="0">
              <a:latin typeface="Aptos Light" panose="020B0004020202020204" pitchFamily="34" charset="0"/>
              <a:cs typeface="Calibri"/>
            </a:endParaRPr>
          </a:p>
          <a:p>
            <a:pPr marL="242570" marR="5080" indent="-230504" algn="l">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8"/>
              </a:rPr>
              <a:t>Te Ara Whanake – Downer NZ Māori Leadership</a:t>
            </a:r>
            <a:r>
              <a:rPr sz="1800" u="none" dirty="0">
                <a:solidFill>
                  <a:srgbClr val="093642"/>
                </a:solidFill>
                <a:latin typeface="Aptos Light" panose="020B0004020202020204" pitchFamily="34" charset="0"/>
                <a:cs typeface="Calibri"/>
              </a:rPr>
              <a:t> </a:t>
            </a:r>
            <a:r>
              <a:rPr sz="1800" u="sng" dirty="0">
                <a:solidFill>
                  <a:srgbClr val="093642"/>
                </a:solidFill>
                <a:uFill>
                  <a:solidFill>
                    <a:srgbClr val="093642"/>
                  </a:solidFill>
                </a:uFill>
                <a:latin typeface="Aptos Light" panose="020B0004020202020204" pitchFamily="34" charset="0"/>
                <a:cs typeface="Calibri"/>
                <a:hlinkClick r:id="rId8"/>
              </a:rPr>
              <a:t>Programme</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 Values-based leadership and mentoring development grounded in Māori principles.</a:t>
            </a:r>
            <a:endParaRPr sz="1800" dirty="0">
              <a:latin typeface="Aptos Light" panose="020B0004020202020204" pitchFamily="34" charset="0"/>
              <a:cs typeface="Calibri"/>
            </a:endParaRPr>
          </a:p>
        </p:txBody>
      </p:sp>
      <p:sp>
        <p:nvSpPr>
          <p:cNvPr id="6" name="object 6"/>
          <p:cNvSpPr txBox="1"/>
          <p:nvPr/>
        </p:nvSpPr>
        <p:spPr>
          <a:xfrm>
            <a:off x="13318028" y="4269133"/>
            <a:ext cx="4895215" cy="2711450"/>
          </a:xfrm>
          <a:prstGeom prst="rect">
            <a:avLst/>
          </a:prstGeom>
        </p:spPr>
        <p:txBody>
          <a:bodyPr vert="horz" wrap="square" lIns="0" tIns="156210" rIns="0" bIns="0" rtlCol="0">
            <a:spAutoFit/>
          </a:bodyPr>
          <a:lstStyle/>
          <a:p>
            <a:pPr marL="12700" algn="l">
              <a:lnSpc>
                <a:spcPct val="100000"/>
              </a:lnSpc>
              <a:spcBef>
                <a:spcPts val="1230"/>
              </a:spcBef>
            </a:pPr>
            <a:r>
              <a:rPr sz="2200" b="1" dirty="0">
                <a:solidFill>
                  <a:srgbClr val="093642"/>
                </a:solidFill>
                <a:latin typeface="Aptos SemiBold" panose="020B0004020202020204" pitchFamily="34" charset="0"/>
                <a:cs typeface="Calibri"/>
              </a:rPr>
              <a:t>Tool 3 – Leadership Self-Check Tool</a:t>
            </a:r>
            <a:endParaRPr sz="2200" b="1" dirty="0">
              <a:latin typeface="Aptos SemiBold" panose="020B0004020202020204" pitchFamily="34" charset="0"/>
              <a:cs typeface="Calibri"/>
            </a:endParaRPr>
          </a:p>
          <a:p>
            <a:pPr marL="243840" indent="-231140" algn="l">
              <a:lnSpc>
                <a:spcPct val="100000"/>
              </a:lnSpc>
              <a:spcBef>
                <a:spcPts val="919"/>
              </a:spcBef>
              <a:buChar char="•"/>
              <a:tabLst>
                <a:tab pos="243840" algn="l"/>
              </a:tabLst>
            </a:pPr>
            <a:r>
              <a:rPr sz="1800" u="sng" dirty="0">
                <a:solidFill>
                  <a:srgbClr val="093642"/>
                </a:solidFill>
                <a:uFill>
                  <a:solidFill>
                    <a:srgbClr val="093642"/>
                  </a:solidFill>
                </a:uFill>
                <a:latin typeface="Aptos Light" panose="020B0004020202020204" pitchFamily="34" charset="0"/>
                <a:cs typeface="Calibri"/>
                <a:hlinkClick r:id="rId9"/>
              </a:rPr>
              <a:t>Leadership styles and when to use them –</a:t>
            </a:r>
            <a:endParaRPr sz="1800" dirty="0">
              <a:latin typeface="Aptos Light" panose="020B0004020202020204" pitchFamily="34" charset="0"/>
              <a:cs typeface="Calibri"/>
            </a:endParaRPr>
          </a:p>
          <a:p>
            <a:pPr marL="242570" marR="5080" algn="l">
              <a:lnSpc>
                <a:spcPct val="103000"/>
              </a:lnSpc>
              <a:spcBef>
                <a:spcPts val="5"/>
              </a:spcBef>
            </a:pPr>
            <a:r>
              <a:rPr sz="1800" u="sng" dirty="0">
                <a:solidFill>
                  <a:srgbClr val="093642"/>
                </a:solidFill>
                <a:uFill>
                  <a:solidFill>
                    <a:srgbClr val="093642"/>
                  </a:solidFill>
                </a:uFill>
                <a:latin typeface="Aptos Light" panose="020B0004020202020204" pitchFamily="34" charset="0"/>
                <a:cs typeface="Calibri"/>
                <a:hlinkClick r:id="rId9"/>
              </a:rPr>
              <a:t> Business.govt.nz</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 Helps leaders reflect on which style they use most and whether it suits their team and situation</a:t>
            </a:r>
            <a:endParaRPr sz="1800" dirty="0">
              <a:latin typeface="Aptos Light" panose="020B0004020202020204" pitchFamily="34" charset="0"/>
              <a:cs typeface="Calibri"/>
            </a:endParaRPr>
          </a:p>
          <a:p>
            <a:pPr marL="242570" marR="153670" indent="-230504" algn="l">
              <a:lnSpc>
                <a:spcPct val="103000"/>
              </a:lnSpc>
              <a:spcBef>
                <a:spcPts val="935"/>
              </a:spcBef>
              <a:buChar char="•"/>
              <a:tabLst>
                <a:tab pos="242570" algn="l"/>
              </a:tabLst>
            </a:pPr>
            <a:r>
              <a:rPr sz="1800" u="sng" dirty="0">
                <a:solidFill>
                  <a:srgbClr val="093642"/>
                </a:solidFill>
                <a:uFill>
                  <a:solidFill>
                    <a:srgbClr val="093642"/>
                  </a:solidFill>
                </a:uFill>
                <a:latin typeface="Aptos Light" panose="020B0004020202020204" pitchFamily="34" charset="0"/>
                <a:cs typeface="Calibri"/>
                <a:hlinkClick r:id="rId10"/>
              </a:rPr>
              <a:t>Being a Good Leader</a:t>
            </a:r>
            <a:r>
              <a:rPr sz="1800" u="none" dirty="0">
                <a:solidFill>
                  <a:srgbClr val="093642"/>
                </a:solidFill>
                <a:latin typeface="Aptos Light" panose="020B0004020202020204" pitchFamily="34" charset="0"/>
                <a:cs typeface="Calibri"/>
              </a:rPr>
              <a:t> </a:t>
            </a:r>
            <a:r>
              <a:rPr sz="1800" u="none" dirty="0">
                <a:latin typeface="Aptos Light" panose="020B0004020202020204" pitchFamily="34" charset="0"/>
                <a:cs typeface="Calibri"/>
              </a:rPr>
              <a:t>– Outlines the everyday leadership behaviours that build trust, communication, and positive team culture</a:t>
            </a:r>
            <a:endParaRPr sz="1800" dirty="0">
              <a:latin typeface="Aptos Light" panose="020B0004020202020204" pitchFamily="34" charset="0"/>
              <a:cs typeface="Calibri"/>
            </a:endParaRPr>
          </a:p>
        </p:txBody>
      </p:sp>
      <p:sp>
        <p:nvSpPr>
          <p:cNvPr id="7" name="object 7"/>
          <p:cNvSpPr txBox="1"/>
          <p:nvPr/>
        </p:nvSpPr>
        <p:spPr>
          <a:xfrm>
            <a:off x="7177308" y="1268434"/>
            <a:ext cx="11277600" cy="1035050"/>
          </a:xfrm>
          <a:prstGeom prst="rect">
            <a:avLst/>
          </a:prstGeom>
        </p:spPr>
        <p:txBody>
          <a:bodyPr vert="horz" wrap="square" lIns="0" tIns="15875" rIns="0" bIns="0" rtlCol="0">
            <a:spAutoFit/>
          </a:bodyPr>
          <a:lstStyle/>
          <a:p>
            <a:pPr marL="12700" marR="5080" algn="just">
              <a:lnSpc>
                <a:spcPct val="100000"/>
              </a:lnSpc>
              <a:spcBef>
                <a:spcPts val="125"/>
              </a:spcBef>
            </a:pPr>
            <a:r>
              <a:rPr sz="2200" dirty="0">
                <a:solidFill>
                  <a:srgbClr val="093642"/>
                </a:solidFill>
                <a:latin typeface="Aptos" panose="020B0004020202020204" pitchFamily="34" charset="0"/>
                <a:cs typeface="Calibri"/>
              </a:rPr>
              <a:t>Appendix A provides additional sector resources that complement the three tools in this toolkit. These include wellbeing, mentoring, and leadership self-reflection materials that can support everyday people-leadership practice.</a:t>
            </a:r>
            <a:endParaRPr sz="2200" dirty="0">
              <a:latin typeface="Aptos" panose="020B0004020202020204" pitchFamily="34" charset="0"/>
              <a:cs typeface="Calibri"/>
            </a:endParaRPr>
          </a:p>
        </p:txBody>
      </p:sp>
      <p:sp>
        <p:nvSpPr>
          <p:cNvPr id="8" name="object 8"/>
          <p:cNvSpPr txBox="1"/>
          <p:nvPr/>
        </p:nvSpPr>
        <p:spPr>
          <a:xfrm>
            <a:off x="7177308" y="480194"/>
            <a:ext cx="6540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Appendix</a:t>
            </a:r>
            <a:endParaRPr sz="1150" b="1" dirty="0">
              <a:latin typeface="Aptos" panose="020B0004020202020204" pitchFamily="34" charset="0"/>
              <a:cs typeface="Calibri"/>
            </a:endParaRPr>
          </a:p>
        </p:txBody>
      </p:sp>
      <p:sp>
        <p:nvSpPr>
          <p:cNvPr id="13" name="object 9">
            <a:extLst>
              <a:ext uri="{FF2B5EF4-FFF2-40B4-BE49-F238E27FC236}">
                <a16:creationId xmlns:a16="http://schemas.microsoft.com/office/drawing/2014/main" id="{0ADAF903-ACED-A375-6BB4-F9010E5BAE6D}"/>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9" name="object 10">
            <a:extLst>
              <a:ext uri="{FF2B5EF4-FFF2-40B4-BE49-F238E27FC236}">
                <a16:creationId xmlns:a16="http://schemas.microsoft.com/office/drawing/2014/main" id="{6CCE79B8-B575-417C-E11C-07D2064DC9F9}"/>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2" name="object 11">
            <a:extLst>
              <a:ext uri="{FF2B5EF4-FFF2-40B4-BE49-F238E27FC236}">
                <a16:creationId xmlns:a16="http://schemas.microsoft.com/office/drawing/2014/main" id="{C1E5453B-7821-5C89-1959-5A1B3020E667}"/>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25</a:t>
            </a:fld>
            <a:endParaRPr b="0" spc="-25" dirty="0">
              <a:latin typeface="Aptos" panose="020B00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3642"/>
          </a:solidFill>
        </p:spPr>
        <p:txBody>
          <a:bodyPr wrap="square" lIns="0" tIns="0" rIns="0" bIns="0" rtlCol="0"/>
          <a:lstStyle/>
          <a:p>
            <a:endParaRPr/>
          </a:p>
        </p:txBody>
      </p:sp>
      <p:grpSp>
        <p:nvGrpSpPr>
          <p:cNvPr id="3" name="object 3"/>
          <p:cNvGrpSpPr/>
          <p:nvPr/>
        </p:nvGrpSpPr>
        <p:grpSpPr>
          <a:xfrm>
            <a:off x="1047088" y="2522907"/>
            <a:ext cx="19057620" cy="8796655"/>
            <a:chOff x="1047088" y="2522907"/>
            <a:chExt cx="19057620" cy="8796655"/>
          </a:xfrm>
        </p:grpSpPr>
        <p:sp>
          <p:nvSpPr>
            <p:cNvPr id="4" name="object 4"/>
            <p:cNvSpPr/>
            <p:nvPr/>
          </p:nvSpPr>
          <p:spPr>
            <a:xfrm>
              <a:off x="1057559" y="8439943"/>
              <a:ext cx="12607290" cy="2868930"/>
            </a:xfrm>
            <a:custGeom>
              <a:avLst/>
              <a:gdLst/>
              <a:ahLst/>
              <a:cxnLst/>
              <a:rect l="l" t="t" r="r" b="b"/>
              <a:pathLst>
                <a:path w="12607290" h="2868929">
                  <a:moveTo>
                    <a:pt x="0" y="2868613"/>
                  </a:moveTo>
                  <a:lnTo>
                    <a:pt x="0" y="1821934"/>
                  </a:lnTo>
                  <a:lnTo>
                    <a:pt x="1821934" y="0"/>
                  </a:lnTo>
                  <a:lnTo>
                    <a:pt x="12606945" y="0"/>
                  </a:lnTo>
                  <a:lnTo>
                    <a:pt x="12606945" y="2868613"/>
                  </a:lnTo>
                </a:path>
              </a:pathLst>
            </a:custGeom>
            <a:ln w="20941">
              <a:solidFill>
                <a:srgbClr val="FFE980"/>
              </a:solidFill>
            </a:ln>
          </p:spPr>
          <p:txBody>
            <a:bodyPr wrap="square" lIns="0" tIns="0" rIns="0" bIns="0" rtlCol="0"/>
            <a:lstStyle/>
            <a:p>
              <a:endParaRPr/>
            </a:p>
          </p:txBody>
        </p:sp>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7190011" y="2522907"/>
              <a:ext cx="12914088" cy="7738560"/>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descr="$PPTXTitle"/>
          <p:cNvSpPr txBox="1">
            <a:spLocks noGrp="1"/>
          </p:cNvSpPr>
          <p:nvPr>
            <p:ph type="title" idx="4294967295"/>
          </p:nvPr>
        </p:nvSpPr>
        <p:spPr>
          <a:xfrm>
            <a:off x="1034388" y="976869"/>
            <a:ext cx="5207662" cy="1154162"/>
          </a:xfrm>
          <a:prstGeom prst="rect">
            <a:avLst/>
          </a:prstGeom>
        </p:spPr>
        <p:txBody>
          <a:bodyPr vert="horz" wrap="square" lIns="0" tIns="15240" rIns="0" bIns="0" rtlCol="0">
            <a:spAutoFit/>
          </a:bodyPr>
          <a:lstStyle/>
          <a:p>
            <a:pPr marL="12700">
              <a:lnSpc>
                <a:spcPct val="100000"/>
              </a:lnSpc>
              <a:spcBef>
                <a:spcPts val="120"/>
              </a:spcBef>
            </a:pPr>
            <a:r>
              <a:rPr sz="7400" dirty="0">
                <a:solidFill>
                  <a:srgbClr val="083642"/>
                </a:solidFill>
                <a:latin typeface="Aptos Light" panose="020B0004020202020204" pitchFamily="34" charset="0"/>
              </a:rPr>
              <a:t>Who it’s for</a:t>
            </a:r>
          </a:p>
        </p:txBody>
      </p:sp>
      <p:sp>
        <p:nvSpPr>
          <p:cNvPr id="6" name="object 6"/>
          <p:cNvSpPr txBox="1"/>
          <p:nvPr/>
        </p:nvSpPr>
        <p:spPr>
          <a:xfrm>
            <a:off x="1034388" y="4409700"/>
            <a:ext cx="5741670" cy="3658566"/>
          </a:xfrm>
          <a:prstGeom prst="rect">
            <a:avLst/>
          </a:prstGeom>
        </p:spPr>
        <p:txBody>
          <a:bodyPr vert="horz" wrap="square" lIns="0" tIns="15875" rIns="0" bIns="0" rtlCol="0">
            <a:spAutoFit/>
          </a:bodyPr>
          <a:lstStyle/>
          <a:p>
            <a:pPr marL="12700" marR="5080">
              <a:lnSpc>
                <a:spcPct val="100000"/>
              </a:lnSpc>
              <a:spcBef>
                <a:spcPts val="125"/>
              </a:spcBef>
            </a:pPr>
            <a:r>
              <a:rPr sz="2200" dirty="0">
                <a:solidFill>
                  <a:srgbClr val="093642"/>
                </a:solidFill>
                <a:latin typeface="Aptos" panose="020B0004020202020204" pitchFamily="34" charset="0"/>
                <a:cs typeface="Calibri"/>
              </a:rPr>
              <a:t>This toolkit is for people leaders, supervisors, business owners, and mentors working across construction and infrastructure. It’s designed for anyone responsible for guiding others</a:t>
            </a:r>
            <a:endParaRPr sz="2200" dirty="0">
              <a:latin typeface="Aptos" panose="020B0004020202020204" pitchFamily="34" charset="0"/>
              <a:cs typeface="Calibri"/>
            </a:endParaRPr>
          </a:p>
          <a:p>
            <a:pPr marL="12700" marR="988060">
              <a:lnSpc>
                <a:spcPts val="2640"/>
              </a:lnSpc>
              <a:spcBef>
                <a:spcPts val="80"/>
              </a:spcBef>
            </a:pPr>
            <a:r>
              <a:rPr sz="2200" dirty="0">
                <a:solidFill>
                  <a:srgbClr val="093642"/>
                </a:solidFill>
                <a:latin typeface="Aptos" panose="020B0004020202020204" pitchFamily="34" charset="0"/>
                <a:cs typeface="Calibri"/>
              </a:rPr>
              <a:t>– whether through formal authority or everyday influence.</a:t>
            </a:r>
            <a:endParaRPr sz="2200" dirty="0">
              <a:latin typeface="Aptos" panose="020B0004020202020204" pitchFamily="34" charset="0"/>
              <a:cs typeface="Calibri"/>
            </a:endParaRPr>
          </a:p>
          <a:p>
            <a:pPr marL="12700" marR="35560">
              <a:lnSpc>
                <a:spcPct val="103000"/>
              </a:lnSpc>
              <a:spcBef>
                <a:spcPts val="1470"/>
              </a:spcBef>
            </a:pPr>
            <a:r>
              <a:rPr sz="1800" dirty="0">
                <a:latin typeface="Aptos Light" panose="020B0004020202020204" pitchFamily="34" charset="0"/>
                <a:cs typeface="Calibri"/>
              </a:rPr>
              <a:t>It’s especially relevant for small and medium-sized enterprises that may not have access to structured HR </a:t>
            </a:r>
            <a:br>
              <a:rPr lang="en-US" sz="1800" dirty="0">
                <a:latin typeface="Aptos Light" panose="020B0004020202020204" pitchFamily="34" charset="0"/>
                <a:cs typeface="Calibri"/>
              </a:rPr>
            </a:br>
            <a:r>
              <a:rPr sz="1800" dirty="0">
                <a:latin typeface="Aptos Light" panose="020B0004020202020204" pitchFamily="34" charset="0"/>
                <a:cs typeface="Calibri"/>
              </a:rPr>
              <a:t>or leadership programmes, but still want to support  </a:t>
            </a:r>
            <a:br>
              <a:rPr lang="en-US" sz="1800" dirty="0">
                <a:latin typeface="Aptos Light" panose="020B0004020202020204" pitchFamily="34" charset="0"/>
                <a:cs typeface="Calibri"/>
              </a:rPr>
            </a:br>
            <a:r>
              <a:rPr sz="1800" dirty="0">
                <a:latin typeface="Aptos Light" panose="020B0004020202020204" pitchFamily="34" charset="0"/>
                <a:cs typeface="Calibri"/>
              </a:rPr>
              <a:t>their teams, retain staff, and build wellbeing in practical, achievable ways.</a:t>
            </a:r>
          </a:p>
        </p:txBody>
      </p:sp>
      <p:sp>
        <p:nvSpPr>
          <p:cNvPr id="7" name="object 7"/>
          <p:cNvSpPr txBox="1"/>
          <p:nvPr/>
        </p:nvSpPr>
        <p:spPr>
          <a:xfrm>
            <a:off x="7177308" y="480194"/>
            <a:ext cx="854075"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Introduction</a:t>
            </a:r>
            <a:endParaRPr sz="1150" b="1" dirty="0">
              <a:latin typeface="Aptos" panose="020B0004020202020204" pitchFamily="34" charset="0"/>
              <a:cs typeface="Calibri"/>
            </a:endParaRPr>
          </a:p>
        </p:txBody>
      </p:sp>
      <p:sp>
        <p:nvSpPr>
          <p:cNvPr id="10" name="object 9">
            <a:extLst>
              <a:ext uri="{FF2B5EF4-FFF2-40B4-BE49-F238E27FC236}">
                <a16:creationId xmlns:a16="http://schemas.microsoft.com/office/drawing/2014/main" id="{A46581AC-BD33-49E8-0295-B1B9930BEFE6}"/>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8" name="object 4">
            <a:extLst>
              <a:ext uri="{FF2B5EF4-FFF2-40B4-BE49-F238E27FC236}">
                <a16:creationId xmlns:a16="http://schemas.microsoft.com/office/drawing/2014/main" id="{97FF7F7C-6BD4-C5F3-12D0-29C9D2BFFFA4}"/>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2" name="object 11">
            <a:extLst>
              <a:ext uri="{FF2B5EF4-FFF2-40B4-BE49-F238E27FC236}">
                <a16:creationId xmlns:a16="http://schemas.microsoft.com/office/drawing/2014/main" id="{0F8D0E84-DC33-D5D7-DFAF-17A073D0257C}"/>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3</a:t>
            </a:fld>
            <a:endParaRPr b="0" spc="-25" dirty="0">
              <a:latin typeface="Aptos" panose="020B0004020202020204" pitchFamily="34" charset="0"/>
            </a:endParaRPr>
          </a:p>
        </p:txBody>
      </p:sp>
      <p:pic>
        <p:nvPicPr>
          <p:cNvPr id="14" name="Picture 13" descr="A group of men wearing safety vests and helmets looking at a paper&#10;&#10;AI-generated content may be incorrect.">
            <a:extLst>
              <a:ext uri="{FF2B5EF4-FFF2-40B4-BE49-F238E27FC236}">
                <a16:creationId xmlns:a16="http://schemas.microsoft.com/office/drawing/2014/main" id="{C8B366DA-1280-95F4-FB87-129B598329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8510" y="1201519"/>
            <a:ext cx="12585590" cy="83393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idx="4294967295"/>
          </p:nvPr>
        </p:nvSpPr>
        <p:spPr>
          <a:xfrm>
            <a:off x="1034388" y="976869"/>
            <a:ext cx="9202420" cy="1156335"/>
          </a:xfrm>
          <a:prstGeom prst="rect">
            <a:avLst/>
          </a:prstGeom>
        </p:spPr>
        <p:txBody>
          <a:bodyPr vert="horz" wrap="square" lIns="0" tIns="15240" rIns="0" bIns="0" rtlCol="0">
            <a:spAutoFit/>
          </a:bodyPr>
          <a:lstStyle/>
          <a:p>
            <a:pPr marL="12700">
              <a:lnSpc>
                <a:spcPct val="100000"/>
              </a:lnSpc>
              <a:spcBef>
                <a:spcPts val="120"/>
              </a:spcBef>
            </a:pPr>
            <a:r>
              <a:rPr sz="7400" dirty="0">
                <a:solidFill>
                  <a:srgbClr val="083642"/>
                </a:solidFill>
                <a:latin typeface="Aptos Light" panose="020B0004020202020204" pitchFamily="34" charset="0"/>
              </a:rPr>
              <a:t>Why it matters</a:t>
            </a:r>
          </a:p>
        </p:txBody>
      </p:sp>
      <p:sp>
        <p:nvSpPr>
          <p:cNvPr id="3" name="object 3"/>
          <p:cNvSpPr txBox="1"/>
          <p:nvPr/>
        </p:nvSpPr>
        <p:spPr>
          <a:xfrm>
            <a:off x="1034388" y="4409700"/>
            <a:ext cx="5366385" cy="2360262"/>
          </a:xfrm>
          <a:prstGeom prst="rect">
            <a:avLst/>
          </a:prstGeom>
        </p:spPr>
        <p:txBody>
          <a:bodyPr vert="horz" wrap="square" lIns="0" tIns="15875" rIns="0" bIns="0" rtlCol="0">
            <a:spAutoFit/>
          </a:bodyPr>
          <a:lstStyle/>
          <a:p>
            <a:pPr marL="12700" marR="365760">
              <a:lnSpc>
                <a:spcPct val="100000"/>
              </a:lnSpc>
              <a:spcBef>
                <a:spcPts val="125"/>
              </a:spcBef>
            </a:pPr>
            <a:r>
              <a:rPr sz="2200" dirty="0">
                <a:solidFill>
                  <a:srgbClr val="093642"/>
                </a:solidFill>
                <a:latin typeface="Aptos" panose="020B0004020202020204" pitchFamily="34" charset="0"/>
                <a:cs typeface="Calibri"/>
              </a:rPr>
              <a:t>Leadership directly shapes how people experience work, from safety and</a:t>
            </a:r>
            <a:endParaRPr sz="2200" dirty="0">
              <a:latin typeface="Aptos" panose="020B0004020202020204" pitchFamily="34" charset="0"/>
              <a:cs typeface="Calibri"/>
            </a:endParaRPr>
          </a:p>
          <a:p>
            <a:pPr marL="12700" marR="5080">
              <a:lnSpc>
                <a:spcPts val="2640"/>
              </a:lnSpc>
              <a:spcBef>
                <a:spcPts val="85"/>
              </a:spcBef>
            </a:pPr>
            <a:r>
              <a:rPr sz="2200" dirty="0">
                <a:solidFill>
                  <a:srgbClr val="093642"/>
                </a:solidFill>
                <a:latin typeface="Aptos" panose="020B0004020202020204" pitchFamily="34" charset="0"/>
                <a:cs typeface="Calibri"/>
              </a:rPr>
              <a:t>communication to whether they stay long enough to grow. Yet across the sector, leadership development is often informal, uneven, or out of reach, especially for</a:t>
            </a:r>
            <a:endParaRPr sz="2200" dirty="0">
              <a:latin typeface="Aptos" panose="020B0004020202020204" pitchFamily="34" charset="0"/>
              <a:cs typeface="Calibri"/>
            </a:endParaRPr>
          </a:p>
          <a:p>
            <a:pPr marL="12700">
              <a:lnSpc>
                <a:spcPts val="2545"/>
              </a:lnSpc>
            </a:pPr>
            <a:r>
              <a:rPr sz="2200" dirty="0">
                <a:solidFill>
                  <a:srgbClr val="093642"/>
                </a:solidFill>
                <a:latin typeface="Aptos" panose="020B0004020202020204" pitchFamily="34" charset="0"/>
                <a:cs typeface="Calibri"/>
              </a:rPr>
              <a:t>smaller businesses.</a:t>
            </a:r>
            <a:endParaRPr sz="2200" dirty="0">
              <a:latin typeface="Aptos" panose="020B0004020202020204" pitchFamily="34" charset="0"/>
              <a:cs typeface="Calibri"/>
            </a:endParaRPr>
          </a:p>
        </p:txBody>
      </p:sp>
      <p:sp>
        <p:nvSpPr>
          <p:cNvPr id="4" name="object 4"/>
          <p:cNvSpPr txBox="1"/>
          <p:nvPr/>
        </p:nvSpPr>
        <p:spPr>
          <a:xfrm>
            <a:off x="7177308" y="4412894"/>
            <a:ext cx="5680710" cy="3653885"/>
          </a:xfrm>
          <a:prstGeom prst="rect">
            <a:avLst/>
          </a:prstGeom>
        </p:spPr>
        <p:txBody>
          <a:bodyPr vert="horz" wrap="square" lIns="0" tIns="6350" rIns="0" bIns="0" rtlCol="0">
            <a:spAutoFit/>
          </a:bodyPr>
          <a:lstStyle/>
          <a:p>
            <a:pPr marL="12700" marR="5080" algn="l">
              <a:lnSpc>
                <a:spcPct val="103000"/>
              </a:lnSpc>
              <a:spcBef>
                <a:spcPts val="50"/>
              </a:spcBef>
            </a:pPr>
            <a:r>
              <a:rPr sz="1800" dirty="0">
                <a:latin typeface="Aptos Light" panose="020B0004020202020204" pitchFamily="34" charset="0"/>
                <a:cs typeface="Calibri"/>
              </a:rPr>
              <a:t>This gap has real consequences. Only one in four new entrants stay beyond five years. Many leave not because </a:t>
            </a:r>
            <a:br>
              <a:rPr lang="en-US" sz="1800" dirty="0">
                <a:latin typeface="Aptos Light" panose="020B0004020202020204" pitchFamily="34" charset="0"/>
                <a:cs typeface="Calibri"/>
              </a:rPr>
            </a:br>
            <a:r>
              <a:rPr sz="1800" dirty="0">
                <a:latin typeface="Aptos Light" panose="020B0004020202020204" pitchFamily="34" charset="0"/>
                <a:cs typeface="Calibri"/>
              </a:rPr>
              <a:t>of the work itself, but because they lack support, mentoring, and clear development pathways.</a:t>
            </a:r>
          </a:p>
          <a:p>
            <a:pPr marL="12700" marR="312420" algn="l">
              <a:lnSpc>
                <a:spcPct val="103000"/>
              </a:lnSpc>
              <a:spcBef>
                <a:spcPts val="935"/>
              </a:spcBef>
            </a:pPr>
            <a:r>
              <a:rPr sz="1800" dirty="0">
                <a:latin typeface="Aptos Light" panose="020B0004020202020204" pitchFamily="34" charset="0"/>
                <a:cs typeface="Calibri"/>
              </a:rPr>
              <a:t>Supervisors are often promoted for technical skill, not people capability. Without practical tools, they’re expected to lead without guidance, which can affect team culture, confidence, and retention.</a:t>
            </a:r>
          </a:p>
          <a:p>
            <a:pPr marL="12700" marR="8890" algn="l">
              <a:lnSpc>
                <a:spcPct val="103000"/>
              </a:lnSpc>
              <a:spcBef>
                <a:spcPts val="935"/>
              </a:spcBef>
            </a:pPr>
            <a:r>
              <a:rPr sz="1800" dirty="0">
                <a:latin typeface="Aptos Light" panose="020B0004020202020204" pitchFamily="34" charset="0"/>
                <a:cs typeface="Calibri"/>
              </a:rPr>
              <a:t>This toolkit helps close that gap. It offers low-cost, low-barrier, people-centred resources that leaders can use straight away to check in on wellbeing, build mentoring relationships, and reflect on their leadership in practice.</a:t>
            </a:r>
          </a:p>
        </p:txBody>
      </p:sp>
      <p:sp>
        <p:nvSpPr>
          <p:cNvPr id="5" name="object 5"/>
          <p:cNvSpPr txBox="1"/>
          <p:nvPr/>
        </p:nvSpPr>
        <p:spPr>
          <a:xfrm>
            <a:off x="13320304" y="4412434"/>
            <a:ext cx="5373370" cy="2281715"/>
          </a:xfrm>
          <a:prstGeom prst="rect">
            <a:avLst/>
          </a:prstGeom>
        </p:spPr>
        <p:txBody>
          <a:bodyPr vert="horz" wrap="square" lIns="0" tIns="6350" rIns="0" bIns="0" rtlCol="0">
            <a:spAutoFit/>
          </a:bodyPr>
          <a:lstStyle/>
          <a:p>
            <a:pPr marL="12700" marR="5080">
              <a:lnSpc>
                <a:spcPct val="103000"/>
              </a:lnSpc>
              <a:spcBef>
                <a:spcPts val="50"/>
              </a:spcBef>
            </a:pPr>
            <a:r>
              <a:rPr sz="1800" dirty="0">
                <a:latin typeface="Aptos Light" panose="020B0004020202020204" pitchFamily="34" charset="0"/>
                <a:cs typeface="Calibri"/>
              </a:rPr>
              <a:t>It is grounded in values such as manaakitanga (care and kindness), whanaungatanga (connection and belonging), kaitiakitanga (guardianship), and tautua (service to others). These principles reflect Māori  and Pacific approaches to leadership that prioritise relationships, respect, and collective growth, helping ensure the tools support inclusive and culturally responsive leadership across diverse teams.</a:t>
            </a:r>
          </a:p>
        </p:txBody>
      </p:sp>
      <p:sp>
        <p:nvSpPr>
          <p:cNvPr id="6" name="object 6"/>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0" name="object 9">
            <a:extLst>
              <a:ext uri="{FF2B5EF4-FFF2-40B4-BE49-F238E27FC236}">
                <a16:creationId xmlns:a16="http://schemas.microsoft.com/office/drawing/2014/main" id="{CF617E51-DD2E-4A1B-5BF9-6170AC747D28}"/>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1" name="object 7">
            <a:extLst>
              <a:ext uri="{FF2B5EF4-FFF2-40B4-BE49-F238E27FC236}">
                <a16:creationId xmlns:a16="http://schemas.microsoft.com/office/drawing/2014/main" id="{D919217E-3C19-7C52-6D16-D1C453317F52}"/>
              </a:ext>
            </a:extLst>
          </p:cNvPr>
          <p:cNvSpPr txBox="1"/>
          <p:nvPr/>
        </p:nvSpPr>
        <p:spPr>
          <a:xfrm>
            <a:off x="7177308" y="480194"/>
            <a:ext cx="854075"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Introduction</a:t>
            </a:r>
            <a:endParaRPr sz="1150" b="1" dirty="0">
              <a:latin typeface="Aptos" panose="020B0004020202020204" pitchFamily="34" charset="0"/>
              <a:cs typeface="Calibri"/>
            </a:endParaRPr>
          </a:p>
        </p:txBody>
      </p:sp>
      <p:sp>
        <p:nvSpPr>
          <p:cNvPr id="8" name="object 11">
            <a:extLst>
              <a:ext uri="{FF2B5EF4-FFF2-40B4-BE49-F238E27FC236}">
                <a16:creationId xmlns:a16="http://schemas.microsoft.com/office/drawing/2014/main" id="{AB526FD1-BFC3-8385-E5FF-97F749A93005}"/>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4</a:t>
            </a:fld>
            <a:endParaRPr b="0" spc="-25" dirty="0">
              <a:latin typeface="Aptos" panose="020B00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idx="4294967295"/>
          </p:nvPr>
        </p:nvSpPr>
        <p:spPr>
          <a:xfrm>
            <a:off x="1034388" y="976869"/>
            <a:ext cx="9202420" cy="1156335"/>
          </a:xfrm>
          <a:prstGeom prst="rect">
            <a:avLst/>
          </a:prstGeom>
        </p:spPr>
        <p:txBody>
          <a:bodyPr vert="horz" wrap="square" lIns="0" tIns="15240" rIns="0" bIns="0" rtlCol="0">
            <a:spAutoFit/>
          </a:bodyPr>
          <a:lstStyle/>
          <a:p>
            <a:pPr marL="12700">
              <a:lnSpc>
                <a:spcPct val="100000"/>
              </a:lnSpc>
              <a:spcBef>
                <a:spcPts val="120"/>
              </a:spcBef>
            </a:pPr>
            <a:r>
              <a:rPr sz="7400" dirty="0">
                <a:solidFill>
                  <a:srgbClr val="083642"/>
                </a:solidFill>
                <a:latin typeface="Aptos Light" panose="020B0004020202020204" pitchFamily="34" charset="0"/>
              </a:rPr>
              <a:t>How to use this toolkit</a:t>
            </a:r>
          </a:p>
        </p:txBody>
      </p:sp>
      <p:sp>
        <p:nvSpPr>
          <p:cNvPr id="3" name="object 3"/>
          <p:cNvSpPr txBox="1"/>
          <p:nvPr/>
        </p:nvSpPr>
        <p:spPr>
          <a:xfrm>
            <a:off x="13320228" y="1268434"/>
            <a:ext cx="5516245" cy="1370330"/>
          </a:xfrm>
          <a:prstGeom prst="rect">
            <a:avLst/>
          </a:prstGeom>
        </p:spPr>
        <p:txBody>
          <a:bodyPr vert="horz" wrap="square" lIns="0" tIns="15875" rIns="0" bIns="0" rtlCol="0">
            <a:spAutoFit/>
          </a:bodyPr>
          <a:lstStyle/>
          <a:p>
            <a:pPr marL="12700" algn="just">
              <a:lnSpc>
                <a:spcPts val="2640"/>
              </a:lnSpc>
              <a:spcBef>
                <a:spcPts val="125"/>
              </a:spcBef>
            </a:pPr>
            <a:r>
              <a:rPr sz="2200" dirty="0">
                <a:solidFill>
                  <a:srgbClr val="093642"/>
                </a:solidFill>
                <a:latin typeface="Aptos" panose="020B0004020202020204" pitchFamily="34" charset="0"/>
                <a:cs typeface="Calibri"/>
              </a:rPr>
              <a:t>Each resource can be used on its own or</a:t>
            </a:r>
            <a:endParaRPr sz="2200" dirty="0">
              <a:latin typeface="Aptos" panose="020B0004020202020204" pitchFamily="34" charset="0"/>
              <a:cs typeface="Calibri"/>
            </a:endParaRPr>
          </a:p>
          <a:p>
            <a:pPr marL="12700" marR="5080" algn="just">
              <a:lnSpc>
                <a:spcPts val="2640"/>
              </a:lnSpc>
              <a:spcBef>
                <a:spcPts val="85"/>
              </a:spcBef>
            </a:pPr>
            <a:r>
              <a:rPr sz="2200" dirty="0">
                <a:solidFill>
                  <a:srgbClr val="093642"/>
                </a:solidFill>
                <a:latin typeface="Aptos" panose="020B0004020202020204" pitchFamily="34" charset="0"/>
                <a:cs typeface="Calibri"/>
              </a:rPr>
              <a:t>alongside the others. There’s no set order – start with what’s most relevant to your role, team, or workplace.</a:t>
            </a:r>
            <a:endParaRPr sz="2200" dirty="0">
              <a:latin typeface="Aptos" panose="020B0004020202020204" pitchFamily="34" charset="0"/>
              <a:cs typeface="Calibri"/>
            </a:endParaRPr>
          </a:p>
        </p:txBody>
      </p:sp>
      <p:sp>
        <p:nvSpPr>
          <p:cNvPr id="4" name="object 4"/>
          <p:cNvSpPr txBox="1"/>
          <p:nvPr/>
        </p:nvSpPr>
        <p:spPr>
          <a:xfrm>
            <a:off x="1034388" y="9693849"/>
            <a:ext cx="11004550" cy="29110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093642"/>
                </a:solidFill>
                <a:latin typeface="Aptos SemiBold" panose="020B0004020202020204" pitchFamily="34" charset="0"/>
                <a:cs typeface="Calibri"/>
              </a:rPr>
              <a:t>The toolkit is designed to fit around real work – not add to it. </a:t>
            </a:r>
            <a:r>
              <a:rPr sz="1800" dirty="0">
                <a:latin typeface="Aptos Light" panose="020B0004020202020204" pitchFamily="34" charset="0"/>
                <a:cs typeface="Calibri"/>
              </a:rPr>
              <a:t>Each tool is short, practical, and ready to use.</a:t>
            </a:r>
          </a:p>
        </p:txBody>
      </p:sp>
      <p:sp>
        <p:nvSpPr>
          <p:cNvPr id="5" name="object 5"/>
          <p:cNvSpPr/>
          <p:nvPr/>
        </p:nvSpPr>
        <p:spPr>
          <a:xfrm>
            <a:off x="1047087" y="4439655"/>
            <a:ext cx="5724525" cy="4911090"/>
          </a:xfrm>
          <a:custGeom>
            <a:avLst/>
            <a:gdLst/>
            <a:ahLst/>
            <a:cxnLst/>
            <a:rect l="l" t="t" r="r" b="b"/>
            <a:pathLst>
              <a:path w="5724525" h="4911090">
                <a:moveTo>
                  <a:pt x="5724087" y="0"/>
                </a:moveTo>
                <a:lnTo>
                  <a:pt x="593625" y="0"/>
                </a:lnTo>
                <a:lnTo>
                  <a:pt x="0" y="593625"/>
                </a:lnTo>
                <a:lnTo>
                  <a:pt x="0" y="4910845"/>
                </a:lnTo>
                <a:lnTo>
                  <a:pt x="5130461" y="4910845"/>
                </a:lnTo>
                <a:lnTo>
                  <a:pt x="5724087" y="4317219"/>
                </a:lnTo>
                <a:lnTo>
                  <a:pt x="5724087" y="0"/>
                </a:lnTo>
                <a:close/>
              </a:path>
            </a:pathLst>
          </a:custGeom>
          <a:solidFill>
            <a:srgbClr val="FFFFFF"/>
          </a:solidFill>
        </p:spPr>
        <p:txBody>
          <a:bodyPr wrap="square" lIns="0" tIns="0" rIns="0" bIns="0" rtlCol="0"/>
          <a:lstStyle/>
          <a:p>
            <a:endParaRPr/>
          </a:p>
        </p:txBody>
      </p:sp>
      <p:sp>
        <p:nvSpPr>
          <p:cNvPr id="6" name="object 6"/>
          <p:cNvSpPr/>
          <p:nvPr/>
        </p:nvSpPr>
        <p:spPr>
          <a:xfrm>
            <a:off x="7190006" y="4439655"/>
            <a:ext cx="5724525" cy="4911090"/>
          </a:xfrm>
          <a:custGeom>
            <a:avLst/>
            <a:gdLst/>
            <a:ahLst/>
            <a:cxnLst/>
            <a:rect l="l" t="t" r="r" b="b"/>
            <a:pathLst>
              <a:path w="5724525" h="4911090">
                <a:moveTo>
                  <a:pt x="5724087" y="0"/>
                </a:moveTo>
                <a:lnTo>
                  <a:pt x="593625" y="0"/>
                </a:lnTo>
                <a:lnTo>
                  <a:pt x="0" y="593625"/>
                </a:lnTo>
                <a:lnTo>
                  <a:pt x="0" y="4910845"/>
                </a:lnTo>
                <a:lnTo>
                  <a:pt x="5130461" y="4910845"/>
                </a:lnTo>
                <a:lnTo>
                  <a:pt x="5724087" y="4317219"/>
                </a:lnTo>
                <a:lnTo>
                  <a:pt x="5724087" y="0"/>
                </a:lnTo>
                <a:close/>
              </a:path>
            </a:pathLst>
          </a:custGeom>
          <a:solidFill>
            <a:srgbClr val="FFFFFF"/>
          </a:solidFill>
        </p:spPr>
        <p:txBody>
          <a:bodyPr wrap="square" lIns="0" tIns="0" rIns="0" bIns="0" rtlCol="0"/>
          <a:lstStyle/>
          <a:p>
            <a:endParaRPr/>
          </a:p>
        </p:txBody>
      </p:sp>
      <p:sp>
        <p:nvSpPr>
          <p:cNvPr id="7" name="object 7"/>
          <p:cNvSpPr/>
          <p:nvPr/>
        </p:nvSpPr>
        <p:spPr>
          <a:xfrm>
            <a:off x="13332925" y="4439655"/>
            <a:ext cx="5724525" cy="4911090"/>
          </a:xfrm>
          <a:custGeom>
            <a:avLst/>
            <a:gdLst/>
            <a:ahLst/>
            <a:cxnLst/>
            <a:rect l="l" t="t" r="r" b="b"/>
            <a:pathLst>
              <a:path w="5724525" h="4911090">
                <a:moveTo>
                  <a:pt x="5724087" y="0"/>
                </a:moveTo>
                <a:lnTo>
                  <a:pt x="593625" y="0"/>
                </a:lnTo>
                <a:lnTo>
                  <a:pt x="0" y="593625"/>
                </a:lnTo>
                <a:lnTo>
                  <a:pt x="0" y="4910845"/>
                </a:lnTo>
                <a:lnTo>
                  <a:pt x="5130461" y="4910845"/>
                </a:lnTo>
                <a:lnTo>
                  <a:pt x="5724087" y="4317219"/>
                </a:lnTo>
                <a:lnTo>
                  <a:pt x="5724087" y="0"/>
                </a:lnTo>
                <a:close/>
              </a:path>
            </a:pathLst>
          </a:custGeom>
          <a:solidFill>
            <a:srgbClr val="FFFFFF"/>
          </a:solidFill>
        </p:spPr>
        <p:txBody>
          <a:bodyPr wrap="square" lIns="0" tIns="0" rIns="0" bIns="0" rtlCol="0"/>
          <a:lstStyle/>
          <a:p>
            <a:endParaRPr/>
          </a:p>
        </p:txBody>
      </p:sp>
      <p:graphicFrame>
        <p:nvGraphicFramePr>
          <p:cNvPr id="8" name="object 8"/>
          <p:cNvGraphicFramePr>
            <a:graphicFrameLocks noGrp="1"/>
          </p:cNvGraphicFramePr>
          <p:nvPr>
            <p:extLst>
              <p:ext uri="{D42A27DB-BD31-4B8C-83A1-F6EECF244321}">
                <p14:modId xmlns:p14="http://schemas.microsoft.com/office/powerpoint/2010/main" val="2860591038"/>
              </p:ext>
            </p:extLst>
          </p:nvPr>
        </p:nvGraphicFramePr>
        <p:xfrm>
          <a:off x="1695870" y="5974315"/>
          <a:ext cx="4429125" cy="1836000"/>
        </p:xfrm>
        <a:graphic>
          <a:graphicData uri="http://schemas.openxmlformats.org/drawingml/2006/table">
            <a:tbl>
              <a:tblPr firstRow="1" bandRow="1">
                <a:tableStyleId>{2D5ABB26-0587-4C30-8999-92F81FD0307C}</a:tableStyleId>
              </a:tblPr>
              <a:tblGrid>
                <a:gridCol w="4429125">
                  <a:extLst>
                    <a:ext uri="{9D8B030D-6E8A-4147-A177-3AD203B41FA5}">
                      <a16:colId xmlns:a16="http://schemas.microsoft.com/office/drawing/2014/main" val="20000"/>
                    </a:ext>
                  </a:extLst>
                </a:gridCol>
              </a:tblGrid>
              <a:tr h="659921">
                <a:tc>
                  <a:txBody>
                    <a:bodyPr/>
                    <a:lstStyle/>
                    <a:p>
                      <a:pPr>
                        <a:lnSpc>
                          <a:spcPct val="100000"/>
                        </a:lnSpc>
                        <a:spcBef>
                          <a:spcPts val="1210"/>
                        </a:spcBef>
                      </a:pPr>
                      <a:r>
                        <a:rPr sz="2200" b="1" i="0" spc="0" dirty="0">
                          <a:solidFill>
                            <a:srgbClr val="093642"/>
                          </a:solidFill>
                          <a:latin typeface="Aptos SemiBold" panose="020B0004020202020204" pitchFamily="34" charset="0"/>
                          <a:cs typeface="Calibri"/>
                        </a:rPr>
                        <a:t>Wellbeing Check-In Guide</a:t>
                      </a:r>
                      <a:endParaRPr sz="2200" b="1" i="0" spc="0" dirty="0">
                        <a:latin typeface="Aptos SemiBold" panose="020B0004020202020204" pitchFamily="34" charset="0"/>
                        <a:cs typeface="Calibri"/>
                      </a:endParaRPr>
                    </a:p>
                  </a:txBody>
                  <a:tcPr marL="0" marR="0" marT="15367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0"/>
                  </a:ext>
                </a:extLst>
              </a:tr>
              <a:tr h="1176079">
                <a:tc>
                  <a:txBody>
                    <a:bodyPr/>
                    <a:lstStyle/>
                    <a:p>
                      <a:pPr marR="1422400">
                        <a:lnSpc>
                          <a:spcPct val="100000"/>
                        </a:lnSpc>
                        <a:spcBef>
                          <a:spcPts val="1205"/>
                        </a:spcBef>
                      </a:pPr>
                      <a:r>
                        <a:rPr sz="2200" b="0" i="0" spc="0" dirty="0">
                          <a:solidFill>
                            <a:srgbClr val="093642"/>
                          </a:solidFill>
                          <a:latin typeface="Aptos Light" panose="020B0004020202020204" pitchFamily="34" charset="0"/>
                          <a:cs typeface="Calibri"/>
                        </a:rPr>
                        <a:t>Supports regular, open conversations that build connection and care.</a:t>
                      </a:r>
                      <a:endParaRPr lang="mi-NZ" sz="2200" b="0" i="0" spc="0" dirty="0">
                        <a:solidFill>
                          <a:srgbClr val="093642"/>
                        </a:solidFill>
                        <a:latin typeface="Aptos Light" panose="020B0004020202020204" pitchFamily="34" charset="0"/>
                        <a:cs typeface="Calibri"/>
                      </a:endParaRPr>
                    </a:p>
                  </a:txBody>
                  <a:tcPr marL="0" marR="0" marT="153035" marB="0">
                    <a:lnT w="12700">
                      <a:solidFill>
                        <a:srgbClr val="093642"/>
                      </a:solidFill>
                      <a:prstDash val="solid"/>
                    </a:lnT>
                  </a:tcPr>
                </a:tc>
                <a:extLst>
                  <a:ext uri="{0D108BD9-81ED-4DB2-BD59-A6C34878D82A}">
                    <a16:rowId xmlns:a16="http://schemas.microsoft.com/office/drawing/2014/main" val="10001"/>
                  </a:ext>
                </a:extLst>
              </a:tr>
            </a:tbl>
          </a:graphicData>
        </a:graphic>
      </p:graphicFrame>
      <p:graphicFrame>
        <p:nvGraphicFramePr>
          <p:cNvPr id="9" name="object 9"/>
          <p:cNvGraphicFramePr>
            <a:graphicFrameLocks noGrp="1"/>
          </p:cNvGraphicFramePr>
          <p:nvPr>
            <p:extLst>
              <p:ext uri="{D42A27DB-BD31-4B8C-83A1-F6EECF244321}">
                <p14:modId xmlns:p14="http://schemas.microsoft.com/office/powerpoint/2010/main" val="604946457"/>
              </p:ext>
            </p:extLst>
          </p:nvPr>
        </p:nvGraphicFramePr>
        <p:xfrm>
          <a:off x="7832221" y="5974315"/>
          <a:ext cx="4429125" cy="2847600"/>
        </p:xfrm>
        <a:graphic>
          <a:graphicData uri="http://schemas.openxmlformats.org/drawingml/2006/table">
            <a:tbl>
              <a:tblPr firstRow="1" bandRow="1">
                <a:tableStyleId>{2D5ABB26-0587-4C30-8999-92F81FD0307C}</a:tableStyleId>
              </a:tblPr>
              <a:tblGrid>
                <a:gridCol w="4429125">
                  <a:extLst>
                    <a:ext uri="{9D8B030D-6E8A-4147-A177-3AD203B41FA5}">
                      <a16:colId xmlns:a16="http://schemas.microsoft.com/office/drawing/2014/main" val="20000"/>
                    </a:ext>
                  </a:extLst>
                </a:gridCol>
              </a:tblGrid>
              <a:tr h="682550">
                <a:tc>
                  <a:txBody>
                    <a:bodyPr/>
                    <a:lstStyle/>
                    <a:p>
                      <a:pPr>
                        <a:lnSpc>
                          <a:spcPct val="100000"/>
                        </a:lnSpc>
                        <a:spcBef>
                          <a:spcPts val="1210"/>
                        </a:spcBef>
                      </a:pPr>
                      <a:r>
                        <a:rPr sz="2200" b="1" i="0" spc="0" dirty="0">
                          <a:solidFill>
                            <a:srgbClr val="093642"/>
                          </a:solidFill>
                          <a:latin typeface="Aptos SemiBold" panose="020B0004020202020204" pitchFamily="34" charset="0"/>
                          <a:cs typeface="Calibri"/>
                        </a:rPr>
                        <a:t>Mentoring Template</a:t>
                      </a:r>
                      <a:endParaRPr sz="2200" b="1" i="0" spc="0" dirty="0">
                        <a:latin typeface="Aptos SemiBold" panose="020B0004020202020204" pitchFamily="34" charset="0"/>
                        <a:cs typeface="Calibri"/>
                      </a:endParaRPr>
                    </a:p>
                  </a:txBody>
                  <a:tcPr marL="0" marR="0" marT="15367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0"/>
                  </a:ext>
                </a:extLst>
              </a:tr>
              <a:tr h="2165050">
                <a:tc>
                  <a:txBody>
                    <a:bodyPr/>
                    <a:lstStyle/>
                    <a:p>
                      <a:pPr marR="200660">
                        <a:lnSpc>
                          <a:spcPct val="100000"/>
                        </a:lnSpc>
                        <a:spcBef>
                          <a:spcPts val="1205"/>
                        </a:spcBef>
                      </a:pPr>
                      <a:r>
                        <a:rPr sz="2200" b="0" i="0" spc="0" dirty="0">
                          <a:solidFill>
                            <a:srgbClr val="093642"/>
                          </a:solidFill>
                          <a:latin typeface="Aptos Light" panose="020B0004020202020204" pitchFamily="34" charset="0"/>
                          <a:cs typeface="Calibri"/>
                        </a:rPr>
                        <a:t>Supports meaningful career conversations and goal-setting, helping build two-way mentoring relationships where both mentor and mentee learn from each other and share feedback.</a:t>
                      </a:r>
                      <a:endParaRPr sz="2200" b="0" i="0" spc="0" dirty="0">
                        <a:latin typeface="Aptos Light" panose="020B0004020202020204" pitchFamily="34" charset="0"/>
                        <a:cs typeface="Calibri"/>
                      </a:endParaRPr>
                    </a:p>
                  </a:txBody>
                  <a:tcPr marL="0" marR="0" marT="153035" marB="0">
                    <a:lnT w="12700">
                      <a:solidFill>
                        <a:srgbClr val="093642"/>
                      </a:solidFill>
                      <a:prstDash val="solid"/>
                    </a:lnT>
                  </a:tcPr>
                </a:tc>
                <a:extLst>
                  <a:ext uri="{0D108BD9-81ED-4DB2-BD59-A6C34878D82A}">
                    <a16:rowId xmlns:a16="http://schemas.microsoft.com/office/drawing/2014/main" val="10001"/>
                  </a:ext>
                </a:extLst>
              </a:tr>
            </a:tbl>
          </a:graphicData>
        </a:graphic>
      </p:graphicFrame>
      <p:graphicFrame>
        <p:nvGraphicFramePr>
          <p:cNvPr id="10" name="object 10"/>
          <p:cNvGraphicFramePr>
            <a:graphicFrameLocks noGrp="1"/>
          </p:cNvGraphicFramePr>
          <p:nvPr>
            <p:extLst>
              <p:ext uri="{D42A27DB-BD31-4B8C-83A1-F6EECF244321}">
                <p14:modId xmlns:p14="http://schemas.microsoft.com/office/powerpoint/2010/main" val="1364098128"/>
              </p:ext>
            </p:extLst>
          </p:nvPr>
        </p:nvGraphicFramePr>
        <p:xfrm>
          <a:off x="13975142" y="5974315"/>
          <a:ext cx="4429125" cy="1837977"/>
        </p:xfrm>
        <a:graphic>
          <a:graphicData uri="http://schemas.openxmlformats.org/drawingml/2006/table">
            <a:tbl>
              <a:tblPr firstRow="1" bandRow="1">
                <a:tableStyleId>{2D5ABB26-0587-4C30-8999-92F81FD0307C}</a:tableStyleId>
              </a:tblPr>
              <a:tblGrid>
                <a:gridCol w="4429125">
                  <a:extLst>
                    <a:ext uri="{9D8B030D-6E8A-4147-A177-3AD203B41FA5}">
                      <a16:colId xmlns:a16="http://schemas.microsoft.com/office/drawing/2014/main" val="20000"/>
                    </a:ext>
                  </a:extLst>
                </a:gridCol>
              </a:tblGrid>
              <a:tr h="679102">
                <a:tc>
                  <a:txBody>
                    <a:bodyPr/>
                    <a:lstStyle/>
                    <a:p>
                      <a:pPr>
                        <a:lnSpc>
                          <a:spcPct val="100000"/>
                        </a:lnSpc>
                        <a:spcBef>
                          <a:spcPts val="1210"/>
                        </a:spcBef>
                      </a:pPr>
                      <a:r>
                        <a:rPr sz="2200" b="1" i="0" spc="0" dirty="0">
                          <a:solidFill>
                            <a:srgbClr val="093642"/>
                          </a:solidFill>
                          <a:latin typeface="Aptos SemiBold" panose="020B0004020202020204" pitchFamily="34" charset="0"/>
                          <a:cs typeface="Calibri"/>
                        </a:rPr>
                        <a:t>Leadership Self-Check Tool</a:t>
                      </a:r>
                      <a:endParaRPr sz="2200" b="1" i="0" spc="0" dirty="0">
                        <a:latin typeface="Aptos SemiBold" panose="020B0004020202020204" pitchFamily="34" charset="0"/>
                        <a:cs typeface="Calibri"/>
                      </a:endParaRPr>
                    </a:p>
                  </a:txBody>
                  <a:tcPr marL="0" marR="0" marT="153670" marB="0">
                    <a:lnT w="12700">
                      <a:solidFill>
                        <a:srgbClr val="093642"/>
                      </a:solidFill>
                      <a:prstDash val="solid"/>
                    </a:lnT>
                    <a:lnB w="12700">
                      <a:solidFill>
                        <a:srgbClr val="093642"/>
                      </a:solidFill>
                      <a:prstDash val="solid"/>
                    </a:lnB>
                  </a:tcPr>
                </a:tc>
                <a:extLst>
                  <a:ext uri="{0D108BD9-81ED-4DB2-BD59-A6C34878D82A}">
                    <a16:rowId xmlns:a16="http://schemas.microsoft.com/office/drawing/2014/main" val="10000"/>
                  </a:ext>
                </a:extLst>
              </a:tr>
              <a:tr h="1156898">
                <a:tc>
                  <a:txBody>
                    <a:bodyPr/>
                    <a:lstStyle/>
                    <a:p>
                      <a:pPr marR="429895">
                        <a:lnSpc>
                          <a:spcPct val="100000"/>
                        </a:lnSpc>
                        <a:spcBef>
                          <a:spcPts val="1205"/>
                        </a:spcBef>
                      </a:pPr>
                      <a:r>
                        <a:rPr sz="2200" b="0" i="0" spc="0" dirty="0">
                          <a:solidFill>
                            <a:srgbClr val="093642"/>
                          </a:solidFill>
                          <a:latin typeface="Aptos Light" panose="020B0004020202020204" pitchFamily="34" charset="0"/>
                          <a:cs typeface="Calibri"/>
                        </a:rPr>
                        <a:t>Prompts reflection on strengths, growth areas, and everyday leadership practice.</a:t>
                      </a:r>
                      <a:endParaRPr sz="2200" b="0" i="0" spc="0" dirty="0">
                        <a:latin typeface="Aptos Light" panose="020B0004020202020204" pitchFamily="34" charset="0"/>
                        <a:cs typeface="Calibri"/>
                      </a:endParaRPr>
                    </a:p>
                  </a:txBody>
                  <a:tcPr marL="0" marR="0" marT="153035" marB="0">
                    <a:lnT w="12700">
                      <a:solidFill>
                        <a:srgbClr val="093642"/>
                      </a:solidFill>
                      <a:prstDash val="solid"/>
                    </a:lnT>
                  </a:tcPr>
                </a:tc>
                <a:extLst>
                  <a:ext uri="{0D108BD9-81ED-4DB2-BD59-A6C34878D82A}">
                    <a16:rowId xmlns:a16="http://schemas.microsoft.com/office/drawing/2014/main" val="10001"/>
                  </a:ext>
                </a:extLst>
              </a:tr>
            </a:tbl>
          </a:graphicData>
        </a:graphic>
      </p:graphicFrame>
      <p:sp>
        <p:nvSpPr>
          <p:cNvPr id="98" name="object 98"/>
          <p:cNvSpPr txBox="1"/>
          <p:nvPr/>
        </p:nvSpPr>
        <p:spPr>
          <a:xfrm>
            <a:off x="2751613" y="5108964"/>
            <a:ext cx="898525"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093642"/>
                </a:solidFill>
                <a:latin typeface="Aptos" panose="020B0004020202020204" pitchFamily="34" charset="0"/>
                <a:cs typeface="Calibri"/>
              </a:rPr>
              <a:t>Tool 1</a:t>
            </a:r>
            <a:endParaRPr sz="2600" b="1" dirty="0">
              <a:latin typeface="Aptos" panose="020B0004020202020204" pitchFamily="34" charset="0"/>
              <a:cs typeface="Calibri"/>
            </a:endParaRPr>
          </a:p>
        </p:txBody>
      </p:sp>
      <p:sp>
        <p:nvSpPr>
          <p:cNvPr id="99" name="object 99"/>
          <p:cNvSpPr txBox="1"/>
          <p:nvPr/>
        </p:nvSpPr>
        <p:spPr>
          <a:xfrm>
            <a:off x="8932898" y="5108964"/>
            <a:ext cx="898525"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093642"/>
                </a:solidFill>
                <a:latin typeface="Aptos" panose="020B0004020202020204" pitchFamily="34" charset="0"/>
                <a:cs typeface="Calibri"/>
              </a:rPr>
              <a:t>Tool 2</a:t>
            </a:r>
            <a:endParaRPr sz="2600" b="1" dirty="0">
              <a:latin typeface="Aptos" panose="020B0004020202020204" pitchFamily="34" charset="0"/>
              <a:cs typeface="Calibri"/>
            </a:endParaRPr>
          </a:p>
        </p:txBody>
      </p:sp>
      <p:sp>
        <p:nvSpPr>
          <p:cNvPr id="100" name="object 100"/>
          <p:cNvSpPr txBox="1"/>
          <p:nvPr/>
        </p:nvSpPr>
        <p:spPr>
          <a:xfrm>
            <a:off x="14941343" y="5108964"/>
            <a:ext cx="898525"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093642"/>
                </a:solidFill>
                <a:latin typeface="Aptos" panose="020B0004020202020204" pitchFamily="34" charset="0"/>
                <a:cs typeface="Calibri"/>
              </a:rPr>
              <a:t>Tool 3</a:t>
            </a:r>
            <a:endParaRPr sz="2600" b="1" dirty="0">
              <a:latin typeface="Aptos" panose="020B0004020202020204" pitchFamily="34" charset="0"/>
              <a:cs typeface="Calibri"/>
            </a:endParaRPr>
          </a:p>
        </p:txBody>
      </p:sp>
      <p:sp>
        <p:nvSpPr>
          <p:cNvPr id="101" name="object 101"/>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05" name="object 9">
            <a:extLst>
              <a:ext uri="{FF2B5EF4-FFF2-40B4-BE49-F238E27FC236}">
                <a16:creationId xmlns:a16="http://schemas.microsoft.com/office/drawing/2014/main" id="{E9F2AE32-5B29-B2EA-283D-62066BFD74B3}"/>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06" name="object 7">
            <a:extLst>
              <a:ext uri="{FF2B5EF4-FFF2-40B4-BE49-F238E27FC236}">
                <a16:creationId xmlns:a16="http://schemas.microsoft.com/office/drawing/2014/main" id="{15C73054-00F1-8689-05DD-DDFE38506DDD}"/>
              </a:ext>
            </a:extLst>
          </p:cNvPr>
          <p:cNvSpPr txBox="1"/>
          <p:nvPr/>
        </p:nvSpPr>
        <p:spPr>
          <a:xfrm>
            <a:off x="7177308" y="480194"/>
            <a:ext cx="854075"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Introduction</a:t>
            </a:r>
            <a:endParaRPr sz="1150" b="1" dirty="0">
              <a:latin typeface="Aptos" panose="020B0004020202020204" pitchFamily="34" charset="0"/>
              <a:cs typeface="Calibri"/>
            </a:endParaRPr>
          </a:p>
        </p:txBody>
      </p:sp>
      <p:pic>
        <p:nvPicPr>
          <p:cNvPr id="103" name="Picture 102" descr="A clipboard with a heart and checklist&#10;&#10;AI-generated content may be incorrect.">
            <a:extLst>
              <a:ext uri="{FF2B5EF4-FFF2-40B4-BE49-F238E27FC236}">
                <a16:creationId xmlns:a16="http://schemas.microsoft.com/office/drawing/2014/main" id="{2FB63B54-2380-F203-C5E4-06857937E3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85850" y="4744278"/>
            <a:ext cx="1139146" cy="1139146"/>
          </a:xfrm>
          <a:prstGeom prst="rect">
            <a:avLst/>
          </a:prstGeom>
        </p:spPr>
      </p:pic>
      <p:pic>
        <p:nvPicPr>
          <p:cNvPr id="108" name="Picture 107" descr="A line art of people wearing helmets&#10;&#10;AI-generated content may be incorrect.">
            <a:extLst>
              <a:ext uri="{FF2B5EF4-FFF2-40B4-BE49-F238E27FC236}">
                <a16:creationId xmlns:a16="http://schemas.microsoft.com/office/drawing/2014/main" id="{CB6B0AEE-DF7A-DA30-5F8B-F04F61848D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6169" y="4737903"/>
            <a:ext cx="1139146" cy="1139146"/>
          </a:xfrm>
          <a:prstGeom prst="rect">
            <a:avLst/>
          </a:prstGeom>
        </p:spPr>
      </p:pic>
      <p:pic>
        <p:nvPicPr>
          <p:cNvPr id="110" name="Picture 109" descr="A clipboard with a person and a helmet&#10;&#10;AI-generated content may be incorrect.">
            <a:extLst>
              <a:ext uri="{FF2B5EF4-FFF2-40B4-BE49-F238E27FC236}">
                <a16:creationId xmlns:a16="http://schemas.microsoft.com/office/drawing/2014/main" id="{AD8ACABB-AFBA-6572-50DA-597F76D454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8676" y="4744129"/>
            <a:ext cx="1139146" cy="1139146"/>
          </a:xfrm>
          <a:prstGeom prst="rect">
            <a:avLst/>
          </a:prstGeom>
        </p:spPr>
      </p:pic>
      <p:sp>
        <p:nvSpPr>
          <p:cNvPr id="112" name="object 11">
            <a:extLst>
              <a:ext uri="{FF2B5EF4-FFF2-40B4-BE49-F238E27FC236}">
                <a16:creationId xmlns:a16="http://schemas.microsoft.com/office/drawing/2014/main" id="{F4988166-7C8D-87AC-3336-E8FAE99CB7A3}"/>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5</a:t>
            </a:fld>
            <a:endParaRPr b="0" spc="-25" dirty="0">
              <a:latin typeface="Aptos" panose="020B00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idx="4294967295"/>
          </p:nvPr>
        </p:nvSpPr>
        <p:spPr>
          <a:xfrm>
            <a:off x="1034388" y="976869"/>
            <a:ext cx="9202420" cy="1156335"/>
          </a:xfrm>
          <a:prstGeom prst="rect">
            <a:avLst/>
          </a:prstGeom>
        </p:spPr>
        <p:txBody>
          <a:bodyPr vert="horz" wrap="square" lIns="0" tIns="15240" rIns="0" bIns="0" rtlCol="0">
            <a:spAutoFit/>
          </a:bodyPr>
          <a:lstStyle/>
          <a:p>
            <a:pPr marL="12700">
              <a:lnSpc>
                <a:spcPct val="100000"/>
              </a:lnSpc>
              <a:spcBef>
                <a:spcPts val="120"/>
              </a:spcBef>
            </a:pPr>
            <a:r>
              <a:rPr sz="7400" dirty="0">
                <a:solidFill>
                  <a:srgbClr val="083642"/>
                </a:solidFill>
                <a:latin typeface="Aptos Light" panose="020B0004020202020204" pitchFamily="34" charset="0"/>
              </a:rPr>
              <a:t>What already exists</a:t>
            </a:r>
          </a:p>
        </p:txBody>
      </p:sp>
      <p:sp>
        <p:nvSpPr>
          <p:cNvPr id="3" name="object 3"/>
          <p:cNvSpPr txBox="1"/>
          <p:nvPr/>
        </p:nvSpPr>
        <p:spPr>
          <a:xfrm>
            <a:off x="1034388" y="4409700"/>
            <a:ext cx="5657850" cy="3525837"/>
          </a:xfrm>
          <a:prstGeom prst="rect">
            <a:avLst/>
          </a:prstGeom>
        </p:spPr>
        <p:txBody>
          <a:bodyPr vert="horz" wrap="square" lIns="0" tIns="15875" rIns="0" bIns="0" rtlCol="0">
            <a:spAutoFit/>
          </a:bodyPr>
          <a:lstStyle/>
          <a:p>
            <a:pPr marL="12700" marR="30480">
              <a:lnSpc>
                <a:spcPct val="100000"/>
              </a:lnSpc>
              <a:spcBef>
                <a:spcPts val="125"/>
              </a:spcBef>
            </a:pPr>
            <a:r>
              <a:rPr sz="2200" dirty="0">
                <a:solidFill>
                  <a:srgbClr val="093642"/>
                </a:solidFill>
                <a:latin typeface="Aptos" panose="020B0004020202020204" pitchFamily="34" charset="0"/>
                <a:cs typeface="Calibri"/>
              </a:rPr>
              <a:t>Many organisations in the sector are already leading strong initiatives in leadership, mentoring, and wellbeing. However, smaller employers often find it harder to access or apply the same approaches consistently.</a:t>
            </a:r>
            <a:endParaRPr sz="2200" dirty="0">
              <a:latin typeface="Aptos" panose="020B0004020202020204" pitchFamily="34" charset="0"/>
              <a:cs typeface="Calibri"/>
            </a:endParaRPr>
          </a:p>
          <a:p>
            <a:pPr marL="12700" marR="5080">
              <a:lnSpc>
                <a:spcPct val="103000"/>
              </a:lnSpc>
              <a:spcBef>
                <a:spcPts val="850"/>
              </a:spcBef>
            </a:pPr>
            <a:r>
              <a:rPr sz="1800" dirty="0">
                <a:latin typeface="Aptos Light" panose="020B0004020202020204" pitchFamily="34" charset="0"/>
                <a:cs typeface="Calibri"/>
              </a:rPr>
              <a:t>This toolkit builds on what’s already working. It draws directly from proven initiatives such as Downer NZ’s Te Ara Whanake and Fletcher Building’s Step Up and Whakatapu programmes, which show how intentional, values-based leadership can strengthen retention and cultural capability.</a:t>
            </a:r>
          </a:p>
        </p:txBody>
      </p:sp>
      <p:sp>
        <p:nvSpPr>
          <p:cNvPr id="4" name="object 4"/>
          <p:cNvSpPr txBox="1"/>
          <p:nvPr/>
        </p:nvSpPr>
        <p:spPr>
          <a:xfrm>
            <a:off x="7177308" y="4287079"/>
            <a:ext cx="5551805" cy="5932714"/>
          </a:xfrm>
          <a:prstGeom prst="rect">
            <a:avLst/>
          </a:prstGeom>
        </p:spPr>
        <p:txBody>
          <a:bodyPr vert="horz" wrap="square" lIns="0" tIns="139700" rIns="0" bIns="0" rtlCol="0">
            <a:spAutoFit/>
          </a:bodyPr>
          <a:lstStyle/>
          <a:p>
            <a:pPr marL="12700">
              <a:lnSpc>
                <a:spcPct val="100000"/>
              </a:lnSpc>
              <a:spcBef>
                <a:spcPts val="1100"/>
              </a:spcBef>
            </a:pPr>
            <a:r>
              <a:rPr sz="1800" dirty="0">
                <a:latin typeface="Aptos Light" panose="020B0004020202020204" pitchFamily="34" charset="0"/>
                <a:cs typeface="Calibri"/>
              </a:rPr>
              <a:t>It also reflects wider sector efforts, including:</a:t>
            </a:r>
          </a:p>
          <a:p>
            <a:pPr marL="242570" marR="490220" indent="-230504">
              <a:lnSpc>
                <a:spcPct val="103000"/>
              </a:lnSpc>
              <a:spcBef>
                <a:spcPts val="940"/>
              </a:spcBef>
              <a:buFont typeface="Calibri"/>
              <a:buChar char="•"/>
              <a:tabLst>
                <a:tab pos="242570" algn="l"/>
              </a:tabLst>
            </a:pPr>
            <a:r>
              <a:rPr sz="1800" b="1" dirty="0">
                <a:solidFill>
                  <a:srgbClr val="093642"/>
                </a:solidFill>
                <a:latin typeface="Aptos SemiBold" panose="020B0004020202020204" pitchFamily="34" charset="0"/>
                <a:cs typeface="Calibri"/>
              </a:rPr>
              <a:t>MATES in Construction </a:t>
            </a:r>
            <a:r>
              <a:rPr sz="1800" b="1" dirty="0">
                <a:latin typeface="Aptos SemiBold" panose="020B0004020202020204" pitchFamily="34" charset="0"/>
                <a:cs typeface="Calibri"/>
              </a:rPr>
              <a:t>and </a:t>
            </a:r>
            <a:r>
              <a:rPr sz="1800" b="1" dirty="0">
                <a:solidFill>
                  <a:srgbClr val="093642"/>
                </a:solidFill>
                <a:latin typeface="Aptos SemiBold" panose="020B0004020202020204" pitchFamily="34" charset="0"/>
                <a:cs typeface="Calibri"/>
              </a:rPr>
              <a:t>WorkSafe’s Work-Related Wellbeing resources</a:t>
            </a:r>
            <a:r>
              <a:rPr sz="1800" dirty="0">
                <a:latin typeface="Aptos Light" panose="020B0004020202020204" pitchFamily="34" charset="0"/>
                <a:cs typeface="Calibri"/>
              </a:rPr>
              <a:t>, which support mental health and psychological safety.</a:t>
            </a:r>
          </a:p>
          <a:p>
            <a:pPr marL="242570" marR="379095" indent="-230504">
              <a:lnSpc>
                <a:spcPct val="103000"/>
              </a:lnSpc>
              <a:spcBef>
                <a:spcPts val="935"/>
              </a:spcBef>
              <a:buFont typeface="Calibri"/>
              <a:buChar char="•"/>
              <a:tabLst>
                <a:tab pos="242570" algn="l"/>
              </a:tabLst>
            </a:pPr>
            <a:r>
              <a:rPr sz="1800" b="1" dirty="0">
                <a:solidFill>
                  <a:srgbClr val="093642"/>
                </a:solidFill>
                <a:latin typeface="Aptos SemiBold" panose="020B0004020202020204" pitchFamily="34" charset="0"/>
                <a:cs typeface="Calibri"/>
              </a:rPr>
              <a:t>HEB Construction, Fulton Hogan, Livingstone Building</a:t>
            </a:r>
            <a:r>
              <a:rPr sz="1800" dirty="0">
                <a:latin typeface="Aptos Light" panose="020B0004020202020204" pitchFamily="34" charset="0"/>
                <a:cs typeface="Calibri"/>
              </a:rPr>
              <a:t>, and </a:t>
            </a:r>
            <a:r>
              <a:rPr sz="1800" b="1" dirty="0">
                <a:solidFill>
                  <a:srgbClr val="093642"/>
                </a:solidFill>
                <a:latin typeface="Aptos SemiBold" panose="020B0004020202020204" pitchFamily="34" charset="0"/>
                <a:cs typeface="Calibri"/>
              </a:rPr>
              <a:t>Naylor Love</a:t>
            </a:r>
            <a:r>
              <a:rPr sz="1800" dirty="0">
                <a:latin typeface="Aptos Light" panose="020B0004020202020204" pitchFamily="34" charset="0"/>
                <a:cs typeface="Calibri"/>
              </a:rPr>
              <a:t>, which use mentoring and cadetship models to transfer knowledge and build confidence.</a:t>
            </a:r>
          </a:p>
          <a:p>
            <a:pPr marL="242570" marR="79375" indent="-230504">
              <a:lnSpc>
                <a:spcPct val="103000"/>
              </a:lnSpc>
              <a:spcBef>
                <a:spcPts val="940"/>
              </a:spcBef>
              <a:buFont typeface="Calibri"/>
              <a:buChar char="•"/>
              <a:tabLst>
                <a:tab pos="242570" algn="l"/>
              </a:tabLst>
            </a:pPr>
            <a:r>
              <a:rPr sz="1800" b="1" dirty="0">
                <a:solidFill>
                  <a:srgbClr val="093642"/>
                </a:solidFill>
                <a:latin typeface="Aptos SemiBold" panose="020B0004020202020204" pitchFamily="34" charset="0"/>
                <a:cs typeface="Calibri"/>
              </a:rPr>
              <a:t>Māori and Pasifika Trades Training </a:t>
            </a:r>
            <a:r>
              <a:rPr sz="1800" b="1" dirty="0">
                <a:latin typeface="Aptos SemiBold" panose="020B0004020202020204" pitchFamily="34" charset="0"/>
                <a:cs typeface="Calibri"/>
              </a:rPr>
              <a:t>and the </a:t>
            </a:r>
            <a:r>
              <a:rPr sz="1800" b="1" dirty="0">
                <a:solidFill>
                  <a:srgbClr val="093642"/>
                </a:solidFill>
                <a:latin typeface="Aptos SemiBold" panose="020B0004020202020204" pitchFamily="34" charset="0"/>
                <a:cs typeface="Calibri"/>
              </a:rPr>
              <a:t>Māori Trades Training Fund</a:t>
            </a:r>
            <a:r>
              <a:rPr sz="1800" dirty="0">
                <a:latin typeface="Aptos Light" panose="020B0004020202020204" pitchFamily="34" charset="0"/>
                <a:cs typeface="Calibri"/>
              </a:rPr>
              <a:t>, which demonstrate the value </a:t>
            </a:r>
            <a:br>
              <a:rPr lang="en-US" sz="1800" dirty="0">
                <a:latin typeface="Aptos Light" panose="020B0004020202020204" pitchFamily="34" charset="0"/>
                <a:cs typeface="Calibri"/>
              </a:rPr>
            </a:br>
            <a:r>
              <a:rPr sz="1800" dirty="0">
                <a:latin typeface="Aptos Light" panose="020B0004020202020204" pitchFamily="34" charset="0"/>
                <a:cs typeface="Calibri"/>
              </a:rPr>
              <a:t>of culturally grounded, whānau-centred leadership.</a:t>
            </a:r>
          </a:p>
          <a:p>
            <a:pPr marL="243204" marR="64769" indent="-231140">
              <a:lnSpc>
                <a:spcPct val="103000"/>
              </a:lnSpc>
              <a:spcBef>
                <a:spcPts val="935"/>
              </a:spcBef>
              <a:buFont typeface="Calibri"/>
              <a:buChar char="•"/>
              <a:tabLst>
                <a:tab pos="243204" algn="l"/>
              </a:tabLst>
            </a:pPr>
            <a:r>
              <a:rPr sz="1800" b="1" dirty="0">
                <a:solidFill>
                  <a:srgbClr val="093642"/>
                </a:solidFill>
                <a:latin typeface="Aptos SemiBold" panose="020B0004020202020204" pitchFamily="34" charset="0"/>
                <a:cs typeface="Calibri"/>
              </a:rPr>
              <a:t>Pasifika Trades Training </a:t>
            </a:r>
            <a:r>
              <a:rPr sz="1800" dirty="0">
                <a:latin typeface="Aptos Light" panose="020B0004020202020204" pitchFamily="34" charset="0"/>
                <a:cs typeface="Calibri"/>
              </a:rPr>
              <a:t>and the </a:t>
            </a:r>
            <a:r>
              <a:rPr sz="1800" b="1" dirty="0">
                <a:solidFill>
                  <a:srgbClr val="093642"/>
                </a:solidFill>
                <a:latin typeface="Aptos SemiBold" panose="020B0004020202020204" pitchFamily="34" charset="0"/>
                <a:cs typeface="Calibri"/>
              </a:rPr>
              <a:t>Pacific Workforce Development Plan</a:t>
            </a:r>
            <a:r>
              <a:rPr sz="1800" dirty="0">
                <a:latin typeface="Aptos Light" panose="020B0004020202020204" pitchFamily="34" charset="0"/>
                <a:cs typeface="Calibri"/>
              </a:rPr>
              <a:t>, which show how community-based support builds belonging and long-term participation.</a:t>
            </a:r>
          </a:p>
          <a:p>
            <a:pPr marL="12700">
              <a:lnSpc>
                <a:spcPct val="100000"/>
              </a:lnSpc>
              <a:spcBef>
                <a:spcPts val="1705"/>
              </a:spcBef>
            </a:pPr>
            <a:r>
              <a:rPr sz="1800" dirty="0">
                <a:latin typeface="Aptos Light" panose="020B0004020202020204" pitchFamily="34" charset="0"/>
                <a:cs typeface="Calibri"/>
              </a:rPr>
              <a:t>By bringing these examples together, the toolkit</a:t>
            </a:r>
          </a:p>
          <a:p>
            <a:pPr marL="12700" marR="5080">
              <a:lnSpc>
                <a:spcPct val="103000"/>
              </a:lnSpc>
            </a:pPr>
            <a:r>
              <a:rPr sz="1800" dirty="0">
                <a:latin typeface="Aptos Light" panose="020B0004020202020204" pitchFamily="34" charset="0"/>
                <a:cs typeface="Calibri"/>
              </a:rPr>
              <a:t>makes proven practice more accessible and adaptable for employers of every size.</a:t>
            </a:r>
          </a:p>
        </p:txBody>
      </p:sp>
      <p:sp>
        <p:nvSpPr>
          <p:cNvPr id="12" name="object 9">
            <a:extLst>
              <a:ext uri="{FF2B5EF4-FFF2-40B4-BE49-F238E27FC236}">
                <a16:creationId xmlns:a16="http://schemas.microsoft.com/office/drawing/2014/main" id="{3A7428E0-2155-3DDA-511E-24BB600C33AB}"/>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3" name="object 7">
            <a:extLst>
              <a:ext uri="{FF2B5EF4-FFF2-40B4-BE49-F238E27FC236}">
                <a16:creationId xmlns:a16="http://schemas.microsoft.com/office/drawing/2014/main" id="{645BF6BE-DA16-44D3-7E22-6CF1F12B0666}"/>
              </a:ext>
            </a:extLst>
          </p:cNvPr>
          <p:cNvSpPr txBox="1"/>
          <p:nvPr/>
        </p:nvSpPr>
        <p:spPr>
          <a:xfrm>
            <a:off x="7177308" y="480194"/>
            <a:ext cx="854075"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Introduction</a:t>
            </a:r>
            <a:endParaRPr sz="1150" b="1" dirty="0">
              <a:latin typeface="Aptos" panose="020B0004020202020204" pitchFamily="34" charset="0"/>
              <a:cs typeface="Calibri"/>
            </a:endParaRPr>
          </a:p>
        </p:txBody>
      </p:sp>
      <p:sp>
        <p:nvSpPr>
          <p:cNvPr id="8" name="object 4">
            <a:extLst>
              <a:ext uri="{FF2B5EF4-FFF2-40B4-BE49-F238E27FC236}">
                <a16:creationId xmlns:a16="http://schemas.microsoft.com/office/drawing/2014/main" id="{848435F1-9BC8-B04A-8741-206B13FD23DA}"/>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9" name="object 11">
            <a:extLst>
              <a:ext uri="{FF2B5EF4-FFF2-40B4-BE49-F238E27FC236}">
                <a16:creationId xmlns:a16="http://schemas.microsoft.com/office/drawing/2014/main" id="{4150754C-F0EA-254D-BEC4-3F9061F36109}"/>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6</a:t>
            </a:fld>
            <a:endParaRPr b="0" spc="-25" dirty="0">
              <a:latin typeface="Aptos" panose="020B0004020202020204" pitchFamily="34" charset="0"/>
            </a:endParaRPr>
          </a:p>
        </p:txBody>
      </p:sp>
      <p:pic>
        <p:nvPicPr>
          <p:cNvPr id="14" name="Picture 13" descr="A group of men working on a construction site&#10;&#10;AI-generated content may be incorrect.">
            <a:extLst>
              <a:ext uri="{FF2B5EF4-FFF2-40B4-BE49-F238E27FC236}">
                <a16:creationId xmlns:a16="http://schemas.microsoft.com/office/drawing/2014/main" id="{3670C809-16DF-F6FA-FE36-BAFF17DF18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2924" y="1298389"/>
            <a:ext cx="6771176" cy="856354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idx="4294967295"/>
          </p:nvPr>
        </p:nvSpPr>
        <p:spPr>
          <a:xfrm>
            <a:off x="1034388" y="976869"/>
            <a:ext cx="5336540" cy="2126801"/>
          </a:xfrm>
          <a:prstGeom prst="rect">
            <a:avLst/>
          </a:prstGeom>
        </p:spPr>
        <p:txBody>
          <a:bodyPr vert="horz" wrap="square" lIns="0" tIns="201295" rIns="0" bIns="0" rtlCol="0">
            <a:spAutoFit/>
          </a:bodyPr>
          <a:lstStyle/>
          <a:p>
            <a:pPr marL="12700" marR="5080">
              <a:lnSpc>
                <a:spcPts val="7420"/>
              </a:lnSpc>
              <a:spcBef>
                <a:spcPts val="1585"/>
              </a:spcBef>
            </a:pPr>
            <a:r>
              <a:rPr sz="7400" dirty="0">
                <a:solidFill>
                  <a:srgbClr val="083642"/>
                </a:solidFill>
                <a:latin typeface="Aptos Light" panose="020B0004020202020204" pitchFamily="34" charset="0"/>
              </a:rPr>
              <a:t>What happens next</a:t>
            </a:r>
          </a:p>
        </p:txBody>
      </p:sp>
      <p:sp>
        <p:nvSpPr>
          <p:cNvPr id="3" name="object 3"/>
          <p:cNvSpPr txBox="1"/>
          <p:nvPr/>
        </p:nvSpPr>
        <p:spPr>
          <a:xfrm>
            <a:off x="1034388" y="4409700"/>
            <a:ext cx="5067935" cy="2656176"/>
          </a:xfrm>
          <a:prstGeom prst="rect">
            <a:avLst/>
          </a:prstGeom>
        </p:spPr>
        <p:txBody>
          <a:bodyPr vert="horz" wrap="square" lIns="0" tIns="15875" rIns="0" bIns="0" rtlCol="0">
            <a:spAutoFit/>
          </a:bodyPr>
          <a:lstStyle/>
          <a:p>
            <a:pPr marL="12700" marR="892810" algn="just">
              <a:lnSpc>
                <a:spcPct val="100000"/>
              </a:lnSpc>
              <a:spcBef>
                <a:spcPts val="125"/>
              </a:spcBef>
            </a:pPr>
            <a:r>
              <a:rPr sz="2200" dirty="0">
                <a:solidFill>
                  <a:srgbClr val="093642"/>
                </a:solidFill>
                <a:latin typeface="Aptos" panose="020B0004020202020204" pitchFamily="34" charset="0"/>
                <a:cs typeface="Calibri"/>
              </a:rPr>
              <a:t>The following sections introduce each tool in detail and show how they can be used in practice.</a:t>
            </a:r>
            <a:endParaRPr sz="2200" dirty="0">
              <a:latin typeface="Aptos" panose="020B0004020202020204" pitchFamily="34" charset="0"/>
              <a:cs typeface="Calibri"/>
            </a:endParaRPr>
          </a:p>
          <a:p>
            <a:pPr marL="12700" marR="5080">
              <a:lnSpc>
                <a:spcPct val="103000"/>
              </a:lnSpc>
              <a:spcBef>
                <a:spcPts val="1555"/>
              </a:spcBef>
            </a:pPr>
            <a:r>
              <a:rPr sz="1800" dirty="0">
                <a:latin typeface="Aptos Light" panose="020B0004020202020204" pitchFamily="34" charset="0"/>
                <a:cs typeface="Calibri"/>
              </a:rPr>
              <a:t>Each one includes short prompts, templates, or reflection questions to help leaders and mentors turn </a:t>
            </a:r>
            <a:r>
              <a:rPr sz="1800" b="1" dirty="0">
                <a:solidFill>
                  <a:srgbClr val="093642"/>
                </a:solidFill>
                <a:latin typeface="Aptos SemiBold" panose="020B0004020202020204" pitchFamily="34" charset="0"/>
                <a:cs typeface="Calibri"/>
              </a:rPr>
              <a:t>sector research and recommendations </a:t>
            </a:r>
            <a:r>
              <a:rPr sz="1800" dirty="0">
                <a:latin typeface="Aptos Light" panose="020B0004020202020204" pitchFamily="34" charset="0"/>
                <a:cs typeface="Calibri"/>
              </a:rPr>
              <a:t>into everyday approaches that build consistent habits </a:t>
            </a:r>
            <a:br>
              <a:rPr lang="en-US" sz="1800" dirty="0">
                <a:latin typeface="Aptos Light" panose="020B0004020202020204" pitchFamily="34" charset="0"/>
                <a:cs typeface="Calibri"/>
              </a:rPr>
            </a:br>
            <a:r>
              <a:rPr sz="1800" dirty="0">
                <a:latin typeface="Aptos Light" panose="020B0004020202020204" pitchFamily="34" charset="0"/>
                <a:cs typeface="Calibri"/>
              </a:rPr>
              <a:t>of reflection, care, and communication.</a:t>
            </a:r>
          </a:p>
        </p:txBody>
      </p:sp>
      <p:pic>
        <p:nvPicPr>
          <p:cNvPr id="5" name="object 5"/>
          <p:cNvPicPr/>
          <p:nvPr/>
        </p:nvPicPr>
        <p:blipFill>
          <a:blip r:embed="rId2" cstate="print"/>
          <a:stretch>
            <a:fillRect/>
          </a:stretch>
        </p:blipFill>
        <p:spPr>
          <a:xfrm>
            <a:off x="7190007" y="1298389"/>
            <a:ext cx="12914092" cy="8555783"/>
          </a:xfrm>
          <a:prstGeom prst="rect">
            <a:avLst/>
          </a:prstGeom>
        </p:spPr>
      </p:pic>
      <p:sp>
        <p:nvSpPr>
          <p:cNvPr id="10" name="object 9">
            <a:extLst>
              <a:ext uri="{FF2B5EF4-FFF2-40B4-BE49-F238E27FC236}">
                <a16:creationId xmlns:a16="http://schemas.microsoft.com/office/drawing/2014/main" id="{1AE7E509-CBCD-3CCE-675C-79BCC9B9849A}"/>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sp>
        <p:nvSpPr>
          <p:cNvPr id="11" name="object 7">
            <a:extLst>
              <a:ext uri="{FF2B5EF4-FFF2-40B4-BE49-F238E27FC236}">
                <a16:creationId xmlns:a16="http://schemas.microsoft.com/office/drawing/2014/main" id="{01DF9FC7-E795-7EDD-05DE-4EC02884BD3B}"/>
              </a:ext>
            </a:extLst>
          </p:cNvPr>
          <p:cNvSpPr txBox="1"/>
          <p:nvPr/>
        </p:nvSpPr>
        <p:spPr>
          <a:xfrm>
            <a:off x="7177308" y="480194"/>
            <a:ext cx="854075"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Introduction</a:t>
            </a:r>
            <a:endParaRPr sz="1150" b="1" dirty="0">
              <a:latin typeface="Aptos" panose="020B0004020202020204" pitchFamily="34" charset="0"/>
              <a:cs typeface="Calibri"/>
            </a:endParaRPr>
          </a:p>
        </p:txBody>
      </p:sp>
      <p:sp>
        <p:nvSpPr>
          <p:cNvPr id="7" name="object 6">
            <a:extLst>
              <a:ext uri="{FF2B5EF4-FFF2-40B4-BE49-F238E27FC236}">
                <a16:creationId xmlns:a16="http://schemas.microsoft.com/office/drawing/2014/main" id="{A7C9E0CC-E53F-F087-170B-0931058B0118}"/>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8" name="object 11">
            <a:extLst>
              <a:ext uri="{FF2B5EF4-FFF2-40B4-BE49-F238E27FC236}">
                <a16:creationId xmlns:a16="http://schemas.microsoft.com/office/drawing/2014/main" id="{89007F23-476E-245D-7308-BF4E0B7C6461}"/>
              </a:ext>
            </a:extLst>
          </p:cNvPr>
          <p:cNvSpPr txBox="1">
            <a:spLocks noGrp="1"/>
          </p:cNvSpPr>
          <p:nvPr>
            <p:ph type="sldNum" sz="quarter" idx="7"/>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7</a:t>
            </a:fld>
            <a:endParaRPr b="0" spc="-25" dirty="0">
              <a:latin typeface="Aptos" panose="020B00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93642"/>
          </a:solidFill>
        </p:spPr>
        <p:txBody>
          <a:bodyPr wrap="square" lIns="0" tIns="0" rIns="0" bIns="0" rtlCol="0"/>
          <a:lstStyle/>
          <a:p>
            <a:endParaRPr/>
          </a:p>
        </p:txBody>
      </p:sp>
      <p:sp>
        <p:nvSpPr>
          <p:cNvPr id="3" name="object 3"/>
          <p:cNvSpPr/>
          <p:nvPr/>
        </p:nvSpPr>
        <p:spPr>
          <a:xfrm>
            <a:off x="1068029" y="0"/>
            <a:ext cx="12607290" cy="3884929"/>
          </a:xfrm>
          <a:custGeom>
            <a:avLst/>
            <a:gdLst/>
            <a:ahLst/>
            <a:cxnLst/>
            <a:rect l="l" t="t" r="r" b="b"/>
            <a:pathLst>
              <a:path w="12607290" h="3884929">
                <a:moveTo>
                  <a:pt x="0" y="0"/>
                </a:moveTo>
                <a:lnTo>
                  <a:pt x="0" y="2062774"/>
                </a:lnTo>
                <a:lnTo>
                  <a:pt x="1821934" y="3884708"/>
                </a:lnTo>
                <a:lnTo>
                  <a:pt x="12606945" y="3884708"/>
                </a:lnTo>
                <a:lnTo>
                  <a:pt x="12606945" y="0"/>
                </a:lnTo>
              </a:path>
            </a:pathLst>
          </a:custGeom>
          <a:ln w="20941">
            <a:solidFill>
              <a:srgbClr val="FFE980"/>
            </a:solidFill>
          </a:ln>
        </p:spPr>
        <p:txBody>
          <a:bodyPr wrap="square" lIns="0" tIns="0" rIns="0" bIns="0" rtlCol="0"/>
          <a:lstStyle/>
          <a:p>
            <a:endParaRPr/>
          </a:p>
        </p:txBody>
      </p:sp>
      <p:sp>
        <p:nvSpPr>
          <p:cNvPr id="4" name="object 4"/>
          <p:cNvSpPr/>
          <p:nvPr/>
        </p:nvSpPr>
        <p:spPr>
          <a:xfrm>
            <a:off x="1057559" y="9360971"/>
            <a:ext cx="2858770" cy="901065"/>
          </a:xfrm>
          <a:custGeom>
            <a:avLst/>
            <a:gdLst/>
            <a:ahLst/>
            <a:cxnLst/>
            <a:rect l="l" t="t" r="r" b="b"/>
            <a:pathLst>
              <a:path w="2858770" h="901065">
                <a:moveTo>
                  <a:pt x="314126" y="0"/>
                </a:moveTo>
                <a:lnTo>
                  <a:pt x="0" y="314126"/>
                </a:lnTo>
                <a:lnTo>
                  <a:pt x="0" y="900496"/>
                </a:lnTo>
                <a:lnTo>
                  <a:pt x="2544425" y="900496"/>
                </a:lnTo>
                <a:lnTo>
                  <a:pt x="2858551" y="586369"/>
                </a:lnTo>
                <a:lnTo>
                  <a:pt x="2858551" y="0"/>
                </a:lnTo>
                <a:lnTo>
                  <a:pt x="314126" y="0"/>
                </a:lnTo>
                <a:close/>
              </a:path>
            </a:pathLst>
          </a:custGeom>
          <a:ln w="20941">
            <a:solidFill>
              <a:srgbClr val="FFE980"/>
            </a:solidFill>
          </a:ln>
        </p:spPr>
        <p:txBody>
          <a:bodyPr wrap="square" lIns="0" tIns="0" rIns="0" bIns="0" rtlCol="0"/>
          <a:lstStyle/>
          <a:p>
            <a:endParaRPr/>
          </a:p>
        </p:txBody>
      </p:sp>
      <p:sp>
        <p:nvSpPr>
          <p:cNvPr id="5" name="object 5"/>
          <p:cNvSpPr txBox="1"/>
          <p:nvPr/>
        </p:nvSpPr>
        <p:spPr>
          <a:xfrm>
            <a:off x="1034388" y="6082221"/>
            <a:ext cx="9017662" cy="2671822"/>
          </a:xfrm>
          <a:prstGeom prst="rect">
            <a:avLst/>
          </a:prstGeom>
        </p:spPr>
        <p:txBody>
          <a:bodyPr vert="horz" wrap="square" lIns="0" tIns="250190" rIns="0" bIns="0" rtlCol="0">
            <a:spAutoFit/>
          </a:bodyPr>
          <a:lstStyle/>
          <a:p>
            <a:pPr marL="12700" marR="5080">
              <a:lnSpc>
                <a:spcPts val="9340"/>
              </a:lnSpc>
              <a:spcBef>
                <a:spcPts val="1970"/>
              </a:spcBef>
            </a:pPr>
            <a:r>
              <a:rPr sz="9350" dirty="0">
                <a:solidFill>
                  <a:srgbClr val="FFFFFF"/>
                </a:solidFill>
                <a:latin typeface="Aptos Light" panose="020B0004020202020204" pitchFamily="34" charset="0"/>
                <a:cs typeface="Calibri"/>
              </a:rPr>
              <a:t>Wellbeing </a:t>
            </a:r>
            <a:br>
              <a:rPr lang="mi-NZ" sz="9350" dirty="0">
                <a:solidFill>
                  <a:srgbClr val="FFFFFF"/>
                </a:solidFill>
                <a:latin typeface="Aptos Light" panose="020B0004020202020204" pitchFamily="34" charset="0"/>
                <a:cs typeface="Calibri"/>
              </a:rPr>
            </a:br>
            <a:r>
              <a:rPr sz="9350" dirty="0">
                <a:solidFill>
                  <a:srgbClr val="FFE980"/>
                </a:solidFill>
                <a:latin typeface="Aptos Light" panose="020B0004020202020204" pitchFamily="34" charset="0"/>
                <a:cs typeface="Calibri"/>
              </a:rPr>
              <a:t>Check-in Guide</a:t>
            </a:r>
            <a:endParaRPr sz="9350" dirty="0">
              <a:latin typeface="Aptos Light" panose="020B0004020202020204" pitchFamily="34" charset="0"/>
              <a:cs typeface="Calibri"/>
            </a:endParaRPr>
          </a:p>
        </p:txBody>
      </p:sp>
      <p:sp>
        <p:nvSpPr>
          <p:cNvPr id="6" name="object 6"/>
          <p:cNvSpPr txBox="1"/>
          <p:nvPr/>
        </p:nvSpPr>
        <p:spPr>
          <a:xfrm>
            <a:off x="2041392" y="9564584"/>
            <a:ext cx="1076457" cy="417422"/>
          </a:xfrm>
          <a:prstGeom prst="rect">
            <a:avLst/>
          </a:prstGeom>
        </p:spPr>
        <p:txBody>
          <a:bodyPr vert="horz" wrap="square" lIns="0" tIns="17145" rIns="0" bIns="0" rtlCol="0">
            <a:spAutoFit/>
          </a:bodyPr>
          <a:lstStyle/>
          <a:p>
            <a:pPr marL="12700">
              <a:lnSpc>
                <a:spcPct val="100000"/>
              </a:lnSpc>
              <a:spcBef>
                <a:spcPts val="135"/>
              </a:spcBef>
            </a:pPr>
            <a:r>
              <a:rPr sz="2600" b="1" dirty="0">
                <a:solidFill>
                  <a:srgbClr val="FFE980"/>
                </a:solidFill>
                <a:latin typeface="Aptos SemiBold" panose="020B0004020202020204" pitchFamily="34" charset="0"/>
                <a:cs typeface="Calibri"/>
              </a:rPr>
              <a:t>Tool 1</a:t>
            </a:r>
            <a:endParaRPr sz="2600" b="1" dirty="0">
              <a:latin typeface="Aptos SemiBold" panose="020B0004020202020204" pitchFamily="34" charset="0"/>
              <a:cs typeface="Calibri"/>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11099138" y="1047088"/>
            <a:ext cx="9004961" cy="74238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764655" cy="11308715"/>
          </a:xfrm>
          <a:custGeom>
            <a:avLst/>
            <a:gdLst/>
            <a:ahLst/>
            <a:cxnLst/>
            <a:rect l="l" t="t" r="r" b="b"/>
            <a:pathLst>
              <a:path w="6764655" h="11308715">
                <a:moveTo>
                  <a:pt x="6764191" y="0"/>
                </a:moveTo>
                <a:lnTo>
                  <a:pt x="0" y="0"/>
                </a:lnTo>
                <a:lnTo>
                  <a:pt x="0" y="11308556"/>
                </a:lnTo>
                <a:lnTo>
                  <a:pt x="6764191" y="11308556"/>
                </a:lnTo>
                <a:lnTo>
                  <a:pt x="6764191" y="0"/>
                </a:lnTo>
                <a:close/>
              </a:path>
            </a:pathLst>
          </a:custGeom>
          <a:solidFill>
            <a:srgbClr val="F3F5F6"/>
          </a:solidFill>
        </p:spPr>
        <p:txBody>
          <a:bodyPr wrap="square" lIns="0" tIns="0" rIns="0" bIns="0" rtlCol="0"/>
          <a:lstStyle/>
          <a:p>
            <a:endParaRPr/>
          </a:p>
        </p:txBody>
      </p:sp>
      <p:sp>
        <p:nvSpPr>
          <p:cNvPr id="3" name="object 3"/>
          <p:cNvSpPr txBox="1"/>
          <p:nvPr/>
        </p:nvSpPr>
        <p:spPr>
          <a:xfrm>
            <a:off x="1053483" y="2243846"/>
            <a:ext cx="4197967" cy="4217629"/>
          </a:xfrm>
          <a:prstGeom prst="rect">
            <a:avLst/>
          </a:prstGeom>
        </p:spPr>
        <p:txBody>
          <a:bodyPr vert="horz" wrap="square" lIns="0" tIns="201295" rIns="0" bIns="0" rtlCol="0">
            <a:spAutoFit/>
          </a:bodyPr>
          <a:lstStyle/>
          <a:p>
            <a:pPr marL="12700" marR="5080">
              <a:lnSpc>
                <a:spcPts val="7420"/>
              </a:lnSpc>
              <a:spcBef>
                <a:spcPts val="1585"/>
              </a:spcBef>
            </a:pPr>
            <a:r>
              <a:rPr sz="7400" dirty="0">
                <a:solidFill>
                  <a:srgbClr val="093642"/>
                </a:solidFill>
                <a:latin typeface="Aptos Light" panose="020B0004020202020204" pitchFamily="34" charset="0"/>
                <a:cs typeface="Calibri"/>
              </a:rPr>
              <a:t>Wellbeing Check-in</a:t>
            </a:r>
            <a:r>
              <a:rPr lang="mi-NZ" sz="7400" dirty="0">
                <a:solidFill>
                  <a:srgbClr val="093642"/>
                </a:solidFill>
                <a:latin typeface="Aptos Light" panose="020B0004020202020204" pitchFamily="34" charset="0"/>
                <a:cs typeface="Calibri"/>
              </a:rPr>
              <a:t> </a:t>
            </a:r>
            <a:r>
              <a:rPr lang="en-NZ" sz="7400" dirty="0">
                <a:solidFill>
                  <a:srgbClr val="093642"/>
                </a:solidFill>
                <a:latin typeface="Aptos Light" panose="020B0004020202020204" pitchFamily="34" charset="0"/>
                <a:cs typeface="Calibri"/>
              </a:rPr>
              <a:t>Guide</a:t>
            </a:r>
            <a:endParaRPr lang="en-NZ" sz="7400" dirty="0">
              <a:latin typeface="Aptos Light" panose="020B0004020202020204" pitchFamily="34" charset="0"/>
              <a:cs typeface="Calibri"/>
            </a:endParaRPr>
          </a:p>
          <a:p>
            <a:pPr marL="12700" marR="5080">
              <a:lnSpc>
                <a:spcPts val="7420"/>
              </a:lnSpc>
              <a:spcBef>
                <a:spcPts val="1585"/>
              </a:spcBef>
            </a:pPr>
            <a:endParaRPr sz="7400" dirty="0">
              <a:latin typeface="Calibri"/>
              <a:cs typeface="Calibri"/>
            </a:endParaRPr>
          </a:p>
        </p:txBody>
      </p:sp>
      <p:sp>
        <p:nvSpPr>
          <p:cNvPr id="5" name="object 5"/>
          <p:cNvSpPr txBox="1"/>
          <p:nvPr/>
        </p:nvSpPr>
        <p:spPr>
          <a:xfrm>
            <a:off x="728000" y="4798108"/>
            <a:ext cx="3026410" cy="6766559"/>
          </a:xfrm>
          <a:prstGeom prst="rect">
            <a:avLst/>
          </a:prstGeom>
        </p:spPr>
        <p:txBody>
          <a:bodyPr vert="horz" wrap="square" lIns="0" tIns="16510" rIns="0" bIns="0" rtlCol="0">
            <a:spAutoFit/>
          </a:bodyPr>
          <a:lstStyle/>
          <a:p>
            <a:pPr marL="12700">
              <a:lnSpc>
                <a:spcPct val="100000"/>
              </a:lnSpc>
              <a:spcBef>
                <a:spcPts val="130"/>
              </a:spcBef>
            </a:pPr>
            <a:r>
              <a:rPr lang="en-NZ" sz="44200" dirty="0">
                <a:solidFill>
                  <a:srgbClr val="093642"/>
                </a:solidFill>
                <a:latin typeface="Aptos Light" panose="020B0004020202020204" pitchFamily="34" charset="0"/>
                <a:cs typeface="Calibri"/>
              </a:rPr>
              <a:t>1</a:t>
            </a:r>
            <a:endParaRPr sz="44200" dirty="0">
              <a:latin typeface="Aptos Light" panose="020B0004020202020204" pitchFamily="34" charset="0"/>
              <a:cs typeface="Calibri"/>
            </a:endParaRPr>
          </a:p>
        </p:txBody>
      </p:sp>
      <p:sp>
        <p:nvSpPr>
          <p:cNvPr id="6" name="object 6"/>
          <p:cNvSpPr txBox="1"/>
          <p:nvPr/>
        </p:nvSpPr>
        <p:spPr>
          <a:xfrm>
            <a:off x="7177308" y="2549573"/>
            <a:ext cx="5661025" cy="4509889"/>
          </a:xfrm>
          <a:prstGeom prst="rect">
            <a:avLst/>
          </a:prstGeom>
        </p:spPr>
        <p:txBody>
          <a:bodyPr vert="horz" wrap="square" lIns="0" tIns="6350" rIns="0" bIns="0" rtlCol="0">
            <a:spAutoFit/>
          </a:bodyPr>
          <a:lstStyle/>
          <a:p>
            <a:pPr marL="12700" marR="468630" indent="-635">
              <a:lnSpc>
                <a:spcPct val="103000"/>
              </a:lnSpc>
              <a:spcBef>
                <a:spcPts val="50"/>
              </a:spcBef>
            </a:pPr>
            <a:r>
              <a:rPr sz="1800" dirty="0">
                <a:latin typeface="Aptos Light" panose="020B0004020202020204" pitchFamily="34" charset="0"/>
                <a:cs typeface="Calibri"/>
              </a:rPr>
              <a:t>This guide helps leaders and mentors embed wellbeing into how they lead and connect with their teams. It supports conversations that foster open communication and psychological safety through simple, genuine check-ins.</a:t>
            </a:r>
          </a:p>
          <a:p>
            <a:pPr marL="12700" marR="344805">
              <a:lnSpc>
                <a:spcPct val="103000"/>
              </a:lnSpc>
              <a:spcBef>
                <a:spcPts val="935"/>
              </a:spcBef>
            </a:pPr>
            <a:r>
              <a:rPr sz="1800" dirty="0">
                <a:latin typeface="Aptos Light" panose="020B0004020202020204" pitchFamily="34" charset="0"/>
                <a:cs typeface="Calibri"/>
              </a:rPr>
              <a:t>The sector has called for approaches that are simple </a:t>
            </a:r>
            <a:br>
              <a:rPr lang="mi-NZ" sz="1800" dirty="0">
                <a:latin typeface="Aptos Light" panose="020B0004020202020204" pitchFamily="34" charset="0"/>
                <a:cs typeface="Calibri"/>
              </a:rPr>
            </a:br>
            <a:r>
              <a:rPr sz="1800" dirty="0">
                <a:latin typeface="Aptos Light" panose="020B0004020202020204" pitchFamily="34" charset="0"/>
                <a:cs typeface="Calibri"/>
              </a:rPr>
              <a:t>to use and focused on real outcomes for people.</a:t>
            </a:r>
          </a:p>
          <a:p>
            <a:pPr marL="12700" marR="705485">
              <a:lnSpc>
                <a:spcPct val="103000"/>
              </a:lnSpc>
            </a:pPr>
            <a:r>
              <a:rPr sz="1800" dirty="0">
                <a:latin typeface="Aptos Light" panose="020B0004020202020204" pitchFamily="34" charset="0"/>
                <a:cs typeface="Calibri"/>
              </a:rPr>
              <a:t>Consistent, empathetic communication makes a real difference to morale, safety, and retention.</a:t>
            </a:r>
          </a:p>
          <a:p>
            <a:pPr marL="12700" marR="5080">
              <a:lnSpc>
                <a:spcPct val="103000"/>
              </a:lnSpc>
              <a:spcBef>
                <a:spcPts val="935"/>
              </a:spcBef>
            </a:pPr>
            <a:r>
              <a:rPr sz="1800" dirty="0">
                <a:latin typeface="Aptos Light" panose="020B0004020202020204" pitchFamily="34" charset="0"/>
                <a:cs typeface="Calibri"/>
              </a:rPr>
              <a:t>Embedding wellbeing within leadership practice supports both safety and performance by recognising that health, wellbeing, and productivity are connected. This tool complements existing sector initiatives by giving leaders and mentors a clear, practical way to lead with care, whether on site, in an office, or remotely.</a:t>
            </a:r>
          </a:p>
        </p:txBody>
      </p:sp>
      <p:sp>
        <p:nvSpPr>
          <p:cNvPr id="7" name="object 7"/>
          <p:cNvSpPr txBox="1"/>
          <p:nvPr/>
        </p:nvSpPr>
        <p:spPr>
          <a:xfrm>
            <a:off x="13320376" y="2548881"/>
            <a:ext cx="5875673" cy="7478650"/>
          </a:xfrm>
          <a:prstGeom prst="rect">
            <a:avLst/>
          </a:prstGeom>
        </p:spPr>
        <p:txBody>
          <a:bodyPr vert="horz" wrap="square" lIns="0" tIns="6350" rIns="0" bIns="0" rtlCol="0">
            <a:spAutoFit/>
          </a:bodyPr>
          <a:lstStyle/>
          <a:p>
            <a:pPr marL="12700" marR="358775">
              <a:lnSpc>
                <a:spcPct val="103000"/>
              </a:lnSpc>
              <a:spcBef>
                <a:spcPts val="50"/>
              </a:spcBef>
            </a:pPr>
            <a:r>
              <a:rPr sz="1800" dirty="0">
                <a:latin typeface="Aptos Light" panose="020B0004020202020204" pitchFamily="34" charset="0"/>
                <a:cs typeface="Calibri"/>
              </a:rPr>
              <a:t>When leaders listen and follow up, it builds genuine relationships and confidence. Empathetic leadership helps people feel valued and connected, and small actions that show care make a lasting difference</a:t>
            </a:r>
            <a:r>
              <a:rPr lang="mi-NZ" dirty="0">
                <a:latin typeface="Aptos Light" panose="020B0004020202020204" pitchFamily="34" charset="0"/>
                <a:cs typeface="Calibri"/>
              </a:rPr>
              <a:t> </a:t>
            </a:r>
            <a:br>
              <a:rPr lang="mi-NZ" dirty="0">
                <a:latin typeface="Aptos Light" panose="020B0004020202020204" pitchFamily="34" charset="0"/>
                <a:cs typeface="Calibri"/>
              </a:rPr>
            </a:br>
            <a:r>
              <a:rPr sz="1800" dirty="0">
                <a:latin typeface="Aptos Light" panose="020B0004020202020204" pitchFamily="34" charset="0"/>
                <a:cs typeface="Calibri"/>
              </a:rPr>
              <a:t>to wellbeing.</a:t>
            </a:r>
          </a:p>
          <a:p>
            <a:pPr marL="12700" marR="5080">
              <a:lnSpc>
                <a:spcPct val="103000"/>
              </a:lnSpc>
              <a:spcBef>
                <a:spcPts val="935"/>
              </a:spcBef>
            </a:pPr>
            <a:r>
              <a:rPr sz="1800" dirty="0">
                <a:latin typeface="Aptos Light" panose="020B0004020202020204" pitchFamily="34" charset="0"/>
                <a:cs typeface="Calibri"/>
              </a:rPr>
              <a:t>Work can be demanding. Long hours, shifting workloads, </a:t>
            </a:r>
            <a:br>
              <a:rPr lang="mi-NZ" sz="1800" dirty="0">
                <a:latin typeface="Aptos Light" panose="020B0004020202020204" pitchFamily="34" charset="0"/>
                <a:cs typeface="Calibri"/>
              </a:rPr>
            </a:br>
            <a:r>
              <a:rPr sz="1800" dirty="0">
                <a:latin typeface="Aptos Light" panose="020B0004020202020204" pitchFamily="34" charset="0"/>
                <a:cs typeface="Calibri"/>
              </a:rPr>
              <a:t>and tight deadlines are common. A short conversation can often do more to show support than a formal meeting. </a:t>
            </a:r>
            <a:br>
              <a:rPr lang="mi-NZ" sz="1800" dirty="0">
                <a:latin typeface="Aptos Light" panose="020B0004020202020204" pitchFamily="34" charset="0"/>
                <a:cs typeface="Calibri"/>
              </a:rPr>
            </a:br>
            <a:r>
              <a:rPr sz="1800" dirty="0">
                <a:latin typeface="Aptos Light" panose="020B0004020202020204" pitchFamily="34" charset="0"/>
                <a:cs typeface="Calibri"/>
              </a:rPr>
              <a:t>It reminds people they are seen and valued, not just supervised.</a:t>
            </a:r>
          </a:p>
          <a:p>
            <a:pPr marL="12700" marR="356870">
              <a:lnSpc>
                <a:spcPct val="103000"/>
              </a:lnSpc>
              <a:spcBef>
                <a:spcPts val="935"/>
              </a:spcBef>
            </a:pPr>
            <a:r>
              <a:rPr sz="1800" dirty="0">
                <a:latin typeface="Aptos Light" panose="020B0004020202020204" pitchFamily="34" charset="0"/>
                <a:cs typeface="Calibri"/>
              </a:rPr>
              <a:t>Wellbeing leadership is not about being an expert – </a:t>
            </a:r>
            <a:br>
              <a:rPr lang="en-US" sz="1800" dirty="0">
                <a:latin typeface="Aptos Light" panose="020B0004020202020204" pitchFamily="34" charset="0"/>
                <a:cs typeface="Calibri"/>
              </a:rPr>
            </a:br>
            <a:r>
              <a:rPr sz="1800" dirty="0">
                <a:latin typeface="Aptos Light" panose="020B0004020202020204" pitchFamily="34" charset="0"/>
                <a:cs typeface="Calibri"/>
              </a:rPr>
              <a:t>it’s about being human. Leaders who show values like whanaungatanga (connection and relationships), manaakitanga (care and respect), tautua (service to</a:t>
            </a:r>
          </a:p>
          <a:p>
            <a:pPr marL="12700" marR="29209">
              <a:lnSpc>
                <a:spcPct val="103000"/>
              </a:lnSpc>
            </a:pPr>
            <a:r>
              <a:rPr sz="1800" dirty="0">
                <a:latin typeface="Aptos Light" panose="020B0004020202020204" pitchFamily="34" charset="0"/>
                <a:cs typeface="Calibri"/>
              </a:rPr>
              <a:t>others), and kaitiakitanga (guardianship) see the whole person, including their whānau (family) connections and </a:t>
            </a:r>
            <a:br>
              <a:rPr lang="en-US" sz="1800" dirty="0">
                <a:latin typeface="Aptos Light" panose="020B0004020202020204" pitchFamily="34" charset="0"/>
                <a:cs typeface="Calibri"/>
              </a:rPr>
            </a:br>
            <a:r>
              <a:rPr sz="1800" dirty="0">
                <a:latin typeface="Aptos Light" panose="020B0004020202020204" pitchFamily="34" charset="0"/>
                <a:cs typeface="Calibri"/>
              </a:rPr>
              <a:t>life outside of work. Bringing these values into everyday practice helps create inclusive, steady workplaces where people want to stay.</a:t>
            </a:r>
          </a:p>
          <a:p>
            <a:pPr marL="12700" marR="298450">
              <a:lnSpc>
                <a:spcPct val="103000"/>
              </a:lnSpc>
              <a:spcBef>
                <a:spcPts val="940"/>
              </a:spcBef>
            </a:pPr>
            <a:r>
              <a:rPr sz="1800" dirty="0">
                <a:latin typeface="Aptos Light" panose="020B0004020202020204" pitchFamily="34" charset="0"/>
                <a:cs typeface="Calibri"/>
              </a:rPr>
              <a:t>By taking this approach, leaders reduce the pressures </a:t>
            </a:r>
            <a:br>
              <a:rPr lang="mi-NZ" sz="1800" dirty="0">
                <a:latin typeface="Aptos Light" panose="020B0004020202020204" pitchFamily="34" charset="0"/>
                <a:cs typeface="Calibri"/>
              </a:rPr>
            </a:br>
            <a:r>
              <a:rPr sz="1800" dirty="0">
                <a:latin typeface="Aptos Light" panose="020B0004020202020204" pitchFamily="34" charset="0"/>
                <a:cs typeface="Calibri"/>
              </a:rPr>
              <a:t>that contribute to stress and disengagement. They can recognise good work, involve teams in wellbeing decisions, and address issues early. These skills help grow a connected and capable workforce that’s ready </a:t>
            </a:r>
            <a:br>
              <a:rPr lang="en-US" sz="1800" dirty="0">
                <a:latin typeface="Aptos Light" panose="020B0004020202020204" pitchFamily="34" charset="0"/>
                <a:cs typeface="Calibri"/>
              </a:rPr>
            </a:br>
            <a:r>
              <a:rPr sz="1800" dirty="0">
                <a:latin typeface="Aptos Light" panose="020B0004020202020204" pitchFamily="34" charset="0"/>
                <a:cs typeface="Calibri"/>
              </a:rPr>
              <a:t>for what’s ahead.</a:t>
            </a:r>
          </a:p>
        </p:txBody>
      </p:sp>
      <p:sp>
        <p:nvSpPr>
          <p:cNvPr id="8" name="object 8"/>
          <p:cNvSpPr/>
          <p:nvPr/>
        </p:nvSpPr>
        <p:spPr>
          <a:xfrm>
            <a:off x="7190008" y="1298389"/>
            <a:ext cx="1863089" cy="901065"/>
          </a:xfrm>
          <a:custGeom>
            <a:avLst/>
            <a:gdLst/>
            <a:ahLst/>
            <a:cxnLst/>
            <a:rect l="l" t="t" r="r" b="b"/>
            <a:pathLst>
              <a:path w="1863090" h="901064">
                <a:moveTo>
                  <a:pt x="1862770" y="0"/>
                </a:moveTo>
                <a:lnTo>
                  <a:pt x="314126" y="0"/>
                </a:lnTo>
                <a:lnTo>
                  <a:pt x="0" y="314126"/>
                </a:lnTo>
                <a:lnTo>
                  <a:pt x="0" y="900496"/>
                </a:lnTo>
                <a:lnTo>
                  <a:pt x="1548643" y="900496"/>
                </a:lnTo>
                <a:lnTo>
                  <a:pt x="1862770" y="586369"/>
                </a:lnTo>
                <a:lnTo>
                  <a:pt x="1862770" y="0"/>
                </a:lnTo>
                <a:close/>
              </a:path>
            </a:pathLst>
          </a:custGeom>
          <a:solidFill>
            <a:srgbClr val="FFE980"/>
          </a:solidFill>
        </p:spPr>
        <p:txBody>
          <a:bodyPr wrap="square" lIns="0" tIns="0" rIns="0" bIns="0" rtlCol="0"/>
          <a:lstStyle/>
          <a:p>
            <a:endParaRPr/>
          </a:p>
        </p:txBody>
      </p:sp>
      <p:sp>
        <p:nvSpPr>
          <p:cNvPr id="9" name="object 9"/>
          <p:cNvSpPr txBox="1"/>
          <p:nvPr/>
        </p:nvSpPr>
        <p:spPr>
          <a:xfrm>
            <a:off x="7563164" y="1557551"/>
            <a:ext cx="1085850"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Purpose</a:t>
            </a:r>
            <a:endParaRPr sz="2200" b="1" dirty="0">
              <a:latin typeface="Aptos SemiBold" panose="020B0004020202020204" pitchFamily="34" charset="0"/>
              <a:cs typeface="Calibri"/>
            </a:endParaRPr>
          </a:p>
        </p:txBody>
      </p:sp>
      <p:sp>
        <p:nvSpPr>
          <p:cNvPr id="10" name="object 10"/>
          <p:cNvSpPr/>
          <p:nvPr/>
        </p:nvSpPr>
        <p:spPr>
          <a:xfrm>
            <a:off x="13332928" y="1298389"/>
            <a:ext cx="2679700" cy="901065"/>
          </a:xfrm>
          <a:custGeom>
            <a:avLst/>
            <a:gdLst/>
            <a:ahLst/>
            <a:cxnLst/>
            <a:rect l="l" t="t" r="r" b="b"/>
            <a:pathLst>
              <a:path w="2679700" h="901064">
                <a:moveTo>
                  <a:pt x="2679122" y="0"/>
                </a:moveTo>
                <a:lnTo>
                  <a:pt x="314126" y="0"/>
                </a:lnTo>
                <a:lnTo>
                  <a:pt x="0" y="314126"/>
                </a:lnTo>
                <a:lnTo>
                  <a:pt x="0" y="900496"/>
                </a:lnTo>
                <a:lnTo>
                  <a:pt x="2364996" y="900496"/>
                </a:lnTo>
                <a:lnTo>
                  <a:pt x="2679122" y="586369"/>
                </a:lnTo>
                <a:lnTo>
                  <a:pt x="2679122" y="0"/>
                </a:lnTo>
                <a:close/>
              </a:path>
            </a:pathLst>
          </a:custGeom>
          <a:solidFill>
            <a:srgbClr val="FFE980"/>
          </a:solidFill>
        </p:spPr>
        <p:txBody>
          <a:bodyPr wrap="square" lIns="0" tIns="0" rIns="0" bIns="0" rtlCol="0"/>
          <a:lstStyle/>
          <a:p>
            <a:endParaRPr/>
          </a:p>
        </p:txBody>
      </p:sp>
      <p:sp>
        <p:nvSpPr>
          <p:cNvPr id="11" name="object 11"/>
          <p:cNvSpPr txBox="1"/>
          <p:nvPr/>
        </p:nvSpPr>
        <p:spPr>
          <a:xfrm>
            <a:off x="13706084" y="1557551"/>
            <a:ext cx="1895475" cy="354584"/>
          </a:xfrm>
          <a:prstGeom prst="rect">
            <a:avLst/>
          </a:prstGeom>
        </p:spPr>
        <p:txBody>
          <a:bodyPr vert="horz" wrap="square" lIns="0" tIns="15875" rIns="0" bIns="0" rtlCol="0">
            <a:spAutoFit/>
          </a:bodyPr>
          <a:lstStyle/>
          <a:p>
            <a:pPr marL="12700">
              <a:lnSpc>
                <a:spcPct val="100000"/>
              </a:lnSpc>
              <a:spcBef>
                <a:spcPts val="125"/>
              </a:spcBef>
            </a:pPr>
            <a:r>
              <a:rPr sz="2200" b="1" dirty="0">
                <a:solidFill>
                  <a:srgbClr val="093642"/>
                </a:solidFill>
                <a:latin typeface="Aptos SemiBold" panose="020B0004020202020204" pitchFamily="34" charset="0"/>
                <a:cs typeface="Calibri"/>
              </a:rPr>
              <a:t>Why it matters</a:t>
            </a:r>
            <a:endParaRPr sz="2200" b="1" dirty="0">
              <a:latin typeface="Aptos SemiBold" panose="020B0004020202020204" pitchFamily="34" charset="0"/>
              <a:cs typeface="Calibri"/>
            </a:endParaRPr>
          </a:p>
        </p:txBody>
      </p:sp>
      <p:sp>
        <p:nvSpPr>
          <p:cNvPr id="28" name="object 28"/>
          <p:cNvSpPr txBox="1"/>
          <p:nvPr/>
        </p:nvSpPr>
        <p:spPr>
          <a:xfrm>
            <a:off x="7177308" y="480194"/>
            <a:ext cx="220726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panose="020B0004020202020204" pitchFamily="34" charset="0"/>
                <a:cs typeface="Calibri"/>
              </a:rPr>
              <a:t>Tool 1: Wellbeing Check-in Guide</a:t>
            </a:r>
            <a:endParaRPr sz="1150" b="1" dirty="0">
              <a:latin typeface="Aptos" panose="020B0004020202020204" pitchFamily="34" charset="0"/>
              <a:cs typeface="Calibri"/>
            </a:endParaRPr>
          </a:p>
        </p:txBody>
      </p:sp>
      <p:sp>
        <p:nvSpPr>
          <p:cNvPr id="31" name="object 9">
            <a:extLst>
              <a:ext uri="{FF2B5EF4-FFF2-40B4-BE49-F238E27FC236}">
                <a16:creationId xmlns:a16="http://schemas.microsoft.com/office/drawing/2014/main" id="{4E35F6B7-70F0-C386-21C0-989A3D8DC038}"/>
              </a:ext>
            </a:extLst>
          </p:cNvPr>
          <p:cNvSpPr txBox="1"/>
          <p:nvPr/>
        </p:nvSpPr>
        <p:spPr>
          <a:xfrm>
            <a:off x="1034354" y="480194"/>
            <a:ext cx="1949450" cy="190437"/>
          </a:xfrm>
          <a:prstGeom prst="rect">
            <a:avLst/>
          </a:prstGeom>
        </p:spPr>
        <p:txBody>
          <a:bodyPr vert="horz" wrap="square" lIns="0" tIns="13335" rIns="0" bIns="0" rtlCol="0">
            <a:spAutoFit/>
          </a:bodyPr>
          <a:lstStyle/>
          <a:p>
            <a:pPr marL="12700">
              <a:lnSpc>
                <a:spcPct val="100000"/>
              </a:lnSpc>
              <a:spcBef>
                <a:spcPts val="105"/>
              </a:spcBef>
            </a:pPr>
            <a:r>
              <a:rPr sz="1150" b="1" dirty="0">
                <a:solidFill>
                  <a:srgbClr val="093642"/>
                </a:solidFill>
                <a:latin typeface="Aptos SemiBold" panose="020B0004020202020204" pitchFamily="34" charset="0"/>
                <a:cs typeface="Calibri"/>
              </a:rPr>
              <a:t>The People Leadership Toolkit</a:t>
            </a:r>
            <a:endParaRPr sz="1150" b="1" dirty="0">
              <a:latin typeface="Aptos SemiBold" panose="020B0004020202020204" pitchFamily="34" charset="0"/>
              <a:cs typeface="Calibri"/>
            </a:endParaRPr>
          </a:p>
        </p:txBody>
      </p:sp>
      <p:pic>
        <p:nvPicPr>
          <p:cNvPr id="4" name="Picture 3" descr="A clipboard with a person and a helmet&#10;&#10;AI-generated content may be incorrect.">
            <a:extLst>
              <a:ext uri="{FF2B5EF4-FFF2-40B4-BE49-F238E27FC236}">
                <a16:creationId xmlns:a16="http://schemas.microsoft.com/office/drawing/2014/main" id="{BC9EC1E9-44BD-BC3D-AF76-235D695F35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904" y="1162729"/>
            <a:ext cx="1139146" cy="1139146"/>
          </a:xfrm>
          <a:prstGeom prst="rect">
            <a:avLst/>
          </a:prstGeom>
        </p:spPr>
      </p:pic>
      <p:sp>
        <p:nvSpPr>
          <p:cNvPr id="12" name="object 17">
            <a:extLst>
              <a:ext uri="{FF2B5EF4-FFF2-40B4-BE49-F238E27FC236}">
                <a16:creationId xmlns:a16="http://schemas.microsoft.com/office/drawing/2014/main" id="{D3911A6B-FB22-1D02-9AE0-FE0DBDF45A6D}"/>
              </a:ext>
            </a:extLst>
          </p:cNvPr>
          <p:cNvSpPr/>
          <p:nvPr/>
        </p:nvSpPr>
        <p:spPr>
          <a:xfrm>
            <a:off x="0" y="9637745"/>
            <a:ext cx="20104100" cy="927735"/>
          </a:xfrm>
          <a:custGeom>
            <a:avLst/>
            <a:gdLst/>
            <a:ahLst/>
            <a:cxnLst/>
            <a:rect l="l" t="t" r="r" b="b"/>
            <a:pathLst>
              <a:path w="20104100" h="927734">
                <a:moveTo>
                  <a:pt x="20104100" y="0"/>
                </a:moveTo>
                <a:lnTo>
                  <a:pt x="19182662" y="927382"/>
                </a:lnTo>
                <a:lnTo>
                  <a:pt x="0" y="927382"/>
                </a:lnTo>
              </a:path>
            </a:pathLst>
          </a:custGeom>
          <a:ln w="10470">
            <a:solidFill>
              <a:srgbClr val="093642"/>
            </a:solidFill>
          </a:ln>
        </p:spPr>
        <p:txBody>
          <a:bodyPr wrap="square" lIns="0" tIns="0" rIns="0" bIns="0" rtlCol="0"/>
          <a:lstStyle/>
          <a:p>
            <a:endParaRPr/>
          </a:p>
        </p:txBody>
      </p:sp>
      <p:sp>
        <p:nvSpPr>
          <p:cNvPr id="13" name="object 11">
            <a:extLst>
              <a:ext uri="{FF2B5EF4-FFF2-40B4-BE49-F238E27FC236}">
                <a16:creationId xmlns:a16="http://schemas.microsoft.com/office/drawing/2014/main" id="{57D18C5A-4BE8-9A43-658C-81B5732A6E9D}"/>
              </a:ext>
            </a:extLst>
          </p:cNvPr>
          <p:cNvSpPr txBox="1">
            <a:spLocks noGrp="1"/>
          </p:cNvSpPr>
          <p:nvPr>
            <p:ph type="sldNum" sz="quarter" idx="4294967295"/>
          </p:nvPr>
        </p:nvSpPr>
        <p:spPr>
          <a:xfrm>
            <a:off x="19424650" y="10656371"/>
            <a:ext cx="249021" cy="18081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b="0" spc="-25" dirty="0">
                <a:latin typeface="Aptos" panose="020B0004020202020204" pitchFamily="34" charset="0"/>
              </a:rPr>
              <a:t>9</a:t>
            </a:fld>
            <a:endParaRPr b="0" spc="-25" dirty="0">
              <a:latin typeface="Aptos" panose="020B00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9364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4CE8E9CAA1C2418C005106E8EE14E8" ma:contentTypeVersion="27" ma:contentTypeDescription="Create a new document." ma:contentTypeScope="" ma:versionID="61da6f85d51602404d165c9fd6640368">
  <xsd:schema xmlns:xsd="http://www.w3.org/2001/XMLSchema" xmlns:xs="http://www.w3.org/2001/XMLSchema" xmlns:p="http://schemas.microsoft.com/office/2006/metadata/properties" xmlns:ns2="f828f28b-6230-4770-b143-372bf4bbb703" xmlns:ns3="c7c66f8a-fd0d-4da3-b6ce-0241484f0de0" xmlns:ns4="ec761af5-23b3-453d-aa00-8620c42b1ab2" targetNamespace="http://schemas.microsoft.com/office/2006/metadata/properties" ma:root="true" ma:fieldsID="a59cd88a4206cb7543e8e32e9ac36783" ns2:_="" ns3:_="" ns4:_="">
    <xsd:import namespace="f828f28b-6230-4770-b143-372bf4bbb703"/>
    <xsd:import namespace="c7c66f8a-fd0d-4da3-b6ce-0241484f0de0"/>
    <xsd:import namespace="ec761af5-23b3-453d-aa00-8620c42b1a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4:TaxCatchAll" minOccurs="0"/>
                <xsd:element ref="ns2:Content" minOccurs="0"/>
                <xsd:element ref="ns2:SenttoTranscriber" minOccurs="0"/>
                <xsd:element ref="ns2:MediaServiceObjectDetectorVersions" minOccurs="0"/>
                <xsd:element ref="ns2:MediaServiceSearchProperties" minOccurs="0"/>
                <xsd:element ref="ns2:MediaServiceBillingMetadata" minOccurs="0"/>
                <xsd:element ref="ns2:WDCNZ" minOccurs="0"/>
                <xsd:element ref="ns2:Priority" minOccurs="0"/>
                <xsd:element ref="ns2:PriorityGroup" minOccurs="0"/>
                <xsd:element ref="ns2:Function" minOccurs="0"/>
                <xsd:element ref="ns2:ISB" minOccurs="0"/>
                <xsd:element ref="ns2:Maori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8f28b-6230-4770-b143-372bf4bbb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2d71-1bea-4987-bfd9-379d5b4db186" ma:termSetId="09814cd3-568e-fe90-9814-8d621ff8fb84" ma:anchorId="fba54fb3-c3e1-fe81-a776-ca4b69148c4d" ma:open="true" ma:isKeyword="false">
      <xsd:complexType>
        <xsd:sequence>
          <xsd:element ref="pc:Terms" minOccurs="0" maxOccurs="1"/>
        </xsd:sequence>
      </xsd:complexType>
    </xsd:element>
    <xsd:element name="Content" ma:index="24" nillable="true" ma:displayName="Content" ma:description="Apprentice Retention Rate - first year" ma:format="Dropdown" ma:internalName="Content">
      <xsd:simpleType>
        <xsd:restriction base="dms:Text">
          <xsd:maxLength value="255"/>
        </xsd:restriction>
      </xsd:simpleType>
    </xsd:element>
    <xsd:element name="SenttoTranscriber" ma:index="25" nillable="true" ma:displayName="Sent to Transcriber" ma:default="0" ma:format="Dropdown" ma:internalName="SenttoTranscriber">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element name="WDCNZ" ma:index="29" nillable="true" ma:displayName="WDCNZ" ma:internalName="WDCNZ">
      <xsd:simpleType>
        <xsd:restriction base="dms:Text"/>
      </xsd:simpleType>
    </xsd:element>
    <xsd:element name="Priority" ma:index="30" nillable="true" ma:displayName="Priority" ma:internalName="Priority">
      <xsd:simpleType>
        <xsd:restriction base="dms:Choice">
          <xsd:enumeration value="Tier A"/>
          <xsd:enumeration value="Tier B"/>
          <xsd:enumeration value="Tier C"/>
        </xsd:restriction>
      </xsd:simpleType>
    </xsd:element>
    <xsd:element name="PriorityGroup" ma:index="31" nillable="true" ma:displayName="Priority Group" ma:internalName="PriorityGroup">
      <xsd:simpleType>
        <xsd:restriction base="dms:Choice">
          <xsd:enumeration value="Pacific"/>
          <xsd:enumeration value="Tangata Whaikaha"/>
        </xsd:restriction>
      </xsd:simpleType>
    </xsd:element>
    <xsd:element name="Function" ma:index="32" nillable="true" ma:displayName="Function" ma:internalName="Function">
      <xsd:complexType>
        <xsd:complexContent>
          <xsd:extension base="dms:MultiChoice">
            <xsd:sequence>
              <xsd:element name="Value" maxOccurs="unbounded" minOccurs="0" nillable="true">
                <xsd:simpleType>
                  <xsd:restriction base="dms:Choice">
                    <xsd:enumeration value="IAR"/>
                    <xsd:enumeration value="PE"/>
                    <xsd:enumeration value="AM"/>
                    <xsd:enumeration value="SS&amp;QD"/>
                    <xsd:enumeration value="WFA"/>
                    <xsd:enumeration value="GOV"/>
                    <xsd:enumeration value="CORP"/>
                  </xsd:restriction>
                </xsd:simpleType>
              </xsd:element>
            </xsd:sequence>
          </xsd:extension>
        </xsd:complexContent>
      </xsd:complexType>
    </xsd:element>
    <xsd:element name="ISB" ma:index="33" nillable="true" ma:displayName="ISB" ma:internalName="ISB">
      <xsd:complexType>
        <xsd:complexContent>
          <xsd:extension base="dms:MultiChoice">
            <xsd:sequence>
              <xsd:element name="Value" maxOccurs="unbounded" minOccurs="0" nillable="true">
                <xsd:simpleType>
                  <xsd:restriction base="dms:Choice">
                    <xsd:enumeration value="CST"/>
                    <xsd:enumeration value="INF"/>
                    <xsd:enumeration value="EHC"/>
                    <xsd:enumeration value="MER"/>
                    <xsd:enumeration value="SER"/>
                    <xsd:enumeration value="TRAN"/>
                    <xsd:enumeration value="F&amp;F"/>
                    <xsd:enumeration value="ETIT"/>
                  </xsd:restriction>
                </xsd:simpleType>
              </xsd:element>
            </xsd:sequence>
          </xsd:extension>
        </xsd:complexContent>
      </xsd:complexType>
    </xsd:element>
    <xsd:element name="MaoriMetadata" ma:index="34" nillable="true" ma:displayName="Māori Metadata" ma:internalName="MaoriMetadata">
      <xsd:complexType>
        <xsd:complexContent>
          <xsd:extension base="dms:MultiChoice">
            <xsd:sequence>
              <xsd:element name="Value" maxOccurs="unbounded" minOccurs="0" nillable="true">
                <xsd:simpleType>
                  <xsd:restriction base="dms:Choice">
                    <xsd:enumeration value="Kaupapa Māori"/>
                    <xsd:enumeration value="Iwi/hapū"/>
                    <xsd:enumeration value="Te Tiriti o Waitangi"/>
                    <xsd:enumeration value="Mātauranga Māori"/>
                    <xsd:enumeration value="Māori economy"/>
                    <xsd:enumeration value="Māori workforce"/>
                    <xsd:enumeration value="Maōri learners"/>
                    <xsd:enumeration value="Māori business"/>
                    <xsd:enumeration value="Māori collectives"/>
                    <xsd:enumeration value="Māori stakeholders"/>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c66f8a-fd0d-4da3-b6ce-0241484f0d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761af5-23b3-453d-aa00-8620c42b1ab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be54bcf-e55c-4b98-9d80-0bed29909b79}" ma:internalName="TaxCatchAll" ma:showField="CatchAllData" ma:web="c7c66f8a-fd0d-4da3-b6ce-0241484f0d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iority xmlns="f828f28b-6230-4770-b143-372bf4bbb703">Tier B</Priority>
    <PriorityGroup xmlns="f828f28b-6230-4770-b143-372bf4bbb703" xsi:nil="true"/>
    <Function xmlns="f828f28b-6230-4770-b143-372bf4bbb703">
      <Value>WFA</Value>
    </Function>
    <MaoriMetadata xmlns="f828f28b-6230-4770-b143-372bf4bbb703" xsi:nil="true"/>
    <ISB xmlns="f828f28b-6230-4770-b143-372bf4bbb703" xsi:nil="true"/>
    <SenttoTranscriber xmlns="f828f28b-6230-4770-b143-372bf4bbb703">false</SenttoTranscriber>
    <Content xmlns="f828f28b-6230-4770-b143-372bf4bbb703" xsi:nil="true"/>
    <lcf76f155ced4ddcb4097134ff3c332f xmlns="f828f28b-6230-4770-b143-372bf4bbb703">
      <Terms xmlns="http://schemas.microsoft.com/office/infopath/2007/PartnerControls"/>
    </lcf76f155ced4ddcb4097134ff3c332f>
    <TaxCatchAll xmlns="ec761af5-23b3-453d-aa00-8620c42b1ab2" xsi:nil="true"/>
    <WDCNZ xmlns="f828f28b-6230-4770-b143-372bf4bbb703">WaihangaAraRau</WDCNZ>
  </documentManagement>
</p:properties>
</file>

<file path=customXml/itemProps1.xml><?xml version="1.0" encoding="utf-8"?>
<ds:datastoreItem xmlns:ds="http://schemas.openxmlformats.org/officeDocument/2006/customXml" ds:itemID="{5E7CE930-68AD-4B3B-A05B-631416BE90F5}"/>
</file>

<file path=customXml/itemProps2.xml><?xml version="1.0" encoding="utf-8"?>
<ds:datastoreItem xmlns:ds="http://schemas.openxmlformats.org/officeDocument/2006/customXml" ds:itemID="{A3703A1C-372C-49FB-B2FB-A624554F416D}"/>
</file>

<file path=customXml/itemProps3.xml><?xml version="1.0" encoding="utf-8"?>
<ds:datastoreItem xmlns:ds="http://schemas.openxmlformats.org/officeDocument/2006/customXml" ds:itemID="{2E5CF426-5EB4-4153-BEBB-75F82CA2558B}"/>
</file>

<file path=docProps/app.xml><?xml version="1.0" encoding="utf-8"?>
<Properties xmlns="http://schemas.openxmlformats.org/officeDocument/2006/extended-properties" xmlns:vt="http://schemas.openxmlformats.org/officeDocument/2006/docPropsVTypes">
  <Template/>
  <TotalTime>418</TotalTime>
  <Words>4383</Words>
  <Application>Microsoft Macintosh PowerPoint</Application>
  <PresentationFormat>Custom</PresentationFormat>
  <Paragraphs>369</Paragraphs>
  <Slides>26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Aptos Light</vt:lpstr>
      <vt:lpstr>Aptos SemiBold</vt:lpstr>
      <vt:lpstr>Calibri</vt:lpstr>
      <vt:lpstr>Times New Roman</vt:lpstr>
      <vt:lpstr>Office Theme</vt:lpstr>
      <vt:lpstr>The People Leadership Toolkit</vt:lpstr>
      <vt:lpstr>Why this toolkit was developed</vt:lpstr>
      <vt:lpstr>Who it’s for</vt:lpstr>
      <vt:lpstr>Why it matters</vt:lpstr>
      <vt:lpstr>How to use this toolkit</vt:lpstr>
      <vt:lpstr>What already exists</vt:lpstr>
      <vt:lpstr>What happens next</vt:lpstr>
      <vt:lpstr>PowerPoint Presentation</vt:lpstr>
      <vt:lpstr>PowerPoint Presentation</vt:lpstr>
      <vt:lpstr>PowerPoint Presentation</vt:lpstr>
      <vt:lpstr>PowerPoint Presentation</vt:lpstr>
      <vt:lpstr>Tips, tricks and support</vt:lpstr>
      <vt:lpstr>PowerPoint Presentation</vt:lpstr>
      <vt:lpstr>PowerPoint Presentation</vt:lpstr>
      <vt:lpstr>PowerPoint Presentation</vt:lpstr>
      <vt:lpstr>PowerPoint Presentation</vt:lpstr>
      <vt:lpstr>PowerPoint Presentation</vt:lpstr>
      <vt:lpstr>Tips, tricks and support</vt:lpstr>
      <vt:lpstr>PowerPoint Presentation</vt:lpstr>
      <vt:lpstr>PowerPoint Presentation</vt:lpstr>
      <vt:lpstr>PowerPoint Presentation</vt:lpstr>
      <vt:lpstr>PowerPoint Presentation</vt:lpstr>
      <vt:lpstr>Tips, tricks and support</vt:lpstr>
      <vt:lpstr>Looking Ahead</vt:lpstr>
      <vt:lpstr>Appendix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Emily Elvin</cp:lastModifiedBy>
  <cp:revision>96</cp:revision>
  <dcterms:created xsi:type="dcterms:W3CDTF">2025-12-03T00:37:06Z</dcterms:created>
  <dcterms:modified xsi:type="dcterms:W3CDTF">2025-12-04T00:28:44Z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2025-12-03T00:00:00Z</vt:filetime>
  </property>
  <property fmtid="{D5CDD505-2E9C-101B-9397-08002B2CF9AE}" pid="3" name="Creator">
    <vt:lpwstr>Adobe InDesign 21.0 (Macintosh)</vt:lpwstr>
  </property>
  <property fmtid="{D5CDD505-2E9C-101B-9397-08002B2CF9AE}" pid="4" name="LastSaved">
    <vt:filetime>2025-12-03T00:00:00Z</vt:filetime>
  </property>
  <property fmtid="{D5CDD505-2E9C-101B-9397-08002B2CF9AE}" pid="5" name="Producer">
    <vt:lpwstr>Adobe PDF Library 18.0</vt:lpwstr>
  </property>
  <property fmtid="{D5CDD505-2E9C-101B-9397-08002B2CF9AE}" pid="6" name="ContentTypeId">
    <vt:lpwstr>0x010100204CE8E9CAA1C2418C005106E8EE14E8</vt:lpwstr>
  </property>
  <property fmtid="{D5CDD505-2E9C-101B-9397-08002B2CF9AE}" pid="7" name="MediaServiceImageTags">
    <vt:lpwstr/>
  </property>
</Properties>
</file>