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84" r:id="rId4"/>
    <p:sldMasterId id="2147483841" r:id="rId5"/>
    <p:sldMasterId id="2147483944" r:id="rId6"/>
  </p:sldMasterIdLst>
  <p:notesMasterIdLst>
    <p:notesMasterId r:id="rId18"/>
  </p:notesMasterIdLst>
  <p:sldIdLst>
    <p:sldId id="257" r:id="rId7"/>
    <p:sldId id="274" r:id="rId8"/>
    <p:sldId id="267" r:id="rId9"/>
    <p:sldId id="272" r:id="rId10"/>
    <p:sldId id="268" r:id="rId11"/>
    <p:sldId id="280" r:id="rId12"/>
    <p:sldId id="271" r:id="rId13"/>
    <p:sldId id="277" r:id="rId14"/>
    <p:sldId id="278" r:id="rId15"/>
    <p:sldId id="279" r:id="rId16"/>
    <p:sldId id="256" r:id="rId17"/>
  </p:sldIdLst>
  <p:sldSz cx="12192000" cy="6858000"/>
  <p:notesSz cx="6858000" cy="9144000"/>
  <p:embeddedFontLst>
    <p:embeddedFont>
      <p:font typeface="Avenir Book" panose="02000503020000020003" pitchFamily="2" charset="0"/>
      <p:regular r:id="rId19"/>
      <p:italic r:id="rId20"/>
    </p:embeddedFont>
    <p:embeddedFont>
      <p:font typeface="Avenir Medium" panose="02000503020000020003" pitchFamily="2"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A9FE7A-EB12-1981-465C-5FC5A3D230A3}" name="Candice Hsu" initials="CH" userId="Candice Hsu"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erine Hall" initials="KH" lastIdx="1" clrIdx="0">
    <p:extLst>
      <p:ext uri="{19B8F6BF-5375-455C-9EA6-DF929625EA0E}">
        <p15:presenceInfo xmlns:p15="http://schemas.microsoft.com/office/powerpoint/2012/main" userId="S-1-5-21-3587717092-261819272-2827223677-3941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063E"/>
    <a:srgbClr val="30062E"/>
    <a:srgbClr val="F2F2F2"/>
    <a:srgbClr val="FF6600"/>
    <a:srgbClr val="D66804"/>
    <a:srgbClr val="F2921D"/>
    <a:srgbClr val="F26B1D"/>
    <a:srgbClr val="F44336"/>
    <a:srgbClr val="C54D0B"/>
    <a:srgbClr val="FB8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EE93BB-3A05-ED48-BD75-7F1E1C2A9315}" v="15" dt="2025-11-12T21:53:39.7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8"/>
    <p:restoredTop sz="96327"/>
  </p:normalViewPr>
  <p:slideViewPr>
    <p:cSldViewPr snapToGrid="0">
      <p:cViewPr varScale="1">
        <p:scale>
          <a:sx n="117" d="100"/>
          <a:sy n="117" d="100"/>
        </p:scale>
        <p:origin x="200" y="21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4.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Grant" userId="d82b6684-c096-4dfd-a07e-af44d864a14c" providerId="ADAL" clId="{877C0682-FB40-5598-BA8C-0F029EBA9A27}"/>
    <pc:docChg chg="custSel modSld">
      <pc:chgData name="Martin Grant" userId="d82b6684-c096-4dfd-a07e-af44d864a14c" providerId="ADAL" clId="{877C0682-FB40-5598-BA8C-0F029EBA9A27}" dt="2025-11-12T21:55:40.843" v="54" actId="20577"/>
      <pc:docMkLst>
        <pc:docMk/>
      </pc:docMkLst>
      <pc:sldChg chg="addSp delSp modSp mod">
        <pc:chgData name="Martin Grant" userId="d82b6684-c096-4dfd-a07e-af44d864a14c" providerId="ADAL" clId="{877C0682-FB40-5598-BA8C-0F029EBA9A27}" dt="2025-11-11T01:34:41.509" v="3"/>
        <pc:sldMkLst>
          <pc:docMk/>
          <pc:sldMk cId="2946769391" sldId="257"/>
        </pc:sldMkLst>
        <pc:picChg chg="add mod">
          <ac:chgData name="Martin Grant" userId="d82b6684-c096-4dfd-a07e-af44d864a14c" providerId="ADAL" clId="{877C0682-FB40-5598-BA8C-0F029EBA9A27}" dt="2025-11-11T01:34:41.509" v="3"/>
          <ac:picMkLst>
            <pc:docMk/>
            <pc:sldMk cId="2946769391" sldId="257"/>
            <ac:picMk id="4" creationId="{55BB73ED-3CE8-E08B-7ED6-78A155269F89}"/>
          </ac:picMkLst>
        </pc:picChg>
        <pc:picChg chg="del">
          <ac:chgData name="Martin Grant" userId="d82b6684-c096-4dfd-a07e-af44d864a14c" providerId="ADAL" clId="{877C0682-FB40-5598-BA8C-0F029EBA9A27}" dt="2025-11-11T00:32:45.062" v="0" actId="478"/>
          <ac:picMkLst>
            <pc:docMk/>
            <pc:sldMk cId="2946769391" sldId="257"/>
            <ac:picMk id="4" creationId="{F2DEEB38-2F3E-994A-8974-3571F26A0C4F}"/>
          </ac:picMkLst>
        </pc:picChg>
        <pc:picChg chg="add del mod">
          <ac:chgData name="Martin Grant" userId="d82b6684-c096-4dfd-a07e-af44d864a14c" providerId="ADAL" clId="{877C0682-FB40-5598-BA8C-0F029EBA9A27}" dt="2025-11-11T01:34:40.557" v="2" actId="478"/>
          <ac:picMkLst>
            <pc:docMk/>
            <pc:sldMk cId="2946769391" sldId="257"/>
            <ac:picMk id="5" creationId="{3B9AE3FA-F988-5603-1E44-309327DF0C1D}"/>
          </ac:picMkLst>
        </pc:picChg>
      </pc:sldChg>
      <pc:sldChg chg="modSp mod">
        <pc:chgData name="Martin Grant" userId="d82b6684-c096-4dfd-a07e-af44d864a14c" providerId="ADAL" clId="{877C0682-FB40-5598-BA8C-0F029EBA9A27}" dt="2025-11-12T21:52:43.398" v="25" actId="14100"/>
        <pc:sldMkLst>
          <pc:docMk/>
          <pc:sldMk cId="1060148655" sldId="267"/>
        </pc:sldMkLst>
        <pc:spChg chg="mod">
          <ac:chgData name="Martin Grant" userId="d82b6684-c096-4dfd-a07e-af44d864a14c" providerId="ADAL" clId="{877C0682-FB40-5598-BA8C-0F029EBA9A27}" dt="2025-11-12T21:52:43.398" v="25" actId="14100"/>
          <ac:spMkLst>
            <pc:docMk/>
            <pc:sldMk cId="1060148655" sldId="267"/>
            <ac:spMk id="2" creationId="{267F94EE-A1FF-E6C5-6495-15525E71CB6E}"/>
          </ac:spMkLst>
        </pc:spChg>
      </pc:sldChg>
      <pc:sldChg chg="modSp mod">
        <pc:chgData name="Martin Grant" userId="d82b6684-c096-4dfd-a07e-af44d864a14c" providerId="ADAL" clId="{877C0682-FB40-5598-BA8C-0F029EBA9A27}" dt="2025-11-12T21:55:40.843" v="54" actId="20577"/>
        <pc:sldMkLst>
          <pc:docMk/>
          <pc:sldMk cId="3702286219" sldId="271"/>
        </pc:sldMkLst>
        <pc:spChg chg="mod">
          <ac:chgData name="Martin Grant" userId="d82b6684-c096-4dfd-a07e-af44d864a14c" providerId="ADAL" clId="{877C0682-FB40-5598-BA8C-0F029EBA9A27}" dt="2025-11-12T21:55:26.250" v="49" actId="113"/>
          <ac:spMkLst>
            <pc:docMk/>
            <pc:sldMk cId="3702286219" sldId="271"/>
            <ac:spMk id="2" creationId="{080FD9D7-96D4-FB88-EB79-8FDFB771C87F}"/>
          </ac:spMkLst>
        </pc:spChg>
        <pc:spChg chg="mod">
          <ac:chgData name="Martin Grant" userId="d82b6684-c096-4dfd-a07e-af44d864a14c" providerId="ADAL" clId="{877C0682-FB40-5598-BA8C-0F029EBA9A27}" dt="2025-11-12T21:55:40.843" v="54" actId="20577"/>
          <ac:spMkLst>
            <pc:docMk/>
            <pc:sldMk cId="3702286219" sldId="271"/>
            <ac:spMk id="7" creationId="{D74EC58D-63C5-B7E4-4F7A-9B7EA696E45A}"/>
          </ac:spMkLst>
        </pc:spChg>
      </pc:sldChg>
      <pc:sldChg chg="modSp mod">
        <pc:chgData name="Martin Grant" userId="d82b6684-c096-4dfd-a07e-af44d864a14c" providerId="ADAL" clId="{877C0682-FB40-5598-BA8C-0F029EBA9A27}" dt="2025-11-12T21:53:39.715" v="29" actId="166"/>
        <pc:sldMkLst>
          <pc:docMk/>
          <pc:sldMk cId="766627945" sldId="272"/>
        </pc:sldMkLst>
        <pc:spChg chg="mod">
          <ac:chgData name="Martin Grant" userId="d82b6684-c096-4dfd-a07e-af44d864a14c" providerId="ADAL" clId="{877C0682-FB40-5598-BA8C-0F029EBA9A27}" dt="2025-11-12T21:53:27.038" v="28" actId="207"/>
          <ac:spMkLst>
            <pc:docMk/>
            <pc:sldMk cId="766627945" sldId="272"/>
            <ac:spMk id="2" creationId="{ED017318-2E65-0AED-2EC0-B9080A56A1AB}"/>
          </ac:spMkLst>
        </pc:spChg>
        <pc:spChg chg="mod">
          <ac:chgData name="Martin Grant" userId="d82b6684-c096-4dfd-a07e-af44d864a14c" providerId="ADAL" clId="{877C0682-FB40-5598-BA8C-0F029EBA9A27}" dt="2025-11-12T21:53:39.715" v="29" actId="166"/>
          <ac:spMkLst>
            <pc:docMk/>
            <pc:sldMk cId="766627945" sldId="272"/>
            <ac:spMk id="5" creationId="{12FCB021-BE6F-5030-1ED0-CE3E1096D902}"/>
          </ac:spMkLst>
        </pc:spChg>
      </pc:sldChg>
      <pc:sldChg chg="addSp modSp mod">
        <pc:chgData name="Martin Grant" userId="d82b6684-c096-4dfd-a07e-af44d864a14c" providerId="ADAL" clId="{877C0682-FB40-5598-BA8C-0F029EBA9A27}" dt="2025-11-11T01:36:45.178" v="8" actId="20577"/>
        <pc:sldMkLst>
          <pc:docMk/>
          <pc:sldMk cId="3649907479" sldId="274"/>
        </pc:sldMkLst>
        <pc:spChg chg="mod">
          <ac:chgData name="Martin Grant" userId="d82b6684-c096-4dfd-a07e-af44d864a14c" providerId="ADAL" clId="{877C0682-FB40-5598-BA8C-0F029EBA9A27}" dt="2025-11-11T01:36:45.178" v="8" actId="20577"/>
          <ac:spMkLst>
            <pc:docMk/>
            <pc:sldMk cId="3649907479" sldId="274"/>
            <ac:spMk id="2" creationId="{323E5A2A-08A5-0446-688B-BCD9BCA3B580}"/>
          </ac:spMkLst>
        </pc:spChg>
        <pc:spChg chg="add mod">
          <ac:chgData name="Martin Grant" userId="d82b6684-c096-4dfd-a07e-af44d864a14c" providerId="ADAL" clId="{877C0682-FB40-5598-BA8C-0F029EBA9A27}" dt="2025-11-11T01:36:43.445" v="6" actId="1076"/>
          <ac:spMkLst>
            <pc:docMk/>
            <pc:sldMk cId="3649907479" sldId="274"/>
            <ac:spMk id="5" creationId="{572A6BCF-9CE0-21C0-A087-8FA9E8D56058}"/>
          </ac:spMkLst>
        </pc:spChg>
      </pc:sldChg>
      <pc:sldChg chg="modSp mod">
        <pc:chgData name="Martin Grant" userId="d82b6684-c096-4dfd-a07e-af44d864a14c" providerId="ADAL" clId="{877C0682-FB40-5598-BA8C-0F029EBA9A27}" dt="2025-11-12T21:54:57.828" v="47" actId="1035"/>
        <pc:sldMkLst>
          <pc:docMk/>
          <pc:sldMk cId="1813816305" sldId="280"/>
        </pc:sldMkLst>
        <pc:spChg chg="mod">
          <ac:chgData name="Martin Grant" userId="d82b6684-c096-4dfd-a07e-af44d864a14c" providerId="ADAL" clId="{877C0682-FB40-5598-BA8C-0F029EBA9A27}" dt="2025-11-12T21:54:54.745" v="37" actId="1035"/>
          <ac:spMkLst>
            <pc:docMk/>
            <pc:sldMk cId="1813816305" sldId="280"/>
            <ac:spMk id="4" creationId="{CBBF93CD-266B-46B1-C98C-166825B85260}"/>
          </ac:spMkLst>
        </pc:spChg>
        <pc:graphicFrameChg chg="mod modGraphic">
          <ac:chgData name="Martin Grant" userId="d82b6684-c096-4dfd-a07e-af44d864a14c" providerId="ADAL" clId="{877C0682-FB40-5598-BA8C-0F029EBA9A27}" dt="2025-11-12T21:54:57.828" v="47" actId="1035"/>
          <ac:graphicFrameMkLst>
            <pc:docMk/>
            <pc:sldMk cId="1813816305" sldId="280"/>
            <ac:graphicFrameMk id="19" creationId="{A8497230-8E62-AA8B-7396-EF0450CCBE7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A36E-3A42-46AB-80D2-C146E7E37F18}" type="datetimeFigureOut">
              <a:rPr lang="en-NZ" smtClean="0"/>
              <a:t>13/11/2025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3D376-8E1D-479A-B0B5-39F50D065ED6}" type="slidenum">
              <a:rPr lang="en-NZ" smtClean="0"/>
              <a:t>‹#›</a:t>
            </a:fld>
            <a:endParaRPr lang="en-NZ"/>
          </a:p>
        </p:txBody>
      </p:sp>
    </p:spTree>
    <p:extLst>
      <p:ext uri="{BB962C8B-B14F-4D97-AF65-F5344CB8AC3E}">
        <p14:creationId xmlns:p14="http://schemas.microsoft.com/office/powerpoint/2010/main" val="407682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6.jpe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6.jpeg"/><Relationship Id="rId4" Type="http://schemas.openxmlformats.org/officeDocument/2006/relationships/image" Target="../media/image17.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jpeg"/><Relationship Id="rId4" Type="http://schemas.openxmlformats.org/officeDocument/2006/relationships/image" Target="../media/image16.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concove.ac.nz/index.php/become-member/?utm_source=presentation&amp;utm_medium=pdf&amp;utm_campaign=intro" TargetMode="External"/><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853F1174-8A7D-F76D-102A-23D5083501A9}"/>
              </a:ext>
            </a:extLst>
          </p:cNvPr>
          <p:cNvPicPr>
            <a:picLocks noChangeAspect="1"/>
          </p:cNvPicPr>
          <p:nvPr userDrawn="1"/>
        </p:nvPicPr>
        <p:blipFill>
          <a:blip r:embed="rId2"/>
          <a:stretch>
            <a:fillRect/>
          </a:stretch>
        </p:blipFill>
        <p:spPr>
          <a:xfrm>
            <a:off x="2872570" y="1140656"/>
            <a:ext cx="6038809" cy="3728767"/>
          </a:xfrm>
          <a:prstGeom prst="rect">
            <a:avLst/>
          </a:prstGeom>
        </p:spPr>
      </p:pic>
      <p:pic>
        <p:nvPicPr>
          <p:cNvPr id="8" name="Picture 7">
            <a:extLst>
              <a:ext uri="{FF2B5EF4-FFF2-40B4-BE49-F238E27FC236}">
                <a16:creationId xmlns:a16="http://schemas.microsoft.com/office/drawing/2014/main" id="{EFC0F52D-B6C2-C40B-2980-207C7AA1B6D7}"/>
              </a:ext>
            </a:extLst>
          </p:cNvPr>
          <p:cNvPicPr>
            <a:picLocks noChangeAspect="1"/>
          </p:cNvPicPr>
          <p:nvPr userDrawn="1"/>
        </p:nvPicPr>
        <p:blipFill>
          <a:blip r:embed="rId3"/>
          <a:stretch>
            <a:fillRect/>
          </a:stretch>
        </p:blipFill>
        <p:spPr>
          <a:xfrm>
            <a:off x="1897" y="5200675"/>
            <a:ext cx="12192000" cy="2042883"/>
          </a:xfrm>
          <a:prstGeom prst="rect">
            <a:avLst/>
          </a:prstGeom>
        </p:spPr>
      </p:pic>
    </p:spTree>
    <p:extLst>
      <p:ext uri="{BB962C8B-B14F-4D97-AF65-F5344CB8AC3E}">
        <p14:creationId xmlns:p14="http://schemas.microsoft.com/office/powerpoint/2010/main" val="339989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ED50A-C8F8-9F41-F4C1-54EE7DBABA2A}"/>
              </a:ext>
            </a:extLst>
          </p:cNvPr>
          <p:cNvPicPr>
            <a:picLocks noChangeAspect="1"/>
          </p:cNvPicPr>
          <p:nvPr userDrawn="1"/>
        </p:nvPicPr>
        <p:blipFill>
          <a:blip r:embed="rId2"/>
          <a:stretch>
            <a:fillRect/>
          </a:stretch>
        </p:blipFill>
        <p:spPr>
          <a:xfrm>
            <a:off x="0" y="-67733"/>
            <a:ext cx="12192000" cy="6968427"/>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3093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5919A2-EB9D-FF9B-D09E-15523A87C918}"/>
              </a:ext>
            </a:extLst>
          </p:cNvPr>
          <p:cNvPicPr>
            <a:picLocks noChangeAspect="1"/>
          </p:cNvPicPr>
          <p:nvPr userDrawn="1"/>
        </p:nvPicPr>
        <p:blipFill>
          <a:blip r:embed="rId2"/>
          <a:stretch>
            <a:fillRect/>
          </a:stretch>
        </p:blipFill>
        <p:spPr>
          <a:xfrm>
            <a:off x="0" y="-100208"/>
            <a:ext cx="12192000" cy="6958208"/>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42984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838200" y="189760"/>
            <a:ext cx="10515600" cy="737165"/>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2D94FB4-41B3-FACD-A07C-2789EC14C2DA}"/>
              </a:ext>
            </a:extLst>
          </p:cNvPr>
          <p:cNvSpPr>
            <a:spLocks noGrp="1"/>
          </p:cNvSpPr>
          <p:nvPr>
            <p:ph idx="1"/>
          </p:nvPr>
        </p:nvSpPr>
        <p:spPr>
          <a:xfrm>
            <a:off x="838200" y="1127342"/>
            <a:ext cx="10515600" cy="53655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982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69C1DD-6861-71D0-9C43-2E08B452336B}"/>
              </a:ext>
            </a:extLst>
          </p:cNvPr>
          <p:cNvSpPr/>
          <p:nvPr userDrawn="1"/>
        </p:nvSpPr>
        <p:spPr>
          <a:xfrm>
            <a:off x="6172202" y="1014607"/>
            <a:ext cx="5181600" cy="547826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2088B59-7530-9C6A-BD5E-0C1F03F012D6}"/>
              </a:ext>
            </a:extLst>
          </p:cNvPr>
          <p:cNvSpPr/>
          <p:nvPr userDrawn="1"/>
        </p:nvSpPr>
        <p:spPr>
          <a:xfrm>
            <a:off x="838200" y="1014608"/>
            <a:ext cx="5181600" cy="547826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068B674-FFC1-B35A-B1D8-AE7F67DB243A}"/>
              </a:ext>
            </a:extLst>
          </p:cNvPr>
          <p:cNvSpPr>
            <a:spLocks noGrp="1"/>
          </p:cNvSpPr>
          <p:nvPr>
            <p:ph type="title"/>
          </p:nvPr>
        </p:nvSpPr>
        <p:spPr>
          <a:xfrm>
            <a:off x="838200" y="189760"/>
            <a:ext cx="10515600" cy="73716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378347-3E99-8746-007F-9E04EBE5C3DD}"/>
              </a:ext>
            </a:extLst>
          </p:cNvPr>
          <p:cNvSpPr>
            <a:spLocks noGrp="1"/>
          </p:cNvSpPr>
          <p:nvPr>
            <p:ph sz="half" idx="1"/>
          </p:nvPr>
        </p:nvSpPr>
        <p:spPr>
          <a:xfrm>
            <a:off x="1056362" y="1393891"/>
            <a:ext cx="4680559" cy="4783072"/>
          </a:xfrm>
          <a:prstGeom prst="rect">
            <a:avLst/>
          </a:prstGeo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56E24126-01B1-788F-3489-498B3EFC3422}"/>
              </a:ext>
            </a:extLst>
          </p:cNvPr>
          <p:cNvSpPr>
            <a:spLocks noGrp="1"/>
          </p:cNvSpPr>
          <p:nvPr>
            <p:ph sz="half" idx="2"/>
          </p:nvPr>
        </p:nvSpPr>
        <p:spPr>
          <a:xfrm>
            <a:off x="6488482" y="1393891"/>
            <a:ext cx="4647155" cy="4783071"/>
          </a:xfrm>
          <a:prstGeom prst="rect">
            <a:avLst/>
          </a:prstGeo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79814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8B20-2937-6381-A66F-BD9FCE23D344}"/>
              </a:ext>
            </a:extLst>
          </p:cNvPr>
          <p:cNvSpPr>
            <a:spLocks noGrp="1"/>
          </p:cNvSpPr>
          <p:nvPr>
            <p:ph type="title"/>
          </p:nvPr>
        </p:nvSpPr>
        <p:spPr>
          <a:xfrm>
            <a:off x="838200" y="365125"/>
            <a:ext cx="10515600" cy="649483"/>
          </a:xfrm>
          <a:prstGeom prst="rect">
            <a:avLst/>
          </a:prstGeom>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DA2E0AC8-27BF-C4C9-BFE1-714C4A1D11C1}"/>
              </a:ext>
            </a:extLst>
          </p:cNvPr>
          <p:cNvSpPr>
            <a:spLocks noGrp="1"/>
          </p:cNvSpPr>
          <p:nvPr>
            <p:ph type="pic" sz="quarter" idx="10"/>
          </p:nvPr>
        </p:nvSpPr>
        <p:spPr>
          <a:xfrm>
            <a:off x="8317282" y="1101725"/>
            <a:ext cx="3036518" cy="5391150"/>
          </a:xfrm>
          <a:prstGeom prst="rect">
            <a:avLst/>
          </a:prstGeom>
          <a:effectLst>
            <a:outerShdw blurRad="50800" dist="38100" dir="2700000" algn="tl" rotWithShape="0">
              <a:prstClr val="black">
                <a:alpha val="40000"/>
              </a:prstClr>
            </a:outerShdw>
          </a:effectLst>
        </p:spPr>
        <p:txBody>
          <a:bodyPr/>
          <a:lstStyle/>
          <a:p>
            <a:endParaRPr lang="en-GB" dirty="0"/>
          </a:p>
        </p:txBody>
      </p:sp>
      <p:sp>
        <p:nvSpPr>
          <p:cNvPr id="5" name="Rectangle 4">
            <a:extLst>
              <a:ext uri="{FF2B5EF4-FFF2-40B4-BE49-F238E27FC236}">
                <a16:creationId xmlns:a16="http://schemas.microsoft.com/office/drawing/2014/main" id="{454FD6AA-1596-7AF9-CC08-E69B33A26F5B}"/>
              </a:ext>
            </a:extLst>
          </p:cNvPr>
          <p:cNvSpPr/>
          <p:nvPr userDrawn="1"/>
        </p:nvSpPr>
        <p:spPr>
          <a:xfrm>
            <a:off x="838200" y="1014608"/>
            <a:ext cx="7341296" cy="547826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3B93C3CC-79FA-785D-B724-529423CFD1C5}"/>
              </a:ext>
            </a:extLst>
          </p:cNvPr>
          <p:cNvSpPr>
            <a:spLocks noGrp="1"/>
          </p:cNvSpPr>
          <p:nvPr>
            <p:ph sz="half" idx="1"/>
          </p:nvPr>
        </p:nvSpPr>
        <p:spPr>
          <a:xfrm>
            <a:off x="1056362" y="1393891"/>
            <a:ext cx="4680559" cy="4783072"/>
          </a:xfrm>
          <a:prstGeom prst="rect">
            <a:avLst/>
          </a:prstGeo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47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7E7A79-6C82-F19D-2E8B-6BBEFAB2655E}"/>
              </a:ext>
            </a:extLst>
          </p:cNvPr>
          <p:cNvSpPr/>
          <p:nvPr userDrawn="1"/>
        </p:nvSpPr>
        <p:spPr>
          <a:xfrm>
            <a:off x="6158630" y="1025753"/>
            <a:ext cx="5181600" cy="547826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2088B59-7530-9C6A-BD5E-0C1F03F012D6}"/>
              </a:ext>
            </a:extLst>
          </p:cNvPr>
          <p:cNvSpPr/>
          <p:nvPr userDrawn="1"/>
        </p:nvSpPr>
        <p:spPr>
          <a:xfrm>
            <a:off x="838200" y="1014608"/>
            <a:ext cx="5181600" cy="5478267"/>
          </a:xfrm>
          <a:prstGeom prst="rect">
            <a:avLst/>
          </a:prstGeom>
          <a:solidFill>
            <a:srgbClr val="3006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068B674-FFC1-B35A-B1D8-AE7F67DB243A}"/>
              </a:ext>
            </a:extLst>
          </p:cNvPr>
          <p:cNvSpPr>
            <a:spLocks noGrp="1"/>
          </p:cNvSpPr>
          <p:nvPr>
            <p:ph type="title"/>
          </p:nvPr>
        </p:nvSpPr>
        <p:spPr>
          <a:xfrm>
            <a:off x="838200" y="189760"/>
            <a:ext cx="10515600" cy="73716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378347-3E99-8746-007F-9E04EBE5C3DD}"/>
              </a:ext>
            </a:extLst>
          </p:cNvPr>
          <p:cNvSpPr>
            <a:spLocks noGrp="1"/>
          </p:cNvSpPr>
          <p:nvPr>
            <p:ph sz="half" idx="1"/>
          </p:nvPr>
        </p:nvSpPr>
        <p:spPr>
          <a:xfrm>
            <a:off x="1056362" y="1277655"/>
            <a:ext cx="4680559" cy="4899308"/>
          </a:xfrm>
          <a:prstGeom prst="rect">
            <a:avLst/>
          </a:prstGeom>
        </p:spPr>
        <p:txBody>
          <a:bodyPr/>
          <a:lstStyle>
            <a:lvl1pPr>
              <a:lnSpc>
                <a:spcPct val="125000"/>
              </a:lnSpc>
              <a:defRPr>
                <a:solidFill>
                  <a:schemeClr val="bg1"/>
                </a:solidFill>
              </a:defRPr>
            </a:lvl1pPr>
            <a:lvl2pPr>
              <a:lnSpc>
                <a:spcPct val="125000"/>
              </a:lnSpc>
              <a:defRPr>
                <a:solidFill>
                  <a:schemeClr val="bg1"/>
                </a:solidFill>
              </a:defRPr>
            </a:lvl2pPr>
            <a:lvl3pPr>
              <a:lnSpc>
                <a:spcPct val="125000"/>
              </a:lnSpc>
              <a:defRPr>
                <a:solidFill>
                  <a:schemeClr val="bg1"/>
                </a:solidFill>
              </a:defRPr>
            </a:lvl3pPr>
            <a:lvl4pPr>
              <a:lnSpc>
                <a:spcPct val="125000"/>
              </a:lnSpc>
              <a:defRPr>
                <a:solidFill>
                  <a:schemeClr val="bg1"/>
                </a:solidFill>
              </a:defRPr>
            </a:lvl4pPr>
            <a:lvl5pPr>
              <a:lnSpc>
                <a:spcPct val="125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56E24126-01B1-788F-3489-498B3EFC3422}"/>
              </a:ext>
            </a:extLst>
          </p:cNvPr>
          <p:cNvSpPr>
            <a:spLocks noGrp="1"/>
          </p:cNvSpPr>
          <p:nvPr>
            <p:ph sz="half" idx="2"/>
          </p:nvPr>
        </p:nvSpPr>
        <p:spPr>
          <a:xfrm>
            <a:off x="6488482" y="1277655"/>
            <a:ext cx="4647155" cy="4899307"/>
          </a:xfrm>
          <a:prstGeom prst="rect">
            <a:avLst/>
          </a:prstGeo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5238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5AAD12F-E776-B99E-2088-B10903CBD952}"/>
              </a:ext>
            </a:extLst>
          </p:cNvPr>
          <p:cNvGrpSpPr/>
          <p:nvPr userDrawn="1"/>
        </p:nvGrpSpPr>
        <p:grpSpPr>
          <a:xfrm>
            <a:off x="682908" y="4816247"/>
            <a:ext cx="11030578" cy="1749749"/>
            <a:chOff x="685799" y="5146201"/>
            <a:chExt cx="11030578" cy="944405"/>
          </a:xfrm>
        </p:grpSpPr>
        <p:sp>
          <p:nvSpPr>
            <p:cNvPr id="12" name="AutoShape 17">
              <a:extLst>
                <a:ext uri="{FF2B5EF4-FFF2-40B4-BE49-F238E27FC236}">
                  <a16:creationId xmlns:a16="http://schemas.microsoft.com/office/drawing/2014/main" id="{F6758D8A-FE56-CC97-08EC-1B1AD8AABECF}"/>
                </a:ext>
              </a:extLst>
            </p:cNvPr>
            <p:cNvSpPr/>
            <p:nvPr/>
          </p:nvSpPr>
          <p:spPr>
            <a:xfrm>
              <a:off x="1232448" y="5164563"/>
              <a:ext cx="10483929" cy="926043"/>
            </a:xfrm>
            <a:prstGeom prst="rect">
              <a:avLst/>
            </a:prstGeom>
            <a:solidFill>
              <a:srgbClr val="F2F2F2"/>
            </a:solidFill>
            <a:effectLst/>
          </p:spPr>
        </p:sp>
        <p:grpSp>
          <p:nvGrpSpPr>
            <p:cNvPr id="13" name="Group 20">
              <a:extLst>
                <a:ext uri="{FF2B5EF4-FFF2-40B4-BE49-F238E27FC236}">
                  <a16:creationId xmlns:a16="http://schemas.microsoft.com/office/drawing/2014/main" id="{22B7CF42-8DA9-5CC6-FF78-3CC9BA56EA74}"/>
                </a:ext>
              </a:extLst>
            </p:cNvPr>
            <p:cNvGrpSpPr>
              <a:grpSpLocks noChangeAspect="1"/>
            </p:cNvGrpSpPr>
            <p:nvPr/>
          </p:nvGrpSpPr>
          <p:grpSpPr>
            <a:xfrm>
              <a:off x="685799" y="5146201"/>
              <a:ext cx="3393829" cy="934417"/>
              <a:chOff x="0" y="0"/>
              <a:chExt cx="8007477" cy="2730119"/>
            </a:xfrm>
            <a:effectLst>
              <a:outerShdw blurRad="50800" dist="38100" dir="2700000" algn="tl" rotWithShape="0">
                <a:prstClr val="black">
                  <a:alpha val="40000"/>
                </a:prstClr>
              </a:outerShdw>
            </a:effectLst>
          </p:grpSpPr>
          <p:sp>
            <p:nvSpPr>
              <p:cNvPr id="16" name="Freeform 21">
                <a:extLst>
                  <a:ext uri="{FF2B5EF4-FFF2-40B4-BE49-F238E27FC236}">
                    <a16:creationId xmlns:a16="http://schemas.microsoft.com/office/drawing/2014/main" id="{317FA404-987D-1478-5E91-5E2F99C0E73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47706" b="-47706"/>
                </a:stretch>
              </a:blipFill>
            </p:spPr>
          </p:sp>
        </p:grpSp>
      </p:grpSp>
      <p:grpSp>
        <p:nvGrpSpPr>
          <p:cNvPr id="24" name="Group 23">
            <a:extLst>
              <a:ext uri="{FF2B5EF4-FFF2-40B4-BE49-F238E27FC236}">
                <a16:creationId xmlns:a16="http://schemas.microsoft.com/office/drawing/2014/main" id="{F00A0C71-DD1B-61FD-0CEA-94EB5484688F}"/>
              </a:ext>
            </a:extLst>
          </p:cNvPr>
          <p:cNvGrpSpPr/>
          <p:nvPr userDrawn="1"/>
        </p:nvGrpSpPr>
        <p:grpSpPr>
          <a:xfrm>
            <a:off x="685799" y="2916165"/>
            <a:ext cx="11027687" cy="1749749"/>
            <a:chOff x="685799" y="2015740"/>
            <a:chExt cx="11027687" cy="934417"/>
          </a:xfrm>
          <a:effectLst/>
        </p:grpSpPr>
        <p:sp>
          <p:nvSpPr>
            <p:cNvPr id="25" name="AutoShape 4">
              <a:extLst>
                <a:ext uri="{FF2B5EF4-FFF2-40B4-BE49-F238E27FC236}">
                  <a16:creationId xmlns:a16="http://schemas.microsoft.com/office/drawing/2014/main" id="{3A5527FB-2634-6C79-B0E9-88F7E082DDF8}"/>
                </a:ext>
              </a:extLst>
            </p:cNvPr>
            <p:cNvSpPr/>
            <p:nvPr/>
          </p:nvSpPr>
          <p:spPr>
            <a:xfrm>
              <a:off x="1209051" y="2015740"/>
              <a:ext cx="10504435" cy="934417"/>
            </a:xfrm>
            <a:prstGeom prst="rect">
              <a:avLst/>
            </a:prstGeom>
            <a:solidFill>
              <a:srgbClr val="F2F2F2"/>
            </a:solidFill>
            <a:effectLst/>
          </p:spPr>
          <p:txBody>
            <a:bodyPr/>
            <a:lstStyle/>
            <a:p>
              <a:endParaRPr lang="en-GB" dirty="0"/>
            </a:p>
          </p:txBody>
        </p:sp>
        <p:grpSp>
          <p:nvGrpSpPr>
            <p:cNvPr id="26" name="Group 7">
              <a:extLst>
                <a:ext uri="{FF2B5EF4-FFF2-40B4-BE49-F238E27FC236}">
                  <a16:creationId xmlns:a16="http://schemas.microsoft.com/office/drawing/2014/main" id="{F00765C7-1E68-C9CC-FDAC-BBB209305033}"/>
                </a:ext>
              </a:extLst>
            </p:cNvPr>
            <p:cNvGrpSpPr/>
            <p:nvPr/>
          </p:nvGrpSpPr>
          <p:grpSpPr>
            <a:xfrm>
              <a:off x="685799" y="2015740"/>
              <a:ext cx="3393829" cy="934417"/>
              <a:chOff x="0" y="0"/>
              <a:chExt cx="4571192" cy="1558531"/>
            </a:xfrm>
            <a:effectLst>
              <a:outerShdw blurRad="50800" dist="38100" dir="2700000" algn="tl" rotWithShape="0">
                <a:prstClr val="black">
                  <a:alpha val="40000"/>
                </a:prstClr>
              </a:outerShdw>
            </a:effectLst>
          </p:grpSpPr>
          <p:grpSp>
            <p:nvGrpSpPr>
              <p:cNvPr id="29" name="Group 8">
                <a:extLst>
                  <a:ext uri="{FF2B5EF4-FFF2-40B4-BE49-F238E27FC236}">
                    <a16:creationId xmlns:a16="http://schemas.microsoft.com/office/drawing/2014/main" id="{2E3B6A51-38D9-ECB4-8D57-9FA3A292A39F}"/>
                  </a:ext>
                </a:extLst>
              </p:cNvPr>
              <p:cNvGrpSpPr>
                <a:grpSpLocks noChangeAspect="1"/>
              </p:cNvGrpSpPr>
              <p:nvPr/>
            </p:nvGrpSpPr>
            <p:grpSpPr>
              <a:xfrm>
                <a:off x="0" y="0"/>
                <a:ext cx="4571192" cy="1558531"/>
                <a:chOff x="0" y="0"/>
                <a:chExt cx="8007477" cy="2730119"/>
              </a:xfrm>
            </p:grpSpPr>
            <p:sp>
              <p:nvSpPr>
                <p:cNvPr id="32" name="Freeform 9">
                  <a:extLst>
                    <a:ext uri="{FF2B5EF4-FFF2-40B4-BE49-F238E27FC236}">
                      <a16:creationId xmlns:a16="http://schemas.microsoft.com/office/drawing/2014/main" id="{3DF4D96A-E834-848B-67FE-266B1BA2465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sp>
          </p:grpSp>
          <p:grpSp>
            <p:nvGrpSpPr>
              <p:cNvPr id="30" name="Group 10">
                <a:extLst>
                  <a:ext uri="{FF2B5EF4-FFF2-40B4-BE49-F238E27FC236}">
                    <a16:creationId xmlns:a16="http://schemas.microsoft.com/office/drawing/2014/main" id="{1A8F2F30-2BDA-F0B4-22C8-475EADE1FA07}"/>
                  </a:ext>
                </a:extLst>
              </p:cNvPr>
              <p:cNvGrpSpPr>
                <a:grpSpLocks noChangeAspect="1"/>
              </p:cNvGrpSpPr>
              <p:nvPr/>
            </p:nvGrpSpPr>
            <p:grpSpPr>
              <a:xfrm>
                <a:off x="0" y="0"/>
                <a:ext cx="4571192" cy="1558531"/>
                <a:chOff x="0" y="0"/>
                <a:chExt cx="8007477" cy="2730119"/>
              </a:xfrm>
            </p:grpSpPr>
            <p:sp>
              <p:nvSpPr>
                <p:cNvPr id="31" name="Freeform 11">
                  <a:extLst>
                    <a:ext uri="{FF2B5EF4-FFF2-40B4-BE49-F238E27FC236}">
                      <a16:creationId xmlns:a16="http://schemas.microsoft.com/office/drawing/2014/main" id="{874C14FF-9AC0-D70C-FBCC-EE7BA198D06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sp>
          </p:grpSp>
        </p:grpSp>
      </p:grpSp>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682908" y="165061"/>
            <a:ext cx="10515600" cy="737165"/>
          </a:xfrm>
          <a:prstGeom prst="rect">
            <a:avLst/>
          </a:prstGeom>
        </p:spPr>
        <p:txBody>
          <a:bodyPr/>
          <a:lstStyle/>
          <a:p>
            <a:r>
              <a:rPr lang="en-US"/>
              <a:t>Click to edit Master title style</a:t>
            </a:r>
            <a:endParaRPr lang="en-GB"/>
          </a:p>
        </p:txBody>
      </p:sp>
      <p:grpSp>
        <p:nvGrpSpPr>
          <p:cNvPr id="3" name="Group 2">
            <a:extLst>
              <a:ext uri="{FF2B5EF4-FFF2-40B4-BE49-F238E27FC236}">
                <a16:creationId xmlns:a16="http://schemas.microsoft.com/office/drawing/2014/main" id="{48D600B1-C75E-03E1-5F6B-D4DA61BCC0E8}"/>
              </a:ext>
            </a:extLst>
          </p:cNvPr>
          <p:cNvGrpSpPr/>
          <p:nvPr userDrawn="1"/>
        </p:nvGrpSpPr>
        <p:grpSpPr>
          <a:xfrm>
            <a:off x="682908" y="987629"/>
            <a:ext cx="11030578" cy="1778203"/>
            <a:chOff x="682908" y="946222"/>
            <a:chExt cx="11030578" cy="1777386"/>
          </a:xfrm>
        </p:grpSpPr>
        <p:sp>
          <p:nvSpPr>
            <p:cNvPr id="5" name="AutoShape 3">
              <a:extLst>
                <a:ext uri="{FF2B5EF4-FFF2-40B4-BE49-F238E27FC236}">
                  <a16:creationId xmlns:a16="http://schemas.microsoft.com/office/drawing/2014/main" id="{D2647176-9166-359D-CBE6-486AD244919B}"/>
                </a:ext>
              </a:extLst>
            </p:cNvPr>
            <p:cNvSpPr/>
            <p:nvPr userDrawn="1"/>
          </p:nvSpPr>
          <p:spPr>
            <a:xfrm>
              <a:off x="1863464" y="954673"/>
              <a:ext cx="9850022" cy="1735892"/>
            </a:xfrm>
            <a:prstGeom prst="rect">
              <a:avLst/>
            </a:prstGeom>
            <a:solidFill>
              <a:srgbClr val="F1F1F1">
                <a:alpha val="94902"/>
              </a:srgbClr>
            </a:solidFill>
          </p:spPr>
        </p:sp>
        <p:grpSp>
          <p:nvGrpSpPr>
            <p:cNvPr id="6" name="Group 5">
              <a:extLst>
                <a:ext uri="{FF2B5EF4-FFF2-40B4-BE49-F238E27FC236}">
                  <a16:creationId xmlns:a16="http://schemas.microsoft.com/office/drawing/2014/main" id="{4A870472-7F6D-E6EA-C7CB-86989242FACF}"/>
                </a:ext>
              </a:extLst>
            </p:cNvPr>
            <p:cNvGrpSpPr>
              <a:grpSpLocks noChangeAspect="1"/>
            </p:cNvGrpSpPr>
            <p:nvPr userDrawn="1"/>
          </p:nvGrpSpPr>
          <p:grpSpPr>
            <a:xfrm>
              <a:off x="682908" y="946222"/>
              <a:ext cx="3393828" cy="1777386"/>
              <a:chOff x="0" y="0"/>
              <a:chExt cx="8007477" cy="2730119"/>
            </a:xfrm>
          </p:grpSpPr>
          <p:sp>
            <p:nvSpPr>
              <p:cNvPr id="7" name="Freeform 6">
                <a:extLst>
                  <a:ext uri="{FF2B5EF4-FFF2-40B4-BE49-F238E27FC236}">
                    <a16:creationId xmlns:a16="http://schemas.microsoft.com/office/drawing/2014/main" id="{B45170F1-A555-DF01-6958-B0F0401625E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91000"/>
                </a:blip>
                <a:stretch>
                  <a:fillRect t="-96650" b="-96650"/>
                </a:stretch>
              </a:blipFill>
              <a:effectLst>
                <a:outerShdw blurRad="50800" dist="38100" dir="2700000" algn="tl" rotWithShape="0">
                  <a:prstClr val="black">
                    <a:alpha val="40000"/>
                  </a:prstClr>
                </a:outerShdw>
              </a:effectLst>
            </p:spPr>
          </p:sp>
        </p:grpSp>
      </p:grpSp>
      <p:sp>
        <p:nvSpPr>
          <p:cNvPr id="8" name="AutoShape 15">
            <a:extLst>
              <a:ext uri="{FF2B5EF4-FFF2-40B4-BE49-F238E27FC236}">
                <a16:creationId xmlns:a16="http://schemas.microsoft.com/office/drawing/2014/main" id="{C995C9B4-B8D1-E7A3-55A5-0D33C882E5DC}"/>
              </a:ext>
            </a:extLst>
          </p:cNvPr>
          <p:cNvSpPr/>
          <p:nvPr userDrawn="1"/>
        </p:nvSpPr>
        <p:spPr>
          <a:xfrm>
            <a:off x="-101600" y="0"/>
            <a:ext cx="358961" cy="6858000"/>
          </a:xfrm>
          <a:prstGeom prst="rect">
            <a:avLst/>
          </a:prstGeom>
          <a:solidFill>
            <a:srgbClr val="30062E"/>
          </a:solidFill>
        </p:spPr>
      </p:sp>
      <p:sp>
        <p:nvSpPr>
          <p:cNvPr id="44" name="Text Placeholder 43">
            <a:extLst>
              <a:ext uri="{FF2B5EF4-FFF2-40B4-BE49-F238E27FC236}">
                <a16:creationId xmlns:a16="http://schemas.microsoft.com/office/drawing/2014/main" id="{22BA80D9-FAF7-D5C7-ACB6-348EA5A0A54E}"/>
              </a:ext>
            </a:extLst>
          </p:cNvPr>
          <p:cNvSpPr>
            <a:spLocks noGrp="1"/>
          </p:cNvSpPr>
          <p:nvPr>
            <p:ph type="body" sz="quarter" idx="10"/>
          </p:nvPr>
        </p:nvSpPr>
        <p:spPr>
          <a:xfrm>
            <a:off x="4276455" y="1036637"/>
            <a:ext cx="7250112" cy="1518673"/>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5" name="Text Placeholder 43">
            <a:extLst>
              <a:ext uri="{FF2B5EF4-FFF2-40B4-BE49-F238E27FC236}">
                <a16:creationId xmlns:a16="http://schemas.microsoft.com/office/drawing/2014/main" id="{928C13AB-11ED-461F-0E0A-CAC87A9D030C}"/>
              </a:ext>
            </a:extLst>
          </p:cNvPr>
          <p:cNvSpPr>
            <a:spLocks noGrp="1"/>
          </p:cNvSpPr>
          <p:nvPr>
            <p:ph type="body" sz="quarter" idx="11"/>
          </p:nvPr>
        </p:nvSpPr>
        <p:spPr>
          <a:xfrm>
            <a:off x="4322391" y="3068877"/>
            <a:ext cx="7250112" cy="1415441"/>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6" name="Text Placeholder 43">
            <a:extLst>
              <a:ext uri="{FF2B5EF4-FFF2-40B4-BE49-F238E27FC236}">
                <a16:creationId xmlns:a16="http://schemas.microsoft.com/office/drawing/2014/main" id="{B66A8207-D000-E2B4-C780-47C0015C6153}"/>
              </a:ext>
            </a:extLst>
          </p:cNvPr>
          <p:cNvSpPr>
            <a:spLocks noGrp="1"/>
          </p:cNvSpPr>
          <p:nvPr>
            <p:ph type="body" sz="quarter" idx="12"/>
          </p:nvPr>
        </p:nvSpPr>
        <p:spPr>
          <a:xfrm>
            <a:off x="4276455" y="4972833"/>
            <a:ext cx="7250112" cy="1479978"/>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52" name="Text Placeholder 51">
            <a:extLst>
              <a:ext uri="{FF2B5EF4-FFF2-40B4-BE49-F238E27FC236}">
                <a16:creationId xmlns:a16="http://schemas.microsoft.com/office/drawing/2014/main" id="{C4C2757D-BEC1-CA42-C135-3F856505A6D9}"/>
              </a:ext>
            </a:extLst>
          </p:cNvPr>
          <p:cNvSpPr>
            <a:spLocks noGrp="1"/>
          </p:cNvSpPr>
          <p:nvPr>
            <p:ph type="body" sz="quarter" idx="15" hasCustomPrompt="1"/>
          </p:nvPr>
        </p:nvSpPr>
        <p:spPr>
          <a:xfrm>
            <a:off x="961993" y="169711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5" name="Text Placeholder 51">
            <a:extLst>
              <a:ext uri="{FF2B5EF4-FFF2-40B4-BE49-F238E27FC236}">
                <a16:creationId xmlns:a16="http://schemas.microsoft.com/office/drawing/2014/main" id="{7AC312C5-CDCE-8CCF-0173-A66885B8705C}"/>
              </a:ext>
            </a:extLst>
          </p:cNvPr>
          <p:cNvSpPr>
            <a:spLocks noGrp="1"/>
          </p:cNvSpPr>
          <p:nvPr>
            <p:ph type="body" sz="quarter" idx="16" hasCustomPrompt="1"/>
          </p:nvPr>
        </p:nvSpPr>
        <p:spPr>
          <a:xfrm>
            <a:off x="961993" y="3624305"/>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6" name="Text Placeholder 51">
            <a:extLst>
              <a:ext uri="{FF2B5EF4-FFF2-40B4-BE49-F238E27FC236}">
                <a16:creationId xmlns:a16="http://schemas.microsoft.com/office/drawing/2014/main" id="{E1F75C2F-DE9A-41CA-32E3-0FBBD6E3E37F}"/>
              </a:ext>
            </a:extLst>
          </p:cNvPr>
          <p:cNvSpPr>
            <a:spLocks noGrp="1"/>
          </p:cNvSpPr>
          <p:nvPr>
            <p:ph type="body" sz="quarter" idx="17" hasCustomPrompt="1"/>
          </p:nvPr>
        </p:nvSpPr>
        <p:spPr>
          <a:xfrm>
            <a:off x="949344" y="551455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Tree>
    <p:extLst>
      <p:ext uri="{BB962C8B-B14F-4D97-AF65-F5344CB8AC3E}">
        <p14:creationId xmlns:p14="http://schemas.microsoft.com/office/powerpoint/2010/main" val="2881442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D2647176-9166-359D-CBE6-486AD244919B}"/>
              </a:ext>
            </a:extLst>
          </p:cNvPr>
          <p:cNvSpPr/>
          <p:nvPr userDrawn="1"/>
        </p:nvSpPr>
        <p:spPr>
          <a:xfrm>
            <a:off x="1863464" y="954673"/>
            <a:ext cx="9850022" cy="1255020"/>
          </a:xfrm>
          <a:prstGeom prst="rect">
            <a:avLst/>
          </a:prstGeom>
          <a:solidFill>
            <a:srgbClr val="F1F1F1">
              <a:alpha val="94902"/>
            </a:srgbClr>
          </a:solidFill>
        </p:spPr>
      </p:sp>
      <p:grpSp>
        <p:nvGrpSpPr>
          <p:cNvPr id="11" name="Group 10">
            <a:extLst>
              <a:ext uri="{FF2B5EF4-FFF2-40B4-BE49-F238E27FC236}">
                <a16:creationId xmlns:a16="http://schemas.microsoft.com/office/drawing/2014/main" id="{35AAD12F-E776-B99E-2088-B10903CBD952}"/>
              </a:ext>
            </a:extLst>
          </p:cNvPr>
          <p:cNvGrpSpPr/>
          <p:nvPr userDrawn="1"/>
        </p:nvGrpSpPr>
        <p:grpSpPr>
          <a:xfrm>
            <a:off x="682908" y="3753529"/>
            <a:ext cx="11030578" cy="1288523"/>
            <a:chOff x="685799" y="5146201"/>
            <a:chExt cx="11030578" cy="944405"/>
          </a:xfrm>
        </p:grpSpPr>
        <p:sp>
          <p:nvSpPr>
            <p:cNvPr id="12" name="AutoShape 17">
              <a:extLst>
                <a:ext uri="{FF2B5EF4-FFF2-40B4-BE49-F238E27FC236}">
                  <a16:creationId xmlns:a16="http://schemas.microsoft.com/office/drawing/2014/main" id="{F6758D8A-FE56-CC97-08EC-1B1AD8AABECF}"/>
                </a:ext>
              </a:extLst>
            </p:cNvPr>
            <p:cNvSpPr/>
            <p:nvPr/>
          </p:nvSpPr>
          <p:spPr>
            <a:xfrm>
              <a:off x="1232448" y="5164563"/>
              <a:ext cx="10483929" cy="926043"/>
            </a:xfrm>
            <a:prstGeom prst="rect">
              <a:avLst/>
            </a:prstGeom>
            <a:solidFill>
              <a:srgbClr val="F2F2F2"/>
            </a:solidFill>
            <a:effectLst/>
          </p:spPr>
        </p:sp>
        <p:grpSp>
          <p:nvGrpSpPr>
            <p:cNvPr id="13" name="Group 20">
              <a:extLst>
                <a:ext uri="{FF2B5EF4-FFF2-40B4-BE49-F238E27FC236}">
                  <a16:creationId xmlns:a16="http://schemas.microsoft.com/office/drawing/2014/main" id="{22B7CF42-8DA9-5CC6-FF78-3CC9BA56EA74}"/>
                </a:ext>
              </a:extLst>
            </p:cNvPr>
            <p:cNvGrpSpPr>
              <a:grpSpLocks noChangeAspect="1"/>
            </p:cNvGrpSpPr>
            <p:nvPr/>
          </p:nvGrpSpPr>
          <p:grpSpPr>
            <a:xfrm>
              <a:off x="685799" y="5146201"/>
              <a:ext cx="3393829" cy="934417"/>
              <a:chOff x="0" y="0"/>
              <a:chExt cx="8007477" cy="2730119"/>
            </a:xfrm>
            <a:effectLst>
              <a:outerShdw blurRad="50800" dist="38100" dir="2700000" algn="tl" rotWithShape="0">
                <a:prstClr val="black">
                  <a:alpha val="40000"/>
                </a:prstClr>
              </a:outerShdw>
            </a:effectLst>
          </p:grpSpPr>
          <p:sp>
            <p:nvSpPr>
              <p:cNvPr id="16" name="Freeform 21">
                <a:extLst>
                  <a:ext uri="{FF2B5EF4-FFF2-40B4-BE49-F238E27FC236}">
                    <a16:creationId xmlns:a16="http://schemas.microsoft.com/office/drawing/2014/main" id="{317FA404-987D-1478-5E91-5E2F99C0E73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47706" b="-47706"/>
                </a:stretch>
              </a:blipFill>
            </p:spPr>
          </p:sp>
        </p:grpSp>
      </p:grpSp>
      <p:grpSp>
        <p:nvGrpSpPr>
          <p:cNvPr id="24" name="Group 23">
            <a:extLst>
              <a:ext uri="{FF2B5EF4-FFF2-40B4-BE49-F238E27FC236}">
                <a16:creationId xmlns:a16="http://schemas.microsoft.com/office/drawing/2014/main" id="{F00A0C71-DD1B-61FD-0CEA-94EB5484688F}"/>
              </a:ext>
            </a:extLst>
          </p:cNvPr>
          <p:cNvGrpSpPr/>
          <p:nvPr userDrawn="1"/>
        </p:nvGrpSpPr>
        <p:grpSpPr>
          <a:xfrm>
            <a:off x="682908" y="2354101"/>
            <a:ext cx="11027687" cy="1263470"/>
            <a:chOff x="685799" y="2015740"/>
            <a:chExt cx="11027687" cy="934417"/>
          </a:xfrm>
          <a:effectLst/>
        </p:grpSpPr>
        <p:sp>
          <p:nvSpPr>
            <p:cNvPr id="25" name="AutoShape 4">
              <a:extLst>
                <a:ext uri="{FF2B5EF4-FFF2-40B4-BE49-F238E27FC236}">
                  <a16:creationId xmlns:a16="http://schemas.microsoft.com/office/drawing/2014/main" id="{3A5527FB-2634-6C79-B0E9-88F7E082DDF8}"/>
                </a:ext>
              </a:extLst>
            </p:cNvPr>
            <p:cNvSpPr/>
            <p:nvPr/>
          </p:nvSpPr>
          <p:spPr>
            <a:xfrm>
              <a:off x="1209051" y="2015740"/>
              <a:ext cx="10504435" cy="934417"/>
            </a:xfrm>
            <a:prstGeom prst="rect">
              <a:avLst/>
            </a:prstGeom>
            <a:solidFill>
              <a:srgbClr val="F2F2F2"/>
            </a:solidFill>
            <a:effectLst/>
          </p:spPr>
          <p:txBody>
            <a:bodyPr/>
            <a:lstStyle/>
            <a:p>
              <a:endParaRPr lang="en-GB" dirty="0"/>
            </a:p>
          </p:txBody>
        </p:sp>
        <p:grpSp>
          <p:nvGrpSpPr>
            <p:cNvPr id="26" name="Group 7">
              <a:extLst>
                <a:ext uri="{FF2B5EF4-FFF2-40B4-BE49-F238E27FC236}">
                  <a16:creationId xmlns:a16="http://schemas.microsoft.com/office/drawing/2014/main" id="{F00765C7-1E68-C9CC-FDAC-BBB209305033}"/>
                </a:ext>
              </a:extLst>
            </p:cNvPr>
            <p:cNvGrpSpPr/>
            <p:nvPr/>
          </p:nvGrpSpPr>
          <p:grpSpPr>
            <a:xfrm>
              <a:off x="685799" y="2015740"/>
              <a:ext cx="3393829" cy="934417"/>
              <a:chOff x="0" y="0"/>
              <a:chExt cx="4571192" cy="1558531"/>
            </a:xfrm>
            <a:effectLst>
              <a:outerShdw blurRad="50800" dist="38100" dir="2700000" algn="tl" rotWithShape="0">
                <a:prstClr val="black">
                  <a:alpha val="40000"/>
                </a:prstClr>
              </a:outerShdw>
            </a:effectLst>
          </p:grpSpPr>
          <p:grpSp>
            <p:nvGrpSpPr>
              <p:cNvPr id="29" name="Group 8">
                <a:extLst>
                  <a:ext uri="{FF2B5EF4-FFF2-40B4-BE49-F238E27FC236}">
                    <a16:creationId xmlns:a16="http://schemas.microsoft.com/office/drawing/2014/main" id="{2E3B6A51-38D9-ECB4-8D57-9FA3A292A39F}"/>
                  </a:ext>
                </a:extLst>
              </p:cNvPr>
              <p:cNvGrpSpPr>
                <a:grpSpLocks noChangeAspect="1"/>
              </p:cNvGrpSpPr>
              <p:nvPr/>
            </p:nvGrpSpPr>
            <p:grpSpPr>
              <a:xfrm>
                <a:off x="0" y="0"/>
                <a:ext cx="4571192" cy="1558531"/>
                <a:chOff x="0" y="0"/>
                <a:chExt cx="8007477" cy="2730119"/>
              </a:xfrm>
            </p:grpSpPr>
            <p:sp>
              <p:nvSpPr>
                <p:cNvPr id="32" name="Freeform 9">
                  <a:extLst>
                    <a:ext uri="{FF2B5EF4-FFF2-40B4-BE49-F238E27FC236}">
                      <a16:creationId xmlns:a16="http://schemas.microsoft.com/office/drawing/2014/main" id="{3DF4D96A-E834-848B-67FE-266B1BA2465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sp>
          </p:grpSp>
          <p:grpSp>
            <p:nvGrpSpPr>
              <p:cNvPr id="30" name="Group 10">
                <a:extLst>
                  <a:ext uri="{FF2B5EF4-FFF2-40B4-BE49-F238E27FC236}">
                    <a16:creationId xmlns:a16="http://schemas.microsoft.com/office/drawing/2014/main" id="{1A8F2F30-2BDA-F0B4-22C8-475EADE1FA07}"/>
                  </a:ext>
                </a:extLst>
              </p:cNvPr>
              <p:cNvGrpSpPr>
                <a:grpSpLocks noChangeAspect="1"/>
              </p:cNvGrpSpPr>
              <p:nvPr/>
            </p:nvGrpSpPr>
            <p:grpSpPr>
              <a:xfrm>
                <a:off x="0" y="0"/>
                <a:ext cx="4571192" cy="1558531"/>
                <a:chOff x="0" y="0"/>
                <a:chExt cx="8007477" cy="2730119"/>
              </a:xfrm>
            </p:grpSpPr>
            <p:sp>
              <p:nvSpPr>
                <p:cNvPr id="31" name="Freeform 11">
                  <a:extLst>
                    <a:ext uri="{FF2B5EF4-FFF2-40B4-BE49-F238E27FC236}">
                      <a16:creationId xmlns:a16="http://schemas.microsoft.com/office/drawing/2014/main" id="{874C14FF-9AC0-D70C-FBCC-EE7BA198D06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sp>
          </p:grpSp>
        </p:grpSp>
      </p:grpSp>
      <p:grpSp>
        <p:nvGrpSpPr>
          <p:cNvPr id="18" name="Group 17">
            <a:extLst>
              <a:ext uri="{FF2B5EF4-FFF2-40B4-BE49-F238E27FC236}">
                <a16:creationId xmlns:a16="http://schemas.microsoft.com/office/drawing/2014/main" id="{14BE2F2C-8AD2-B303-7EA6-0C37018E4418}"/>
              </a:ext>
            </a:extLst>
          </p:cNvPr>
          <p:cNvGrpSpPr/>
          <p:nvPr userDrawn="1"/>
        </p:nvGrpSpPr>
        <p:grpSpPr>
          <a:xfrm>
            <a:off x="682908" y="5210826"/>
            <a:ext cx="11030577" cy="1286425"/>
            <a:chOff x="685800" y="4076683"/>
            <a:chExt cx="11030577" cy="934417"/>
          </a:xfrm>
        </p:grpSpPr>
        <p:sp>
          <p:nvSpPr>
            <p:cNvPr id="19" name="AutoShape 16">
              <a:extLst>
                <a:ext uri="{FF2B5EF4-FFF2-40B4-BE49-F238E27FC236}">
                  <a16:creationId xmlns:a16="http://schemas.microsoft.com/office/drawing/2014/main" id="{0F373160-8364-1CD0-2A98-6F0D951EC342}"/>
                </a:ext>
              </a:extLst>
            </p:cNvPr>
            <p:cNvSpPr/>
            <p:nvPr/>
          </p:nvSpPr>
          <p:spPr>
            <a:xfrm>
              <a:off x="1886861" y="4085057"/>
              <a:ext cx="9829516" cy="926043"/>
            </a:xfrm>
            <a:prstGeom prst="rect">
              <a:avLst/>
            </a:prstGeom>
            <a:solidFill>
              <a:srgbClr val="F1F1F1">
                <a:alpha val="94902"/>
              </a:srgbClr>
            </a:solidFill>
            <a:effectLst/>
          </p:spPr>
        </p:sp>
        <p:grpSp>
          <p:nvGrpSpPr>
            <p:cNvPr id="20" name="Group 18">
              <a:extLst>
                <a:ext uri="{FF2B5EF4-FFF2-40B4-BE49-F238E27FC236}">
                  <a16:creationId xmlns:a16="http://schemas.microsoft.com/office/drawing/2014/main" id="{DF5305A3-D526-74DB-0DF8-497058EAD1D4}"/>
                </a:ext>
              </a:extLst>
            </p:cNvPr>
            <p:cNvGrpSpPr>
              <a:grpSpLocks noChangeAspect="1"/>
            </p:cNvGrpSpPr>
            <p:nvPr/>
          </p:nvGrpSpPr>
          <p:grpSpPr>
            <a:xfrm>
              <a:off x="685800" y="4076683"/>
              <a:ext cx="3393828" cy="934417"/>
              <a:chOff x="0" y="0"/>
              <a:chExt cx="8007477" cy="2730119"/>
            </a:xfrm>
            <a:effectLst>
              <a:outerShdw blurRad="50800" dist="38100" dir="2700000" algn="tl" rotWithShape="0">
                <a:prstClr val="black">
                  <a:alpha val="40000"/>
                </a:prstClr>
              </a:outerShdw>
            </a:effectLst>
          </p:grpSpPr>
          <p:sp>
            <p:nvSpPr>
              <p:cNvPr id="23" name="Freeform 19">
                <a:extLst>
                  <a:ext uri="{FF2B5EF4-FFF2-40B4-BE49-F238E27FC236}">
                    <a16:creationId xmlns:a16="http://schemas.microsoft.com/office/drawing/2014/main" id="{AC4569EF-B8E4-7284-4C37-01E309F9956C}"/>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79000"/>
                </a:blip>
                <a:stretch>
                  <a:fillRect t="-59988" b="-59988"/>
                </a:stretch>
              </a:blipFill>
            </p:spPr>
          </p:sp>
        </p:grpSp>
      </p:grpSp>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682908" y="165061"/>
            <a:ext cx="10515600" cy="737165"/>
          </a:xfrm>
          <a:prstGeom prst="rect">
            <a:avLst/>
          </a:prstGeom>
        </p:spPr>
        <p:txBody>
          <a:bodyPr/>
          <a:lstStyle/>
          <a:p>
            <a:r>
              <a:rPr lang="en-US"/>
              <a:t>Click to edit Master title style</a:t>
            </a:r>
            <a:endParaRPr lang="en-GB"/>
          </a:p>
        </p:txBody>
      </p:sp>
      <p:grpSp>
        <p:nvGrpSpPr>
          <p:cNvPr id="6" name="Group 5">
            <a:extLst>
              <a:ext uri="{FF2B5EF4-FFF2-40B4-BE49-F238E27FC236}">
                <a16:creationId xmlns:a16="http://schemas.microsoft.com/office/drawing/2014/main" id="{4A870472-7F6D-E6EA-C7CB-86989242FACF}"/>
              </a:ext>
            </a:extLst>
          </p:cNvPr>
          <p:cNvGrpSpPr>
            <a:grpSpLocks noChangeAspect="1"/>
          </p:cNvGrpSpPr>
          <p:nvPr userDrawn="1"/>
        </p:nvGrpSpPr>
        <p:grpSpPr>
          <a:xfrm>
            <a:off x="682908" y="946222"/>
            <a:ext cx="3393828" cy="1263470"/>
            <a:chOff x="0" y="0"/>
            <a:chExt cx="8007477" cy="2730119"/>
          </a:xfrm>
        </p:grpSpPr>
        <p:sp>
          <p:nvSpPr>
            <p:cNvPr id="7" name="Freeform 6">
              <a:extLst>
                <a:ext uri="{FF2B5EF4-FFF2-40B4-BE49-F238E27FC236}">
                  <a16:creationId xmlns:a16="http://schemas.microsoft.com/office/drawing/2014/main" id="{B45170F1-A555-DF01-6958-B0F0401625E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91000"/>
              </a:blip>
              <a:stretch>
                <a:fillRect t="-96650" b="-96650"/>
              </a:stretch>
            </a:blipFill>
            <a:effectLst>
              <a:outerShdw blurRad="50800" dist="38100" dir="2700000" algn="tl" rotWithShape="0">
                <a:prstClr val="black">
                  <a:alpha val="40000"/>
                </a:prstClr>
              </a:outerShdw>
            </a:effectLst>
          </p:spPr>
        </p:sp>
      </p:grpSp>
      <p:sp>
        <p:nvSpPr>
          <p:cNvPr id="8" name="AutoShape 15">
            <a:extLst>
              <a:ext uri="{FF2B5EF4-FFF2-40B4-BE49-F238E27FC236}">
                <a16:creationId xmlns:a16="http://schemas.microsoft.com/office/drawing/2014/main" id="{C995C9B4-B8D1-E7A3-55A5-0D33C882E5DC}"/>
              </a:ext>
            </a:extLst>
          </p:cNvPr>
          <p:cNvSpPr/>
          <p:nvPr userDrawn="1"/>
        </p:nvSpPr>
        <p:spPr>
          <a:xfrm>
            <a:off x="-101600" y="0"/>
            <a:ext cx="358961" cy="6858000"/>
          </a:xfrm>
          <a:prstGeom prst="rect">
            <a:avLst/>
          </a:prstGeom>
          <a:solidFill>
            <a:srgbClr val="30062E"/>
          </a:solidFill>
        </p:spPr>
      </p:sp>
      <p:sp>
        <p:nvSpPr>
          <p:cNvPr id="44" name="Text Placeholder 43">
            <a:extLst>
              <a:ext uri="{FF2B5EF4-FFF2-40B4-BE49-F238E27FC236}">
                <a16:creationId xmlns:a16="http://schemas.microsoft.com/office/drawing/2014/main" id="{22BA80D9-FAF7-D5C7-ACB6-348EA5A0A54E}"/>
              </a:ext>
            </a:extLst>
          </p:cNvPr>
          <p:cNvSpPr>
            <a:spLocks noGrp="1"/>
          </p:cNvSpPr>
          <p:nvPr>
            <p:ph type="body" sz="quarter" idx="10"/>
          </p:nvPr>
        </p:nvSpPr>
        <p:spPr>
          <a:xfrm>
            <a:off x="4276455" y="1036637"/>
            <a:ext cx="7250112" cy="1067735"/>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5" name="Text Placeholder 43">
            <a:extLst>
              <a:ext uri="{FF2B5EF4-FFF2-40B4-BE49-F238E27FC236}">
                <a16:creationId xmlns:a16="http://schemas.microsoft.com/office/drawing/2014/main" id="{928C13AB-11ED-461F-0E0A-CAC87A9D030C}"/>
              </a:ext>
            </a:extLst>
          </p:cNvPr>
          <p:cNvSpPr>
            <a:spLocks noGrp="1"/>
          </p:cNvSpPr>
          <p:nvPr>
            <p:ph type="body" sz="quarter" idx="11"/>
          </p:nvPr>
        </p:nvSpPr>
        <p:spPr>
          <a:xfrm>
            <a:off x="4276455" y="2455249"/>
            <a:ext cx="7250112" cy="1026986"/>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6" name="Text Placeholder 43">
            <a:extLst>
              <a:ext uri="{FF2B5EF4-FFF2-40B4-BE49-F238E27FC236}">
                <a16:creationId xmlns:a16="http://schemas.microsoft.com/office/drawing/2014/main" id="{B66A8207-D000-E2B4-C780-47C0015C6153}"/>
              </a:ext>
            </a:extLst>
          </p:cNvPr>
          <p:cNvSpPr>
            <a:spLocks noGrp="1"/>
          </p:cNvSpPr>
          <p:nvPr>
            <p:ph type="body" sz="quarter" idx="12"/>
          </p:nvPr>
        </p:nvSpPr>
        <p:spPr>
          <a:xfrm>
            <a:off x="4276455" y="3903290"/>
            <a:ext cx="7250112" cy="1082066"/>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8" name="Text Placeholder 43">
            <a:extLst>
              <a:ext uri="{FF2B5EF4-FFF2-40B4-BE49-F238E27FC236}">
                <a16:creationId xmlns:a16="http://schemas.microsoft.com/office/drawing/2014/main" id="{91A0A553-EE6A-10CD-3C66-87EB99EBA46A}"/>
              </a:ext>
            </a:extLst>
          </p:cNvPr>
          <p:cNvSpPr>
            <a:spLocks noGrp="1"/>
          </p:cNvSpPr>
          <p:nvPr>
            <p:ph type="body" sz="quarter" idx="14"/>
          </p:nvPr>
        </p:nvSpPr>
        <p:spPr>
          <a:xfrm>
            <a:off x="4276455" y="5423769"/>
            <a:ext cx="7250112" cy="971398"/>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52" name="Text Placeholder 51">
            <a:extLst>
              <a:ext uri="{FF2B5EF4-FFF2-40B4-BE49-F238E27FC236}">
                <a16:creationId xmlns:a16="http://schemas.microsoft.com/office/drawing/2014/main" id="{C4C2757D-BEC1-CA42-C135-3F856505A6D9}"/>
              </a:ext>
            </a:extLst>
          </p:cNvPr>
          <p:cNvSpPr>
            <a:spLocks noGrp="1"/>
          </p:cNvSpPr>
          <p:nvPr>
            <p:ph type="body" sz="quarter" idx="15" hasCustomPrompt="1"/>
          </p:nvPr>
        </p:nvSpPr>
        <p:spPr>
          <a:xfrm>
            <a:off x="898501" y="123200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5" name="Text Placeholder 51">
            <a:extLst>
              <a:ext uri="{FF2B5EF4-FFF2-40B4-BE49-F238E27FC236}">
                <a16:creationId xmlns:a16="http://schemas.microsoft.com/office/drawing/2014/main" id="{7AC312C5-CDCE-8CCF-0173-A66885B8705C}"/>
              </a:ext>
            </a:extLst>
          </p:cNvPr>
          <p:cNvSpPr>
            <a:spLocks noGrp="1"/>
          </p:cNvSpPr>
          <p:nvPr>
            <p:ph type="body" sz="quarter" idx="16" hasCustomPrompt="1"/>
          </p:nvPr>
        </p:nvSpPr>
        <p:spPr>
          <a:xfrm>
            <a:off x="928562" y="2891927"/>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6" name="Text Placeholder 51">
            <a:extLst>
              <a:ext uri="{FF2B5EF4-FFF2-40B4-BE49-F238E27FC236}">
                <a16:creationId xmlns:a16="http://schemas.microsoft.com/office/drawing/2014/main" id="{E1F75C2F-DE9A-41CA-32E3-0FBBD6E3E37F}"/>
              </a:ext>
            </a:extLst>
          </p:cNvPr>
          <p:cNvSpPr>
            <a:spLocks noGrp="1"/>
          </p:cNvSpPr>
          <p:nvPr>
            <p:ph type="body" sz="quarter" idx="17" hasCustomPrompt="1"/>
          </p:nvPr>
        </p:nvSpPr>
        <p:spPr>
          <a:xfrm>
            <a:off x="898501" y="4312985"/>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8" name="Text Placeholder 51">
            <a:extLst>
              <a:ext uri="{FF2B5EF4-FFF2-40B4-BE49-F238E27FC236}">
                <a16:creationId xmlns:a16="http://schemas.microsoft.com/office/drawing/2014/main" id="{971B944D-FA65-AB13-5AE8-3AA1FD52CF45}"/>
              </a:ext>
            </a:extLst>
          </p:cNvPr>
          <p:cNvSpPr>
            <a:spLocks noGrp="1"/>
          </p:cNvSpPr>
          <p:nvPr>
            <p:ph type="body" sz="quarter" idx="19" hasCustomPrompt="1"/>
          </p:nvPr>
        </p:nvSpPr>
        <p:spPr>
          <a:xfrm>
            <a:off x="928563" y="5662250"/>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Tree>
    <p:extLst>
      <p:ext uri="{BB962C8B-B14F-4D97-AF65-F5344CB8AC3E}">
        <p14:creationId xmlns:p14="http://schemas.microsoft.com/office/powerpoint/2010/main" val="32350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D2647176-9166-359D-CBE6-486AD244919B}"/>
              </a:ext>
            </a:extLst>
          </p:cNvPr>
          <p:cNvSpPr/>
          <p:nvPr userDrawn="1"/>
        </p:nvSpPr>
        <p:spPr>
          <a:xfrm>
            <a:off x="1863464" y="954672"/>
            <a:ext cx="9850022" cy="934417"/>
          </a:xfrm>
          <a:prstGeom prst="rect">
            <a:avLst/>
          </a:prstGeom>
          <a:solidFill>
            <a:srgbClr val="F1F1F1">
              <a:alpha val="94902"/>
            </a:srgbClr>
          </a:solidFill>
        </p:spPr>
      </p:sp>
      <p:grpSp>
        <p:nvGrpSpPr>
          <p:cNvPr id="11" name="Group 10">
            <a:extLst>
              <a:ext uri="{FF2B5EF4-FFF2-40B4-BE49-F238E27FC236}">
                <a16:creationId xmlns:a16="http://schemas.microsoft.com/office/drawing/2014/main" id="{35AAD12F-E776-B99E-2088-B10903CBD952}"/>
              </a:ext>
            </a:extLst>
          </p:cNvPr>
          <p:cNvGrpSpPr/>
          <p:nvPr userDrawn="1"/>
        </p:nvGrpSpPr>
        <p:grpSpPr>
          <a:xfrm>
            <a:off x="682908" y="3052074"/>
            <a:ext cx="11030578" cy="934417"/>
            <a:chOff x="685799" y="5146201"/>
            <a:chExt cx="11030578" cy="934417"/>
          </a:xfrm>
        </p:grpSpPr>
        <p:sp>
          <p:nvSpPr>
            <p:cNvPr id="12" name="AutoShape 17">
              <a:extLst>
                <a:ext uri="{FF2B5EF4-FFF2-40B4-BE49-F238E27FC236}">
                  <a16:creationId xmlns:a16="http://schemas.microsoft.com/office/drawing/2014/main" id="{F6758D8A-FE56-CC97-08EC-1B1AD8AABECF}"/>
                </a:ext>
              </a:extLst>
            </p:cNvPr>
            <p:cNvSpPr/>
            <p:nvPr/>
          </p:nvSpPr>
          <p:spPr>
            <a:xfrm>
              <a:off x="1232448" y="5146201"/>
              <a:ext cx="10483929" cy="926043"/>
            </a:xfrm>
            <a:prstGeom prst="rect">
              <a:avLst/>
            </a:prstGeom>
            <a:solidFill>
              <a:srgbClr val="F2F2F2"/>
            </a:solidFill>
            <a:effectLst/>
          </p:spPr>
        </p:sp>
        <p:grpSp>
          <p:nvGrpSpPr>
            <p:cNvPr id="13" name="Group 20">
              <a:extLst>
                <a:ext uri="{FF2B5EF4-FFF2-40B4-BE49-F238E27FC236}">
                  <a16:creationId xmlns:a16="http://schemas.microsoft.com/office/drawing/2014/main" id="{22B7CF42-8DA9-5CC6-FF78-3CC9BA56EA74}"/>
                </a:ext>
              </a:extLst>
            </p:cNvPr>
            <p:cNvGrpSpPr>
              <a:grpSpLocks noChangeAspect="1"/>
            </p:cNvGrpSpPr>
            <p:nvPr/>
          </p:nvGrpSpPr>
          <p:grpSpPr>
            <a:xfrm>
              <a:off x="685799" y="5146201"/>
              <a:ext cx="3393829" cy="934417"/>
              <a:chOff x="0" y="0"/>
              <a:chExt cx="8007477" cy="2730119"/>
            </a:xfrm>
            <a:effectLst>
              <a:outerShdw blurRad="50800" dist="38100" dir="2700000" algn="tl" rotWithShape="0">
                <a:prstClr val="black">
                  <a:alpha val="40000"/>
                </a:prstClr>
              </a:outerShdw>
            </a:effectLst>
          </p:grpSpPr>
          <p:sp>
            <p:nvSpPr>
              <p:cNvPr id="16" name="Freeform 21">
                <a:extLst>
                  <a:ext uri="{FF2B5EF4-FFF2-40B4-BE49-F238E27FC236}">
                    <a16:creationId xmlns:a16="http://schemas.microsoft.com/office/drawing/2014/main" id="{317FA404-987D-1478-5E91-5E2F99C0E73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47706" b="-47706"/>
                </a:stretch>
              </a:blipFill>
            </p:spPr>
          </p:sp>
        </p:grpSp>
      </p:grpSp>
      <p:grpSp>
        <p:nvGrpSpPr>
          <p:cNvPr id="24" name="Group 23">
            <a:extLst>
              <a:ext uri="{FF2B5EF4-FFF2-40B4-BE49-F238E27FC236}">
                <a16:creationId xmlns:a16="http://schemas.microsoft.com/office/drawing/2014/main" id="{F00A0C71-DD1B-61FD-0CEA-94EB5484688F}"/>
              </a:ext>
            </a:extLst>
          </p:cNvPr>
          <p:cNvGrpSpPr/>
          <p:nvPr userDrawn="1"/>
        </p:nvGrpSpPr>
        <p:grpSpPr>
          <a:xfrm>
            <a:off x="682908" y="2003373"/>
            <a:ext cx="11027687" cy="934417"/>
            <a:chOff x="685799" y="2015740"/>
            <a:chExt cx="11027687" cy="934417"/>
          </a:xfrm>
          <a:effectLst/>
        </p:grpSpPr>
        <p:sp>
          <p:nvSpPr>
            <p:cNvPr id="25" name="AutoShape 4">
              <a:extLst>
                <a:ext uri="{FF2B5EF4-FFF2-40B4-BE49-F238E27FC236}">
                  <a16:creationId xmlns:a16="http://schemas.microsoft.com/office/drawing/2014/main" id="{3A5527FB-2634-6C79-B0E9-88F7E082DDF8}"/>
                </a:ext>
              </a:extLst>
            </p:cNvPr>
            <p:cNvSpPr/>
            <p:nvPr/>
          </p:nvSpPr>
          <p:spPr>
            <a:xfrm>
              <a:off x="1209051" y="2015740"/>
              <a:ext cx="10504435" cy="934417"/>
            </a:xfrm>
            <a:prstGeom prst="rect">
              <a:avLst/>
            </a:prstGeom>
            <a:solidFill>
              <a:srgbClr val="F2F2F2"/>
            </a:solidFill>
            <a:effectLst/>
          </p:spPr>
          <p:txBody>
            <a:bodyPr/>
            <a:lstStyle/>
            <a:p>
              <a:endParaRPr lang="en-GB" dirty="0"/>
            </a:p>
          </p:txBody>
        </p:sp>
        <p:grpSp>
          <p:nvGrpSpPr>
            <p:cNvPr id="26" name="Group 7">
              <a:extLst>
                <a:ext uri="{FF2B5EF4-FFF2-40B4-BE49-F238E27FC236}">
                  <a16:creationId xmlns:a16="http://schemas.microsoft.com/office/drawing/2014/main" id="{F00765C7-1E68-C9CC-FDAC-BBB209305033}"/>
                </a:ext>
              </a:extLst>
            </p:cNvPr>
            <p:cNvGrpSpPr/>
            <p:nvPr/>
          </p:nvGrpSpPr>
          <p:grpSpPr>
            <a:xfrm>
              <a:off x="685799" y="2015740"/>
              <a:ext cx="3393829" cy="934417"/>
              <a:chOff x="0" y="0"/>
              <a:chExt cx="4571192" cy="1558531"/>
            </a:xfrm>
            <a:effectLst>
              <a:outerShdw blurRad="50800" dist="38100" dir="2700000" algn="tl" rotWithShape="0">
                <a:prstClr val="black">
                  <a:alpha val="40000"/>
                </a:prstClr>
              </a:outerShdw>
            </a:effectLst>
          </p:grpSpPr>
          <p:grpSp>
            <p:nvGrpSpPr>
              <p:cNvPr id="29" name="Group 8">
                <a:extLst>
                  <a:ext uri="{FF2B5EF4-FFF2-40B4-BE49-F238E27FC236}">
                    <a16:creationId xmlns:a16="http://schemas.microsoft.com/office/drawing/2014/main" id="{2E3B6A51-38D9-ECB4-8D57-9FA3A292A39F}"/>
                  </a:ext>
                </a:extLst>
              </p:cNvPr>
              <p:cNvGrpSpPr>
                <a:grpSpLocks noChangeAspect="1"/>
              </p:cNvGrpSpPr>
              <p:nvPr/>
            </p:nvGrpSpPr>
            <p:grpSpPr>
              <a:xfrm>
                <a:off x="0" y="0"/>
                <a:ext cx="4571192" cy="1558531"/>
                <a:chOff x="0" y="0"/>
                <a:chExt cx="8007477" cy="2730119"/>
              </a:xfrm>
            </p:grpSpPr>
            <p:sp>
              <p:nvSpPr>
                <p:cNvPr id="32" name="Freeform 9">
                  <a:extLst>
                    <a:ext uri="{FF2B5EF4-FFF2-40B4-BE49-F238E27FC236}">
                      <a16:creationId xmlns:a16="http://schemas.microsoft.com/office/drawing/2014/main" id="{3DF4D96A-E834-848B-67FE-266B1BA2465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sp>
          </p:grpSp>
          <p:grpSp>
            <p:nvGrpSpPr>
              <p:cNvPr id="30" name="Group 10">
                <a:extLst>
                  <a:ext uri="{FF2B5EF4-FFF2-40B4-BE49-F238E27FC236}">
                    <a16:creationId xmlns:a16="http://schemas.microsoft.com/office/drawing/2014/main" id="{1A8F2F30-2BDA-F0B4-22C8-475EADE1FA07}"/>
                  </a:ext>
                </a:extLst>
              </p:cNvPr>
              <p:cNvGrpSpPr>
                <a:grpSpLocks noChangeAspect="1"/>
              </p:cNvGrpSpPr>
              <p:nvPr/>
            </p:nvGrpSpPr>
            <p:grpSpPr>
              <a:xfrm>
                <a:off x="0" y="0"/>
                <a:ext cx="4571192" cy="1558531"/>
                <a:chOff x="0" y="0"/>
                <a:chExt cx="8007477" cy="2730119"/>
              </a:xfrm>
            </p:grpSpPr>
            <p:sp>
              <p:nvSpPr>
                <p:cNvPr id="31" name="Freeform 11">
                  <a:extLst>
                    <a:ext uri="{FF2B5EF4-FFF2-40B4-BE49-F238E27FC236}">
                      <a16:creationId xmlns:a16="http://schemas.microsoft.com/office/drawing/2014/main" id="{874C14FF-9AC0-D70C-FBCC-EE7BA198D06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sp>
          </p:grpSp>
        </p:grpSp>
      </p:grpSp>
      <p:grpSp>
        <p:nvGrpSpPr>
          <p:cNvPr id="34" name="Group 33">
            <a:extLst>
              <a:ext uri="{FF2B5EF4-FFF2-40B4-BE49-F238E27FC236}">
                <a16:creationId xmlns:a16="http://schemas.microsoft.com/office/drawing/2014/main" id="{5324D75D-FF70-4B3E-1F0E-0602A301C1BD}"/>
              </a:ext>
            </a:extLst>
          </p:cNvPr>
          <p:cNvGrpSpPr/>
          <p:nvPr/>
        </p:nvGrpSpPr>
        <p:grpSpPr>
          <a:xfrm>
            <a:off x="682908" y="4100775"/>
            <a:ext cx="11030577" cy="934417"/>
            <a:chOff x="685800" y="2820324"/>
            <a:chExt cx="11030577" cy="748725"/>
          </a:xfrm>
        </p:grpSpPr>
        <p:sp>
          <p:nvSpPr>
            <p:cNvPr id="37" name="AutoShape 12">
              <a:extLst>
                <a:ext uri="{FF2B5EF4-FFF2-40B4-BE49-F238E27FC236}">
                  <a16:creationId xmlns:a16="http://schemas.microsoft.com/office/drawing/2014/main" id="{568434DD-149F-A609-A204-A4CF5839BBE0}"/>
                </a:ext>
              </a:extLst>
            </p:cNvPr>
            <p:cNvSpPr/>
            <p:nvPr/>
          </p:nvSpPr>
          <p:spPr>
            <a:xfrm>
              <a:off x="1211941" y="2820324"/>
              <a:ext cx="10504436" cy="748725"/>
            </a:xfrm>
            <a:prstGeom prst="rect">
              <a:avLst/>
            </a:prstGeom>
            <a:solidFill>
              <a:srgbClr val="F2F2F2"/>
            </a:solidFill>
            <a:effectLst/>
          </p:spPr>
        </p:sp>
        <p:grpSp>
          <p:nvGrpSpPr>
            <p:cNvPr id="38" name="Group 13">
              <a:extLst>
                <a:ext uri="{FF2B5EF4-FFF2-40B4-BE49-F238E27FC236}">
                  <a16:creationId xmlns:a16="http://schemas.microsoft.com/office/drawing/2014/main" id="{6FF2F427-3471-6719-D70E-AD15C203C9D2}"/>
                </a:ext>
              </a:extLst>
            </p:cNvPr>
            <p:cNvGrpSpPr>
              <a:grpSpLocks noChangeAspect="1"/>
            </p:cNvGrpSpPr>
            <p:nvPr/>
          </p:nvGrpSpPr>
          <p:grpSpPr>
            <a:xfrm>
              <a:off x="685800" y="2820324"/>
              <a:ext cx="3393828" cy="748725"/>
              <a:chOff x="0" y="0"/>
              <a:chExt cx="11538105" cy="2730119"/>
            </a:xfrm>
            <a:effectLst>
              <a:outerShdw blurRad="50800" dist="38100" dir="2700000" algn="tl" rotWithShape="0">
                <a:prstClr val="black">
                  <a:alpha val="40000"/>
                </a:prstClr>
              </a:outerShdw>
            </a:effectLst>
          </p:grpSpPr>
          <p:sp>
            <p:nvSpPr>
              <p:cNvPr id="39" name="Freeform 14">
                <a:extLst>
                  <a:ext uri="{FF2B5EF4-FFF2-40B4-BE49-F238E27FC236}">
                    <a16:creationId xmlns:a16="http://schemas.microsoft.com/office/drawing/2014/main" id="{F33E69B5-D9AA-1BF0-E04D-BA7DD4BEA740}"/>
                  </a:ext>
                </a:extLst>
              </p:cNvPr>
              <p:cNvSpPr/>
              <p:nvPr/>
            </p:nvSpPr>
            <p:spPr>
              <a:xfrm>
                <a:off x="0" y="0"/>
                <a:ext cx="11538105"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81000"/>
                </a:blip>
                <a:stretch>
                  <a:fillRect t="-47706" b="-47706"/>
                </a:stretch>
              </a:blipFill>
            </p:spPr>
          </p:sp>
        </p:grpSp>
      </p:grpSp>
      <p:grpSp>
        <p:nvGrpSpPr>
          <p:cNvPr id="18" name="Group 17">
            <a:extLst>
              <a:ext uri="{FF2B5EF4-FFF2-40B4-BE49-F238E27FC236}">
                <a16:creationId xmlns:a16="http://schemas.microsoft.com/office/drawing/2014/main" id="{14BE2F2C-8AD2-B303-7EA6-0C37018E4418}"/>
              </a:ext>
            </a:extLst>
          </p:cNvPr>
          <p:cNvGrpSpPr/>
          <p:nvPr userDrawn="1"/>
        </p:nvGrpSpPr>
        <p:grpSpPr>
          <a:xfrm>
            <a:off x="682908" y="5149476"/>
            <a:ext cx="11030577" cy="934417"/>
            <a:chOff x="685800" y="4076683"/>
            <a:chExt cx="11030577" cy="934417"/>
          </a:xfrm>
        </p:grpSpPr>
        <p:sp>
          <p:nvSpPr>
            <p:cNvPr id="19" name="AutoShape 16">
              <a:extLst>
                <a:ext uri="{FF2B5EF4-FFF2-40B4-BE49-F238E27FC236}">
                  <a16:creationId xmlns:a16="http://schemas.microsoft.com/office/drawing/2014/main" id="{0F373160-8364-1CD0-2A98-6F0D951EC342}"/>
                </a:ext>
              </a:extLst>
            </p:cNvPr>
            <p:cNvSpPr/>
            <p:nvPr/>
          </p:nvSpPr>
          <p:spPr>
            <a:xfrm>
              <a:off x="1886861" y="4085057"/>
              <a:ext cx="9829516" cy="926043"/>
            </a:xfrm>
            <a:prstGeom prst="rect">
              <a:avLst/>
            </a:prstGeom>
            <a:solidFill>
              <a:srgbClr val="F1F1F1">
                <a:alpha val="94902"/>
              </a:srgbClr>
            </a:solidFill>
            <a:effectLst/>
          </p:spPr>
        </p:sp>
        <p:grpSp>
          <p:nvGrpSpPr>
            <p:cNvPr id="20" name="Group 18">
              <a:extLst>
                <a:ext uri="{FF2B5EF4-FFF2-40B4-BE49-F238E27FC236}">
                  <a16:creationId xmlns:a16="http://schemas.microsoft.com/office/drawing/2014/main" id="{DF5305A3-D526-74DB-0DF8-497058EAD1D4}"/>
                </a:ext>
              </a:extLst>
            </p:cNvPr>
            <p:cNvGrpSpPr>
              <a:grpSpLocks noChangeAspect="1"/>
            </p:cNvGrpSpPr>
            <p:nvPr/>
          </p:nvGrpSpPr>
          <p:grpSpPr>
            <a:xfrm>
              <a:off x="685800" y="4076683"/>
              <a:ext cx="3393828" cy="934417"/>
              <a:chOff x="0" y="0"/>
              <a:chExt cx="8007477" cy="2730119"/>
            </a:xfrm>
            <a:effectLst>
              <a:outerShdw blurRad="50800" dist="38100" dir="2700000" algn="tl" rotWithShape="0">
                <a:prstClr val="black">
                  <a:alpha val="40000"/>
                </a:prstClr>
              </a:outerShdw>
            </a:effectLst>
          </p:grpSpPr>
          <p:sp>
            <p:nvSpPr>
              <p:cNvPr id="23" name="Freeform 19">
                <a:extLst>
                  <a:ext uri="{FF2B5EF4-FFF2-40B4-BE49-F238E27FC236}">
                    <a16:creationId xmlns:a16="http://schemas.microsoft.com/office/drawing/2014/main" id="{AC4569EF-B8E4-7284-4C37-01E309F9956C}"/>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79000"/>
                </a:blip>
                <a:stretch>
                  <a:fillRect t="-59988" b="-59988"/>
                </a:stretch>
              </a:blipFill>
            </p:spPr>
          </p:sp>
        </p:grpSp>
      </p:grpSp>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682908" y="165061"/>
            <a:ext cx="10515600" cy="737165"/>
          </a:xfrm>
          <a:prstGeom prst="rect">
            <a:avLst/>
          </a:prstGeom>
        </p:spPr>
        <p:txBody>
          <a:bodyPr/>
          <a:lstStyle/>
          <a:p>
            <a:r>
              <a:rPr lang="en-US"/>
              <a:t>Click to edit Master title style</a:t>
            </a:r>
            <a:endParaRPr lang="en-GB"/>
          </a:p>
        </p:txBody>
      </p:sp>
      <p:grpSp>
        <p:nvGrpSpPr>
          <p:cNvPr id="6" name="Group 5">
            <a:extLst>
              <a:ext uri="{FF2B5EF4-FFF2-40B4-BE49-F238E27FC236}">
                <a16:creationId xmlns:a16="http://schemas.microsoft.com/office/drawing/2014/main" id="{4A870472-7F6D-E6EA-C7CB-86989242FACF}"/>
              </a:ext>
            </a:extLst>
          </p:cNvPr>
          <p:cNvGrpSpPr>
            <a:grpSpLocks noChangeAspect="1"/>
          </p:cNvGrpSpPr>
          <p:nvPr userDrawn="1"/>
        </p:nvGrpSpPr>
        <p:grpSpPr>
          <a:xfrm>
            <a:off x="682908" y="946222"/>
            <a:ext cx="3393828" cy="942867"/>
            <a:chOff x="0" y="0"/>
            <a:chExt cx="8007477" cy="2730119"/>
          </a:xfrm>
        </p:grpSpPr>
        <p:sp>
          <p:nvSpPr>
            <p:cNvPr id="7" name="Freeform 6">
              <a:extLst>
                <a:ext uri="{FF2B5EF4-FFF2-40B4-BE49-F238E27FC236}">
                  <a16:creationId xmlns:a16="http://schemas.microsoft.com/office/drawing/2014/main" id="{B45170F1-A555-DF01-6958-B0F0401625E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6">
                <a:alphaModFix amt="91000"/>
              </a:blip>
              <a:stretch>
                <a:fillRect t="-96650" b="-96650"/>
              </a:stretch>
            </a:blipFill>
            <a:effectLst>
              <a:outerShdw blurRad="50800" dist="38100" dir="2700000" algn="tl" rotWithShape="0">
                <a:prstClr val="black">
                  <a:alpha val="40000"/>
                </a:prstClr>
              </a:outerShdw>
            </a:effectLst>
          </p:spPr>
        </p:sp>
      </p:grpSp>
      <p:sp>
        <p:nvSpPr>
          <p:cNvPr id="8" name="AutoShape 15">
            <a:extLst>
              <a:ext uri="{FF2B5EF4-FFF2-40B4-BE49-F238E27FC236}">
                <a16:creationId xmlns:a16="http://schemas.microsoft.com/office/drawing/2014/main" id="{C995C9B4-B8D1-E7A3-55A5-0D33C882E5DC}"/>
              </a:ext>
            </a:extLst>
          </p:cNvPr>
          <p:cNvSpPr/>
          <p:nvPr userDrawn="1"/>
        </p:nvSpPr>
        <p:spPr>
          <a:xfrm>
            <a:off x="-101600" y="0"/>
            <a:ext cx="358961" cy="6858000"/>
          </a:xfrm>
          <a:prstGeom prst="rect">
            <a:avLst/>
          </a:prstGeom>
          <a:solidFill>
            <a:srgbClr val="30062E"/>
          </a:solidFill>
        </p:spPr>
      </p:sp>
      <p:sp>
        <p:nvSpPr>
          <p:cNvPr id="44" name="Text Placeholder 43">
            <a:extLst>
              <a:ext uri="{FF2B5EF4-FFF2-40B4-BE49-F238E27FC236}">
                <a16:creationId xmlns:a16="http://schemas.microsoft.com/office/drawing/2014/main" id="{22BA80D9-FAF7-D5C7-ACB6-348EA5A0A54E}"/>
              </a:ext>
            </a:extLst>
          </p:cNvPr>
          <p:cNvSpPr>
            <a:spLocks noGrp="1"/>
          </p:cNvSpPr>
          <p:nvPr>
            <p:ph type="body" sz="quarter" idx="10"/>
          </p:nvPr>
        </p:nvSpPr>
        <p:spPr>
          <a:xfrm>
            <a:off x="4276455" y="1036638"/>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5" name="Text Placeholder 43">
            <a:extLst>
              <a:ext uri="{FF2B5EF4-FFF2-40B4-BE49-F238E27FC236}">
                <a16:creationId xmlns:a16="http://schemas.microsoft.com/office/drawing/2014/main" id="{928C13AB-11ED-461F-0E0A-CAC87A9D030C}"/>
              </a:ext>
            </a:extLst>
          </p:cNvPr>
          <p:cNvSpPr>
            <a:spLocks noGrp="1"/>
          </p:cNvSpPr>
          <p:nvPr>
            <p:ph type="body" sz="quarter" idx="11"/>
          </p:nvPr>
        </p:nvSpPr>
        <p:spPr>
          <a:xfrm>
            <a:off x="4276455" y="2129573"/>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6" name="Text Placeholder 43">
            <a:extLst>
              <a:ext uri="{FF2B5EF4-FFF2-40B4-BE49-F238E27FC236}">
                <a16:creationId xmlns:a16="http://schemas.microsoft.com/office/drawing/2014/main" id="{B66A8207-D000-E2B4-C780-47C0015C6153}"/>
              </a:ext>
            </a:extLst>
          </p:cNvPr>
          <p:cNvSpPr>
            <a:spLocks noGrp="1"/>
          </p:cNvSpPr>
          <p:nvPr>
            <p:ph type="body" sz="quarter" idx="12"/>
          </p:nvPr>
        </p:nvSpPr>
        <p:spPr>
          <a:xfrm>
            <a:off x="4276455" y="3090073"/>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7" name="Text Placeholder 43">
            <a:extLst>
              <a:ext uri="{FF2B5EF4-FFF2-40B4-BE49-F238E27FC236}">
                <a16:creationId xmlns:a16="http://schemas.microsoft.com/office/drawing/2014/main" id="{1286C483-7CBD-559A-F215-29A92C472877}"/>
              </a:ext>
            </a:extLst>
          </p:cNvPr>
          <p:cNvSpPr>
            <a:spLocks noGrp="1"/>
          </p:cNvSpPr>
          <p:nvPr>
            <p:ph type="body" sz="quarter" idx="13"/>
          </p:nvPr>
        </p:nvSpPr>
        <p:spPr>
          <a:xfrm>
            <a:off x="4276455" y="4191676"/>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8" name="Text Placeholder 43">
            <a:extLst>
              <a:ext uri="{FF2B5EF4-FFF2-40B4-BE49-F238E27FC236}">
                <a16:creationId xmlns:a16="http://schemas.microsoft.com/office/drawing/2014/main" id="{91A0A553-EE6A-10CD-3C66-87EB99EBA46A}"/>
              </a:ext>
            </a:extLst>
          </p:cNvPr>
          <p:cNvSpPr>
            <a:spLocks noGrp="1"/>
          </p:cNvSpPr>
          <p:nvPr>
            <p:ph type="body" sz="quarter" idx="14"/>
          </p:nvPr>
        </p:nvSpPr>
        <p:spPr>
          <a:xfrm>
            <a:off x="4276455" y="5251559"/>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52" name="Text Placeholder 51">
            <a:extLst>
              <a:ext uri="{FF2B5EF4-FFF2-40B4-BE49-F238E27FC236}">
                <a16:creationId xmlns:a16="http://schemas.microsoft.com/office/drawing/2014/main" id="{C4C2757D-BEC1-CA42-C135-3F856505A6D9}"/>
              </a:ext>
            </a:extLst>
          </p:cNvPr>
          <p:cNvSpPr>
            <a:spLocks noGrp="1"/>
          </p:cNvSpPr>
          <p:nvPr>
            <p:ph type="body" sz="quarter" idx="15" hasCustomPrompt="1"/>
          </p:nvPr>
        </p:nvSpPr>
        <p:spPr>
          <a:xfrm>
            <a:off x="898501" y="123200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5" name="Text Placeholder 51">
            <a:extLst>
              <a:ext uri="{FF2B5EF4-FFF2-40B4-BE49-F238E27FC236}">
                <a16:creationId xmlns:a16="http://schemas.microsoft.com/office/drawing/2014/main" id="{7AC312C5-CDCE-8CCF-0173-A66885B8705C}"/>
              </a:ext>
            </a:extLst>
          </p:cNvPr>
          <p:cNvSpPr>
            <a:spLocks noGrp="1"/>
          </p:cNvSpPr>
          <p:nvPr>
            <p:ph type="body" sz="quarter" idx="16" hasCustomPrompt="1"/>
          </p:nvPr>
        </p:nvSpPr>
        <p:spPr>
          <a:xfrm>
            <a:off x="928563" y="2303271"/>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6" name="Text Placeholder 51">
            <a:extLst>
              <a:ext uri="{FF2B5EF4-FFF2-40B4-BE49-F238E27FC236}">
                <a16:creationId xmlns:a16="http://schemas.microsoft.com/office/drawing/2014/main" id="{E1F75C2F-DE9A-41CA-32E3-0FBBD6E3E37F}"/>
              </a:ext>
            </a:extLst>
          </p:cNvPr>
          <p:cNvSpPr>
            <a:spLocks noGrp="1"/>
          </p:cNvSpPr>
          <p:nvPr>
            <p:ph type="body" sz="quarter" idx="17" hasCustomPrompt="1"/>
          </p:nvPr>
        </p:nvSpPr>
        <p:spPr>
          <a:xfrm>
            <a:off x="928563" y="3347785"/>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7" name="Text Placeholder 51">
            <a:extLst>
              <a:ext uri="{FF2B5EF4-FFF2-40B4-BE49-F238E27FC236}">
                <a16:creationId xmlns:a16="http://schemas.microsoft.com/office/drawing/2014/main" id="{6DC7E97A-F719-8CB2-7A81-FDBE9D1B3E93}"/>
              </a:ext>
            </a:extLst>
          </p:cNvPr>
          <p:cNvSpPr>
            <a:spLocks noGrp="1"/>
          </p:cNvSpPr>
          <p:nvPr>
            <p:ph type="body" sz="quarter" idx="18" hasCustomPrompt="1"/>
          </p:nvPr>
        </p:nvSpPr>
        <p:spPr>
          <a:xfrm>
            <a:off x="928563" y="4389491"/>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8" name="Text Placeholder 51">
            <a:extLst>
              <a:ext uri="{FF2B5EF4-FFF2-40B4-BE49-F238E27FC236}">
                <a16:creationId xmlns:a16="http://schemas.microsoft.com/office/drawing/2014/main" id="{971B944D-FA65-AB13-5AE8-3AA1FD52CF45}"/>
              </a:ext>
            </a:extLst>
          </p:cNvPr>
          <p:cNvSpPr>
            <a:spLocks noGrp="1"/>
          </p:cNvSpPr>
          <p:nvPr>
            <p:ph type="body" sz="quarter" idx="19" hasCustomPrompt="1"/>
          </p:nvPr>
        </p:nvSpPr>
        <p:spPr>
          <a:xfrm>
            <a:off x="941089" y="5408577"/>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Tree>
    <p:extLst>
      <p:ext uri="{BB962C8B-B14F-4D97-AF65-F5344CB8AC3E}">
        <p14:creationId xmlns:p14="http://schemas.microsoft.com/office/powerpoint/2010/main" val="16841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D2647176-9166-359D-CBE6-486AD244919B}"/>
              </a:ext>
            </a:extLst>
          </p:cNvPr>
          <p:cNvSpPr/>
          <p:nvPr userDrawn="1"/>
        </p:nvSpPr>
        <p:spPr>
          <a:xfrm>
            <a:off x="1863464" y="954672"/>
            <a:ext cx="9850022" cy="934417"/>
          </a:xfrm>
          <a:prstGeom prst="rect">
            <a:avLst/>
          </a:prstGeom>
          <a:solidFill>
            <a:srgbClr val="F1F1F1">
              <a:alpha val="94902"/>
            </a:srgbClr>
          </a:solidFill>
        </p:spPr>
      </p:sp>
      <p:grpSp>
        <p:nvGrpSpPr>
          <p:cNvPr id="11" name="Group 10">
            <a:extLst>
              <a:ext uri="{FF2B5EF4-FFF2-40B4-BE49-F238E27FC236}">
                <a16:creationId xmlns:a16="http://schemas.microsoft.com/office/drawing/2014/main" id="{35AAD12F-E776-B99E-2088-B10903CBD952}"/>
              </a:ext>
            </a:extLst>
          </p:cNvPr>
          <p:cNvGrpSpPr/>
          <p:nvPr userDrawn="1"/>
        </p:nvGrpSpPr>
        <p:grpSpPr>
          <a:xfrm>
            <a:off x="682908" y="3052074"/>
            <a:ext cx="11030578" cy="934417"/>
            <a:chOff x="685799" y="5146201"/>
            <a:chExt cx="11030578" cy="934417"/>
          </a:xfrm>
        </p:grpSpPr>
        <p:sp>
          <p:nvSpPr>
            <p:cNvPr id="12" name="AutoShape 17">
              <a:extLst>
                <a:ext uri="{FF2B5EF4-FFF2-40B4-BE49-F238E27FC236}">
                  <a16:creationId xmlns:a16="http://schemas.microsoft.com/office/drawing/2014/main" id="{F6758D8A-FE56-CC97-08EC-1B1AD8AABECF}"/>
                </a:ext>
              </a:extLst>
            </p:cNvPr>
            <p:cNvSpPr/>
            <p:nvPr/>
          </p:nvSpPr>
          <p:spPr>
            <a:xfrm>
              <a:off x="1232448" y="5146201"/>
              <a:ext cx="10483929" cy="926043"/>
            </a:xfrm>
            <a:prstGeom prst="rect">
              <a:avLst/>
            </a:prstGeom>
            <a:solidFill>
              <a:srgbClr val="F2F2F2"/>
            </a:solidFill>
            <a:effectLst/>
          </p:spPr>
        </p:sp>
        <p:grpSp>
          <p:nvGrpSpPr>
            <p:cNvPr id="13" name="Group 20">
              <a:extLst>
                <a:ext uri="{FF2B5EF4-FFF2-40B4-BE49-F238E27FC236}">
                  <a16:creationId xmlns:a16="http://schemas.microsoft.com/office/drawing/2014/main" id="{22B7CF42-8DA9-5CC6-FF78-3CC9BA56EA74}"/>
                </a:ext>
              </a:extLst>
            </p:cNvPr>
            <p:cNvGrpSpPr>
              <a:grpSpLocks noChangeAspect="1"/>
            </p:cNvGrpSpPr>
            <p:nvPr/>
          </p:nvGrpSpPr>
          <p:grpSpPr>
            <a:xfrm>
              <a:off x="685799" y="5146201"/>
              <a:ext cx="3393829" cy="934417"/>
              <a:chOff x="0" y="0"/>
              <a:chExt cx="8007477" cy="2730119"/>
            </a:xfrm>
            <a:effectLst>
              <a:outerShdw blurRad="50800" dist="38100" dir="2700000" algn="tl" rotWithShape="0">
                <a:prstClr val="black">
                  <a:alpha val="40000"/>
                </a:prstClr>
              </a:outerShdw>
            </a:effectLst>
          </p:grpSpPr>
          <p:sp>
            <p:nvSpPr>
              <p:cNvPr id="16" name="Freeform 21">
                <a:extLst>
                  <a:ext uri="{FF2B5EF4-FFF2-40B4-BE49-F238E27FC236}">
                    <a16:creationId xmlns:a16="http://schemas.microsoft.com/office/drawing/2014/main" id="{317FA404-987D-1478-5E91-5E2F99C0E73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47706" b="-47706"/>
                </a:stretch>
              </a:blipFill>
            </p:spPr>
          </p:sp>
        </p:grpSp>
      </p:grpSp>
      <p:grpSp>
        <p:nvGrpSpPr>
          <p:cNvPr id="24" name="Group 23">
            <a:extLst>
              <a:ext uri="{FF2B5EF4-FFF2-40B4-BE49-F238E27FC236}">
                <a16:creationId xmlns:a16="http://schemas.microsoft.com/office/drawing/2014/main" id="{F00A0C71-DD1B-61FD-0CEA-94EB5484688F}"/>
              </a:ext>
            </a:extLst>
          </p:cNvPr>
          <p:cNvGrpSpPr/>
          <p:nvPr userDrawn="1"/>
        </p:nvGrpSpPr>
        <p:grpSpPr>
          <a:xfrm>
            <a:off x="682908" y="2003373"/>
            <a:ext cx="11027687" cy="934417"/>
            <a:chOff x="685799" y="2015740"/>
            <a:chExt cx="11027687" cy="934417"/>
          </a:xfrm>
          <a:effectLst/>
        </p:grpSpPr>
        <p:sp>
          <p:nvSpPr>
            <p:cNvPr id="25" name="AutoShape 4">
              <a:extLst>
                <a:ext uri="{FF2B5EF4-FFF2-40B4-BE49-F238E27FC236}">
                  <a16:creationId xmlns:a16="http://schemas.microsoft.com/office/drawing/2014/main" id="{3A5527FB-2634-6C79-B0E9-88F7E082DDF8}"/>
                </a:ext>
              </a:extLst>
            </p:cNvPr>
            <p:cNvSpPr/>
            <p:nvPr/>
          </p:nvSpPr>
          <p:spPr>
            <a:xfrm>
              <a:off x="1209051" y="2015740"/>
              <a:ext cx="10504435" cy="934417"/>
            </a:xfrm>
            <a:prstGeom prst="rect">
              <a:avLst/>
            </a:prstGeom>
            <a:solidFill>
              <a:srgbClr val="F2F2F2"/>
            </a:solidFill>
            <a:effectLst/>
          </p:spPr>
          <p:txBody>
            <a:bodyPr/>
            <a:lstStyle/>
            <a:p>
              <a:endParaRPr lang="en-GB" dirty="0"/>
            </a:p>
          </p:txBody>
        </p:sp>
        <p:grpSp>
          <p:nvGrpSpPr>
            <p:cNvPr id="26" name="Group 7">
              <a:extLst>
                <a:ext uri="{FF2B5EF4-FFF2-40B4-BE49-F238E27FC236}">
                  <a16:creationId xmlns:a16="http://schemas.microsoft.com/office/drawing/2014/main" id="{F00765C7-1E68-C9CC-FDAC-BBB209305033}"/>
                </a:ext>
              </a:extLst>
            </p:cNvPr>
            <p:cNvGrpSpPr/>
            <p:nvPr/>
          </p:nvGrpSpPr>
          <p:grpSpPr>
            <a:xfrm>
              <a:off x="685799" y="2015740"/>
              <a:ext cx="3393829" cy="934417"/>
              <a:chOff x="0" y="0"/>
              <a:chExt cx="4571192" cy="1558531"/>
            </a:xfrm>
            <a:effectLst>
              <a:outerShdw blurRad="50800" dist="38100" dir="2700000" algn="tl" rotWithShape="0">
                <a:prstClr val="black">
                  <a:alpha val="40000"/>
                </a:prstClr>
              </a:outerShdw>
            </a:effectLst>
          </p:grpSpPr>
          <p:grpSp>
            <p:nvGrpSpPr>
              <p:cNvPr id="29" name="Group 8">
                <a:extLst>
                  <a:ext uri="{FF2B5EF4-FFF2-40B4-BE49-F238E27FC236}">
                    <a16:creationId xmlns:a16="http://schemas.microsoft.com/office/drawing/2014/main" id="{2E3B6A51-38D9-ECB4-8D57-9FA3A292A39F}"/>
                  </a:ext>
                </a:extLst>
              </p:cNvPr>
              <p:cNvGrpSpPr>
                <a:grpSpLocks noChangeAspect="1"/>
              </p:cNvGrpSpPr>
              <p:nvPr/>
            </p:nvGrpSpPr>
            <p:grpSpPr>
              <a:xfrm>
                <a:off x="0" y="0"/>
                <a:ext cx="4571192" cy="1558531"/>
                <a:chOff x="0" y="0"/>
                <a:chExt cx="8007477" cy="2730119"/>
              </a:xfrm>
            </p:grpSpPr>
            <p:sp>
              <p:nvSpPr>
                <p:cNvPr id="32" name="Freeform 9">
                  <a:extLst>
                    <a:ext uri="{FF2B5EF4-FFF2-40B4-BE49-F238E27FC236}">
                      <a16:creationId xmlns:a16="http://schemas.microsoft.com/office/drawing/2014/main" id="{3DF4D96A-E834-848B-67FE-266B1BA2465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sp>
          </p:grpSp>
          <p:grpSp>
            <p:nvGrpSpPr>
              <p:cNvPr id="30" name="Group 10">
                <a:extLst>
                  <a:ext uri="{FF2B5EF4-FFF2-40B4-BE49-F238E27FC236}">
                    <a16:creationId xmlns:a16="http://schemas.microsoft.com/office/drawing/2014/main" id="{1A8F2F30-2BDA-F0B4-22C8-475EADE1FA07}"/>
                  </a:ext>
                </a:extLst>
              </p:cNvPr>
              <p:cNvGrpSpPr>
                <a:grpSpLocks noChangeAspect="1"/>
              </p:cNvGrpSpPr>
              <p:nvPr/>
            </p:nvGrpSpPr>
            <p:grpSpPr>
              <a:xfrm>
                <a:off x="0" y="0"/>
                <a:ext cx="4571192" cy="1558531"/>
                <a:chOff x="0" y="0"/>
                <a:chExt cx="8007477" cy="2730119"/>
              </a:xfrm>
            </p:grpSpPr>
            <p:sp>
              <p:nvSpPr>
                <p:cNvPr id="31" name="Freeform 11">
                  <a:extLst>
                    <a:ext uri="{FF2B5EF4-FFF2-40B4-BE49-F238E27FC236}">
                      <a16:creationId xmlns:a16="http://schemas.microsoft.com/office/drawing/2014/main" id="{874C14FF-9AC0-D70C-FBCC-EE7BA198D06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sp>
          </p:grpSp>
        </p:grpSp>
      </p:grpSp>
      <p:grpSp>
        <p:nvGrpSpPr>
          <p:cNvPr id="34" name="Group 33">
            <a:extLst>
              <a:ext uri="{FF2B5EF4-FFF2-40B4-BE49-F238E27FC236}">
                <a16:creationId xmlns:a16="http://schemas.microsoft.com/office/drawing/2014/main" id="{5324D75D-FF70-4B3E-1F0E-0602A301C1BD}"/>
              </a:ext>
            </a:extLst>
          </p:cNvPr>
          <p:cNvGrpSpPr/>
          <p:nvPr/>
        </p:nvGrpSpPr>
        <p:grpSpPr>
          <a:xfrm>
            <a:off x="682908" y="4100775"/>
            <a:ext cx="11030577" cy="934417"/>
            <a:chOff x="685800" y="2820324"/>
            <a:chExt cx="11030577" cy="748725"/>
          </a:xfrm>
        </p:grpSpPr>
        <p:sp>
          <p:nvSpPr>
            <p:cNvPr id="37" name="AutoShape 12">
              <a:extLst>
                <a:ext uri="{FF2B5EF4-FFF2-40B4-BE49-F238E27FC236}">
                  <a16:creationId xmlns:a16="http://schemas.microsoft.com/office/drawing/2014/main" id="{568434DD-149F-A609-A204-A4CF5839BBE0}"/>
                </a:ext>
              </a:extLst>
            </p:cNvPr>
            <p:cNvSpPr/>
            <p:nvPr/>
          </p:nvSpPr>
          <p:spPr>
            <a:xfrm>
              <a:off x="1211941" y="2820324"/>
              <a:ext cx="10504436" cy="748725"/>
            </a:xfrm>
            <a:prstGeom prst="rect">
              <a:avLst/>
            </a:prstGeom>
            <a:solidFill>
              <a:srgbClr val="F2F2F2"/>
            </a:solidFill>
            <a:effectLst/>
          </p:spPr>
        </p:sp>
        <p:grpSp>
          <p:nvGrpSpPr>
            <p:cNvPr id="38" name="Group 13">
              <a:extLst>
                <a:ext uri="{FF2B5EF4-FFF2-40B4-BE49-F238E27FC236}">
                  <a16:creationId xmlns:a16="http://schemas.microsoft.com/office/drawing/2014/main" id="{6FF2F427-3471-6719-D70E-AD15C203C9D2}"/>
                </a:ext>
              </a:extLst>
            </p:cNvPr>
            <p:cNvGrpSpPr>
              <a:grpSpLocks noChangeAspect="1"/>
            </p:cNvGrpSpPr>
            <p:nvPr/>
          </p:nvGrpSpPr>
          <p:grpSpPr>
            <a:xfrm>
              <a:off x="685800" y="2820324"/>
              <a:ext cx="3393828" cy="748725"/>
              <a:chOff x="0" y="0"/>
              <a:chExt cx="11538105" cy="2730119"/>
            </a:xfrm>
            <a:effectLst>
              <a:outerShdw blurRad="50800" dist="38100" dir="2700000" algn="tl" rotWithShape="0">
                <a:prstClr val="black">
                  <a:alpha val="40000"/>
                </a:prstClr>
              </a:outerShdw>
            </a:effectLst>
          </p:grpSpPr>
          <p:sp>
            <p:nvSpPr>
              <p:cNvPr id="39" name="Freeform 14">
                <a:extLst>
                  <a:ext uri="{FF2B5EF4-FFF2-40B4-BE49-F238E27FC236}">
                    <a16:creationId xmlns:a16="http://schemas.microsoft.com/office/drawing/2014/main" id="{F33E69B5-D9AA-1BF0-E04D-BA7DD4BEA740}"/>
                  </a:ext>
                </a:extLst>
              </p:cNvPr>
              <p:cNvSpPr/>
              <p:nvPr/>
            </p:nvSpPr>
            <p:spPr>
              <a:xfrm>
                <a:off x="0" y="0"/>
                <a:ext cx="11538105"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81000"/>
                </a:blip>
                <a:stretch>
                  <a:fillRect t="-47706" b="-47706"/>
                </a:stretch>
              </a:blipFill>
            </p:spPr>
          </p:sp>
        </p:grpSp>
      </p:grpSp>
      <p:grpSp>
        <p:nvGrpSpPr>
          <p:cNvPr id="18" name="Group 17">
            <a:extLst>
              <a:ext uri="{FF2B5EF4-FFF2-40B4-BE49-F238E27FC236}">
                <a16:creationId xmlns:a16="http://schemas.microsoft.com/office/drawing/2014/main" id="{14BE2F2C-8AD2-B303-7EA6-0C37018E4418}"/>
              </a:ext>
            </a:extLst>
          </p:cNvPr>
          <p:cNvGrpSpPr/>
          <p:nvPr userDrawn="1"/>
        </p:nvGrpSpPr>
        <p:grpSpPr>
          <a:xfrm>
            <a:off x="682908" y="5149476"/>
            <a:ext cx="11030577" cy="934417"/>
            <a:chOff x="685800" y="4076683"/>
            <a:chExt cx="11030577" cy="934417"/>
          </a:xfrm>
        </p:grpSpPr>
        <p:sp>
          <p:nvSpPr>
            <p:cNvPr id="19" name="AutoShape 16">
              <a:extLst>
                <a:ext uri="{FF2B5EF4-FFF2-40B4-BE49-F238E27FC236}">
                  <a16:creationId xmlns:a16="http://schemas.microsoft.com/office/drawing/2014/main" id="{0F373160-8364-1CD0-2A98-6F0D951EC342}"/>
                </a:ext>
              </a:extLst>
            </p:cNvPr>
            <p:cNvSpPr/>
            <p:nvPr/>
          </p:nvSpPr>
          <p:spPr>
            <a:xfrm>
              <a:off x="1886861" y="4085057"/>
              <a:ext cx="9829516" cy="926043"/>
            </a:xfrm>
            <a:prstGeom prst="rect">
              <a:avLst/>
            </a:prstGeom>
            <a:solidFill>
              <a:srgbClr val="F1F1F1">
                <a:alpha val="94902"/>
              </a:srgbClr>
            </a:solidFill>
            <a:effectLst/>
          </p:spPr>
        </p:sp>
        <p:grpSp>
          <p:nvGrpSpPr>
            <p:cNvPr id="20" name="Group 18">
              <a:extLst>
                <a:ext uri="{FF2B5EF4-FFF2-40B4-BE49-F238E27FC236}">
                  <a16:creationId xmlns:a16="http://schemas.microsoft.com/office/drawing/2014/main" id="{DF5305A3-D526-74DB-0DF8-497058EAD1D4}"/>
                </a:ext>
              </a:extLst>
            </p:cNvPr>
            <p:cNvGrpSpPr>
              <a:grpSpLocks noChangeAspect="1"/>
            </p:cNvGrpSpPr>
            <p:nvPr/>
          </p:nvGrpSpPr>
          <p:grpSpPr>
            <a:xfrm>
              <a:off x="685800" y="4076683"/>
              <a:ext cx="3393828" cy="934417"/>
              <a:chOff x="0" y="0"/>
              <a:chExt cx="8007477" cy="2730119"/>
            </a:xfrm>
            <a:effectLst>
              <a:outerShdw blurRad="50800" dist="38100" dir="2700000" algn="tl" rotWithShape="0">
                <a:prstClr val="black">
                  <a:alpha val="40000"/>
                </a:prstClr>
              </a:outerShdw>
            </a:effectLst>
          </p:grpSpPr>
          <p:sp>
            <p:nvSpPr>
              <p:cNvPr id="23" name="Freeform 19">
                <a:extLst>
                  <a:ext uri="{FF2B5EF4-FFF2-40B4-BE49-F238E27FC236}">
                    <a16:creationId xmlns:a16="http://schemas.microsoft.com/office/drawing/2014/main" id="{AC4569EF-B8E4-7284-4C37-01E309F9956C}"/>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79000"/>
                </a:blip>
                <a:stretch>
                  <a:fillRect t="-59988" b="-59988"/>
                </a:stretch>
              </a:blipFill>
            </p:spPr>
          </p:sp>
        </p:grpSp>
      </p:grpSp>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682908" y="165061"/>
            <a:ext cx="10515600" cy="737165"/>
          </a:xfrm>
          <a:prstGeom prst="rect">
            <a:avLst/>
          </a:prstGeom>
        </p:spPr>
        <p:txBody>
          <a:bodyPr/>
          <a:lstStyle/>
          <a:p>
            <a:r>
              <a:rPr lang="en-US"/>
              <a:t>Click to edit Master title style</a:t>
            </a:r>
            <a:endParaRPr lang="en-GB"/>
          </a:p>
        </p:txBody>
      </p:sp>
      <p:grpSp>
        <p:nvGrpSpPr>
          <p:cNvPr id="6" name="Group 5">
            <a:extLst>
              <a:ext uri="{FF2B5EF4-FFF2-40B4-BE49-F238E27FC236}">
                <a16:creationId xmlns:a16="http://schemas.microsoft.com/office/drawing/2014/main" id="{4A870472-7F6D-E6EA-C7CB-86989242FACF}"/>
              </a:ext>
            </a:extLst>
          </p:cNvPr>
          <p:cNvGrpSpPr>
            <a:grpSpLocks noChangeAspect="1"/>
          </p:cNvGrpSpPr>
          <p:nvPr userDrawn="1"/>
        </p:nvGrpSpPr>
        <p:grpSpPr>
          <a:xfrm>
            <a:off x="682908" y="946222"/>
            <a:ext cx="3393828" cy="942867"/>
            <a:chOff x="0" y="0"/>
            <a:chExt cx="8007477" cy="2730119"/>
          </a:xfrm>
        </p:grpSpPr>
        <p:sp>
          <p:nvSpPr>
            <p:cNvPr id="7" name="Freeform 6">
              <a:extLst>
                <a:ext uri="{FF2B5EF4-FFF2-40B4-BE49-F238E27FC236}">
                  <a16:creationId xmlns:a16="http://schemas.microsoft.com/office/drawing/2014/main" id="{B45170F1-A555-DF01-6958-B0F0401625E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6">
                <a:alphaModFix amt="91000"/>
              </a:blip>
              <a:stretch>
                <a:fillRect t="-96650" b="-96650"/>
              </a:stretch>
            </a:blipFill>
            <a:effectLst>
              <a:outerShdw blurRad="50800" dist="38100" dir="2700000" algn="tl" rotWithShape="0">
                <a:prstClr val="black">
                  <a:alpha val="40000"/>
                </a:prstClr>
              </a:outerShdw>
            </a:effectLst>
          </p:spPr>
        </p:sp>
      </p:grpSp>
      <p:sp>
        <p:nvSpPr>
          <p:cNvPr id="8" name="AutoShape 15">
            <a:extLst>
              <a:ext uri="{FF2B5EF4-FFF2-40B4-BE49-F238E27FC236}">
                <a16:creationId xmlns:a16="http://schemas.microsoft.com/office/drawing/2014/main" id="{C995C9B4-B8D1-E7A3-55A5-0D33C882E5DC}"/>
              </a:ext>
            </a:extLst>
          </p:cNvPr>
          <p:cNvSpPr/>
          <p:nvPr userDrawn="1"/>
        </p:nvSpPr>
        <p:spPr>
          <a:xfrm>
            <a:off x="-101600" y="0"/>
            <a:ext cx="358961" cy="6858000"/>
          </a:xfrm>
          <a:prstGeom prst="rect">
            <a:avLst/>
          </a:prstGeom>
          <a:solidFill>
            <a:srgbClr val="30062E"/>
          </a:solidFill>
        </p:spPr>
      </p:sp>
      <p:sp>
        <p:nvSpPr>
          <p:cNvPr id="44" name="Text Placeholder 43">
            <a:extLst>
              <a:ext uri="{FF2B5EF4-FFF2-40B4-BE49-F238E27FC236}">
                <a16:creationId xmlns:a16="http://schemas.microsoft.com/office/drawing/2014/main" id="{22BA80D9-FAF7-D5C7-ACB6-348EA5A0A54E}"/>
              </a:ext>
            </a:extLst>
          </p:cNvPr>
          <p:cNvSpPr>
            <a:spLocks noGrp="1"/>
          </p:cNvSpPr>
          <p:nvPr>
            <p:ph type="body" sz="quarter" idx="10"/>
          </p:nvPr>
        </p:nvSpPr>
        <p:spPr>
          <a:xfrm>
            <a:off x="4276455" y="1036638"/>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5" name="Text Placeholder 43">
            <a:extLst>
              <a:ext uri="{FF2B5EF4-FFF2-40B4-BE49-F238E27FC236}">
                <a16:creationId xmlns:a16="http://schemas.microsoft.com/office/drawing/2014/main" id="{928C13AB-11ED-461F-0E0A-CAC87A9D030C}"/>
              </a:ext>
            </a:extLst>
          </p:cNvPr>
          <p:cNvSpPr>
            <a:spLocks noGrp="1"/>
          </p:cNvSpPr>
          <p:nvPr>
            <p:ph type="body" sz="quarter" idx="11"/>
          </p:nvPr>
        </p:nvSpPr>
        <p:spPr>
          <a:xfrm>
            <a:off x="4276455" y="2129573"/>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6" name="Text Placeholder 43">
            <a:extLst>
              <a:ext uri="{FF2B5EF4-FFF2-40B4-BE49-F238E27FC236}">
                <a16:creationId xmlns:a16="http://schemas.microsoft.com/office/drawing/2014/main" id="{B66A8207-D000-E2B4-C780-47C0015C6153}"/>
              </a:ext>
            </a:extLst>
          </p:cNvPr>
          <p:cNvSpPr>
            <a:spLocks noGrp="1"/>
          </p:cNvSpPr>
          <p:nvPr>
            <p:ph type="body" sz="quarter" idx="12"/>
          </p:nvPr>
        </p:nvSpPr>
        <p:spPr>
          <a:xfrm>
            <a:off x="4276455" y="3090073"/>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7" name="Text Placeholder 43">
            <a:extLst>
              <a:ext uri="{FF2B5EF4-FFF2-40B4-BE49-F238E27FC236}">
                <a16:creationId xmlns:a16="http://schemas.microsoft.com/office/drawing/2014/main" id="{1286C483-7CBD-559A-F215-29A92C472877}"/>
              </a:ext>
            </a:extLst>
          </p:cNvPr>
          <p:cNvSpPr>
            <a:spLocks noGrp="1"/>
          </p:cNvSpPr>
          <p:nvPr>
            <p:ph type="body" sz="quarter" idx="13"/>
          </p:nvPr>
        </p:nvSpPr>
        <p:spPr>
          <a:xfrm>
            <a:off x="4276455" y="4191676"/>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8" name="Text Placeholder 43">
            <a:extLst>
              <a:ext uri="{FF2B5EF4-FFF2-40B4-BE49-F238E27FC236}">
                <a16:creationId xmlns:a16="http://schemas.microsoft.com/office/drawing/2014/main" id="{91A0A553-EE6A-10CD-3C66-87EB99EBA46A}"/>
              </a:ext>
            </a:extLst>
          </p:cNvPr>
          <p:cNvSpPr>
            <a:spLocks noGrp="1"/>
          </p:cNvSpPr>
          <p:nvPr>
            <p:ph type="body" sz="quarter" idx="14"/>
          </p:nvPr>
        </p:nvSpPr>
        <p:spPr>
          <a:xfrm>
            <a:off x="4276455" y="5251559"/>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52" name="Text Placeholder 51">
            <a:extLst>
              <a:ext uri="{FF2B5EF4-FFF2-40B4-BE49-F238E27FC236}">
                <a16:creationId xmlns:a16="http://schemas.microsoft.com/office/drawing/2014/main" id="{C4C2757D-BEC1-CA42-C135-3F856505A6D9}"/>
              </a:ext>
            </a:extLst>
          </p:cNvPr>
          <p:cNvSpPr>
            <a:spLocks noGrp="1"/>
          </p:cNvSpPr>
          <p:nvPr>
            <p:ph type="body" sz="quarter" idx="15" hasCustomPrompt="1"/>
          </p:nvPr>
        </p:nvSpPr>
        <p:spPr>
          <a:xfrm>
            <a:off x="898501" y="123200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Entry</a:t>
            </a:r>
          </a:p>
        </p:txBody>
      </p:sp>
      <p:sp>
        <p:nvSpPr>
          <p:cNvPr id="55" name="Text Placeholder 51">
            <a:extLst>
              <a:ext uri="{FF2B5EF4-FFF2-40B4-BE49-F238E27FC236}">
                <a16:creationId xmlns:a16="http://schemas.microsoft.com/office/drawing/2014/main" id="{7AC312C5-CDCE-8CCF-0173-A66885B8705C}"/>
              </a:ext>
            </a:extLst>
          </p:cNvPr>
          <p:cNvSpPr>
            <a:spLocks noGrp="1"/>
          </p:cNvSpPr>
          <p:nvPr>
            <p:ph type="body" sz="quarter" idx="16" hasCustomPrompt="1"/>
          </p:nvPr>
        </p:nvSpPr>
        <p:spPr>
          <a:xfrm>
            <a:off x="928563" y="2303271"/>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Career Progression</a:t>
            </a:r>
          </a:p>
        </p:txBody>
      </p:sp>
      <p:sp>
        <p:nvSpPr>
          <p:cNvPr id="56" name="Text Placeholder 51">
            <a:extLst>
              <a:ext uri="{FF2B5EF4-FFF2-40B4-BE49-F238E27FC236}">
                <a16:creationId xmlns:a16="http://schemas.microsoft.com/office/drawing/2014/main" id="{E1F75C2F-DE9A-41CA-32E3-0FBBD6E3E37F}"/>
              </a:ext>
            </a:extLst>
          </p:cNvPr>
          <p:cNvSpPr>
            <a:spLocks noGrp="1"/>
          </p:cNvSpPr>
          <p:nvPr>
            <p:ph type="body" sz="quarter" idx="17" hasCustomPrompt="1"/>
          </p:nvPr>
        </p:nvSpPr>
        <p:spPr>
          <a:xfrm>
            <a:off x="928563" y="3222525"/>
            <a:ext cx="2829245"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sz="2000" b="1" dirty="0">
                <a:solidFill>
                  <a:schemeClr val="bg1"/>
                </a:solidFill>
                <a:latin typeface="Calibri"/>
                <a:cs typeface="Calibri"/>
              </a:rPr>
              <a:t>Innovation and Disruptive Technologies</a:t>
            </a:r>
            <a:endParaRPr lang="en-GB" sz="2000" dirty="0">
              <a:solidFill>
                <a:schemeClr val="bg1"/>
              </a:solidFill>
            </a:endParaRPr>
          </a:p>
          <a:p>
            <a:pPr lvl="0"/>
            <a:endParaRPr lang="en-US" dirty="0"/>
          </a:p>
        </p:txBody>
      </p:sp>
      <p:sp>
        <p:nvSpPr>
          <p:cNvPr id="57" name="Text Placeholder 51">
            <a:extLst>
              <a:ext uri="{FF2B5EF4-FFF2-40B4-BE49-F238E27FC236}">
                <a16:creationId xmlns:a16="http://schemas.microsoft.com/office/drawing/2014/main" id="{6DC7E97A-F719-8CB2-7A81-FDBE9D1B3E93}"/>
              </a:ext>
            </a:extLst>
          </p:cNvPr>
          <p:cNvSpPr>
            <a:spLocks noGrp="1"/>
          </p:cNvSpPr>
          <p:nvPr>
            <p:ph type="body" sz="quarter" idx="18" hasCustomPrompt="1"/>
          </p:nvPr>
        </p:nvSpPr>
        <p:spPr>
          <a:xfrm>
            <a:off x="928563" y="4301809"/>
            <a:ext cx="2829245"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Clic</a:t>
            </a:r>
            <a:r>
              <a:rPr lang="en-NZ" sz="2000" b="1" dirty="0">
                <a:solidFill>
                  <a:schemeClr val="bg1"/>
                </a:solidFill>
                <a:latin typeface="Calibri"/>
                <a:cs typeface="Calibri"/>
              </a:rPr>
              <a:t>Diversity, Equity and Inclusion (DEI)</a:t>
            </a:r>
            <a:endParaRPr lang="en-GB" sz="2000" dirty="0">
              <a:solidFill>
                <a:schemeClr val="bg1"/>
              </a:solidFill>
            </a:endParaRPr>
          </a:p>
        </p:txBody>
      </p:sp>
      <p:sp>
        <p:nvSpPr>
          <p:cNvPr id="58" name="Text Placeholder 51">
            <a:extLst>
              <a:ext uri="{FF2B5EF4-FFF2-40B4-BE49-F238E27FC236}">
                <a16:creationId xmlns:a16="http://schemas.microsoft.com/office/drawing/2014/main" id="{971B944D-FA65-AB13-5AE8-3AA1FD52CF45}"/>
              </a:ext>
            </a:extLst>
          </p:cNvPr>
          <p:cNvSpPr>
            <a:spLocks noGrp="1"/>
          </p:cNvSpPr>
          <p:nvPr>
            <p:ph type="body" sz="quarter" idx="19" hasCustomPrompt="1"/>
          </p:nvPr>
        </p:nvSpPr>
        <p:spPr>
          <a:xfrm>
            <a:off x="941089" y="530836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sz="2000" b="1" dirty="0">
                <a:solidFill>
                  <a:schemeClr val="bg1"/>
                </a:solidFill>
                <a:latin typeface="Calibri"/>
                <a:cs typeface="Calibri"/>
              </a:rPr>
              <a:t>Environmental Sustainability</a:t>
            </a:r>
            <a:endParaRPr lang="en-GB" sz="2000" dirty="0">
              <a:solidFill>
                <a:schemeClr val="bg1"/>
              </a:solidFill>
            </a:endParaRPr>
          </a:p>
          <a:p>
            <a:pPr lvl="0"/>
            <a:endParaRPr lang="en-US" dirty="0"/>
          </a:p>
        </p:txBody>
      </p:sp>
    </p:spTree>
    <p:extLst>
      <p:ext uri="{BB962C8B-B14F-4D97-AF65-F5344CB8AC3E}">
        <p14:creationId xmlns:p14="http://schemas.microsoft.com/office/powerpoint/2010/main" val="189091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C17615-2055-B66C-DA5B-EA7C8C74C551}"/>
              </a:ext>
            </a:extLst>
          </p:cNvPr>
          <p:cNvPicPr>
            <a:picLocks noChangeAspect="1"/>
          </p:cNvPicPr>
          <p:nvPr userDrawn="1"/>
        </p:nvPicPr>
        <p:blipFill rotWithShape="1">
          <a:blip r:embed="rId2"/>
          <a:srcRect r="21832"/>
          <a:stretch/>
        </p:blipFill>
        <p:spPr>
          <a:xfrm>
            <a:off x="0" y="-67733"/>
            <a:ext cx="12192000" cy="6925733"/>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1709738"/>
            <a:ext cx="6583558" cy="285273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50" y="4589463"/>
            <a:ext cx="5794418"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07991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AutoShape 3">
            <a:extLst>
              <a:ext uri="{FF2B5EF4-FFF2-40B4-BE49-F238E27FC236}">
                <a16:creationId xmlns:a16="http://schemas.microsoft.com/office/drawing/2014/main" id="{0EF0C7B9-5C7C-312D-8F76-A245E2F239F1}"/>
              </a:ext>
            </a:extLst>
          </p:cNvPr>
          <p:cNvSpPr/>
          <p:nvPr userDrawn="1"/>
        </p:nvSpPr>
        <p:spPr>
          <a:xfrm>
            <a:off x="682907" y="4206936"/>
            <a:ext cx="3613519" cy="2296483"/>
          </a:xfrm>
          <a:prstGeom prst="rect">
            <a:avLst/>
          </a:prstGeom>
          <a:solidFill>
            <a:srgbClr val="F1F1F1">
              <a:alpha val="94902"/>
            </a:srgbClr>
          </a:solidFill>
        </p:spPr>
      </p:sp>
      <p:sp>
        <p:nvSpPr>
          <p:cNvPr id="2" name="Title 1">
            <a:extLst>
              <a:ext uri="{FF2B5EF4-FFF2-40B4-BE49-F238E27FC236}">
                <a16:creationId xmlns:a16="http://schemas.microsoft.com/office/drawing/2014/main" id="{4EAD2710-B52D-3559-761C-83A9D1CD48CC}"/>
              </a:ext>
            </a:extLst>
          </p:cNvPr>
          <p:cNvSpPr>
            <a:spLocks noGrp="1"/>
          </p:cNvSpPr>
          <p:nvPr>
            <p:ph type="title"/>
          </p:nvPr>
        </p:nvSpPr>
        <p:spPr>
          <a:xfrm>
            <a:off x="838200" y="189760"/>
            <a:ext cx="10515600" cy="737165"/>
          </a:xfrm>
          <a:prstGeom prst="rect">
            <a:avLst/>
          </a:prstGeom>
        </p:spPr>
        <p:txBody>
          <a:bodyPr/>
          <a:lstStyle/>
          <a:p>
            <a:r>
              <a:rPr lang="en-US"/>
              <a:t>Click to edit Master title style</a:t>
            </a:r>
            <a:endParaRPr lang="en-GB"/>
          </a:p>
        </p:txBody>
      </p:sp>
      <p:sp>
        <p:nvSpPr>
          <p:cNvPr id="5" name="AutoShape 3">
            <a:extLst>
              <a:ext uri="{FF2B5EF4-FFF2-40B4-BE49-F238E27FC236}">
                <a16:creationId xmlns:a16="http://schemas.microsoft.com/office/drawing/2014/main" id="{0309C409-C018-F70C-F869-36329F550A62}"/>
              </a:ext>
            </a:extLst>
          </p:cNvPr>
          <p:cNvSpPr/>
          <p:nvPr userDrawn="1"/>
        </p:nvSpPr>
        <p:spPr>
          <a:xfrm>
            <a:off x="682908" y="1486377"/>
            <a:ext cx="3613519" cy="2296483"/>
          </a:xfrm>
          <a:prstGeom prst="rect">
            <a:avLst/>
          </a:prstGeom>
          <a:solidFill>
            <a:srgbClr val="F1F1F1">
              <a:alpha val="94902"/>
            </a:srgbClr>
          </a:solidFill>
        </p:spPr>
      </p:sp>
      <p:grpSp>
        <p:nvGrpSpPr>
          <p:cNvPr id="6" name="Group 5">
            <a:extLst>
              <a:ext uri="{FF2B5EF4-FFF2-40B4-BE49-F238E27FC236}">
                <a16:creationId xmlns:a16="http://schemas.microsoft.com/office/drawing/2014/main" id="{AC423FE9-5C7F-DBD8-AB5A-BEA73D56A791}"/>
              </a:ext>
            </a:extLst>
          </p:cNvPr>
          <p:cNvGrpSpPr>
            <a:grpSpLocks noChangeAspect="1"/>
          </p:cNvGrpSpPr>
          <p:nvPr userDrawn="1"/>
        </p:nvGrpSpPr>
        <p:grpSpPr>
          <a:xfrm>
            <a:off x="701338" y="1204806"/>
            <a:ext cx="1488212" cy="510976"/>
            <a:chOff x="0" y="0"/>
            <a:chExt cx="8007477" cy="2730119"/>
          </a:xfrm>
        </p:grpSpPr>
        <p:sp>
          <p:nvSpPr>
            <p:cNvPr id="7" name="Freeform 6">
              <a:extLst>
                <a:ext uri="{FF2B5EF4-FFF2-40B4-BE49-F238E27FC236}">
                  <a16:creationId xmlns:a16="http://schemas.microsoft.com/office/drawing/2014/main" id="{5FB2C4E4-0769-E6DD-4945-95339821453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96650" b="-96650"/>
              </a:stretch>
            </a:blipFill>
            <a:effectLst>
              <a:outerShdw blurRad="50800" dist="38100" dir="2700000" algn="tl" rotWithShape="0">
                <a:prstClr val="black">
                  <a:alpha val="40000"/>
                </a:prstClr>
              </a:outerShdw>
            </a:effectLst>
          </p:spPr>
        </p:sp>
      </p:grpSp>
      <p:sp>
        <p:nvSpPr>
          <p:cNvPr id="9" name="TextBox 8">
            <a:extLst>
              <a:ext uri="{FF2B5EF4-FFF2-40B4-BE49-F238E27FC236}">
                <a16:creationId xmlns:a16="http://schemas.microsoft.com/office/drawing/2014/main" id="{B7B53F8C-C919-E050-C825-A2AFD3EA6C70}"/>
              </a:ext>
            </a:extLst>
          </p:cNvPr>
          <p:cNvSpPr txBox="1"/>
          <p:nvPr userDrawn="1"/>
        </p:nvSpPr>
        <p:spPr>
          <a:xfrm>
            <a:off x="762164" y="1287644"/>
            <a:ext cx="939640" cy="323165"/>
          </a:xfrm>
          <a:prstGeom prst="rect">
            <a:avLst/>
          </a:prstGeom>
          <a:noFill/>
        </p:spPr>
        <p:txBody>
          <a:bodyPr wrap="square">
            <a:spAutoFit/>
          </a:bodyPr>
          <a:lstStyle/>
          <a:p>
            <a:r>
              <a:rPr lang="en-NZ" sz="1500" b="1" dirty="0">
                <a:solidFill>
                  <a:schemeClr val="bg1"/>
                </a:solidFill>
                <a:latin typeface="Calibri"/>
                <a:cs typeface="Calibri"/>
              </a:rPr>
              <a:t>Entry</a:t>
            </a:r>
            <a:endParaRPr lang="en-GB" sz="1500" dirty="0">
              <a:solidFill>
                <a:schemeClr val="bg1"/>
              </a:solidFill>
            </a:endParaRPr>
          </a:p>
        </p:txBody>
      </p:sp>
      <p:sp>
        <p:nvSpPr>
          <p:cNvPr id="13" name="AutoShape 3">
            <a:extLst>
              <a:ext uri="{FF2B5EF4-FFF2-40B4-BE49-F238E27FC236}">
                <a16:creationId xmlns:a16="http://schemas.microsoft.com/office/drawing/2014/main" id="{9F8DA9C1-7395-690D-B031-CD0DFA016E4B}"/>
              </a:ext>
            </a:extLst>
          </p:cNvPr>
          <p:cNvSpPr/>
          <p:nvPr userDrawn="1"/>
        </p:nvSpPr>
        <p:spPr>
          <a:xfrm>
            <a:off x="4425970" y="1486376"/>
            <a:ext cx="3613519" cy="2296483"/>
          </a:xfrm>
          <a:prstGeom prst="rect">
            <a:avLst/>
          </a:prstGeom>
          <a:solidFill>
            <a:srgbClr val="F1F1F1">
              <a:alpha val="94902"/>
            </a:srgbClr>
          </a:solidFill>
        </p:spPr>
      </p:sp>
      <p:sp>
        <p:nvSpPr>
          <p:cNvPr id="14" name="AutoShape 3">
            <a:extLst>
              <a:ext uri="{FF2B5EF4-FFF2-40B4-BE49-F238E27FC236}">
                <a16:creationId xmlns:a16="http://schemas.microsoft.com/office/drawing/2014/main" id="{9E52A3AA-C609-98B6-DFF1-81DBBAF44A11}"/>
              </a:ext>
            </a:extLst>
          </p:cNvPr>
          <p:cNvSpPr/>
          <p:nvPr userDrawn="1"/>
        </p:nvSpPr>
        <p:spPr>
          <a:xfrm>
            <a:off x="8169032" y="1486376"/>
            <a:ext cx="3613519" cy="2296483"/>
          </a:xfrm>
          <a:prstGeom prst="rect">
            <a:avLst/>
          </a:prstGeom>
          <a:solidFill>
            <a:srgbClr val="F1F1F1">
              <a:alpha val="94902"/>
            </a:srgbClr>
          </a:solidFill>
        </p:spPr>
      </p:sp>
      <p:sp>
        <p:nvSpPr>
          <p:cNvPr id="16" name="AutoShape 3">
            <a:extLst>
              <a:ext uri="{FF2B5EF4-FFF2-40B4-BE49-F238E27FC236}">
                <a16:creationId xmlns:a16="http://schemas.microsoft.com/office/drawing/2014/main" id="{3134019C-0CB8-5A42-E878-1F8CE45BEAC0}"/>
              </a:ext>
            </a:extLst>
          </p:cNvPr>
          <p:cNvSpPr/>
          <p:nvPr userDrawn="1"/>
        </p:nvSpPr>
        <p:spPr>
          <a:xfrm>
            <a:off x="4425970" y="4223381"/>
            <a:ext cx="3613519" cy="2296483"/>
          </a:xfrm>
          <a:prstGeom prst="rect">
            <a:avLst/>
          </a:prstGeom>
          <a:solidFill>
            <a:srgbClr val="F1F1F1">
              <a:alpha val="94902"/>
            </a:srgbClr>
          </a:solidFill>
        </p:spPr>
      </p:sp>
      <p:sp>
        <p:nvSpPr>
          <p:cNvPr id="17" name="AutoShape 3">
            <a:extLst>
              <a:ext uri="{FF2B5EF4-FFF2-40B4-BE49-F238E27FC236}">
                <a16:creationId xmlns:a16="http://schemas.microsoft.com/office/drawing/2014/main" id="{5D27CF2E-528F-16BC-723D-CC9815C83686}"/>
              </a:ext>
            </a:extLst>
          </p:cNvPr>
          <p:cNvSpPr/>
          <p:nvPr userDrawn="1"/>
        </p:nvSpPr>
        <p:spPr>
          <a:xfrm>
            <a:off x="8169032" y="4223381"/>
            <a:ext cx="3613519" cy="2296483"/>
          </a:xfrm>
          <a:prstGeom prst="rect">
            <a:avLst/>
          </a:prstGeom>
          <a:solidFill>
            <a:srgbClr val="F1F1F1">
              <a:alpha val="94902"/>
            </a:srgbClr>
          </a:solidFill>
        </p:spPr>
      </p:sp>
      <p:grpSp>
        <p:nvGrpSpPr>
          <p:cNvPr id="19" name="Group 18">
            <a:extLst>
              <a:ext uri="{FF2B5EF4-FFF2-40B4-BE49-F238E27FC236}">
                <a16:creationId xmlns:a16="http://schemas.microsoft.com/office/drawing/2014/main" id="{02FC13E3-2C9D-37A3-A07A-FFFC630812F0}"/>
              </a:ext>
            </a:extLst>
          </p:cNvPr>
          <p:cNvGrpSpPr/>
          <p:nvPr userDrawn="1"/>
        </p:nvGrpSpPr>
        <p:grpSpPr>
          <a:xfrm>
            <a:off x="4425970" y="1256009"/>
            <a:ext cx="2469696" cy="516232"/>
            <a:chOff x="1467585" y="3508237"/>
            <a:chExt cx="2746089" cy="950792"/>
          </a:xfrm>
        </p:grpSpPr>
        <p:sp>
          <p:nvSpPr>
            <p:cNvPr id="20" name="Freeform 9">
              <a:extLst>
                <a:ext uri="{FF2B5EF4-FFF2-40B4-BE49-F238E27FC236}">
                  <a16:creationId xmlns:a16="http://schemas.microsoft.com/office/drawing/2014/main" id="{B6361486-7F3C-7805-86D6-C8E5E89132CA}"/>
                </a:ext>
              </a:extLst>
            </p:cNvPr>
            <p:cNvSpPr/>
            <p:nvPr/>
          </p:nvSpPr>
          <p:spPr>
            <a:xfrm>
              <a:off x="1467585" y="3508237"/>
              <a:ext cx="2746089" cy="93441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sp>
        <p:sp>
          <p:nvSpPr>
            <p:cNvPr id="21" name="Freeform 11">
              <a:extLst>
                <a:ext uri="{FF2B5EF4-FFF2-40B4-BE49-F238E27FC236}">
                  <a16:creationId xmlns:a16="http://schemas.microsoft.com/office/drawing/2014/main" id="{219CC996-7A80-9778-EEF8-F21E9B7721CB}"/>
                </a:ext>
              </a:extLst>
            </p:cNvPr>
            <p:cNvSpPr/>
            <p:nvPr/>
          </p:nvSpPr>
          <p:spPr>
            <a:xfrm>
              <a:off x="1467585" y="3524612"/>
              <a:ext cx="2746089" cy="934417"/>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sp>
        <p:sp>
          <p:nvSpPr>
            <p:cNvPr id="22" name="TextBox 21">
              <a:extLst>
                <a:ext uri="{FF2B5EF4-FFF2-40B4-BE49-F238E27FC236}">
                  <a16:creationId xmlns:a16="http://schemas.microsoft.com/office/drawing/2014/main" id="{E0397CC1-31FF-3F85-CF1B-F64ABCD16CE5}"/>
                </a:ext>
              </a:extLst>
            </p:cNvPr>
            <p:cNvSpPr txBox="1"/>
            <p:nvPr/>
          </p:nvSpPr>
          <p:spPr>
            <a:xfrm>
              <a:off x="1643444" y="3641271"/>
              <a:ext cx="1901365" cy="595203"/>
            </a:xfrm>
            <a:prstGeom prst="rect">
              <a:avLst/>
            </a:prstGeom>
            <a:noFill/>
          </p:spPr>
          <p:txBody>
            <a:bodyPr wrap="square">
              <a:spAutoFit/>
            </a:bodyPr>
            <a:lstStyle/>
            <a:p>
              <a:r>
                <a:rPr lang="en-NZ" sz="1500" b="1" dirty="0">
                  <a:solidFill>
                    <a:schemeClr val="bg1"/>
                  </a:solidFill>
                  <a:latin typeface="Calibri"/>
                  <a:cs typeface="Calibri"/>
                </a:rPr>
                <a:t>Career Progression</a:t>
              </a:r>
              <a:endParaRPr lang="en-GB" sz="1500" dirty="0">
                <a:solidFill>
                  <a:schemeClr val="bg1"/>
                </a:solidFill>
              </a:endParaRPr>
            </a:p>
          </p:txBody>
        </p:sp>
      </p:grpSp>
      <p:sp>
        <p:nvSpPr>
          <p:cNvPr id="23" name="Freeform 21">
            <a:extLst>
              <a:ext uri="{FF2B5EF4-FFF2-40B4-BE49-F238E27FC236}">
                <a16:creationId xmlns:a16="http://schemas.microsoft.com/office/drawing/2014/main" id="{EE2D3793-9F52-42E3-D6B9-AC9E1DF9BF9E}"/>
              </a:ext>
            </a:extLst>
          </p:cNvPr>
          <p:cNvSpPr/>
          <p:nvPr userDrawn="1"/>
        </p:nvSpPr>
        <p:spPr>
          <a:xfrm>
            <a:off x="8197648" y="1287644"/>
            <a:ext cx="2523951" cy="51097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91000"/>
            </a:blip>
            <a:stretch>
              <a:fillRect t="-47706" b="-47706"/>
            </a:stretch>
          </a:blipFill>
        </p:spPr>
        <p:txBody>
          <a:bodyPr/>
          <a:lstStyle/>
          <a:p>
            <a:r>
              <a:rPr lang="en-NZ" sz="1500" b="1" dirty="0">
                <a:solidFill>
                  <a:schemeClr val="bg1"/>
                </a:solidFill>
                <a:latin typeface="Calibri"/>
                <a:cs typeface="Calibri"/>
              </a:rPr>
              <a:t>Innovation and Disruptive Technologies</a:t>
            </a:r>
            <a:endParaRPr lang="en-GB" sz="1500" dirty="0">
              <a:solidFill>
                <a:schemeClr val="bg1"/>
              </a:solidFill>
            </a:endParaRPr>
          </a:p>
          <a:p>
            <a:endParaRPr lang="en-GB" sz="1500" dirty="0"/>
          </a:p>
        </p:txBody>
      </p:sp>
      <p:sp>
        <p:nvSpPr>
          <p:cNvPr id="25" name="Freeform 19">
            <a:extLst>
              <a:ext uri="{FF2B5EF4-FFF2-40B4-BE49-F238E27FC236}">
                <a16:creationId xmlns:a16="http://schemas.microsoft.com/office/drawing/2014/main" id="{206ECBCD-7458-C8A0-2856-535A55DAB0ED}"/>
              </a:ext>
            </a:extLst>
          </p:cNvPr>
          <p:cNvSpPr/>
          <p:nvPr userDrawn="1"/>
        </p:nvSpPr>
        <p:spPr>
          <a:xfrm>
            <a:off x="4462856" y="4005954"/>
            <a:ext cx="1856064" cy="510978"/>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79000"/>
            </a:blip>
            <a:stretch>
              <a:fillRect t="-59988" b="-59988"/>
            </a:stretch>
          </a:blipFill>
        </p:spPr>
      </p:sp>
      <p:sp>
        <p:nvSpPr>
          <p:cNvPr id="26" name="TextBox 25">
            <a:extLst>
              <a:ext uri="{FF2B5EF4-FFF2-40B4-BE49-F238E27FC236}">
                <a16:creationId xmlns:a16="http://schemas.microsoft.com/office/drawing/2014/main" id="{95292839-53B0-ED93-C0FF-EEDB51B801D0}"/>
              </a:ext>
            </a:extLst>
          </p:cNvPr>
          <p:cNvSpPr txBox="1"/>
          <p:nvPr userDrawn="1"/>
        </p:nvSpPr>
        <p:spPr>
          <a:xfrm>
            <a:off x="4586375" y="3960814"/>
            <a:ext cx="2002683" cy="553998"/>
          </a:xfrm>
          <a:prstGeom prst="rect">
            <a:avLst/>
          </a:prstGeom>
          <a:noFill/>
        </p:spPr>
        <p:txBody>
          <a:bodyPr wrap="square">
            <a:spAutoFit/>
          </a:bodyPr>
          <a:lstStyle/>
          <a:p>
            <a:r>
              <a:rPr lang="en-NZ" sz="1500" b="1" dirty="0">
                <a:solidFill>
                  <a:schemeClr val="bg1"/>
                </a:solidFill>
                <a:latin typeface="Calibri"/>
                <a:cs typeface="Calibri"/>
              </a:rPr>
              <a:t>Environmental Sustainability</a:t>
            </a:r>
            <a:endParaRPr lang="en-GB" sz="1500" dirty="0">
              <a:solidFill>
                <a:schemeClr val="bg1"/>
              </a:solidFill>
            </a:endParaRPr>
          </a:p>
        </p:txBody>
      </p:sp>
      <p:sp>
        <p:nvSpPr>
          <p:cNvPr id="27" name="Freeform 14">
            <a:extLst>
              <a:ext uri="{FF2B5EF4-FFF2-40B4-BE49-F238E27FC236}">
                <a16:creationId xmlns:a16="http://schemas.microsoft.com/office/drawing/2014/main" id="{8B6EAF07-33CC-795F-8EC9-CC175DE41E32}"/>
              </a:ext>
            </a:extLst>
          </p:cNvPr>
          <p:cNvSpPr/>
          <p:nvPr userDrawn="1"/>
        </p:nvSpPr>
        <p:spPr>
          <a:xfrm>
            <a:off x="701338" y="3981592"/>
            <a:ext cx="1469840" cy="51097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6">
              <a:alphaModFix amt="81000"/>
            </a:blip>
            <a:stretch>
              <a:fillRect t="-47706" b="-47706"/>
            </a:stretch>
          </a:blipFill>
        </p:spPr>
      </p:sp>
      <p:sp>
        <p:nvSpPr>
          <p:cNvPr id="28" name="TextBox 27">
            <a:extLst>
              <a:ext uri="{FF2B5EF4-FFF2-40B4-BE49-F238E27FC236}">
                <a16:creationId xmlns:a16="http://schemas.microsoft.com/office/drawing/2014/main" id="{26B335A9-8D4A-3FFA-2631-C5A6DD6DEF0E}"/>
              </a:ext>
            </a:extLst>
          </p:cNvPr>
          <p:cNvSpPr txBox="1"/>
          <p:nvPr userDrawn="1"/>
        </p:nvSpPr>
        <p:spPr>
          <a:xfrm>
            <a:off x="809647" y="4060353"/>
            <a:ext cx="679927" cy="323165"/>
          </a:xfrm>
          <a:prstGeom prst="rect">
            <a:avLst/>
          </a:prstGeom>
          <a:noFill/>
        </p:spPr>
        <p:txBody>
          <a:bodyPr wrap="square">
            <a:spAutoFit/>
          </a:bodyPr>
          <a:lstStyle/>
          <a:p>
            <a:r>
              <a:rPr lang="en-NZ" sz="1500" b="1" dirty="0">
                <a:solidFill>
                  <a:schemeClr val="bg1"/>
                </a:solidFill>
                <a:latin typeface="Calibri"/>
                <a:cs typeface="Calibri"/>
              </a:rPr>
              <a:t>DEI</a:t>
            </a:r>
            <a:endParaRPr lang="en-GB" sz="1500" dirty="0">
              <a:solidFill>
                <a:schemeClr val="bg1"/>
              </a:solidFill>
            </a:endParaRPr>
          </a:p>
        </p:txBody>
      </p:sp>
      <p:sp>
        <p:nvSpPr>
          <p:cNvPr id="30" name="Content Placeholder 29">
            <a:extLst>
              <a:ext uri="{FF2B5EF4-FFF2-40B4-BE49-F238E27FC236}">
                <a16:creationId xmlns:a16="http://schemas.microsoft.com/office/drawing/2014/main" id="{D981BA12-D52A-7274-2AC5-1BA05FEE2E23}"/>
              </a:ext>
            </a:extLst>
          </p:cNvPr>
          <p:cNvSpPr>
            <a:spLocks noGrp="1"/>
          </p:cNvSpPr>
          <p:nvPr>
            <p:ph sz="quarter" idx="10"/>
          </p:nvPr>
        </p:nvSpPr>
        <p:spPr>
          <a:xfrm>
            <a:off x="838200"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ontent Placeholder 29">
            <a:extLst>
              <a:ext uri="{FF2B5EF4-FFF2-40B4-BE49-F238E27FC236}">
                <a16:creationId xmlns:a16="http://schemas.microsoft.com/office/drawing/2014/main" id="{A8AC0C13-EBC7-34C9-9E42-466CEC72E694}"/>
              </a:ext>
            </a:extLst>
          </p:cNvPr>
          <p:cNvSpPr>
            <a:spLocks noGrp="1"/>
          </p:cNvSpPr>
          <p:nvPr>
            <p:ph sz="quarter" idx="11"/>
          </p:nvPr>
        </p:nvSpPr>
        <p:spPr>
          <a:xfrm>
            <a:off x="4616928"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Content Placeholder 29">
            <a:extLst>
              <a:ext uri="{FF2B5EF4-FFF2-40B4-BE49-F238E27FC236}">
                <a16:creationId xmlns:a16="http://schemas.microsoft.com/office/drawing/2014/main" id="{12A30EFF-F27C-F996-B8E8-F3F18A81C0CA}"/>
              </a:ext>
            </a:extLst>
          </p:cNvPr>
          <p:cNvSpPr>
            <a:spLocks noGrp="1"/>
          </p:cNvSpPr>
          <p:nvPr>
            <p:ph sz="quarter" idx="12"/>
          </p:nvPr>
        </p:nvSpPr>
        <p:spPr>
          <a:xfrm>
            <a:off x="8384322"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29">
            <a:extLst>
              <a:ext uri="{FF2B5EF4-FFF2-40B4-BE49-F238E27FC236}">
                <a16:creationId xmlns:a16="http://schemas.microsoft.com/office/drawing/2014/main" id="{C0715E8A-9E3C-9409-3FA3-EC704DD76BCF}"/>
              </a:ext>
            </a:extLst>
          </p:cNvPr>
          <p:cNvSpPr>
            <a:spLocks noGrp="1"/>
          </p:cNvSpPr>
          <p:nvPr>
            <p:ph sz="quarter" idx="13"/>
          </p:nvPr>
        </p:nvSpPr>
        <p:spPr>
          <a:xfrm>
            <a:off x="760119"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Content Placeholder 29">
            <a:extLst>
              <a:ext uri="{FF2B5EF4-FFF2-40B4-BE49-F238E27FC236}">
                <a16:creationId xmlns:a16="http://schemas.microsoft.com/office/drawing/2014/main" id="{D63B65C0-074D-65CE-B547-AEF1E7006028}"/>
              </a:ext>
            </a:extLst>
          </p:cNvPr>
          <p:cNvSpPr>
            <a:spLocks noGrp="1"/>
          </p:cNvSpPr>
          <p:nvPr>
            <p:ph sz="quarter" idx="14"/>
          </p:nvPr>
        </p:nvSpPr>
        <p:spPr>
          <a:xfrm>
            <a:off x="4538847"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Content Placeholder 29">
            <a:extLst>
              <a:ext uri="{FF2B5EF4-FFF2-40B4-BE49-F238E27FC236}">
                <a16:creationId xmlns:a16="http://schemas.microsoft.com/office/drawing/2014/main" id="{584CA4D9-308D-3164-C983-573FF47F4C75}"/>
              </a:ext>
            </a:extLst>
          </p:cNvPr>
          <p:cNvSpPr>
            <a:spLocks noGrp="1"/>
          </p:cNvSpPr>
          <p:nvPr>
            <p:ph sz="quarter" idx="15"/>
          </p:nvPr>
        </p:nvSpPr>
        <p:spPr>
          <a:xfrm>
            <a:off x="8306241"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809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8" name="AutoShape 3">
            <a:extLst>
              <a:ext uri="{FF2B5EF4-FFF2-40B4-BE49-F238E27FC236}">
                <a16:creationId xmlns:a16="http://schemas.microsoft.com/office/drawing/2014/main" id="{0EF0C7B9-5C7C-312D-8F76-A245E2F239F1}"/>
              </a:ext>
            </a:extLst>
          </p:cNvPr>
          <p:cNvSpPr/>
          <p:nvPr userDrawn="1"/>
        </p:nvSpPr>
        <p:spPr>
          <a:xfrm>
            <a:off x="682907" y="4206936"/>
            <a:ext cx="3613519" cy="2296483"/>
          </a:xfrm>
          <a:prstGeom prst="rect">
            <a:avLst/>
          </a:prstGeom>
          <a:solidFill>
            <a:srgbClr val="F1F1F1">
              <a:alpha val="94902"/>
            </a:srgbClr>
          </a:solidFill>
        </p:spPr>
      </p:sp>
      <p:sp>
        <p:nvSpPr>
          <p:cNvPr id="2" name="Title 1">
            <a:extLst>
              <a:ext uri="{FF2B5EF4-FFF2-40B4-BE49-F238E27FC236}">
                <a16:creationId xmlns:a16="http://schemas.microsoft.com/office/drawing/2014/main" id="{4EAD2710-B52D-3559-761C-83A9D1CD48CC}"/>
              </a:ext>
            </a:extLst>
          </p:cNvPr>
          <p:cNvSpPr>
            <a:spLocks noGrp="1"/>
          </p:cNvSpPr>
          <p:nvPr>
            <p:ph type="title"/>
          </p:nvPr>
        </p:nvSpPr>
        <p:spPr>
          <a:xfrm>
            <a:off x="838200" y="189760"/>
            <a:ext cx="10515600" cy="737165"/>
          </a:xfrm>
          <a:prstGeom prst="rect">
            <a:avLst/>
          </a:prstGeom>
        </p:spPr>
        <p:txBody>
          <a:bodyPr/>
          <a:lstStyle/>
          <a:p>
            <a:r>
              <a:rPr lang="en-US"/>
              <a:t>Click to edit Master title style</a:t>
            </a:r>
            <a:endParaRPr lang="en-GB"/>
          </a:p>
        </p:txBody>
      </p:sp>
      <p:sp>
        <p:nvSpPr>
          <p:cNvPr id="5" name="AutoShape 3">
            <a:extLst>
              <a:ext uri="{FF2B5EF4-FFF2-40B4-BE49-F238E27FC236}">
                <a16:creationId xmlns:a16="http://schemas.microsoft.com/office/drawing/2014/main" id="{0309C409-C018-F70C-F869-36329F550A62}"/>
              </a:ext>
            </a:extLst>
          </p:cNvPr>
          <p:cNvSpPr/>
          <p:nvPr userDrawn="1"/>
        </p:nvSpPr>
        <p:spPr>
          <a:xfrm>
            <a:off x="682908" y="1486377"/>
            <a:ext cx="3613519" cy="2296483"/>
          </a:xfrm>
          <a:prstGeom prst="rect">
            <a:avLst/>
          </a:prstGeom>
          <a:solidFill>
            <a:srgbClr val="F1F1F1">
              <a:alpha val="94902"/>
            </a:srgbClr>
          </a:solidFill>
        </p:spPr>
      </p:sp>
      <p:grpSp>
        <p:nvGrpSpPr>
          <p:cNvPr id="6" name="Group 5">
            <a:extLst>
              <a:ext uri="{FF2B5EF4-FFF2-40B4-BE49-F238E27FC236}">
                <a16:creationId xmlns:a16="http://schemas.microsoft.com/office/drawing/2014/main" id="{AC423FE9-5C7F-DBD8-AB5A-BEA73D56A791}"/>
              </a:ext>
            </a:extLst>
          </p:cNvPr>
          <p:cNvGrpSpPr>
            <a:grpSpLocks noChangeAspect="1"/>
          </p:cNvGrpSpPr>
          <p:nvPr userDrawn="1"/>
        </p:nvGrpSpPr>
        <p:grpSpPr>
          <a:xfrm>
            <a:off x="701338" y="1204806"/>
            <a:ext cx="2440007" cy="510976"/>
            <a:chOff x="0" y="0"/>
            <a:chExt cx="8007477" cy="2730119"/>
          </a:xfrm>
        </p:grpSpPr>
        <p:sp>
          <p:nvSpPr>
            <p:cNvPr id="7" name="Freeform 6">
              <a:extLst>
                <a:ext uri="{FF2B5EF4-FFF2-40B4-BE49-F238E27FC236}">
                  <a16:creationId xmlns:a16="http://schemas.microsoft.com/office/drawing/2014/main" id="{5FB2C4E4-0769-E6DD-4945-95339821453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96650" b="-96650"/>
              </a:stretch>
            </a:blipFill>
            <a:effectLst>
              <a:outerShdw blurRad="50800" dist="38100" dir="2700000" algn="tl" rotWithShape="0">
                <a:prstClr val="black">
                  <a:alpha val="40000"/>
                </a:prstClr>
              </a:outerShdw>
            </a:effectLst>
          </p:spPr>
        </p:sp>
      </p:grpSp>
      <p:sp>
        <p:nvSpPr>
          <p:cNvPr id="13" name="AutoShape 3">
            <a:extLst>
              <a:ext uri="{FF2B5EF4-FFF2-40B4-BE49-F238E27FC236}">
                <a16:creationId xmlns:a16="http://schemas.microsoft.com/office/drawing/2014/main" id="{9F8DA9C1-7395-690D-B031-CD0DFA016E4B}"/>
              </a:ext>
            </a:extLst>
          </p:cNvPr>
          <p:cNvSpPr/>
          <p:nvPr userDrawn="1"/>
        </p:nvSpPr>
        <p:spPr>
          <a:xfrm>
            <a:off x="4425970" y="1486376"/>
            <a:ext cx="3613519" cy="2296483"/>
          </a:xfrm>
          <a:prstGeom prst="rect">
            <a:avLst/>
          </a:prstGeom>
          <a:solidFill>
            <a:srgbClr val="F1F1F1">
              <a:alpha val="94902"/>
            </a:srgbClr>
          </a:solidFill>
        </p:spPr>
      </p:sp>
      <p:sp>
        <p:nvSpPr>
          <p:cNvPr id="14" name="AutoShape 3">
            <a:extLst>
              <a:ext uri="{FF2B5EF4-FFF2-40B4-BE49-F238E27FC236}">
                <a16:creationId xmlns:a16="http://schemas.microsoft.com/office/drawing/2014/main" id="{9E52A3AA-C609-98B6-DFF1-81DBBAF44A11}"/>
              </a:ext>
            </a:extLst>
          </p:cNvPr>
          <p:cNvSpPr/>
          <p:nvPr userDrawn="1"/>
        </p:nvSpPr>
        <p:spPr>
          <a:xfrm>
            <a:off x="8169032" y="1486376"/>
            <a:ext cx="3613519" cy="2296483"/>
          </a:xfrm>
          <a:prstGeom prst="rect">
            <a:avLst/>
          </a:prstGeom>
          <a:solidFill>
            <a:srgbClr val="F1F1F1">
              <a:alpha val="94902"/>
            </a:srgbClr>
          </a:solidFill>
        </p:spPr>
      </p:sp>
      <p:sp>
        <p:nvSpPr>
          <p:cNvPr id="16" name="AutoShape 3">
            <a:extLst>
              <a:ext uri="{FF2B5EF4-FFF2-40B4-BE49-F238E27FC236}">
                <a16:creationId xmlns:a16="http://schemas.microsoft.com/office/drawing/2014/main" id="{3134019C-0CB8-5A42-E878-1F8CE45BEAC0}"/>
              </a:ext>
            </a:extLst>
          </p:cNvPr>
          <p:cNvSpPr/>
          <p:nvPr userDrawn="1"/>
        </p:nvSpPr>
        <p:spPr>
          <a:xfrm>
            <a:off x="4425970" y="4223381"/>
            <a:ext cx="3613519" cy="2296483"/>
          </a:xfrm>
          <a:prstGeom prst="rect">
            <a:avLst/>
          </a:prstGeom>
          <a:solidFill>
            <a:srgbClr val="F1F1F1">
              <a:alpha val="94902"/>
            </a:srgbClr>
          </a:solidFill>
        </p:spPr>
      </p:sp>
      <p:sp>
        <p:nvSpPr>
          <p:cNvPr id="17" name="AutoShape 3">
            <a:extLst>
              <a:ext uri="{FF2B5EF4-FFF2-40B4-BE49-F238E27FC236}">
                <a16:creationId xmlns:a16="http://schemas.microsoft.com/office/drawing/2014/main" id="{5D27CF2E-528F-16BC-723D-CC9815C83686}"/>
              </a:ext>
            </a:extLst>
          </p:cNvPr>
          <p:cNvSpPr/>
          <p:nvPr userDrawn="1"/>
        </p:nvSpPr>
        <p:spPr>
          <a:xfrm>
            <a:off x="8169032" y="4223381"/>
            <a:ext cx="3613519" cy="2296483"/>
          </a:xfrm>
          <a:prstGeom prst="rect">
            <a:avLst/>
          </a:prstGeom>
          <a:solidFill>
            <a:srgbClr val="F1F1F1">
              <a:alpha val="94902"/>
            </a:srgbClr>
          </a:solidFill>
        </p:spPr>
      </p:sp>
      <p:grpSp>
        <p:nvGrpSpPr>
          <p:cNvPr id="19" name="Group 18">
            <a:extLst>
              <a:ext uri="{FF2B5EF4-FFF2-40B4-BE49-F238E27FC236}">
                <a16:creationId xmlns:a16="http://schemas.microsoft.com/office/drawing/2014/main" id="{02FC13E3-2C9D-37A3-A07A-FFFC630812F0}"/>
              </a:ext>
            </a:extLst>
          </p:cNvPr>
          <p:cNvGrpSpPr/>
          <p:nvPr userDrawn="1"/>
        </p:nvGrpSpPr>
        <p:grpSpPr>
          <a:xfrm>
            <a:off x="4425970" y="1256009"/>
            <a:ext cx="2487053" cy="516232"/>
            <a:chOff x="1467585" y="3508237"/>
            <a:chExt cx="2746089" cy="950792"/>
          </a:xfrm>
        </p:grpSpPr>
        <p:sp>
          <p:nvSpPr>
            <p:cNvPr id="20" name="Freeform 9">
              <a:extLst>
                <a:ext uri="{FF2B5EF4-FFF2-40B4-BE49-F238E27FC236}">
                  <a16:creationId xmlns:a16="http://schemas.microsoft.com/office/drawing/2014/main" id="{B6361486-7F3C-7805-86D6-C8E5E89132CA}"/>
                </a:ext>
              </a:extLst>
            </p:cNvPr>
            <p:cNvSpPr/>
            <p:nvPr/>
          </p:nvSpPr>
          <p:spPr>
            <a:xfrm>
              <a:off x="1467585" y="3508237"/>
              <a:ext cx="2746089" cy="93441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sp>
        <p:sp>
          <p:nvSpPr>
            <p:cNvPr id="21" name="Freeform 11">
              <a:extLst>
                <a:ext uri="{FF2B5EF4-FFF2-40B4-BE49-F238E27FC236}">
                  <a16:creationId xmlns:a16="http://schemas.microsoft.com/office/drawing/2014/main" id="{219CC996-7A80-9778-EEF8-F21E9B7721CB}"/>
                </a:ext>
              </a:extLst>
            </p:cNvPr>
            <p:cNvSpPr/>
            <p:nvPr/>
          </p:nvSpPr>
          <p:spPr>
            <a:xfrm>
              <a:off x="1467585" y="3524612"/>
              <a:ext cx="2746089" cy="934417"/>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sp>
      </p:grpSp>
      <p:sp>
        <p:nvSpPr>
          <p:cNvPr id="23" name="Freeform 21">
            <a:extLst>
              <a:ext uri="{FF2B5EF4-FFF2-40B4-BE49-F238E27FC236}">
                <a16:creationId xmlns:a16="http://schemas.microsoft.com/office/drawing/2014/main" id="{EE2D3793-9F52-42E3-D6B9-AC9E1DF9BF9E}"/>
              </a:ext>
            </a:extLst>
          </p:cNvPr>
          <p:cNvSpPr/>
          <p:nvPr userDrawn="1"/>
        </p:nvSpPr>
        <p:spPr>
          <a:xfrm>
            <a:off x="8197648" y="1287644"/>
            <a:ext cx="2487053" cy="51097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91000"/>
            </a:blip>
            <a:stretch>
              <a:fillRect t="-47706" b="-47706"/>
            </a:stretch>
          </a:blipFill>
        </p:spPr>
        <p:txBody>
          <a:bodyPr/>
          <a:lstStyle/>
          <a:p>
            <a:endParaRPr lang="en-GB" sz="1500" dirty="0"/>
          </a:p>
        </p:txBody>
      </p:sp>
      <p:sp>
        <p:nvSpPr>
          <p:cNvPr id="25" name="Freeform 19">
            <a:extLst>
              <a:ext uri="{FF2B5EF4-FFF2-40B4-BE49-F238E27FC236}">
                <a16:creationId xmlns:a16="http://schemas.microsoft.com/office/drawing/2014/main" id="{206ECBCD-7458-C8A0-2856-535A55DAB0ED}"/>
              </a:ext>
            </a:extLst>
          </p:cNvPr>
          <p:cNvSpPr/>
          <p:nvPr userDrawn="1"/>
        </p:nvSpPr>
        <p:spPr>
          <a:xfrm>
            <a:off x="4425278" y="4005954"/>
            <a:ext cx="2434604" cy="510978"/>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79000"/>
            </a:blip>
            <a:stretch>
              <a:fillRect t="-59988" b="-59988"/>
            </a:stretch>
          </a:blipFill>
        </p:spPr>
      </p:sp>
      <p:sp>
        <p:nvSpPr>
          <p:cNvPr id="27" name="Freeform 14">
            <a:extLst>
              <a:ext uri="{FF2B5EF4-FFF2-40B4-BE49-F238E27FC236}">
                <a16:creationId xmlns:a16="http://schemas.microsoft.com/office/drawing/2014/main" id="{8B6EAF07-33CC-795F-8EC9-CC175DE41E32}"/>
              </a:ext>
            </a:extLst>
          </p:cNvPr>
          <p:cNvSpPr/>
          <p:nvPr userDrawn="1"/>
        </p:nvSpPr>
        <p:spPr>
          <a:xfrm>
            <a:off x="701338" y="3981592"/>
            <a:ext cx="2434606" cy="51097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6">
              <a:alphaModFix amt="81000"/>
            </a:blip>
            <a:stretch>
              <a:fillRect t="-47706" b="-47706"/>
            </a:stretch>
          </a:blipFill>
        </p:spPr>
      </p:sp>
      <p:sp>
        <p:nvSpPr>
          <p:cNvPr id="30" name="Content Placeholder 29">
            <a:extLst>
              <a:ext uri="{FF2B5EF4-FFF2-40B4-BE49-F238E27FC236}">
                <a16:creationId xmlns:a16="http://schemas.microsoft.com/office/drawing/2014/main" id="{D981BA12-D52A-7274-2AC5-1BA05FEE2E23}"/>
              </a:ext>
            </a:extLst>
          </p:cNvPr>
          <p:cNvSpPr>
            <a:spLocks noGrp="1"/>
          </p:cNvSpPr>
          <p:nvPr>
            <p:ph sz="quarter" idx="10"/>
          </p:nvPr>
        </p:nvSpPr>
        <p:spPr>
          <a:xfrm>
            <a:off x="838200"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ontent Placeholder 29">
            <a:extLst>
              <a:ext uri="{FF2B5EF4-FFF2-40B4-BE49-F238E27FC236}">
                <a16:creationId xmlns:a16="http://schemas.microsoft.com/office/drawing/2014/main" id="{A8AC0C13-EBC7-34C9-9E42-466CEC72E694}"/>
              </a:ext>
            </a:extLst>
          </p:cNvPr>
          <p:cNvSpPr>
            <a:spLocks noGrp="1"/>
          </p:cNvSpPr>
          <p:nvPr>
            <p:ph sz="quarter" idx="11"/>
          </p:nvPr>
        </p:nvSpPr>
        <p:spPr>
          <a:xfrm>
            <a:off x="4616928"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Content Placeholder 29">
            <a:extLst>
              <a:ext uri="{FF2B5EF4-FFF2-40B4-BE49-F238E27FC236}">
                <a16:creationId xmlns:a16="http://schemas.microsoft.com/office/drawing/2014/main" id="{12A30EFF-F27C-F996-B8E8-F3F18A81C0CA}"/>
              </a:ext>
            </a:extLst>
          </p:cNvPr>
          <p:cNvSpPr>
            <a:spLocks noGrp="1"/>
          </p:cNvSpPr>
          <p:nvPr>
            <p:ph sz="quarter" idx="12"/>
          </p:nvPr>
        </p:nvSpPr>
        <p:spPr>
          <a:xfrm>
            <a:off x="8384322"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29">
            <a:extLst>
              <a:ext uri="{FF2B5EF4-FFF2-40B4-BE49-F238E27FC236}">
                <a16:creationId xmlns:a16="http://schemas.microsoft.com/office/drawing/2014/main" id="{C0715E8A-9E3C-9409-3FA3-EC704DD76BCF}"/>
              </a:ext>
            </a:extLst>
          </p:cNvPr>
          <p:cNvSpPr>
            <a:spLocks noGrp="1"/>
          </p:cNvSpPr>
          <p:nvPr>
            <p:ph sz="quarter" idx="13"/>
          </p:nvPr>
        </p:nvSpPr>
        <p:spPr>
          <a:xfrm>
            <a:off x="760119"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Content Placeholder 29">
            <a:extLst>
              <a:ext uri="{FF2B5EF4-FFF2-40B4-BE49-F238E27FC236}">
                <a16:creationId xmlns:a16="http://schemas.microsoft.com/office/drawing/2014/main" id="{D63B65C0-074D-65CE-B547-AEF1E7006028}"/>
              </a:ext>
            </a:extLst>
          </p:cNvPr>
          <p:cNvSpPr>
            <a:spLocks noGrp="1"/>
          </p:cNvSpPr>
          <p:nvPr>
            <p:ph sz="quarter" idx="14"/>
          </p:nvPr>
        </p:nvSpPr>
        <p:spPr>
          <a:xfrm>
            <a:off x="4538847"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Content Placeholder 29">
            <a:extLst>
              <a:ext uri="{FF2B5EF4-FFF2-40B4-BE49-F238E27FC236}">
                <a16:creationId xmlns:a16="http://schemas.microsoft.com/office/drawing/2014/main" id="{584CA4D9-308D-3164-C983-573FF47F4C75}"/>
              </a:ext>
            </a:extLst>
          </p:cNvPr>
          <p:cNvSpPr>
            <a:spLocks noGrp="1"/>
          </p:cNvSpPr>
          <p:nvPr>
            <p:ph sz="quarter" idx="15"/>
          </p:nvPr>
        </p:nvSpPr>
        <p:spPr>
          <a:xfrm>
            <a:off x="8384321" y="4520789"/>
            <a:ext cx="3182939"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Box 3">
            <a:extLst>
              <a:ext uri="{FF2B5EF4-FFF2-40B4-BE49-F238E27FC236}">
                <a16:creationId xmlns:a16="http://schemas.microsoft.com/office/drawing/2014/main" id="{CF393662-A191-07D1-C44B-59EA1BCB01EE}"/>
              </a:ext>
            </a:extLst>
          </p:cNvPr>
          <p:cNvSpPr txBox="1"/>
          <p:nvPr userDrawn="1"/>
        </p:nvSpPr>
        <p:spPr>
          <a:xfrm>
            <a:off x="746784" y="1280602"/>
            <a:ext cx="1720843" cy="323165"/>
          </a:xfrm>
          <a:prstGeom prst="rect">
            <a:avLst/>
          </a:prstGeom>
          <a:noFill/>
        </p:spPr>
        <p:txBody>
          <a:bodyPr wrap="square">
            <a:spAutoFit/>
          </a:bodyPr>
          <a:lstStyle/>
          <a:p>
            <a:pPr lvl="0"/>
            <a:r>
              <a:rPr lang="en-US" sz="1500" b="1" dirty="0">
                <a:solidFill>
                  <a:schemeClr val="bg1"/>
                </a:solidFill>
              </a:rPr>
              <a:t>Master text styles</a:t>
            </a:r>
          </a:p>
        </p:txBody>
      </p:sp>
      <p:sp>
        <p:nvSpPr>
          <p:cNvPr id="8" name="TextBox 7">
            <a:extLst>
              <a:ext uri="{FF2B5EF4-FFF2-40B4-BE49-F238E27FC236}">
                <a16:creationId xmlns:a16="http://schemas.microsoft.com/office/drawing/2014/main" id="{DA225C6D-3453-5DA3-2CBF-1C4CDAD90158}"/>
              </a:ext>
            </a:extLst>
          </p:cNvPr>
          <p:cNvSpPr txBox="1"/>
          <p:nvPr userDrawn="1"/>
        </p:nvSpPr>
        <p:spPr>
          <a:xfrm>
            <a:off x="4538847" y="1318149"/>
            <a:ext cx="1720843" cy="338554"/>
          </a:xfrm>
          <a:prstGeom prst="rect">
            <a:avLst/>
          </a:prstGeom>
          <a:noFill/>
        </p:spPr>
        <p:txBody>
          <a:bodyPr wrap="square">
            <a:spAutoFit/>
          </a:bodyPr>
          <a:lstStyle/>
          <a:p>
            <a:pPr lvl="0"/>
            <a:r>
              <a:rPr lang="en-US" sz="1600" b="1" dirty="0">
                <a:solidFill>
                  <a:schemeClr val="bg1"/>
                </a:solidFill>
              </a:rPr>
              <a:t>Master text styles</a:t>
            </a:r>
          </a:p>
        </p:txBody>
      </p:sp>
      <p:sp>
        <p:nvSpPr>
          <p:cNvPr id="10" name="TextBox 9">
            <a:extLst>
              <a:ext uri="{FF2B5EF4-FFF2-40B4-BE49-F238E27FC236}">
                <a16:creationId xmlns:a16="http://schemas.microsoft.com/office/drawing/2014/main" id="{F9199090-99FD-D10E-7015-A133C706620F}"/>
              </a:ext>
            </a:extLst>
          </p:cNvPr>
          <p:cNvSpPr txBox="1"/>
          <p:nvPr userDrawn="1"/>
        </p:nvSpPr>
        <p:spPr>
          <a:xfrm>
            <a:off x="8306241" y="1367730"/>
            <a:ext cx="1720843" cy="338554"/>
          </a:xfrm>
          <a:prstGeom prst="rect">
            <a:avLst/>
          </a:prstGeom>
          <a:noFill/>
        </p:spPr>
        <p:txBody>
          <a:bodyPr wrap="square">
            <a:spAutoFit/>
          </a:bodyPr>
          <a:lstStyle/>
          <a:p>
            <a:pPr lvl="0"/>
            <a:r>
              <a:rPr lang="en-US" sz="1600" b="1" dirty="0">
                <a:solidFill>
                  <a:schemeClr val="bg1"/>
                </a:solidFill>
              </a:rPr>
              <a:t>Master text styles</a:t>
            </a:r>
          </a:p>
        </p:txBody>
      </p:sp>
      <p:sp>
        <p:nvSpPr>
          <p:cNvPr id="11" name="TextBox 10">
            <a:extLst>
              <a:ext uri="{FF2B5EF4-FFF2-40B4-BE49-F238E27FC236}">
                <a16:creationId xmlns:a16="http://schemas.microsoft.com/office/drawing/2014/main" id="{38712FFA-3637-273B-B657-D5C21EA1784F}"/>
              </a:ext>
            </a:extLst>
          </p:cNvPr>
          <p:cNvSpPr txBox="1"/>
          <p:nvPr userDrawn="1"/>
        </p:nvSpPr>
        <p:spPr>
          <a:xfrm>
            <a:off x="746783" y="4089116"/>
            <a:ext cx="1720843" cy="338554"/>
          </a:xfrm>
          <a:prstGeom prst="rect">
            <a:avLst/>
          </a:prstGeom>
          <a:noFill/>
        </p:spPr>
        <p:txBody>
          <a:bodyPr wrap="square">
            <a:spAutoFit/>
          </a:bodyPr>
          <a:lstStyle/>
          <a:p>
            <a:pPr lvl="0"/>
            <a:r>
              <a:rPr lang="en-US" sz="1600" b="1" dirty="0">
                <a:solidFill>
                  <a:schemeClr val="bg1"/>
                </a:solidFill>
              </a:rPr>
              <a:t>Master text styles</a:t>
            </a:r>
          </a:p>
        </p:txBody>
      </p:sp>
      <p:sp>
        <p:nvSpPr>
          <p:cNvPr id="12" name="TextBox 11">
            <a:extLst>
              <a:ext uri="{FF2B5EF4-FFF2-40B4-BE49-F238E27FC236}">
                <a16:creationId xmlns:a16="http://schemas.microsoft.com/office/drawing/2014/main" id="{8B403564-8EE9-8422-CFC2-95DD84FFAAEB}"/>
              </a:ext>
            </a:extLst>
          </p:cNvPr>
          <p:cNvSpPr txBox="1"/>
          <p:nvPr userDrawn="1"/>
        </p:nvSpPr>
        <p:spPr>
          <a:xfrm>
            <a:off x="4511564" y="4079158"/>
            <a:ext cx="1720843" cy="338554"/>
          </a:xfrm>
          <a:prstGeom prst="rect">
            <a:avLst/>
          </a:prstGeom>
          <a:noFill/>
        </p:spPr>
        <p:txBody>
          <a:bodyPr wrap="square">
            <a:spAutoFit/>
          </a:bodyPr>
          <a:lstStyle/>
          <a:p>
            <a:pPr lvl="0"/>
            <a:r>
              <a:rPr lang="en-US" sz="1600" b="1" dirty="0">
                <a:solidFill>
                  <a:schemeClr val="bg1"/>
                </a:solidFill>
              </a:rPr>
              <a:t>Master text styles</a:t>
            </a:r>
          </a:p>
        </p:txBody>
      </p:sp>
      <p:grpSp>
        <p:nvGrpSpPr>
          <p:cNvPr id="15" name="Group 14">
            <a:extLst>
              <a:ext uri="{FF2B5EF4-FFF2-40B4-BE49-F238E27FC236}">
                <a16:creationId xmlns:a16="http://schemas.microsoft.com/office/drawing/2014/main" id="{FBEE2DCF-972B-755C-A731-214DEE550E61}"/>
              </a:ext>
            </a:extLst>
          </p:cNvPr>
          <p:cNvGrpSpPr>
            <a:grpSpLocks noChangeAspect="1"/>
          </p:cNvGrpSpPr>
          <p:nvPr userDrawn="1"/>
        </p:nvGrpSpPr>
        <p:grpSpPr>
          <a:xfrm>
            <a:off x="8183975" y="3958611"/>
            <a:ext cx="2440007" cy="510976"/>
            <a:chOff x="0" y="0"/>
            <a:chExt cx="8007477" cy="2730119"/>
          </a:xfrm>
        </p:grpSpPr>
        <p:sp>
          <p:nvSpPr>
            <p:cNvPr id="24" name="Freeform 6">
              <a:extLst>
                <a:ext uri="{FF2B5EF4-FFF2-40B4-BE49-F238E27FC236}">
                  <a16:creationId xmlns:a16="http://schemas.microsoft.com/office/drawing/2014/main" id="{0BA43CCB-21C0-57BA-FFE3-FE0148C502E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96650" b="-96650"/>
              </a:stretch>
            </a:blipFill>
            <a:effectLst>
              <a:outerShdw blurRad="50800" dist="38100" dir="2700000" algn="tl" rotWithShape="0">
                <a:prstClr val="black">
                  <a:alpha val="40000"/>
                </a:prstClr>
              </a:outerShdw>
            </a:effectLst>
          </p:spPr>
        </p:sp>
      </p:grpSp>
      <p:sp>
        <p:nvSpPr>
          <p:cNvPr id="29" name="TextBox 28">
            <a:extLst>
              <a:ext uri="{FF2B5EF4-FFF2-40B4-BE49-F238E27FC236}">
                <a16:creationId xmlns:a16="http://schemas.microsoft.com/office/drawing/2014/main" id="{BAEF4847-CA86-A5F8-7345-ACB876EDD9EB}"/>
              </a:ext>
            </a:extLst>
          </p:cNvPr>
          <p:cNvSpPr txBox="1"/>
          <p:nvPr userDrawn="1"/>
        </p:nvSpPr>
        <p:spPr>
          <a:xfrm>
            <a:off x="8331511" y="4054104"/>
            <a:ext cx="1720843" cy="338554"/>
          </a:xfrm>
          <a:prstGeom prst="rect">
            <a:avLst/>
          </a:prstGeom>
          <a:noFill/>
        </p:spPr>
        <p:txBody>
          <a:bodyPr wrap="square">
            <a:spAutoFit/>
          </a:bodyPr>
          <a:lstStyle/>
          <a:p>
            <a:pPr lvl="0"/>
            <a:r>
              <a:rPr lang="en-US" sz="1600" b="1" dirty="0">
                <a:solidFill>
                  <a:schemeClr val="bg1"/>
                </a:solidFill>
              </a:rPr>
              <a:t>Master text styles</a:t>
            </a:r>
          </a:p>
        </p:txBody>
      </p:sp>
    </p:spTree>
    <p:extLst>
      <p:ext uri="{BB962C8B-B14F-4D97-AF65-F5344CB8AC3E}">
        <p14:creationId xmlns:p14="http://schemas.microsoft.com/office/powerpoint/2010/main" val="3524914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A243A-5A23-E01B-5B56-1EAF8309E1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22633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C5A196-2AEE-EEF3-3F2B-DE6CC9B6A568}"/>
              </a:ext>
            </a:extLst>
          </p:cNvPr>
          <p:cNvSpPr>
            <a:spLocks noGrp="1"/>
          </p:cNvSpPr>
          <p:nvPr>
            <p:ph type="dt" sz="half" idx="10"/>
          </p:nvPr>
        </p:nvSpPr>
        <p:spPr/>
        <p:txBody>
          <a:bodyPr/>
          <a:lstStyle/>
          <a:p>
            <a:fld id="{3E3D5468-9653-5149-98E5-14786D73C69E}" type="datetime1">
              <a:rPr lang="en-NZ" smtClean="0"/>
              <a:t>13/11/2025</a:t>
            </a:fld>
            <a:endParaRPr lang="en-US"/>
          </a:p>
        </p:txBody>
      </p:sp>
      <p:sp>
        <p:nvSpPr>
          <p:cNvPr id="3" name="Footer Placeholder 2">
            <a:extLst>
              <a:ext uri="{FF2B5EF4-FFF2-40B4-BE49-F238E27FC236}">
                <a16:creationId xmlns:a16="http://schemas.microsoft.com/office/drawing/2014/main" id="{322DD879-F0A2-301F-1370-7B044824AF3F}"/>
              </a:ext>
            </a:extLst>
          </p:cNvPr>
          <p:cNvSpPr>
            <a:spLocks noGrp="1"/>
          </p:cNvSpPr>
          <p:nvPr>
            <p:ph type="ftr" sz="quarter" idx="11"/>
          </p:nvPr>
        </p:nvSpPr>
        <p:spPr>
          <a:xfrm>
            <a:off x="990179" y="6519997"/>
            <a:ext cx="7180131" cy="1256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DA6428-490C-1CA8-8A4D-B28672CF0491}"/>
              </a:ext>
            </a:extLst>
          </p:cNvPr>
          <p:cNvSpPr>
            <a:spLocks noGrp="1"/>
          </p:cNvSpPr>
          <p:nvPr>
            <p:ph type="sldNum" sz="quarter" idx="12"/>
          </p:nvPr>
        </p:nvSpPr>
        <p:spPr/>
        <p:txBody>
          <a:bodyPr/>
          <a:lstStyle/>
          <a:p>
            <a:fld id="{05D006EB-F63F-D54F-8254-BE14D7432301}" type="slidenum">
              <a:rPr lang="en-US" smtClean="0"/>
              <a:t>‹#›</a:t>
            </a:fld>
            <a:endParaRPr lang="en-US"/>
          </a:p>
        </p:txBody>
      </p:sp>
    </p:spTree>
    <p:extLst>
      <p:ext uri="{BB962C8B-B14F-4D97-AF65-F5344CB8AC3E}">
        <p14:creationId xmlns:p14="http://schemas.microsoft.com/office/powerpoint/2010/main" val="312748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B2EB3-8370-B52C-62BE-F1F1C748B0CB}"/>
              </a:ext>
            </a:extLst>
          </p:cNvPr>
          <p:cNvPicPr>
            <a:picLocks noChangeAspect="1"/>
          </p:cNvPicPr>
          <p:nvPr userDrawn="1"/>
        </p:nvPicPr>
        <p:blipFill>
          <a:blip r:embed="rId2"/>
          <a:stretch>
            <a:fillRect/>
          </a:stretch>
        </p:blipFill>
        <p:spPr>
          <a:xfrm>
            <a:off x="-62144" y="0"/>
            <a:ext cx="12288263" cy="6858000"/>
          </a:xfrm>
          <a:prstGeom prst="rect">
            <a:avLst/>
          </a:prstGeom>
        </p:spPr>
      </p:pic>
      <p:sp>
        <p:nvSpPr>
          <p:cNvPr id="4" name="Rectangle 3">
            <a:extLst>
              <a:ext uri="{FF2B5EF4-FFF2-40B4-BE49-F238E27FC236}">
                <a16:creationId xmlns:a16="http://schemas.microsoft.com/office/drawing/2014/main" id="{D8F0A474-6E7B-00CA-7C7E-F0837A53B990}"/>
              </a:ext>
            </a:extLst>
          </p:cNvPr>
          <p:cNvSpPr/>
          <p:nvPr userDrawn="1"/>
        </p:nvSpPr>
        <p:spPr>
          <a:xfrm>
            <a:off x="0" y="-1"/>
            <a:ext cx="12226119" cy="6917267"/>
          </a:xfrm>
          <a:prstGeom prst="rect">
            <a:avLst/>
          </a:prstGeom>
          <a:solidFill>
            <a:srgbClr val="3006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7558FC5-3197-826E-B992-378A7A20FD8E}"/>
              </a:ext>
            </a:extLst>
          </p:cNvPr>
          <p:cNvSpPr txBox="1"/>
          <p:nvPr userDrawn="1"/>
        </p:nvSpPr>
        <p:spPr>
          <a:xfrm>
            <a:off x="481613" y="1333461"/>
            <a:ext cx="7988619" cy="2457981"/>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white"/>
                </a:solidFill>
                <a:effectLst/>
                <a:uLnTx/>
                <a:uFillTx/>
                <a:latin typeface="Calibri"/>
                <a:ea typeface="+mn-ea"/>
                <a:cs typeface="Segoe UI"/>
              </a:rPr>
              <a:t>Ko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mahi o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pūkenga</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kaiwhakaatu</a:t>
            </a:r>
            <a:r>
              <a:rPr kumimoji="0" lang="en-NZ" sz="2000" b="1" i="0" u="none" strike="noStrike" kern="1200" cap="none" spc="0" normalizeH="0" baseline="0" noProof="0" dirty="0">
                <a:ln>
                  <a:noFill/>
                </a:ln>
                <a:solidFill>
                  <a:prstClr val="white"/>
                </a:solidFill>
                <a:effectLst/>
                <a:uLnTx/>
                <a:uFillTx/>
                <a:latin typeface="Calibri"/>
                <a:ea typeface="+mn-ea"/>
                <a:cs typeface="Segoe UI"/>
              </a:rPr>
              <a:t>,</a:t>
            </a:r>
            <a:br>
              <a:rPr kumimoji="0" lang="en-NZ" sz="2000" b="1" i="0" u="none" strike="noStrike" kern="1200" cap="none" spc="0" normalizeH="0" baseline="0" noProof="0" dirty="0">
                <a:ln>
                  <a:noFill/>
                </a:ln>
                <a:solidFill>
                  <a:prstClr val="white"/>
                </a:solidFill>
                <a:effectLst/>
                <a:uLnTx/>
                <a:uFillTx/>
                <a:latin typeface="Calibri"/>
                <a:ea typeface="+mn-ea"/>
                <a:cs typeface="Segoe UI" panose="020B0502040204020203" pitchFamily="34" charset="0"/>
              </a:rPr>
            </a:br>
            <a:r>
              <a:rPr kumimoji="0" lang="en-NZ" sz="2000" b="1" i="0" u="none" strike="noStrike" kern="1200" cap="none" spc="0" normalizeH="0" baseline="0" noProof="0" dirty="0">
                <a:ln>
                  <a:noFill/>
                </a:ln>
                <a:solidFill>
                  <a:prstClr val="white"/>
                </a:solidFill>
                <a:effectLst/>
                <a:uLnTx/>
                <a:uFillTx/>
                <a:latin typeface="Calibri"/>
                <a:ea typeface="+mn-ea"/>
                <a:cs typeface="Segoe UI"/>
              </a:rPr>
              <a:t>kia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mōhio</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ai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tīmatanga</a:t>
            </a:r>
            <a:r>
              <a:rPr kumimoji="0" lang="en-NZ" sz="2000" b="1" i="0" u="none" strike="noStrike" kern="1200" cap="none" spc="0" normalizeH="0" baseline="0" noProof="0" dirty="0">
                <a:ln>
                  <a:noFill/>
                </a:ln>
                <a:solidFill>
                  <a:prstClr val="white"/>
                </a:solidFill>
                <a:effectLst/>
                <a:uLnTx/>
                <a:uFillTx/>
                <a:latin typeface="Calibri"/>
                <a:ea typeface="+mn-ea"/>
                <a:cs typeface="Segoe UI"/>
              </a:rPr>
              <a:t>,</a:t>
            </a:r>
            <a:br>
              <a:rPr kumimoji="0" lang="en-NZ" sz="2000" b="1" i="0" u="none" strike="noStrike" kern="1200" cap="none" spc="0" normalizeH="0" baseline="0" noProof="0" dirty="0">
                <a:ln>
                  <a:noFill/>
                </a:ln>
                <a:solidFill>
                  <a:prstClr val="white"/>
                </a:solidFill>
                <a:effectLst/>
                <a:uLnTx/>
                <a:uFillTx/>
                <a:latin typeface="Calibri"/>
                <a:ea typeface="+mn-ea"/>
                <a:cs typeface="Segoe UI" panose="020B0502040204020203" pitchFamily="34" charset="0"/>
              </a:rPr>
            </a:br>
            <a:r>
              <a:rPr kumimoji="0" lang="en-NZ" sz="2000" b="1" i="0" u="none" strike="noStrike" kern="1200" cap="none" spc="0" normalizeH="0" baseline="0" noProof="0" dirty="0">
                <a:ln>
                  <a:noFill/>
                </a:ln>
                <a:solidFill>
                  <a:prstClr val="white"/>
                </a:solidFill>
                <a:effectLst/>
                <a:uLnTx/>
                <a:uFillTx/>
                <a:latin typeface="Calibri"/>
                <a:ea typeface="+mn-ea"/>
                <a:cs typeface="Segoe UI"/>
              </a:rPr>
              <a:t>kia kite ai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whāinga</a:t>
            </a:r>
            <a:r>
              <a:rPr kumimoji="0" lang="en-NZ" sz="2000" b="1" i="0" u="none" strike="noStrike" kern="1200" cap="none" spc="0" normalizeH="0" baseline="0" noProof="0" dirty="0">
                <a:ln>
                  <a:noFill/>
                </a:ln>
                <a:solidFill>
                  <a:prstClr val="white"/>
                </a:solidFill>
                <a:effectLst/>
                <a:uLnTx/>
                <a:uFillTx/>
                <a:latin typeface="Calibri"/>
                <a:ea typeface="+mn-ea"/>
                <a:cs typeface="Segoe UI"/>
              </a:rPr>
              <a:t>,</a:t>
            </a:r>
            <a:br>
              <a:rPr kumimoji="0" lang="en-NZ" sz="2000" b="1" i="0" u="none" strike="noStrike" kern="1200" cap="none" spc="0" normalizeH="0" baseline="0" noProof="0" dirty="0">
                <a:ln>
                  <a:noFill/>
                </a:ln>
                <a:solidFill>
                  <a:prstClr val="white"/>
                </a:solidFill>
                <a:effectLst/>
                <a:uLnTx/>
                <a:uFillTx/>
                <a:latin typeface="Calibri"/>
                <a:ea typeface="+mn-ea"/>
                <a:cs typeface="Segoe UI" panose="020B0502040204020203" pitchFamily="34" charset="0"/>
              </a:rPr>
            </a:br>
            <a:r>
              <a:rPr kumimoji="0" lang="en-NZ" sz="2000" b="1" i="0" u="none" strike="noStrike" kern="1200" cap="none" spc="0" normalizeH="0" baseline="0" noProof="0" dirty="0">
                <a:ln>
                  <a:noFill/>
                </a:ln>
                <a:solidFill>
                  <a:prstClr val="white"/>
                </a:solidFill>
                <a:effectLst/>
                <a:uLnTx/>
                <a:uFillTx/>
                <a:latin typeface="Calibri"/>
                <a:ea typeface="+mn-ea"/>
                <a:cs typeface="Segoe UI"/>
              </a:rPr>
              <a:t>kia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mahere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mai</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haerenga</a:t>
            </a:r>
            <a:r>
              <a:rPr kumimoji="0" lang="en-NZ" sz="2000" b="1" i="0" u="none" strike="noStrike" kern="1200" cap="none" spc="0" normalizeH="0" baseline="0" noProof="0" dirty="0">
                <a:ln>
                  <a:noFill/>
                </a:ln>
                <a:solidFill>
                  <a:prstClr val="white"/>
                </a:solidFill>
                <a:effectLst/>
                <a:uLnTx/>
                <a:uFillTx/>
                <a:latin typeface="Calibri"/>
                <a:ea typeface="+mn-ea"/>
                <a:cs typeface="Segoe UI"/>
              </a:rPr>
              <a:t>.</a:t>
            </a:r>
          </a:p>
          <a:p>
            <a:pPr marL="0" marR="0" lvl="0" indent="0" algn="l" defTabSz="914400" rtl="0" eaLnBrk="1" fontAlgn="auto" latinLnBrk="0" hangingPunct="1">
              <a:lnSpc>
                <a:spcPct val="125000"/>
              </a:lnSpc>
              <a:spcBef>
                <a:spcPts val="0"/>
              </a:spcBef>
              <a:spcAft>
                <a:spcPts val="0"/>
              </a:spcAft>
              <a:buClrTx/>
              <a:buSzTx/>
              <a:buFontTx/>
              <a:buNone/>
              <a:tabLst/>
              <a:defRPr/>
            </a:pPr>
            <a:br>
              <a:rPr kumimoji="0" lang="en-NZ" sz="2000" b="1" i="0" u="none" strike="noStrike" kern="1200" cap="none" spc="0" normalizeH="0" baseline="0" noProof="0" dirty="0">
                <a:ln>
                  <a:noFill/>
                </a:ln>
                <a:solidFill>
                  <a:prstClr val="black"/>
                </a:solidFill>
                <a:effectLst/>
                <a:uLnTx/>
                <a:uFillTx/>
                <a:latin typeface="Calibri"/>
                <a:ea typeface="+mn-ea"/>
                <a:cs typeface="Segoe UI" panose="020B0502040204020203" pitchFamily="34" charset="0"/>
              </a:rPr>
            </a:br>
            <a:endParaRPr kumimoji="0" lang="en-NZ" sz="3000" b="0" i="0" u="none" strike="noStrike" kern="1200" cap="none" spc="0" normalizeH="0" baseline="0" noProof="0" dirty="0">
              <a:ln>
                <a:noFill/>
              </a:ln>
              <a:solidFill>
                <a:prstClr val="black"/>
              </a:solidFill>
              <a:effectLst/>
              <a:uLnTx/>
              <a:uFillTx/>
              <a:latin typeface="Calibri"/>
              <a:ea typeface="+mn-ea"/>
              <a:cs typeface="Segoe UI" panose="020B0502040204020203" pitchFamily="34" charset="0"/>
            </a:endParaRPr>
          </a:p>
        </p:txBody>
      </p:sp>
      <p:sp>
        <p:nvSpPr>
          <p:cNvPr id="6" name="TextBox 5">
            <a:extLst>
              <a:ext uri="{FF2B5EF4-FFF2-40B4-BE49-F238E27FC236}">
                <a16:creationId xmlns:a16="http://schemas.microsoft.com/office/drawing/2014/main" id="{A7193A9F-1FA2-7392-3A0E-A699A4D56234}"/>
              </a:ext>
            </a:extLst>
          </p:cNvPr>
          <p:cNvSpPr txBox="1"/>
          <p:nvPr userDrawn="1"/>
        </p:nvSpPr>
        <p:spPr>
          <a:xfrm>
            <a:off x="481613" y="592864"/>
            <a:ext cx="1189813" cy="147733"/>
          </a:xfrm>
          <a:prstGeom prst="rect">
            <a:avLst/>
          </a:prstGeom>
          <a:noFill/>
        </p:spPr>
        <p:txBody>
          <a:bodyPr wrap="none" lIns="0" tIns="0" rIns="0" b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F26B1D"/>
                </a:solidFill>
                <a:effectLst/>
                <a:uLnTx/>
                <a:uFillTx/>
                <a:latin typeface="Calibri Light" panose="020F0302020204030204"/>
                <a:ea typeface="+mn-ea"/>
                <a:cs typeface="Segoe UI Semibold" panose="020B0702040204020203" pitchFamily="34" charset="0"/>
              </a:rPr>
              <a:t>Con</a:t>
            </a:r>
            <a:r>
              <a:rPr kumimoji="0" lang="fr-FR" sz="1200" b="0" i="0" u="none" strike="noStrike" kern="1200" cap="none" spc="0" normalizeH="0" baseline="0" noProof="0" dirty="0" err="1">
                <a:ln>
                  <a:noFill/>
                </a:ln>
                <a:solidFill>
                  <a:prstClr val="white">
                    <a:lumMod val="75000"/>
                  </a:prstClr>
                </a:solidFill>
                <a:effectLst/>
                <a:uLnTx/>
                <a:uFillTx/>
                <a:latin typeface="Calibri Light" panose="020F0302020204030204"/>
                <a:ea typeface="+mn-ea"/>
                <a:cs typeface="Segoe UI Semibold" panose="020B0702040204020203" pitchFamily="34" charset="0"/>
              </a:rPr>
              <a:t>COVE</a:t>
            </a:r>
            <a:r>
              <a:rPr kumimoji="0" lang="fr-FR" sz="1200" b="0" i="0" u="none" strike="noStrike" kern="1200" cap="none" spc="0" normalizeH="0" baseline="0" noProof="0" dirty="0">
                <a:ln>
                  <a:noFill/>
                </a:ln>
                <a:solidFill>
                  <a:prstClr val="white">
                    <a:lumMod val="75000"/>
                  </a:prstClr>
                </a:solidFill>
                <a:effectLst/>
                <a:uLnTx/>
                <a:uFillTx/>
                <a:latin typeface="Calibri Light" panose="020F0302020204030204"/>
                <a:ea typeface="+mn-ea"/>
                <a:cs typeface="Segoe UI Semibold" panose="020B0702040204020203" pitchFamily="34" charset="0"/>
              </a:rPr>
              <a:t> </a:t>
            </a:r>
            <a:r>
              <a:rPr kumimoji="0" lang="en-NZ" sz="1200" b="0" i="0" u="none" strike="noStrike" kern="1200" cap="none" spc="0" normalizeH="0" baseline="0" noProof="0" dirty="0" err="1">
                <a:ln>
                  <a:noFill/>
                </a:ln>
                <a:solidFill>
                  <a:prstClr val="white">
                    <a:lumMod val="75000"/>
                  </a:prstClr>
                </a:solidFill>
                <a:effectLst/>
                <a:uLnTx/>
                <a:uFillTx/>
                <a:latin typeface="Calibri Light" panose="020F0302020204030204"/>
                <a:ea typeface="+mn-ea"/>
                <a:cs typeface="+mn-cs"/>
              </a:rPr>
              <a:t>Tūhura</a:t>
            </a:r>
            <a:endParaRPr kumimoji="0" lang="en-US" sz="1050" b="0" i="0" u="none" strike="noStrike" kern="1200" cap="none" spc="100" normalizeH="0" baseline="0" noProof="0" dirty="0">
              <a:ln>
                <a:noFill/>
              </a:ln>
              <a:solidFill>
                <a:srgbClr val="F44336"/>
              </a:solidFill>
              <a:effectLst/>
              <a:uLnTx/>
              <a:uFillTx/>
              <a:latin typeface="HelveticaNeueLT Pro 45 Lt" panose="020B0403020202020204"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5D5E0BB5-0919-8D78-44C4-CF7818671BE4}"/>
              </a:ext>
            </a:extLst>
          </p:cNvPr>
          <p:cNvSpPr txBox="1"/>
          <p:nvPr userDrawn="1"/>
        </p:nvSpPr>
        <p:spPr>
          <a:xfrm>
            <a:off x="5724661" y="1333461"/>
            <a:ext cx="6054381" cy="1610377"/>
          </a:xfrm>
          <a:prstGeom prst="rect">
            <a:avLst/>
          </a:prstGeom>
          <a:noFill/>
        </p:spPr>
        <p:txBody>
          <a:bodyPr wrap="square" lIns="0" tIns="0" bIns="0" rtlCol="0" anchor="t">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F17242"/>
                </a:solidFill>
                <a:effectLst/>
                <a:uLnTx/>
                <a:uFillTx/>
                <a:latin typeface="Calibri"/>
                <a:ea typeface="+mn-ea"/>
                <a:cs typeface="Segoe UI"/>
              </a:rPr>
              <a:t>The role of the skilled </a:t>
            </a:r>
            <a:r>
              <a:rPr kumimoji="0" lang="en-NZ" sz="1800" b="1" i="0" u="none" strike="noStrike" kern="1200" cap="none" spc="0" normalizeH="0" baseline="0" noProof="0" dirty="0" err="1">
                <a:ln>
                  <a:noFill/>
                </a:ln>
                <a:solidFill>
                  <a:srgbClr val="F17242"/>
                </a:solidFill>
                <a:effectLst/>
                <a:uLnTx/>
                <a:uFillTx/>
                <a:latin typeface="Calibri"/>
                <a:ea typeface="+mn-ea"/>
                <a:cs typeface="Segoe UI"/>
              </a:rPr>
              <a:t>wayfinder</a:t>
            </a:r>
            <a:r>
              <a:rPr kumimoji="0" lang="en-NZ" sz="1800" b="1" i="0" u="none" strike="noStrike" kern="1200" cap="none" spc="0" normalizeH="0" baseline="0" noProof="0" dirty="0">
                <a:ln>
                  <a:noFill/>
                </a:ln>
                <a:solidFill>
                  <a:srgbClr val="F17242"/>
                </a:solidFill>
                <a:effectLst/>
                <a:uLnTx/>
                <a:uFillTx/>
                <a:latin typeface="Calibri"/>
                <a:ea typeface="+mn-ea"/>
                <a:cs typeface="Segoe UI"/>
              </a:rPr>
              <a:t>,</a:t>
            </a:r>
            <a:br>
              <a:rPr kumimoji="0" lang="en-NZ" sz="1800" b="1" i="0" u="none" strike="noStrike" kern="1200" cap="none" spc="0" normalizeH="0" baseline="0" noProof="0" dirty="0">
                <a:ln>
                  <a:noFill/>
                </a:ln>
                <a:solidFill>
                  <a:prstClr val="black"/>
                </a:solidFill>
                <a:effectLst/>
                <a:uLnTx/>
                <a:uFillTx/>
                <a:latin typeface="Calibri"/>
                <a:ea typeface="+mn-ea"/>
                <a:cs typeface="+mn-cs"/>
              </a:rPr>
            </a:br>
            <a:r>
              <a:rPr kumimoji="0" lang="en-NZ" sz="1800" b="1" i="0" u="none" strike="noStrike" kern="1200" cap="none" spc="0" normalizeH="0" baseline="0" noProof="0" dirty="0">
                <a:ln>
                  <a:noFill/>
                </a:ln>
                <a:solidFill>
                  <a:srgbClr val="F17242"/>
                </a:solidFill>
                <a:effectLst/>
                <a:uLnTx/>
                <a:uFillTx/>
                <a:latin typeface="Calibri"/>
                <a:ea typeface="+mn-ea"/>
                <a:cs typeface="Segoe UI"/>
              </a:rPr>
              <a:t>is to know the start,</a:t>
            </a:r>
            <a:br>
              <a:rPr kumimoji="0" lang="en-NZ" sz="1800" b="1" i="0" u="none" strike="noStrike" kern="1200" cap="none" spc="0" normalizeH="0" baseline="0" noProof="0" dirty="0">
                <a:ln>
                  <a:noFill/>
                </a:ln>
                <a:solidFill>
                  <a:prstClr val="black"/>
                </a:solidFill>
                <a:effectLst/>
                <a:uLnTx/>
                <a:uFillTx/>
                <a:latin typeface="Calibri"/>
                <a:ea typeface="+mn-ea"/>
                <a:cs typeface="+mn-cs"/>
              </a:rPr>
            </a:br>
            <a:r>
              <a:rPr kumimoji="0" lang="en-NZ" sz="1800" b="1" i="0" u="none" strike="noStrike" kern="1200" cap="none" spc="0" normalizeH="0" baseline="0" noProof="0" dirty="0">
                <a:ln>
                  <a:noFill/>
                </a:ln>
                <a:solidFill>
                  <a:srgbClr val="F17242"/>
                </a:solidFill>
                <a:effectLst/>
                <a:uLnTx/>
                <a:uFillTx/>
                <a:latin typeface="Calibri"/>
                <a:ea typeface="+mn-ea"/>
                <a:cs typeface="Segoe UI"/>
              </a:rPr>
              <a:t>envision the destination and chart the journey.</a:t>
            </a:r>
            <a:r>
              <a:rPr kumimoji="0" lang="en-NZ" sz="1800" b="0" i="0" u="none" strike="noStrike" kern="1200" cap="none" spc="0" normalizeH="0" baseline="0" noProof="0" dirty="0">
                <a:ln>
                  <a:noFill/>
                </a:ln>
                <a:solidFill>
                  <a:prstClr val="black"/>
                </a:solidFill>
                <a:effectLst/>
                <a:uLnTx/>
                <a:uFillTx/>
                <a:latin typeface="Calibri"/>
                <a:ea typeface="+mn-ea"/>
                <a:cs typeface="Segoe UI"/>
              </a:rPr>
              <a:t> </a:t>
            </a:r>
            <a:br>
              <a:rPr kumimoji="0" lang="en-NZ" sz="2800" b="0" i="0" u="none" strike="noStrike" kern="1200" cap="none" spc="0" normalizeH="0" baseline="0" noProof="0" dirty="0">
                <a:ln>
                  <a:noFill/>
                </a:ln>
                <a:solidFill>
                  <a:prstClr val="black"/>
                </a:solidFill>
                <a:effectLst/>
                <a:uLnTx/>
                <a:uFillTx/>
                <a:latin typeface="Calibri"/>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07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34072-2B00-1890-EB2F-5286ADB840CC}"/>
              </a:ext>
            </a:extLst>
          </p:cNvPr>
          <p:cNvPicPr>
            <a:picLocks noChangeAspect="1"/>
          </p:cNvPicPr>
          <p:nvPr userDrawn="1"/>
        </p:nvPicPr>
        <p:blipFill rotWithShape="1">
          <a:blip r:embed="rId2"/>
          <a:srcRect t="645" b="-1"/>
          <a:stretch/>
        </p:blipFill>
        <p:spPr>
          <a:xfrm>
            <a:off x="-76200" y="0"/>
            <a:ext cx="12255646" cy="6857999"/>
          </a:xfrm>
          <a:prstGeom prst="rect">
            <a:avLst/>
          </a:prstGeom>
        </p:spPr>
      </p:pic>
      <p:sp>
        <p:nvSpPr>
          <p:cNvPr id="4" name="TextBox 3">
            <a:extLst>
              <a:ext uri="{FF2B5EF4-FFF2-40B4-BE49-F238E27FC236}">
                <a16:creationId xmlns:a16="http://schemas.microsoft.com/office/drawing/2014/main" id="{D77C19F1-A2CD-719D-2598-AC30F9D0E2A7}"/>
              </a:ext>
            </a:extLst>
          </p:cNvPr>
          <p:cNvSpPr txBox="1"/>
          <p:nvPr userDrawn="1"/>
        </p:nvSpPr>
        <p:spPr>
          <a:xfrm>
            <a:off x="481613" y="592864"/>
            <a:ext cx="1189813" cy="147733"/>
          </a:xfrm>
          <a:prstGeom prst="rect">
            <a:avLst/>
          </a:prstGeom>
          <a:noFill/>
        </p:spPr>
        <p:txBody>
          <a:bodyPr wrap="none" lIns="0" tIns="0" rIns="0" b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err="1">
                <a:ln>
                  <a:noFill/>
                </a:ln>
                <a:solidFill>
                  <a:srgbClr val="F26B1D"/>
                </a:solidFill>
                <a:effectLst/>
                <a:uLnTx/>
                <a:uFillTx/>
                <a:latin typeface="Calibri Light" panose="020F0302020204030204"/>
                <a:ea typeface="+mn-ea"/>
                <a:cs typeface="Segoe UI Semibold" panose="020B0702040204020203" pitchFamily="34" charset="0"/>
              </a:rPr>
              <a:t>Con</a:t>
            </a:r>
            <a:r>
              <a:rPr kumimoji="0" lang="fr-FR" sz="1200" b="0" i="0" u="none" strike="noStrike" kern="1200" cap="none" spc="0" normalizeH="0" baseline="0" noProof="0" err="1">
                <a:ln>
                  <a:noFill/>
                </a:ln>
                <a:solidFill>
                  <a:prstClr val="white">
                    <a:lumMod val="75000"/>
                  </a:prstClr>
                </a:solidFill>
                <a:effectLst/>
                <a:uLnTx/>
                <a:uFillTx/>
                <a:latin typeface="Calibri Light" panose="020F0302020204030204"/>
                <a:ea typeface="+mn-ea"/>
                <a:cs typeface="Segoe UI Semibold" panose="020B0702040204020203" pitchFamily="34" charset="0"/>
              </a:rPr>
              <a:t>COVE</a:t>
            </a:r>
            <a:r>
              <a:rPr kumimoji="0" lang="fr-FR" sz="1200" b="0" i="0" u="none" strike="noStrike" kern="1200" cap="none" spc="0" normalizeH="0" baseline="0" noProof="0">
                <a:ln>
                  <a:noFill/>
                </a:ln>
                <a:solidFill>
                  <a:prstClr val="white">
                    <a:lumMod val="75000"/>
                  </a:prstClr>
                </a:solidFill>
                <a:effectLst/>
                <a:uLnTx/>
                <a:uFillTx/>
                <a:latin typeface="Calibri Light" panose="020F0302020204030204"/>
                <a:ea typeface="+mn-ea"/>
                <a:cs typeface="Segoe UI Semibold" panose="020B0702040204020203" pitchFamily="34" charset="0"/>
              </a:rPr>
              <a:t> </a:t>
            </a:r>
            <a:r>
              <a:rPr kumimoji="0" lang="en-NZ" sz="1200" b="0" i="0" u="none" strike="noStrike" kern="1200" cap="none" spc="0" normalizeH="0" baseline="0" noProof="0" err="1">
                <a:ln>
                  <a:noFill/>
                </a:ln>
                <a:solidFill>
                  <a:prstClr val="white">
                    <a:lumMod val="75000"/>
                  </a:prstClr>
                </a:solidFill>
                <a:effectLst/>
                <a:uLnTx/>
                <a:uFillTx/>
                <a:latin typeface="Calibri Light" panose="020F0302020204030204"/>
                <a:ea typeface="+mn-ea"/>
                <a:cs typeface="+mn-cs"/>
              </a:rPr>
              <a:t>Tūhura</a:t>
            </a:r>
            <a:endParaRPr kumimoji="0" lang="en-US" sz="1050" b="0" i="0" u="none" strike="noStrike" kern="1200" cap="none" spc="100" normalizeH="0" baseline="0" noProof="0">
              <a:ln>
                <a:noFill/>
              </a:ln>
              <a:solidFill>
                <a:srgbClr val="F44336"/>
              </a:solidFill>
              <a:effectLst/>
              <a:uLnTx/>
              <a:uFillTx/>
              <a:latin typeface="HelveticaNeueLT Pro 45 Lt" panose="020B0403020202020204" pitchFamily="34" charset="0"/>
              <a:ea typeface="+mn-ea"/>
              <a:cs typeface="Segoe UI" panose="020B0502040204020203" pitchFamily="34" charset="0"/>
            </a:endParaRPr>
          </a:p>
        </p:txBody>
      </p:sp>
      <p:graphicFrame>
        <p:nvGraphicFramePr>
          <p:cNvPr id="5" name="Table 2">
            <a:extLst>
              <a:ext uri="{FF2B5EF4-FFF2-40B4-BE49-F238E27FC236}">
                <a16:creationId xmlns:a16="http://schemas.microsoft.com/office/drawing/2014/main" id="{08CF13C8-35E2-D45F-74D9-1B521F9B1725}"/>
              </a:ext>
            </a:extLst>
          </p:cNvPr>
          <p:cNvGraphicFramePr>
            <a:graphicFrameLocks noGrp="1"/>
          </p:cNvGraphicFramePr>
          <p:nvPr userDrawn="1">
            <p:extLst>
              <p:ext uri="{D42A27DB-BD31-4B8C-83A1-F6EECF244321}">
                <p14:modId xmlns:p14="http://schemas.microsoft.com/office/powerpoint/2010/main" val="594663120"/>
              </p:ext>
            </p:extLst>
          </p:nvPr>
        </p:nvGraphicFramePr>
        <p:xfrm>
          <a:off x="481611" y="1331090"/>
          <a:ext cx="11289842" cy="4653022"/>
        </p:xfrm>
        <a:graphic>
          <a:graphicData uri="http://schemas.openxmlformats.org/drawingml/2006/table">
            <a:tbl>
              <a:tblPr firstRow="1" bandRow="1">
                <a:tableStyleId>{21E4AEA4-8DFA-4A89-87EB-49C32662AFE0}</a:tableStyleId>
              </a:tblPr>
              <a:tblGrid>
                <a:gridCol w="5644921">
                  <a:extLst>
                    <a:ext uri="{9D8B030D-6E8A-4147-A177-3AD203B41FA5}">
                      <a16:colId xmlns:a16="http://schemas.microsoft.com/office/drawing/2014/main" val="944389958"/>
                    </a:ext>
                  </a:extLst>
                </a:gridCol>
                <a:gridCol w="5644921">
                  <a:extLst>
                    <a:ext uri="{9D8B030D-6E8A-4147-A177-3AD203B41FA5}">
                      <a16:colId xmlns:a16="http://schemas.microsoft.com/office/drawing/2014/main" val="1375089866"/>
                    </a:ext>
                  </a:extLst>
                </a:gridCol>
              </a:tblGrid>
              <a:tr h="4653022">
                <a:tc>
                  <a:txBody>
                    <a:bodyPr/>
                    <a:lstStyle/>
                    <a:p>
                      <a:pPr marL="0" marR="0" lvl="0" indent="0" algn="l" rtl="0" eaLnBrk="1" fontAlgn="auto" latinLnBrk="0" hangingPunct="1">
                        <a:lnSpc>
                          <a:spcPct val="100000"/>
                        </a:lnSpc>
                        <a:spcBef>
                          <a:spcPts val="0"/>
                        </a:spcBef>
                        <a:spcAft>
                          <a:spcPts val="0"/>
                        </a:spcAft>
                        <a:buClrTx/>
                        <a:buSzTx/>
                        <a:buFontTx/>
                        <a:buNone/>
                      </a:pPr>
                      <a:r>
                        <a:rPr lang="en-NZ" sz="2000" b="1" i="0" kern="1200" dirty="0" err="1">
                          <a:solidFill>
                            <a:schemeClr val="bg1"/>
                          </a:solidFill>
                          <a:effectLst/>
                          <a:latin typeface="Calibri"/>
                          <a:ea typeface="+mn-ea"/>
                          <a:cs typeface="+mn-cs"/>
                        </a:rPr>
                        <a:t>ConCOVE</a:t>
                      </a:r>
                      <a:r>
                        <a:rPr lang="en-NZ" sz="2000" b="1" i="0" kern="1200" dirty="0">
                          <a:solidFill>
                            <a:schemeClr val="bg1"/>
                          </a:solidFill>
                          <a:effectLst/>
                          <a:latin typeface="Calibri"/>
                          <a:ea typeface="+mn-ea"/>
                          <a:cs typeface="+mn-cs"/>
                        </a:rPr>
                        <a:t> Mission Statement /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2000" b="1" i="0" kern="1200" dirty="0">
                          <a:solidFill>
                            <a:schemeClr val="bg1"/>
                          </a:solidFill>
                          <a:effectLst/>
                          <a:latin typeface="Calibri"/>
                          <a:ea typeface="+mn-ea"/>
                          <a:cs typeface="+mn-cs"/>
                        </a:rPr>
                        <a:t>Te </a:t>
                      </a:r>
                      <a:r>
                        <a:rPr lang="en-NZ" sz="2000" b="1" i="0" kern="1200" dirty="0" err="1">
                          <a:solidFill>
                            <a:schemeClr val="bg1"/>
                          </a:solidFill>
                          <a:effectLst/>
                          <a:latin typeface="Calibri"/>
                          <a:ea typeface="+mn-ea"/>
                          <a:cs typeface="+mn-cs"/>
                        </a:rPr>
                        <a:t>Whakapuakanga</a:t>
                      </a:r>
                      <a:endParaRPr lang="en-NZ" sz="2000" b="1" i="0" kern="1200" dirty="0">
                        <a:solidFill>
                          <a:schemeClr val="bg1"/>
                        </a:solidFill>
                        <a:effectLst/>
                        <a:latin typeface="Calibri"/>
                        <a:ea typeface="+mn-ea"/>
                        <a:cs typeface="+mn-cs"/>
                      </a:endParaRPr>
                    </a:p>
                    <a:p>
                      <a:pPr>
                        <a:lnSpc>
                          <a:spcPct val="100000"/>
                        </a:lnSpc>
                      </a:pPr>
                      <a:endParaRPr lang="en-NZ" dirty="0">
                        <a:solidFill>
                          <a:schemeClr val="bg1"/>
                        </a:solidFill>
                        <a:latin typeface="Calibri"/>
                      </a:endParaRPr>
                    </a:p>
                    <a:p>
                      <a:pPr marL="0" marR="0" lvl="0" indent="0" algn="l" rtl="0" eaLnBrk="1" fontAlgn="auto" latinLnBrk="0" hangingPunct="1">
                        <a:lnSpc>
                          <a:spcPct val="100000"/>
                        </a:lnSpc>
                        <a:spcBef>
                          <a:spcPts val="0"/>
                        </a:spcBef>
                        <a:spcAft>
                          <a:spcPts val="0"/>
                        </a:spcAft>
                        <a:buClrTx/>
                        <a:buSzTx/>
                        <a:buFontTx/>
                        <a:buNone/>
                      </a:pPr>
                      <a:r>
                        <a:rPr lang="en-NZ" sz="1600" b="0" i="0" kern="1200" dirty="0">
                          <a:solidFill>
                            <a:schemeClr val="bg1"/>
                          </a:solidFill>
                          <a:effectLst/>
                          <a:latin typeface="Calibri"/>
                          <a:ea typeface="+mn-ea"/>
                          <a:cs typeface="+mn-cs"/>
                        </a:rPr>
                        <a:t>Ka t</a:t>
                      </a:r>
                      <a:r>
                        <a:rPr lang="mi-NZ" sz="1600" b="0" i="0" kern="1200" dirty="0">
                          <a:solidFill>
                            <a:schemeClr val="bg1"/>
                          </a:solidFill>
                          <a:effectLst/>
                          <a:latin typeface="Calibri"/>
                          <a:ea typeface="+mn-ea"/>
                          <a:cs typeface="+mn-cs"/>
                        </a:rPr>
                        <a:t>ūhonohonotia e ConCOVE ngā rāngai </a:t>
                      </a:r>
                    </a:p>
                    <a:p>
                      <a:pPr marL="0" marR="0" lvl="0" indent="0" algn="l" rtl="0" eaLnBrk="1" fontAlgn="auto" latinLnBrk="0" hangingPunct="1">
                        <a:lnSpc>
                          <a:spcPct val="100000"/>
                        </a:lnSpc>
                        <a:spcBef>
                          <a:spcPts val="0"/>
                        </a:spcBef>
                        <a:spcAft>
                          <a:spcPts val="0"/>
                        </a:spcAft>
                        <a:buClrTx/>
                        <a:buSzTx/>
                        <a:buFontTx/>
                        <a:buNone/>
                      </a:pPr>
                      <a:r>
                        <a:rPr lang="mi-NZ" sz="1600" b="0" i="0" kern="1200" dirty="0">
                          <a:solidFill>
                            <a:schemeClr val="bg1"/>
                          </a:solidFill>
                          <a:effectLst/>
                          <a:latin typeface="Calibri"/>
                          <a:ea typeface="+mn-ea"/>
                          <a:cs typeface="+mn-cs"/>
                        </a:rPr>
                        <a:t>ahumahi, ngā ākonga, me ngā pūkenga mahi </a:t>
                      </a:r>
                    </a:p>
                    <a:p>
                      <a:pPr marL="0" marR="0" lvl="0" indent="0" algn="l" rtl="0" eaLnBrk="1" fontAlgn="auto" latinLnBrk="0" hangingPunct="1">
                        <a:lnSpc>
                          <a:spcPct val="100000"/>
                        </a:lnSpc>
                        <a:spcBef>
                          <a:spcPts val="0"/>
                        </a:spcBef>
                        <a:spcAft>
                          <a:spcPts val="0"/>
                        </a:spcAft>
                        <a:buClrTx/>
                        <a:buSzTx/>
                        <a:buFontTx/>
                        <a:buNone/>
                      </a:pPr>
                      <a:r>
                        <a:rPr lang="mi-NZ" sz="1600" b="0" i="0" kern="1200" dirty="0">
                          <a:solidFill>
                            <a:schemeClr val="bg1"/>
                          </a:solidFill>
                          <a:effectLst/>
                          <a:latin typeface="Calibri"/>
                          <a:ea typeface="+mn-ea"/>
                          <a:cs typeface="+mn-cs"/>
                        </a:rPr>
                        <a:t>ā rehe ki te whakatū mahi i runga i te huarahi </a:t>
                      </a:r>
                    </a:p>
                    <a:p>
                      <a:pPr marL="0" marR="0" lvl="0" indent="0" algn="l" rtl="0" eaLnBrk="1" fontAlgn="auto" latinLnBrk="0" hangingPunct="1">
                        <a:lnSpc>
                          <a:spcPct val="100000"/>
                        </a:lnSpc>
                        <a:spcBef>
                          <a:spcPts val="0"/>
                        </a:spcBef>
                        <a:spcAft>
                          <a:spcPts val="0"/>
                        </a:spcAft>
                        <a:buClrTx/>
                        <a:buSzTx/>
                        <a:buFontTx/>
                        <a:buNone/>
                      </a:pPr>
                      <a:r>
                        <a:rPr lang="mi-NZ" sz="1600" b="0" i="0" kern="1200" dirty="0">
                          <a:solidFill>
                            <a:schemeClr val="bg1"/>
                          </a:solidFill>
                          <a:effectLst/>
                          <a:latin typeface="Calibri"/>
                          <a:ea typeface="+mn-ea"/>
                          <a:cs typeface="+mn-cs"/>
                        </a:rPr>
                        <a:t>tika, e ngākau tapatahi ana, e tautokotia ana </a:t>
                      </a:r>
                    </a:p>
                    <a:p>
                      <a:pPr marL="0" marR="0" lvl="0" indent="0" algn="l" defTabSz="914400" rtl="0" eaLnBrk="1" fontAlgn="auto" latinLnBrk="0" hangingPunct="1">
                        <a:lnSpc>
                          <a:spcPct val="100000"/>
                        </a:lnSpc>
                        <a:spcBef>
                          <a:spcPts val="0"/>
                        </a:spcBef>
                        <a:spcAft>
                          <a:spcPts val="0"/>
                        </a:spcAft>
                        <a:buClrTx/>
                        <a:buSzTx/>
                        <a:buFontTx/>
                        <a:buNone/>
                        <a:tabLst/>
                        <a:defRPr/>
                      </a:pPr>
                      <a:r>
                        <a:rPr lang="mi-NZ" sz="1600" b="0" i="0" kern="1200" dirty="0">
                          <a:solidFill>
                            <a:schemeClr val="bg1"/>
                          </a:solidFill>
                          <a:effectLst/>
                          <a:latin typeface="Calibri"/>
                          <a:ea typeface="+mn-ea"/>
                          <a:cs typeface="+mn-cs"/>
                        </a:rPr>
                        <a:t>e te rāngai waihanga.</a:t>
                      </a:r>
                      <a:endParaRPr lang="en-NZ" sz="1600" b="0" i="0" kern="1200" dirty="0">
                        <a:solidFill>
                          <a:schemeClr val="bg1"/>
                        </a:solidFill>
                        <a:effectLst/>
                        <a:latin typeface="Calibri"/>
                        <a:ea typeface="+mn-ea"/>
                        <a:cs typeface="+mn-cs"/>
                      </a:endParaRPr>
                    </a:p>
                    <a:p>
                      <a:pPr>
                        <a:lnSpc>
                          <a:spcPct val="100000"/>
                        </a:lnSpc>
                        <a:spcAft>
                          <a:spcPts val="0"/>
                        </a:spcAft>
                      </a:pPr>
                      <a:endParaRPr lang="en-NZ" b="0" dirty="0">
                        <a:solidFill>
                          <a:srgbClr val="002639"/>
                        </a:solidFill>
                        <a:latin typeface="Calibri"/>
                        <a:ea typeface="Times New Roman" panose="02020603050405020304" pitchFamily="18" charset="0"/>
                        <a:cs typeface="Arial"/>
                      </a:endParaRPr>
                    </a:p>
                    <a:p>
                      <a:pPr>
                        <a:lnSpc>
                          <a:spcPct val="100000"/>
                        </a:lnSpc>
                        <a:spcAft>
                          <a:spcPts val="0"/>
                        </a:spcAft>
                      </a:pPr>
                      <a:r>
                        <a:rPr lang="en-NZ" sz="1800" b="0" i="0" kern="1200" dirty="0" err="1">
                          <a:solidFill>
                            <a:srgbClr val="F17242"/>
                          </a:solidFill>
                          <a:effectLst/>
                          <a:latin typeface="Calibri"/>
                          <a:ea typeface="+mn-ea"/>
                          <a:cs typeface="+mn-cs"/>
                        </a:rPr>
                        <a:t>ConCOVE</a:t>
                      </a:r>
                      <a:r>
                        <a:rPr lang="en-NZ" sz="1800" b="0" i="0" kern="1200" dirty="0">
                          <a:solidFill>
                            <a:srgbClr val="F17242"/>
                          </a:solidFill>
                          <a:effectLst/>
                          <a:latin typeface="Calibri"/>
                          <a:ea typeface="+mn-ea"/>
                          <a:cs typeface="+mn-cs"/>
                        </a:rPr>
                        <a:t> connects and aligns industry, learners and vocational education to reimagine clear, equitable and supported career pathways within the Construction </a:t>
                      </a:r>
                    </a:p>
                    <a:p>
                      <a:pPr>
                        <a:lnSpc>
                          <a:spcPct val="100000"/>
                        </a:lnSpc>
                        <a:spcAft>
                          <a:spcPts val="0"/>
                        </a:spcAft>
                      </a:pPr>
                      <a:r>
                        <a:rPr lang="en-NZ" sz="1800" b="0" i="0" kern="1200" dirty="0">
                          <a:solidFill>
                            <a:srgbClr val="F17242"/>
                          </a:solidFill>
                          <a:effectLst/>
                          <a:latin typeface="Calibri"/>
                          <a:ea typeface="+mn-ea"/>
                          <a:cs typeface="+mn-cs"/>
                        </a:rPr>
                        <a:t>and Infrastructure sector.</a:t>
                      </a:r>
                      <a:r>
                        <a:rPr lang="en-NZ" sz="1800" b="0" i="0" kern="1200" dirty="0">
                          <a:solidFill>
                            <a:srgbClr val="F17242"/>
                          </a:solidFill>
                          <a:effectLst/>
                          <a:latin typeface="Montserrat-SemiBold"/>
                          <a:ea typeface="+mn-ea"/>
                          <a:cs typeface="+mn-cs"/>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lnSpc>
                          <a:spcPct val="100000"/>
                        </a:lnSpc>
                        <a:spcAft>
                          <a:spcPts val="0"/>
                        </a:spcAft>
                      </a:pPr>
                      <a:r>
                        <a:rPr lang="en-NZ" dirty="0">
                          <a:solidFill>
                            <a:schemeClr val="bg1"/>
                          </a:solidFill>
                          <a:latin typeface="Calibri"/>
                          <a:ea typeface="Times New Roman" panose="02020603050405020304" pitchFamily="18" charset="0"/>
                          <a:cs typeface="Arial"/>
                        </a:rPr>
                        <a:t> </a:t>
                      </a:r>
                      <a:r>
                        <a:rPr lang="en-NZ" sz="2000" b="1" i="0" kern="1200" dirty="0" err="1">
                          <a:solidFill>
                            <a:schemeClr val="bg1"/>
                          </a:solidFill>
                          <a:effectLst/>
                          <a:latin typeface="Calibri"/>
                          <a:ea typeface="+mn-ea"/>
                          <a:cs typeface="+mn-cs"/>
                        </a:rPr>
                        <a:t>ConCOVE</a:t>
                      </a:r>
                      <a:r>
                        <a:rPr lang="en-NZ" sz="2000" b="1" i="0" kern="1200" dirty="0">
                          <a:solidFill>
                            <a:schemeClr val="bg1"/>
                          </a:solidFill>
                          <a:effectLst/>
                          <a:latin typeface="Calibri"/>
                          <a:ea typeface="+mn-ea"/>
                          <a:cs typeface="+mn-cs"/>
                        </a:rPr>
                        <a:t> Vision / </a:t>
                      </a:r>
                    </a:p>
                    <a:p>
                      <a:pPr algn="r">
                        <a:lnSpc>
                          <a:spcPct val="100000"/>
                        </a:lnSpc>
                        <a:spcAft>
                          <a:spcPts val="0"/>
                        </a:spcAft>
                      </a:pPr>
                      <a:r>
                        <a:rPr lang="en-NZ" sz="2000" b="1" i="0" kern="1200" dirty="0">
                          <a:solidFill>
                            <a:schemeClr val="bg1"/>
                          </a:solidFill>
                          <a:effectLst/>
                          <a:latin typeface="Calibri"/>
                          <a:ea typeface="+mn-ea"/>
                          <a:cs typeface="+mn-cs"/>
                        </a:rPr>
                        <a:t>Te </a:t>
                      </a:r>
                      <a:r>
                        <a:rPr lang="en-NZ" sz="2000" b="1" i="0" kern="1200" dirty="0" err="1">
                          <a:solidFill>
                            <a:schemeClr val="bg1"/>
                          </a:solidFill>
                          <a:effectLst/>
                          <a:latin typeface="Calibri"/>
                          <a:ea typeface="+mn-ea"/>
                          <a:cs typeface="+mn-cs"/>
                        </a:rPr>
                        <a:t>Whakakitenga</a:t>
                      </a:r>
                      <a:endParaRPr lang="en-NZ" sz="2000" b="1" i="0" kern="1200" dirty="0">
                        <a:solidFill>
                          <a:schemeClr val="bg1"/>
                        </a:solidFill>
                        <a:effectLst/>
                        <a:latin typeface="Calibri"/>
                        <a:ea typeface="+mn-ea"/>
                        <a:cs typeface="+mn-cs"/>
                      </a:endParaRPr>
                    </a:p>
                    <a:p>
                      <a:pPr algn="r">
                        <a:lnSpc>
                          <a:spcPct val="100000"/>
                        </a:lnSpc>
                      </a:pPr>
                      <a:endParaRPr lang="en-NZ" sz="1800" dirty="0">
                        <a:solidFill>
                          <a:schemeClr val="bg1"/>
                        </a:solidFill>
                        <a:latin typeface="Calibri"/>
                      </a:endParaRPr>
                    </a:p>
                    <a:p>
                      <a:pPr marL="0" marR="0" lvl="0" indent="0" algn="r" rtl="0" eaLnBrk="1" fontAlgn="auto" latinLnBrk="0" hangingPunct="1">
                        <a:lnSpc>
                          <a:spcPct val="100000"/>
                        </a:lnSpc>
                        <a:spcBef>
                          <a:spcPts val="0"/>
                        </a:spcBef>
                        <a:spcAft>
                          <a:spcPts val="0"/>
                        </a:spcAft>
                        <a:buClrTx/>
                        <a:buSzTx/>
                        <a:buFontTx/>
                        <a:buNone/>
                      </a:pPr>
                      <a:r>
                        <a:rPr lang="en-NZ" sz="1600" b="0" i="0" kern="1200" dirty="0" err="1">
                          <a:solidFill>
                            <a:schemeClr val="bg1"/>
                          </a:solidFill>
                          <a:effectLst/>
                          <a:latin typeface="Calibri"/>
                          <a:ea typeface="+mn-ea"/>
                          <a:cs typeface="+mn-cs"/>
                        </a:rPr>
                        <a:t>Kua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kotahi</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kua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toitū</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kua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angitū</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te</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rāngai</a:t>
                      </a:r>
                      <a:r>
                        <a:rPr lang="en-NZ" sz="1600" b="0" i="0" kern="1200" dirty="0">
                          <a:solidFill>
                            <a:schemeClr val="bg1"/>
                          </a:solidFill>
                          <a:effectLst/>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lang="en-NZ" sz="1600" b="0" i="0" kern="1200" dirty="0" err="1">
                          <a:solidFill>
                            <a:schemeClr val="bg1"/>
                          </a:solidFill>
                          <a:effectLst/>
                          <a:latin typeface="Calibri"/>
                          <a:ea typeface="+mn-ea"/>
                          <a:cs typeface="+mn-cs"/>
                        </a:rPr>
                        <a:t>waihanga</a:t>
                      </a:r>
                      <a:r>
                        <a:rPr lang="en-NZ" sz="1600" b="0" i="0" kern="1200" dirty="0">
                          <a:solidFill>
                            <a:schemeClr val="bg1"/>
                          </a:solidFill>
                          <a:effectLst/>
                          <a:latin typeface="Calibri"/>
                          <a:ea typeface="+mn-ea"/>
                          <a:cs typeface="+mn-cs"/>
                        </a:rPr>
                        <a:t>, ki </a:t>
                      </a:r>
                      <a:r>
                        <a:rPr lang="en-NZ" sz="1600" b="0" i="0" kern="1200" dirty="0" err="1">
                          <a:solidFill>
                            <a:schemeClr val="bg1"/>
                          </a:solidFill>
                          <a:effectLst/>
                          <a:latin typeface="Calibri"/>
                          <a:ea typeface="+mn-ea"/>
                          <a:cs typeface="+mn-cs"/>
                        </a:rPr>
                        <a:t>te</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whakatū</a:t>
                      </a:r>
                      <a:r>
                        <a:rPr lang="en-NZ" sz="1600" b="0" i="0" kern="1200" dirty="0">
                          <a:solidFill>
                            <a:schemeClr val="bg1"/>
                          </a:solidFill>
                          <a:effectLst/>
                          <a:latin typeface="Calibri"/>
                          <a:ea typeface="+mn-ea"/>
                          <a:cs typeface="+mn-cs"/>
                        </a:rPr>
                        <a:t> mahi e </a:t>
                      </a:r>
                      <a:r>
                        <a:rPr lang="en-NZ" sz="1600" b="0" i="0" kern="1200" dirty="0" err="1">
                          <a:solidFill>
                            <a:schemeClr val="bg1"/>
                          </a:solidFill>
                          <a:effectLst/>
                          <a:latin typeface="Calibri"/>
                          <a:ea typeface="+mn-ea"/>
                          <a:cs typeface="+mn-cs"/>
                        </a:rPr>
                        <a:t>hāngai</a:t>
                      </a:r>
                      <a:r>
                        <a:rPr lang="en-NZ" sz="1600" b="0" i="0" kern="1200" dirty="0">
                          <a:solidFill>
                            <a:schemeClr val="bg1"/>
                          </a:solidFill>
                          <a:effectLst/>
                          <a:latin typeface="Calibri"/>
                          <a:ea typeface="+mn-ea"/>
                          <a:cs typeface="+mn-cs"/>
                        </a:rPr>
                        <a:t> ana ki </a:t>
                      </a:r>
                      <a:r>
                        <a:rPr lang="en-NZ" sz="1600" b="0" i="0" kern="1200" dirty="0" err="1">
                          <a:solidFill>
                            <a:schemeClr val="bg1"/>
                          </a:solidFill>
                          <a:effectLst/>
                          <a:latin typeface="Calibri"/>
                          <a:ea typeface="+mn-ea"/>
                          <a:cs typeface="+mn-cs"/>
                        </a:rPr>
                        <a:t>ngā</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pūkenga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mātauranga</a:t>
                      </a:r>
                      <a:r>
                        <a:rPr lang="en-NZ" sz="1600" b="0" i="0" kern="1200" dirty="0">
                          <a:solidFill>
                            <a:schemeClr val="bg1"/>
                          </a:solidFill>
                          <a:effectLst/>
                          <a:latin typeface="Calibri"/>
                          <a:ea typeface="+mn-ea"/>
                          <a:cs typeface="+mn-cs"/>
                        </a:rPr>
                        <a:t> ō </a:t>
                      </a:r>
                      <a:r>
                        <a:rPr lang="en-NZ" sz="1600" b="0" i="0" kern="1200" dirty="0" err="1">
                          <a:solidFill>
                            <a:schemeClr val="bg1"/>
                          </a:solidFill>
                          <a:effectLst/>
                          <a:latin typeface="Calibri"/>
                          <a:ea typeface="+mn-ea"/>
                          <a:cs typeface="+mn-cs"/>
                        </a:rPr>
                        <a:t>anamata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i</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raro</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katoa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i</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te</a:t>
                      </a:r>
                      <a:r>
                        <a:rPr lang="en-NZ" sz="1600" b="0" i="0" kern="1200" dirty="0">
                          <a:solidFill>
                            <a:schemeClr val="bg1"/>
                          </a:solidFill>
                          <a:effectLst/>
                          <a:latin typeface="Calibri"/>
                          <a:ea typeface="+mn-ea"/>
                          <a:cs typeface="+mn-cs"/>
                        </a:rPr>
                        <a:t> mana o Te </a:t>
                      </a:r>
                      <a:r>
                        <a:rPr lang="en-NZ" sz="1600" b="0" i="0" kern="1200" dirty="0" err="1">
                          <a:solidFill>
                            <a:schemeClr val="bg1"/>
                          </a:solidFill>
                          <a:effectLst/>
                          <a:latin typeface="Calibri"/>
                          <a:ea typeface="+mn-ea"/>
                          <a:cs typeface="+mn-cs"/>
                        </a:rPr>
                        <a:t>Tiriti</a:t>
                      </a:r>
                      <a:r>
                        <a:rPr lang="en-NZ" sz="1600" b="0" i="0" kern="1200" dirty="0">
                          <a:solidFill>
                            <a:schemeClr val="bg1"/>
                          </a:solidFill>
                          <a:effectLst/>
                          <a:latin typeface="Calibri"/>
                          <a:ea typeface="+mn-ea"/>
                          <a:cs typeface="+mn-cs"/>
                        </a:rPr>
                        <a:t> o Waitangi</a:t>
                      </a:r>
                      <a:r>
                        <a:rPr lang="en-NZ" sz="1600" b="0" i="0" kern="1200" dirty="0">
                          <a:solidFill>
                            <a:srgbClr val="471048"/>
                          </a:solidFill>
                          <a:effectLst/>
                          <a:latin typeface="Calibri"/>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NZ" sz="1600" b="0" i="0" kern="1200" dirty="0">
                        <a:solidFill>
                          <a:srgbClr val="471048"/>
                        </a:solidFill>
                        <a:effectLst/>
                        <a:latin typeface="Calibri"/>
                        <a:ea typeface="+mn-ea"/>
                        <a:cs typeface="+mn-cs"/>
                      </a:endParaRPr>
                    </a:p>
                    <a:p>
                      <a:pPr algn="r">
                        <a:lnSpc>
                          <a:spcPct val="100000"/>
                        </a:lnSpc>
                      </a:pPr>
                      <a:endParaRPr lang="en-NZ" b="0" dirty="0">
                        <a:solidFill>
                          <a:srgbClr val="002639"/>
                        </a:solidFill>
                        <a:latin typeface="Calibri"/>
                        <a:cs typeface="Arial"/>
                      </a:endParaRPr>
                    </a:p>
                    <a:p>
                      <a:pPr algn="r">
                        <a:lnSpc>
                          <a:spcPct val="100000"/>
                        </a:lnSpc>
                      </a:pPr>
                      <a:r>
                        <a:rPr lang="en-NZ" sz="1800" b="0" i="0" kern="1200" dirty="0">
                          <a:solidFill>
                            <a:srgbClr val="F17242"/>
                          </a:solidFill>
                          <a:effectLst/>
                          <a:latin typeface="Calibri"/>
                          <a:ea typeface="+mn-ea"/>
                          <a:cs typeface="+mn-cs"/>
                        </a:rPr>
                        <a:t>We have an inclusive, sustainable and productive Construction &amp; Infrastructure </a:t>
                      </a:r>
                    </a:p>
                    <a:p>
                      <a:pPr algn="r">
                        <a:lnSpc>
                          <a:spcPct val="100000"/>
                        </a:lnSpc>
                      </a:pPr>
                      <a:r>
                        <a:rPr lang="en-NZ" sz="1800" b="0" i="0" kern="1200" dirty="0">
                          <a:solidFill>
                            <a:srgbClr val="F17242"/>
                          </a:solidFill>
                          <a:effectLst/>
                          <a:latin typeface="Calibri"/>
                          <a:ea typeface="+mn-ea"/>
                          <a:cs typeface="+mn-cs"/>
                        </a:rPr>
                        <a:t>sector with clear career pathways supported </a:t>
                      </a:r>
                    </a:p>
                    <a:p>
                      <a:pPr algn="r">
                        <a:lnSpc>
                          <a:spcPct val="100000"/>
                        </a:lnSpc>
                      </a:pPr>
                      <a:r>
                        <a:rPr lang="en-NZ" sz="1800" b="0" i="0" kern="1200" dirty="0">
                          <a:solidFill>
                            <a:srgbClr val="F17242"/>
                          </a:solidFill>
                          <a:effectLst/>
                          <a:latin typeface="Calibri"/>
                          <a:ea typeface="+mn-ea"/>
                          <a:cs typeface="+mn-cs"/>
                        </a:rPr>
                        <a:t>by a future focussed vocational education system, honouring Te </a:t>
                      </a:r>
                      <a:r>
                        <a:rPr lang="en-NZ" sz="1800" b="0" i="0" kern="1200" dirty="0" err="1">
                          <a:solidFill>
                            <a:srgbClr val="F17242"/>
                          </a:solidFill>
                          <a:effectLst/>
                          <a:latin typeface="Calibri"/>
                          <a:ea typeface="+mn-ea"/>
                          <a:cs typeface="+mn-cs"/>
                        </a:rPr>
                        <a:t>Tiriti</a:t>
                      </a:r>
                      <a:r>
                        <a:rPr lang="en-NZ" sz="1800" b="0" i="0" kern="1200" dirty="0">
                          <a:solidFill>
                            <a:srgbClr val="F17242"/>
                          </a:solidFill>
                          <a:effectLst/>
                          <a:latin typeface="Calibri"/>
                          <a:ea typeface="+mn-ea"/>
                          <a:cs typeface="+mn-cs"/>
                        </a:rPr>
                        <a:t> O Waitangi. </a:t>
                      </a:r>
                    </a:p>
                    <a:p>
                      <a:pPr>
                        <a:lnSpc>
                          <a:spcPct val="100000"/>
                        </a:lnSpc>
                      </a:pPr>
                      <a:endParaRPr lang="en-NZ" b="0" dirty="0">
                        <a:solidFill>
                          <a:srgbClr val="002639"/>
                        </a:solidFill>
                        <a:latin typeface="Calibri" panose="020F0502020204030204" pitchFamily="34" charset="0"/>
                        <a:cs typeface="Arial" panose="020B0604020202020204" pitchFamily="34" charset="0"/>
                      </a:endParaRPr>
                    </a:p>
                    <a:p>
                      <a:pPr>
                        <a:lnSpc>
                          <a:spcPct val="100000"/>
                        </a:lnSpc>
                      </a:pPr>
                      <a:endParaRPr lang="en-NZ"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4107058"/>
                  </a:ext>
                </a:extLst>
              </a:tr>
            </a:tbl>
          </a:graphicData>
        </a:graphic>
      </p:graphicFrame>
    </p:spTree>
    <p:extLst>
      <p:ext uri="{BB962C8B-B14F-4D97-AF65-F5344CB8AC3E}">
        <p14:creationId xmlns:p14="http://schemas.microsoft.com/office/powerpoint/2010/main" val="2749010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7148D81B-4573-E336-2DB7-63C5B175BA16}"/>
              </a:ext>
            </a:extLst>
          </p:cNvPr>
          <p:cNvSpPr/>
          <p:nvPr userDrawn="1"/>
        </p:nvSpPr>
        <p:spPr>
          <a:xfrm>
            <a:off x="674987" y="1106129"/>
            <a:ext cx="2171452" cy="560437"/>
          </a:xfrm>
          <a:prstGeom prst="round2SameRect">
            <a:avLst/>
          </a:prstGeom>
          <a:solidFill>
            <a:srgbClr val="F26B1D"/>
          </a:solidFill>
          <a:ln>
            <a:no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prstClr val="white"/>
                </a:solidFill>
                <a:effectLst/>
                <a:uLnTx/>
                <a:uFillTx/>
                <a:latin typeface="Calibri" panose="020F0502020204030204"/>
                <a:ea typeface="+mn-ea"/>
                <a:cs typeface="+mn-cs"/>
              </a:rPr>
              <a:t>We will</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Top Corners Rounded 6">
            <a:extLst>
              <a:ext uri="{FF2B5EF4-FFF2-40B4-BE49-F238E27FC236}">
                <a16:creationId xmlns:a16="http://schemas.microsoft.com/office/drawing/2014/main" id="{7E60C029-D8A9-648C-3E61-DFC4A78025D9}"/>
              </a:ext>
            </a:extLst>
          </p:cNvPr>
          <p:cNvSpPr/>
          <p:nvPr userDrawn="1"/>
        </p:nvSpPr>
        <p:spPr>
          <a:xfrm>
            <a:off x="7452852" y="1106129"/>
            <a:ext cx="2171452" cy="560437"/>
          </a:xfrm>
          <a:prstGeom prst="round2SameRect">
            <a:avLst/>
          </a:prstGeom>
          <a:solidFill>
            <a:srgbClr val="F2921D"/>
          </a:solidFill>
          <a:ln>
            <a:no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prstClr val="white"/>
                </a:solidFill>
                <a:effectLst/>
                <a:uLnTx/>
                <a:uFillTx/>
                <a:latin typeface="Calibri" panose="020F0502020204030204"/>
                <a:ea typeface="+mn-ea"/>
                <a:cs typeface="+mn-cs"/>
              </a:rPr>
              <a:t>We may also</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37366011-1EE1-3276-FFCC-29739E5B5EBC}"/>
              </a:ext>
            </a:extLst>
          </p:cNvPr>
          <p:cNvSpPr txBox="1"/>
          <p:nvPr userDrawn="1"/>
        </p:nvSpPr>
        <p:spPr>
          <a:xfrm>
            <a:off x="674987" y="480714"/>
            <a:ext cx="5492670" cy="385939"/>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NZ" sz="2400" b="1" i="0" u="none" strike="noStrike" kern="1200" cap="none" spc="0" normalizeH="0" baseline="0" noProof="0">
                <a:ln>
                  <a:noFill/>
                </a:ln>
                <a:solidFill>
                  <a:srgbClr val="471048"/>
                </a:solidFill>
                <a:effectLst/>
                <a:uLnTx/>
                <a:uFillTx/>
                <a:latin typeface="Calibri"/>
                <a:ea typeface="+mn-ea"/>
                <a:cs typeface="Calibri"/>
              </a:rPr>
              <a:t>How can </a:t>
            </a:r>
            <a:r>
              <a:rPr kumimoji="0" lang="en-NZ" sz="2400" b="1" i="0" u="none" strike="noStrike" kern="1200" cap="none" spc="0" normalizeH="0" baseline="0" noProof="0" err="1">
                <a:ln>
                  <a:noFill/>
                </a:ln>
                <a:solidFill>
                  <a:srgbClr val="471048"/>
                </a:solidFill>
                <a:effectLst/>
                <a:uLnTx/>
                <a:uFillTx/>
                <a:latin typeface="Calibri"/>
                <a:ea typeface="+mn-ea"/>
                <a:cs typeface="Calibri"/>
              </a:rPr>
              <a:t>ConCOVE</a:t>
            </a:r>
            <a:r>
              <a:rPr kumimoji="0" lang="en-NZ" sz="2400" b="1" i="0" u="none" strike="noStrike" kern="1200" cap="none" spc="0" normalizeH="0" baseline="0" noProof="0">
                <a:ln>
                  <a:noFill/>
                </a:ln>
                <a:solidFill>
                  <a:srgbClr val="471048"/>
                </a:solidFill>
                <a:effectLst/>
                <a:uLnTx/>
                <a:uFillTx/>
                <a:latin typeface="Calibri"/>
                <a:ea typeface="+mn-ea"/>
                <a:cs typeface="Calibri"/>
              </a:rPr>
              <a:t> help?</a:t>
            </a:r>
          </a:p>
        </p:txBody>
      </p:sp>
      <p:sp>
        <p:nvSpPr>
          <p:cNvPr id="9" name="AutoShape 24">
            <a:extLst>
              <a:ext uri="{FF2B5EF4-FFF2-40B4-BE49-F238E27FC236}">
                <a16:creationId xmlns:a16="http://schemas.microsoft.com/office/drawing/2014/main" id="{9C393D43-B2EE-F02B-CED9-398286524506}"/>
              </a:ext>
            </a:extLst>
          </p:cNvPr>
          <p:cNvSpPr/>
          <p:nvPr userDrawn="1"/>
        </p:nvSpPr>
        <p:spPr>
          <a:xfrm>
            <a:off x="-101600" y="0"/>
            <a:ext cx="358961" cy="6858000"/>
          </a:xfrm>
          <a:prstGeom prst="rect">
            <a:avLst/>
          </a:prstGeom>
          <a:solidFill>
            <a:srgbClr val="30062E"/>
          </a:solidFill>
        </p:spPr>
      </p:sp>
      <p:sp>
        <p:nvSpPr>
          <p:cNvPr id="10" name="Rectangle 9">
            <a:extLst>
              <a:ext uri="{FF2B5EF4-FFF2-40B4-BE49-F238E27FC236}">
                <a16:creationId xmlns:a16="http://schemas.microsoft.com/office/drawing/2014/main" id="{C6C6EC08-5649-23FB-1568-22C57200BA7A}"/>
              </a:ext>
            </a:extLst>
          </p:cNvPr>
          <p:cNvSpPr/>
          <p:nvPr userDrawn="1"/>
        </p:nvSpPr>
        <p:spPr>
          <a:xfrm>
            <a:off x="674987" y="1666566"/>
            <a:ext cx="6625465" cy="4710720"/>
          </a:xfrm>
          <a:prstGeom prst="rect">
            <a:avLst/>
          </a:prstGeom>
          <a:solidFill>
            <a:srgbClr val="3006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Support the growth of excellent vocational education with a focus on teaching, learning and research</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Support the development and sharing of high-quality curriculum and programme design</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Act as a consortium with expert representation from industry, the wider sector, and a range of other areas, for example iwi and vocational education representatives</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Have a national focus</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Address issues and opportunities with a significant strategic impact, ideally with wide-reaching benefits across the sector</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Solve real problems and grasp viable opportunities.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94B4A8C-F7C7-A517-FE77-426E471C0292}"/>
              </a:ext>
            </a:extLst>
          </p:cNvPr>
          <p:cNvSpPr/>
          <p:nvPr userDrawn="1"/>
        </p:nvSpPr>
        <p:spPr>
          <a:xfrm>
            <a:off x="7452853" y="1666566"/>
            <a:ext cx="4419600" cy="471072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Provide training support for employers to improve their skills-building ability</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Share applied research with providers and industry to improve knowledge exchange</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Improve pathways through vocational education including from school</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Provide learning technologies across the network to minimise cost and duplication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Provide advice to providers and employers on best practice pastoral care to support learners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Devise and implement other innovative solutions and opportunities as determined by the </a:t>
            </a:r>
            <a:r>
              <a:rPr kumimoji="0" lang="en-NZ" sz="1600" b="0" i="0" u="none" strike="noStrike" kern="1200" cap="none" spc="0" normalizeH="0" baseline="0" noProof="0" err="1">
                <a:ln>
                  <a:noFill/>
                </a:ln>
                <a:solidFill>
                  <a:srgbClr val="471048"/>
                </a:solidFill>
                <a:effectLst/>
                <a:uLnTx/>
                <a:uFillTx/>
                <a:latin typeface="Calibri"/>
                <a:ea typeface="+mn-ea"/>
                <a:cs typeface="Calibri"/>
              </a:rPr>
              <a:t>CoVE</a:t>
            </a:r>
            <a:r>
              <a:rPr kumimoji="0" lang="en-NZ" sz="1600" b="0" i="0" u="none" strike="noStrike" kern="1200" cap="none" spc="0" normalizeH="0" baseline="0" noProof="0">
                <a:ln>
                  <a:noFill/>
                </a:ln>
                <a:solidFill>
                  <a:srgbClr val="471048"/>
                </a:solidFill>
                <a:effectLst/>
                <a:uLnTx/>
                <a:uFillTx/>
                <a:latin typeface="Calibri"/>
                <a:ea typeface="+mn-ea"/>
                <a:cs typeface="Calibri"/>
              </a:rPr>
              <a:t> consortium.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928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E46D3486-B92A-2A4D-D291-BE1EA7D9AFF2}"/>
              </a:ext>
            </a:extLst>
          </p:cNvPr>
          <p:cNvSpPr/>
          <p:nvPr userDrawn="1"/>
        </p:nvSpPr>
        <p:spPr>
          <a:xfrm>
            <a:off x="3243317" y="1463923"/>
            <a:ext cx="5101045" cy="4397453"/>
          </a:xfrm>
          <a:prstGeom prst="triangle">
            <a:avLst/>
          </a:prstGeom>
          <a:solidFill>
            <a:srgbClr val="FFFFFF"/>
          </a:solidFill>
          <a:ln w="38100">
            <a:solidFill>
              <a:srgbClr val="F44336"/>
            </a:solidFill>
            <a:prstDash val="sysDot"/>
            <a:extLst>
              <a:ext uri="{C807C97D-BFC1-408E-A445-0C87EB9F89A2}">
                <ask:lineSketchStyleProps xmlns:ask="http://schemas.microsoft.com/office/drawing/2018/sketchyshapes" sd="1435683001">
                  <a:custGeom>
                    <a:avLst/>
                    <a:gdLst>
                      <a:gd name="connsiteX0" fmla="*/ 0 w 5136876"/>
                      <a:gd name="connsiteY0" fmla="*/ 4428342 h 4428342"/>
                      <a:gd name="connsiteX1" fmla="*/ 2568438 w 5136876"/>
                      <a:gd name="connsiteY1" fmla="*/ 0 h 4428342"/>
                      <a:gd name="connsiteX2" fmla="*/ 5136876 w 5136876"/>
                      <a:gd name="connsiteY2" fmla="*/ 4428342 h 4428342"/>
                      <a:gd name="connsiteX3" fmla="*/ 0 w 5136876"/>
                      <a:gd name="connsiteY3" fmla="*/ 4428342 h 4428342"/>
                    </a:gdLst>
                    <a:ahLst/>
                    <a:cxnLst>
                      <a:cxn ang="0">
                        <a:pos x="connsiteX0" y="connsiteY0"/>
                      </a:cxn>
                      <a:cxn ang="0">
                        <a:pos x="connsiteX1" y="connsiteY1"/>
                      </a:cxn>
                      <a:cxn ang="0">
                        <a:pos x="connsiteX2" y="connsiteY2"/>
                      </a:cxn>
                      <a:cxn ang="0">
                        <a:pos x="connsiteX3" y="connsiteY3"/>
                      </a:cxn>
                    </a:cxnLst>
                    <a:rect l="l" t="t" r="r" b="b"/>
                    <a:pathLst>
                      <a:path w="5136876" h="4428342" extrusionOk="0">
                        <a:moveTo>
                          <a:pt x="0" y="4428342"/>
                        </a:moveTo>
                        <a:cubicBezTo>
                          <a:pt x="837077" y="2742768"/>
                          <a:pt x="1364006" y="2150514"/>
                          <a:pt x="2568438" y="0"/>
                        </a:cubicBezTo>
                        <a:cubicBezTo>
                          <a:pt x="3593008" y="1955911"/>
                          <a:pt x="4655704" y="3821666"/>
                          <a:pt x="5136876" y="4428342"/>
                        </a:cubicBezTo>
                        <a:cubicBezTo>
                          <a:pt x="3778948" y="4487765"/>
                          <a:pt x="729771" y="4346243"/>
                          <a:pt x="0" y="4428342"/>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30062E"/>
              </a:solidFill>
              <a:effectLst/>
              <a:uLnTx/>
              <a:uFillTx/>
              <a:latin typeface="Calibri" panose="020F0502020204030204"/>
              <a:ea typeface="+mn-ea"/>
              <a:cs typeface="+mn-cs"/>
            </a:endParaRPr>
          </a:p>
        </p:txBody>
      </p:sp>
      <p:sp>
        <p:nvSpPr>
          <p:cNvPr id="7" name="AutoShape 3">
            <a:extLst>
              <a:ext uri="{FF2B5EF4-FFF2-40B4-BE49-F238E27FC236}">
                <a16:creationId xmlns:a16="http://schemas.microsoft.com/office/drawing/2014/main" id="{B2814784-6912-FFF1-4088-B6B1B20134A6}"/>
              </a:ext>
            </a:extLst>
          </p:cNvPr>
          <p:cNvSpPr/>
          <p:nvPr userDrawn="1"/>
        </p:nvSpPr>
        <p:spPr>
          <a:xfrm>
            <a:off x="7585039" y="4349290"/>
            <a:ext cx="4129997" cy="1789043"/>
          </a:xfrm>
          <a:prstGeom prst="rect">
            <a:avLst/>
          </a:prstGeom>
          <a:solidFill>
            <a:srgbClr val="F1F1F1"/>
          </a:solidFill>
          <a:effectLst>
            <a:outerShdw blurRad="50800" dist="38100" dir="2700000" algn="tl" rotWithShape="0">
              <a:prstClr val="black">
                <a:alpha val="40000"/>
              </a:prstClr>
            </a:outerShdw>
          </a:effectLst>
        </p:spPr>
      </p:sp>
      <p:sp>
        <p:nvSpPr>
          <p:cNvPr id="8" name="AutoShape 15">
            <a:extLst>
              <a:ext uri="{FF2B5EF4-FFF2-40B4-BE49-F238E27FC236}">
                <a16:creationId xmlns:a16="http://schemas.microsoft.com/office/drawing/2014/main" id="{B4B7AB35-B54F-CE0B-FE69-A65B78BEC151}"/>
              </a:ext>
            </a:extLst>
          </p:cNvPr>
          <p:cNvSpPr/>
          <p:nvPr userDrawn="1"/>
        </p:nvSpPr>
        <p:spPr>
          <a:xfrm>
            <a:off x="-101600" y="0"/>
            <a:ext cx="358961" cy="6858000"/>
          </a:xfrm>
          <a:prstGeom prst="rect">
            <a:avLst/>
          </a:prstGeom>
          <a:solidFill>
            <a:srgbClr val="30062E"/>
          </a:solidFill>
        </p:spPr>
      </p:sp>
      <p:sp>
        <p:nvSpPr>
          <p:cNvPr id="9" name="TextBox 28">
            <a:extLst>
              <a:ext uri="{FF2B5EF4-FFF2-40B4-BE49-F238E27FC236}">
                <a16:creationId xmlns:a16="http://schemas.microsoft.com/office/drawing/2014/main" id="{98965DA0-27D2-337F-A1BE-DE881B03DAA1}"/>
              </a:ext>
            </a:extLst>
          </p:cNvPr>
          <p:cNvSpPr txBox="1"/>
          <p:nvPr userDrawn="1"/>
        </p:nvSpPr>
        <p:spPr>
          <a:xfrm>
            <a:off x="682908" y="388945"/>
            <a:ext cx="9922844" cy="379399"/>
          </a:xfrm>
          <a:prstGeom prst="rect">
            <a:avLst/>
          </a:prstGeom>
        </p:spPr>
        <p:txBody>
          <a:bodyPr wrap="square" lIns="0" tIns="0" rIns="0" bIns="0" rtlCol="0" anchor="t">
            <a:spAutoFit/>
          </a:bodyPr>
          <a:lstStyle/>
          <a:p>
            <a:pPr marL="0" marR="0" lvl="0" indent="0" algn="l" defTabSz="914400" rtl="0" eaLnBrk="1" fontAlgn="auto" latinLnBrk="0" hangingPunct="1">
              <a:lnSpc>
                <a:spcPts val="3144"/>
              </a:lnSpc>
              <a:spcBef>
                <a:spcPct val="0"/>
              </a:spcBef>
              <a:spcAft>
                <a:spcPts val="0"/>
              </a:spcAft>
              <a:buClrTx/>
              <a:buSzTx/>
              <a:buFontTx/>
              <a:buNone/>
              <a:tabLst/>
              <a:defRPr/>
            </a:pPr>
            <a:r>
              <a:rPr kumimoji="0" lang="en-US" sz="2400" b="1" i="0" u="none" strike="noStrike" kern="1200" cap="none" spc="71" normalizeH="0" baseline="0" noProof="0">
                <a:ln>
                  <a:noFill/>
                </a:ln>
                <a:solidFill>
                  <a:srgbClr val="30062E"/>
                </a:solidFill>
                <a:effectLst/>
                <a:uLnTx/>
                <a:uFillTx/>
                <a:latin typeface="Calibri" panose="020F0502020204030204" pitchFamily="34" charset="0"/>
                <a:ea typeface="+mn-ea"/>
                <a:cs typeface="Calibri" panose="020F0502020204030204" pitchFamily="34" charset="0"/>
              </a:rPr>
              <a:t>ConCOVE Projects</a:t>
            </a:r>
            <a:endParaRPr kumimoji="0" lang="en-US" sz="2400" b="1" i="0" u="none" strike="noStrike" kern="1200" cap="none" spc="71" normalizeH="0" baseline="0" noProof="0" dirty="0">
              <a:ln>
                <a:noFill/>
              </a:ln>
              <a:solidFill>
                <a:srgbClr val="30062E"/>
              </a:solidFill>
              <a:effectLst/>
              <a:uLnTx/>
              <a:uFillTx/>
              <a:latin typeface="Calibri" panose="020F0502020204030204" pitchFamily="34" charset="0"/>
              <a:ea typeface="+mn-ea"/>
              <a:cs typeface="Calibri" panose="020F0502020204030204" pitchFamily="34" charset="0"/>
            </a:endParaRPr>
          </a:p>
        </p:txBody>
      </p:sp>
      <p:grpSp>
        <p:nvGrpSpPr>
          <p:cNvPr id="10" name="Group 5">
            <a:extLst>
              <a:ext uri="{FF2B5EF4-FFF2-40B4-BE49-F238E27FC236}">
                <a16:creationId xmlns:a16="http://schemas.microsoft.com/office/drawing/2014/main" id="{DC31C42A-3C90-7A99-41B8-ACBDBB3D9FDC}"/>
              </a:ext>
            </a:extLst>
          </p:cNvPr>
          <p:cNvGrpSpPr>
            <a:grpSpLocks noChangeAspect="1"/>
          </p:cNvGrpSpPr>
          <p:nvPr userDrawn="1"/>
        </p:nvGrpSpPr>
        <p:grpSpPr>
          <a:xfrm>
            <a:off x="7601331" y="4115718"/>
            <a:ext cx="2179439" cy="379399"/>
            <a:chOff x="0" y="0"/>
            <a:chExt cx="8007477" cy="2730119"/>
          </a:xfrm>
        </p:grpSpPr>
        <p:sp>
          <p:nvSpPr>
            <p:cNvPr id="11" name="Freeform 6">
              <a:extLst>
                <a:ext uri="{FF2B5EF4-FFF2-40B4-BE49-F238E27FC236}">
                  <a16:creationId xmlns:a16="http://schemas.microsoft.com/office/drawing/2014/main" id="{3D7DFC2B-45BE-F0EC-43CD-3CD4B193EC86}"/>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96650" b="-96650"/>
              </a:stretch>
            </a:blipFill>
            <a:effectLst>
              <a:outerShdw blurRad="50800" dist="38100" dir="2700000" algn="tl" rotWithShape="0">
                <a:prstClr val="black">
                  <a:alpha val="40000"/>
                </a:prstClr>
              </a:outerShdw>
            </a:effectLst>
          </p:spPr>
        </p:sp>
      </p:grpSp>
      <p:sp>
        <p:nvSpPr>
          <p:cNvPr id="12" name="TextBox 11">
            <a:extLst>
              <a:ext uri="{FF2B5EF4-FFF2-40B4-BE49-F238E27FC236}">
                <a16:creationId xmlns:a16="http://schemas.microsoft.com/office/drawing/2014/main" id="{6845B00D-FDEB-467D-52BC-AEAA2990D409}"/>
              </a:ext>
            </a:extLst>
          </p:cNvPr>
          <p:cNvSpPr txBox="1"/>
          <p:nvPr userDrawn="1"/>
        </p:nvSpPr>
        <p:spPr>
          <a:xfrm>
            <a:off x="7601330" y="4146624"/>
            <a:ext cx="20026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dirty="0">
                <a:ln>
                  <a:noFill/>
                </a:ln>
                <a:solidFill>
                  <a:prstClr val="white"/>
                </a:solidFill>
                <a:effectLst/>
                <a:uLnTx/>
                <a:uFillTx/>
                <a:latin typeface="Calibri"/>
                <a:ea typeface="+mn-ea"/>
                <a:cs typeface="Calibri"/>
              </a:rPr>
              <a:t>Strategic Themes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utoShape 3">
            <a:extLst>
              <a:ext uri="{FF2B5EF4-FFF2-40B4-BE49-F238E27FC236}">
                <a16:creationId xmlns:a16="http://schemas.microsoft.com/office/drawing/2014/main" id="{F551CB2B-899E-9356-8BD7-8FF40CF87E95}"/>
              </a:ext>
            </a:extLst>
          </p:cNvPr>
          <p:cNvSpPr/>
          <p:nvPr userDrawn="1"/>
        </p:nvSpPr>
        <p:spPr>
          <a:xfrm>
            <a:off x="7935988" y="4518567"/>
            <a:ext cx="3750915" cy="1411538"/>
          </a:xfrm>
          <a:prstGeom prst="rect">
            <a:avLst/>
          </a:prstGeom>
          <a:noFill/>
        </p:spPr>
        <p:txBody>
          <a:bodyPr/>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Entry</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Career Progression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Innovation and Disruptive Technologies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Diversity, Equity and Inclusion (DEI)</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Environmental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utoShape 3">
            <a:extLst>
              <a:ext uri="{FF2B5EF4-FFF2-40B4-BE49-F238E27FC236}">
                <a16:creationId xmlns:a16="http://schemas.microsoft.com/office/drawing/2014/main" id="{9E03AFA4-A136-E782-6E6E-9C5875A9C1CE}"/>
              </a:ext>
            </a:extLst>
          </p:cNvPr>
          <p:cNvSpPr/>
          <p:nvPr userDrawn="1"/>
        </p:nvSpPr>
        <p:spPr>
          <a:xfrm>
            <a:off x="617534" y="4571304"/>
            <a:ext cx="3487688" cy="1567029"/>
          </a:xfrm>
          <a:prstGeom prst="rect">
            <a:avLst/>
          </a:prstGeom>
          <a:solidFill>
            <a:srgbClr val="F1F1F1"/>
          </a:solidFill>
          <a:effectLst>
            <a:outerShdw blurRad="50800" dist="38100" dir="2700000" algn="tl" rotWithShape="0">
              <a:prstClr val="black">
                <a:alpha val="40000"/>
              </a:prstClr>
            </a:outerShdw>
          </a:effectLst>
        </p:spPr>
      </p:sp>
      <p:sp>
        <p:nvSpPr>
          <p:cNvPr id="15" name="AutoShape 3">
            <a:extLst>
              <a:ext uri="{FF2B5EF4-FFF2-40B4-BE49-F238E27FC236}">
                <a16:creationId xmlns:a16="http://schemas.microsoft.com/office/drawing/2014/main" id="{EDB0FB83-EFB0-AF8E-03B3-3C1466283F42}"/>
              </a:ext>
            </a:extLst>
          </p:cNvPr>
          <p:cNvSpPr/>
          <p:nvPr userDrawn="1"/>
        </p:nvSpPr>
        <p:spPr>
          <a:xfrm>
            <a:off x="1029936" y="4828945"/>
            <a:ext cx="3075286" cy="968131"/>
          </a:xfrm>
          <a:prstGeom prst="rect">
            <a:avLst/>
          </a:prstGeom>
          <a:noFill/>
        </p:spPr>
        <p:txBody>
          <a:bodyPr lIns="91440" tIns="45720" rIns="91440" bIns="45720" anchor="t"/>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Productivity (How we learn)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Productivity (what we learn)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Culture (How we treat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14">
            <a:extLst>
              <a:ext uri="{FF2B5EF4-FFF2-40B4-BE49-F238E27FC236}">
                <a16:creationId xmlns:a16="http://schemas.microsoft.com/office/drawing/2014/main" id="{7EF4A669-12DD-F657-141A-4B8D5411B195}"/>
              </a:ext>
            </a:extLst>
          </p:cNvPr>
          <p:cNvSpPr/>
          <p:nvPr userDrawn="1"/>
        </p:nvSpPr>
        <p:spPr>
          <a:xfrm>
            <a:off x="624923" y="4262535"/>
            <a:ext cx="1813978" cy="417326"/>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81000"/>
            </a:blip>
            <a:stretch>
              <a:fillRect t="-47706" b="-47706"/>
            </a:stretch>
          </a:blipFill>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0AC7E7E-DEA8-CB21-5430-F3C2B2E1F086}"/>
              </a:ext>
            </a:extLst>
          </p:cNvPr>
          <p:cNvSpPr txBox="1"/>
          <p:nvPr userDrawn="1"/>
        </p:nvSpPr>
        <p:spPr>
          <a:xfrm>
            <a:off x="628765" y="4295417"/>
            <a:ext cx="122647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dirty="0">
                <a:ln>
                  <a:noFill/>
                </a:ln>
                <a:solidFill>
                  <a:prstClr val="white"/>
                </a:solidFill>
                <a:effectLst/>
                <a:uLnTx/>
                <a:uFillTx/>
                <a:latin typeface="Calibri"/>
                <a:ea typeface="+mn-ea"/>
                <a:cs typeface="Calibri"/>
              </a:rPr>
              <a:t>Key drivers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03C2212D-B86F-FFA2-381A-D197877EE109}"/>
              </a:ext>
            </a:extLst>
          </p:cNvPr>
          <p:cNvGrpSpPr/>
          <p:nvPr userDrawn="1"/>
        </p:nvGrpSpPr>
        <p:grpSpPr>
          <a:xfrm>
            <a:off x="4490238" y="1517524"/>
            <a:ext cx="2607201" cy="1384372"/>
            <a:chOff x="636005" y="4890250"/>
            <a:chExt cx="2607201" cy="1567029"/>
          </a:xfrm>
          <a:solidFill>
            <a:schemeClr val="bg1">
              <a:lumMod val="95000"/>
            </a:schemeClr>
          </a:solidFill>
        </p:grpSpPr>
        <p:sp>
          <p:nvSpPr>
            <p:cNvPr id="19" name="AutoShape 3">
              <a:extLst>
                <a:ext uri="{FF2B5EF4-FFF2-40B4-BE49-F238E27FC236}">
                  <a16:creationId xmlns:a16="http://schemas.microsoft.com/office/drawing/2014/main" id="{C6494EA2-416A-79B8-C8A6-0FF1C3E7994E}"/>
                </a:ext>
              </a:extLst>
            </p:cNvPr>
            <p:cNvSpPr/>
            <p:nvPr/>
          </p:nvSpPr>
          <p:spPr>
            <a:xfrm>
              <a:off x="636005" y="4890250"/>
              <a:ext cx="2607201" cy="1567029"/>
            </a:xfrm>
            <a:prstGeom prst="rect">
              <a:avLst/>
            </a:prstGeom>
            <a:grpFill/>
            <a:effectLst>
              <a:outerShdw blurRad="50800" dist="38100" dir="2700000" algn="tl" rotWithShape="0">
                <a:prstClr val="black">
                  <a:alpha val="40000"/>
                </a:prstClr>
              </a:outerShdw>
            </a:effectLst>
          </p:spPr>
        </p:sp>
        <p:sp>
          <p:nvSpPr>
            <p:cNvPr id="20" name="AutoShape 3">
              <a:extLst>
                <a:ext uri="{FF2B5EF4-FFF2-40B4-BE49-F238E27FC236}">
                  <a16:creationId xmlns:a16="http://schemas.microsoft.com/office/drawing/2014/main" id="{B2DF2986-DB54-FE3A-5885-49924D428899}"/>
                </a:ext>
              </a:extLst>
            </p:cNvPr>
            <p:cNvSpPr/>
            <p:nvPr/>
          </p:nvSpPr>
          <p:spPr>
            <a:xfrm>
              <a:off x="938771" y="5170202"/>
              <a:ext cx="1699915" cy="968131"/>
            </a:xfrm>
            <a:prstGeom prst="rect">
              <a:avLst/>
            </a:prstGeom>
            <a:grpFill/>
          </p:spPr>
          <p:txBody>
            <a:bodyPr/>
            <a:lstStyle/>
            <a:p>
              <a:pPr marL="285750" marR="0" lvl="0" indent="-285750" algn="ctr"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Māori</a:t>
              </a:r>
            </a:p>
            <a:p>
              <a:pPr marL="285750" marR="0" lvl="0" indent="-285750" algn="ctr"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Pasifika</a:t>
              </a:r>
            </a:p>
            <a:p>
              <a:pPr marL="285750" marR="0" lvl="0" indent="-285750" algn="ctr"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Women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1" name="Freeform 19">
            <a:extLst>
              <a:ext uri="{FF2B5EF4-FFF2-40B4-BE49-F238E27FC236}">
                <a16:creationId xmlns:a16="http://schemas.microsoft.com/office/drawing/2014/main" id="{7FBB7B36-84A6-96A1-1DD1-89616DD44A1F}"/>
              </a:ext>
            </a:extLst>
          </p:cNvPr>
          <p:cNvSpPr/>
          <p:nvPr userDrawn="1"/>
        </p:nvSpPr>
        <p:spPr>
          <a:xfrm>
            <a:off x="4471434" y="1295934"/>
            <a:ext cx="2002683" cy="41423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79000"/>
            </a:blip>
            <a:stretch>
              <a:fillRect t="-59988" b="-59988"/>
            </a:stretch>
          </a:blipFill>
        </p:spPr>
      </p:sp>
      <p:sp>
        <p:nvSpPr>
          <p:cNvPr id="22" name="TextBox 21">
            <a:extLst>
              <a:ext uri="{FF2B5EF4-FFF2-40B4-BE49-F238E27FC236}">
                <a16:creationId xmlns:a16="http://schemas.microsoft.com/office/drawing/2014/main" id="{B13D19FA-B45B-082D-779C-CF2B40411934}"/>
              </a:ext>
            </a:extLst>
          </p:cNvPr>
          <p:cNvSpPr txBox="1"/>
          <p:nvPr userDrawn="1"/>
        </p:nvSpPr>
        <p:spPr>
          <a:xfrm>
            <a:off x="4608154" y="1296191"/>
            <a:ext cx="20026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dirty="0">
                <a:ln>
                  <a:noFill/>
                </a:ln>
                <a:solidFill>
                  <a:prstClr val="white"/>
                </a:solidFill>
                <a:effectLst/>
                <a:uLnTx/>
                <a:uFillTx/>
                <a:latin typeface="Calibri"/>
                <a:ea typeface="+mn-ea"/>
                <a:cs typeface="Calibri"/>
              </a:rPr>
              <a:t>Priority Groups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D6D16EB1-1F1D-52F3-2A92-DD8AE439C2B4}"/>
              </a:ext>
            </a:extLst>
          </p:cNvPr>
          <p:cNvGrpSpPr/>
          <p:nvPr userDrawn="1"/>
        </p:nvGrpSpPr>
        <p:grpSpPr>
          <a:xfrm>
            <a:off x="4755227" y="3635107"/>
            <a:ext cx="2786808" cy="1340619"/>
            <a:chOff x="5105312" y="3542649"/>
            <a:chExt cx="1770172" cy="851557"/>
          </a:xfrm>
        </p:grpSpPr>
        <p:pic>
          <p:nvPicPr>
            <p:cNvPr id="24" name="Picture 23" descr="A picture containing logo&#10;&#10;Description automatically generated">
              <a:extLst>
                <a:ext uri="{FF2B5EF4-FFF2-40B4-BE49-F238E27FC236}">
                  <a16:creationId xmlns:a16="http://schemas.microsoft.com/office/drawing/2014/main" id="{D9BB276D-AE63-84E9-84DB-CE1F4A174059}"/>
                </a:ext>
              </a:extLst>
            </p:cNvPr>
            <p:cNvPicPr>
              <a:picLocks noChangeAspect="1"/>
            </p:cNvPicPr>
            <p:nvPr/>
          </p:nvPicPr>
          <p:blipFill rotWithShape="1">
            <a:blip r:embed="rId5"/>
            <a:srcRect l="795" r="-795" b="37202"/>
            <a:stretch/>
          </p:blipFill>
          <p:spPr>
            <a:xfrm>
              <a:off x="5105312" y="3542649"/>
              <a:ext cx="1377054" cy="533964"/>
            </a:xfrm>
            <a:prstGeom prst="rect">
              <a:avLst/>
            </a:prstGeom>
          </p:spPr>
        </p:pic>
        <p:sp>
          <p:nvSpPr>
            <p:cNvPr id="25" name="TextBox 24">
              <a:extLst>
                <a:ext uri="{FF2B5EF4-FFF2-40B4-BE49-F238E27FC236}">
                  <a16:creationId xmlns:a16="http://schemas.microsoft.com/office/drawing/2014/main" id="{E6075CF2-C28E-87B5-B957-F11CF5C01011}"/>
                </a:ext>
              </a:extLst>
            </p:cNvPr>
            <p:cNvSpPr txBox="1"/>
            <p:nvPr/>
          </p:nvSpPr>
          <p:spPr>
            <a:xfrm>
              <a:off x="5345265" y="4042308"/>
              <a:ext cx="1530219" cy="35189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NZ" sz="3000" b="1" i="0" u="none" strike="noStrike" kern="1200" cap="none" spc="0" normalizeH="0" baseline="0" noProof="0" dirty="0">
                  <a:ln>
                    <a:noFill/>
                  </a:ln>
                  <a:solidFill>
                    <a:srgbClr val="471048"/>
                  </a:solidFill>
                  <a:effectLst/>
                  <a:uLnTx/>
                  <a:uFillTx/>
                  <a:latin typeface="Calibri"/>
                  <a:ea typeface="+mn-ea"/>
                  <a:cs typeface="Calibri"/>
                </a:rPr>
                <a:t>Projects</a:t>
              </a:r>
            </a:p>
          </p:txBody>
        </p:sp>
      </p:grpSp>
    </p:spTree>
    <p:extLst>
      <p:ext uri="{BB962C8B-B14F-4D97-AF65-F5344CB8AC3E}">
        <p14:creationId xmlns:p14="http://schemas.microsoft.com/office/powerpoint/2010/main" val="1887637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4D6E7-0B55-1D07-C798-C9671A7336E5}"/>
              </a:ext>
            </a:extLst>
          </p:cNvPr>
          <p:cNvPicPr>
            <a:picLocks noChangeAspect="1"/>
          </p:cNvPicPr>
          <p:nvPr userDrawn="1"/>
        </p:nvPicPr>
        <p:blipFill>
          <a:blip r:embed="rId2"/>
          <a:stretch>
            <a:fillRect/>
          </a:stretch>
        </p:blipFill>
        <p:spPr>
          <a:xfrm>
            <a:off x="-105501" y="-59267"/>
            <a:ext cx="12382168" cy="6955765"/>
          </a:xfrm>
          <a:prstGeom prst="rect">
            <a:avLst/>
          </a:prstGeom>
        </p:spPr>
      </p:pic>
      <p:sp>
        <p:nvSpPr>
          <p:cNvPr id="5" name="TextBox 4">
            <a:extLst>
              <a:ext uri="{FF2B5EF4-FFF2-40B4-BE49-F238E27FC236}">
                <a16:creationId xmlns:a16="http://schemas.microsoft.com/office/drawing/2014/main" id="{AD053763-ABFC-0DBE-BB5E-CE41A1FA33F8}"/>
              </a:ext>
            </a:extLst>
          </p:cNvPr>
          <p:cNvSpPr txBox="1"/>
          <p:nvPr userDrawn="1"/>
        </p:nvSpPr>
        <p:spPr>
          <a:xfrm>
            <a:off x="481613" y="592864"/>
            <a:ext cx="1189813" cy="147733"/>
          </a:xfrm>
          <a:prstGeom prst="rect">
            <a:avLst/>
          </a:prstGeom>
          <a:noFill/>
        </p:spPr>
        <p:txBody>
          <a:bodyPr wrap="none" lIns="0" tIns="0" rIns="0" b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F26B1D"/>
                </a:solidFill>
                <a:effectLst/>
                <a:uLnTx/>
                <a:uFillTx/>
                <a:latin typeface="Calibri Light" panose="020F0302020204030204"/>
                <a:ea typeface="+mn-ea"/>
                <a:cs typeface="Segoe UI Semibold" panose="020B0702040204020203" pitchFamily="34" charset="0"/>
              </a:rPr>
              <a:t>Con</a:t>
            </a:r>
            <a:r>
              <a:rPr kumimoji="0" lang="fr-FR" sz="1200" b="0" i="0" u="none" strike="noStrike" kern="1200" cap="none" spc="0" normalizeH="0" baseline="0" noProof="0" dirty="0" err="1">
                <a:ln>
                  <a:noFill/>
                </a:ln>
                <a:solidFill>
                  <a:prstClr val="white">
                    <a:lumMod val="75000"/>
                  </a:prstClr>
                </a:solidFill>
                <a:effectLst/>
                <a:uLnTx/>
                <a:uFillTx/>
                <a:latin typeface="Calibri Light" panose="020F0302020204030204"/>
                <a:ea typeface="+mn-ea"/>
                <a:cs typeface="Segoe UI Semibold" panose="020B0702040204020203" pitchFamily="34" charset="0"/>
              </a:rPr>
              <a:t>COVE</a:t>
            </a:r>
            <a:r>
              <a:rPr kumimoji="0" lang="fr-FR" sz="1200" b="0" i="0" u="none" strike="noStrike" kern="1200" cap="none" spc="0" normalizeH="0" baseline="0" noProof="0" dirty="0">
                <a:ln>
                  <a:noFill/>
                </a:ln>
                <a:solidFill>
                  <a:prstClr val="white">
                    <a:lumMod val="75000"/>
                  </a:prstClr>
                </a:solidFill>
                <a:effectLst/>
                <a:uLnTx/>
                <a:uFillTx/>
                <a:latin typeface="Calibri Light" panose="020F0302020204030204"/>
                <a:ea typeface="+mn-ea"/>
                <a:cs typeface="Segoe UI Semibold" panose="020B0702040204020203" pitchFamily="34" charset="0"/>
              </a:rPr>
              <a:t> </a:t>
            </a:r>
            <a:r>
              <a:rPr kumimoji="0" lang="en-NZ" sz="1200" b="0" i="0" u="none" strike="noStrike" kern="1200" cap="none" spc="0" normalizeH="0" baseline="0" noProof="0" dirty="0" err="1">
                <a:ln>
                  <a:noFill/>
                </a:ln>
                <a:solidFill>
                  <a:prstClr val="white">
                    <a:lumMod val="75000"/>
                  </a:prstClr>
                </a:solidFill>
                <a:effectLst/>
                <a:uLnTx/>
                <a:uFillTx/>
                <a:latin typeface="Calibri Light" panose="020F0302020204030204"/>
                <a:ea typeface="+mn-ea"/>
                <a:cs typeface="+mn-cs"/>
              </a:rPr>
              <a:t>Tūhura</a:t>
            </a:r>
            <a:endParaRPr kumimoji="0" lang="en-US" sz="1050" b="0" i="0" u="none" strike="noStrike" kern="1200" cap="none" spc="100" normalizeH="0" baseline="0" noProof="0" dirty="0">
              <a:ln>
                <a:noFill/>
              </a:ln>
              <a:solidFill>
                <a:srgbClr val="F44336"/>
              </a:solidFill>
              <a:effectLst/>
              <a:uLnTx/>
              <a:uFillTx/>
              <a:latin typeface="HelveticaNeueLT Pro 45 Lt" panose="020B0403020202020204"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A80DA435-8484-AB60-855A-099EE149DC23}"/>
              </a:ext>
            </a:extLst>
          </p:cNvPr>
          <p:cNvSpPr txBox="1"/>
          <p:nvPr userDrawn="1"/>
        </p:nvSpPr>
        <p:spPr>
          <a:xfrm>
            <a:off x="873838" y="2042492"/>
            <a:ext cx="10444323" cy="2978764"/>
          </a:xfrm>
          <a:prstGeom prst="rect">
            <a:avLst/>
          </a:prstGeom>
          <a:noFill/>
        </p:spPr>
        <p:txBody>
          <a:bodyPr wrap="square" lIns="0" tIns="0" bIns="0" rtlCol="0" anchor="t">
            <a:spAutoFit/>
          </a:bodyPr>
          <a:lstStyle/>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If we can improve skills and provide clear career pathways in these industries, </a:t>
            </a:r>
          </a:p>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employers will have a highly skilled and productive workforce; </a:t>
            </a:r>
          </a:p>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employees will have greater job security,</a:t>
            </a:r>
          </a:p>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improved earnings and opportunities for training and career development; potential employees will see the industries as attractive; </a:t>
            </a:r>
          </a:p>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and New Zealand will be stronger economically.</a:t>
            </a:r>
            <a:endParaRPr kumimoji="0" lang="en-GB"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1563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31D360-9BF5-B0C4-1DDD-B2D2D7D6F49B}"/>
              </a:ext>
            </a:extLst>
          </p:cNvPr>
          <p:cNvPicPr>
            <a:picLocks noChangeAspect="1"/>
          </p:cNvPicPr>
          <p:nvPr userDrawn="1"/>
        </p:nvPicPr>
        <p:blipFill>
          <a:blip r:embed="rId2"/>
          <a:stretch>
            <a:fillRect/>
          </a:stretch>
        </p:blipFill>
        <p:spPr>
          <a:xfrm>
            <a:off x="-16934" y="-42932"/>
            <a:ext cx="12208934" cy="6900931"/>
          </a:xfrm>
          <a:prstGeom prst="rect">
            <a:avLst/>
          </a:prstGeom>
        </p:spPr>
      </p:pic>
      <p:sp>
        <p:nvSpPr>
          <p:cNvPr id="4" name="TextBox 3">
            <a:extLst>
              <a:ext uri="{FF2B5EF4-FFF2-40B4-BE49-F238E27FC236}">
                <a16:creationId xmlns:a16="http://schemas.microsoft.com/office/drawing/2014/main" id="{C51599A1-1A51-8BD5-5EA5-E096C0234C32}"/>
              </a:ext>
            </a:extLst>
          </p:cNvPr>
          <p:cNvSpPr txBox="1"/>
          <p:nvPr userDrawn="1"/>
        </p:nvSpPr>
        <p:spPr>
          <a:xfrm>
            <a:off x="1405465" y="1155753"/>
            <a:ext cx="7001933" cy="67127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NZ" sz="3600" b="1" i="0" u="none" strike="noStrike" kern="1200" cap="none" spc="0" normalizeH="0" baseline="0" noProof="0" dirty="0">
                <a:ln>
                  <a:noFill/>
                </a:ln>
                <a:solidFill>
                  <a:prstClr val="white"/>
                </a:solidFill>
                <a:effectLst/>
                <a:uLnTx/>
                <a:uFillTx/>
                <a:latin typeface="Calibri"/>
                <a:ea typeface="+mn-ea"/>
                <a:cs typeface="Calibri"/>
              </a:rPr>
              <a:t> Join us to shape the future</a:t>
            </a:r>
          </a:p>
        </p:txBody>
      </p:sp>
      <p:sp>
        <p:nvSpPr>
          <p:cNvPr id="5" name="TextBox 4">
            <a:extLst>
              <a:ext uri="{FF2B5EF4-FFF2-40B4-BE49-F238E27FC236}">
                <a16:creationId xmlns:a16="http://schemas.microsoft.com/office/drawing/2014/main" id="{787EA3E1-2596-1461-88C6-7A0911D6DA7F}"/>
              </a:ext>
            </a:extLst>
          </p:cNvPr>
          <p:cNvSpPr txBox="1"/>
          <p:nvPr userDrawn="1"/>
        </p:nvSpPr>
        <p:spPr>
          <a:xfrm>
            <a:off x="1600200" y="2075905"/>
            <a:ext cx="8991600" cy="2472472"/>
          </a:xfrm>
          <a:prstGeom prst="rect">
            <a:avLst/>
          </a:prstGeom>
          <a:noFill/>
        </p:spPr>
        <p:txBody>
          <a:bodyPr wrap="square" lIns="0" tIns="0" bIns="0" rtlCol="0" anchor="t">
            <a:spAutoFit/>
          </a:bodyPr>
          <a:lstStyle/>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a:ea typeface="+mn-ea"/>
                <a:cs typeface="Calibri"/>
              </a:rPr>
              <a:t>If you are a Construction and Infrastructure related business or sole trader, you can request to become a </a:t>
            </a:r>
            <a:r>
              <a:rPr kumimoji="0" lang="en-NZ" sz="1800" b="0" i="0" u="none" strike="noStrike" kern="1200" cap="none" spc="0" normalizeH="0" baseline="0" noProof="0" dirty="0" err="1">
                <a:ln>
                  <a:noFill/>
                </a:ln>
                <a:solidFill>
                  <a:prstClr val="white"/>
                </a:solidFill>
                <a:effectLst/>
                <a:uLnTx/>
                <a:uFillTx/>
                <a:latin typeface="Calibri"/>
                <a:ea typeface="+mn-ea"/>
                <a:cs typeface="Calibri"/>
              </a:rPr>
              <a:t>ConCOVE</a:t>
            </a:r>
            <a:r>
              <a:rPr kumimoji="0" lang="en-NZ" sz="1800" b="0" i="0" u="none" strike="noStrike" kern="1200" cap="none" spc="0" normalizeH="0" baseline="0" noProof="0" dirty="0">
                <a:ln>
                  <a:noFill/>
                </a:ln>
                <a:solidFill>
                  <a:prstClr val="white"/>
                </a:solidFill>
                <a:effectLst/>
                <a:uLnTx/>
                <a:uFillTx/>
                <a:latin typeface="Calibri"/>
                <a:ea typeface="+mn-ea"/>
                <a:cs typeface="Calibri"/>
              </a:rPr>
              <a:t> member at any time.  </a:t>
            </a:r>
          </a:p>
          <a:p>
            <a:pPr marL="0" marR="0" lvl="0" indent="0" algn="l" defTabSz="914400" rtl="0" eaLnBrk="1" fontAlgn="base" latinLnBrk="0" hangingPunct="1">
              <a:lnSpc>
                <a:spcPct val="100000"/>
              </a:lnSpc>
              <a:spcBef>
                <a:spcPct val="0"/>
              </a:spcBef>
              <a:spcAft>
                <a:spcPts val="50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a:ea typeface="+mn-ea"/>
              <a:cs typeface="Calibri"/>
            </a:endParaRPr>
          </a:p>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a:ea typeface="+mn-ea"/>
                <a:cs typeface="Calibri"/>
              </a:rPr>
              <a:t>The </a:t>
            </a:r>
            <a:r>
              <a:rPr kumimoji="0" lang="en-NZ" sz="1800" b="0" i="0" u="none" strike="noStrike" kern="1200" cap="none" spc="0" normalizeH="0" baseline="0" noProof="0" dirty="0" err="1">
                <a:ln>
                  <a:noFill/>
                </a:ln>
                <a:solidFill>
                  <a:prstClr val="white"/>
                </a:solidFill>
                <a:effectLst/>
                <a:uLnTx/>
                <a:uFillTx/>
                <a:latin typeface="Calibri"/>
                <a:ea typeface="+mn-ea"/>
                <a:cs typeface="Calibri"/>
              </a:rPr>
              <a:t>ConCOVE</a:t>
            </a:r>
            <a:r>
              <a:rPr kumimoji="0" lang="en-NZ" sz="1800" b="0" i="0" u="none" strike="noStrike" kern="1200" cap="none" spc="0" normalizeH="0" baseline="0" noProof="0" dirty="0">
                <a:ln>
                  <a:noFill/>
                </a:ln>
                <a:solidFill>
                  <a:prstClr val="white"/>
                </a:solidFill>
                <a:effectLst/>
                <a:uLnTx/>
                <a:uFillTx/>
                <a:latin typeface="Calibri"/>
                <a:ea typeface="+mn-ea"/>
                <a:cs typeface="Calibri"/>
              </a:rPr>
              <a:t> membership is free, and you will be consulted on projects, kept up to date with our latest developments and invited to future events, presentations and workshops.</a:t>
            </a:r>
          </a:p>
          <a:p>
            <a:pPr marL="0" marR="0" lvl="0" indent="0" algn="l" defTabSz="914400" rtl="0" eaLnBrk="1" fontAlgn="base" latinLnBrk="0" hangingPunct="1">
              <a:lnSpc>
                <a:spcPct val="100000"/>
              </a:lnSpc>
              <a:spcBef>
                <a:spcPct val="0"/>
              </a:spcBef>
              <a:spcAft>
                <a:spcPts val="500"/>
              </a:spcAft>
              <a:buClrTx/>
              <a:buSzTx/>
              <a:buFontTx/>
              <a:buNone/>
              <a:tabLst/>
              <a:defRPr/>
            </a:pPr>
            <a:endParaRPr kumimoji="0" lang="en-NZ" altLang="en-US" sz="1800" b="0" i="0" u="none" strike="noStrike" kern="1200" cap="none" spc="0" normalizeH="0" baseline="0" noProof="0" dirty="0">
              <a:ln>
                <a:noFill/>
              </a:ln>
              <a:solidFill>
                <a:prstClr val="white"/>
              </a:solidFill>
              <a:effectLst/>
              <a:uLnTx/>
              <a:uFillTx/>
              <a:latin typeface="Calibri"/>
              <a:ea typeface="+mn-ea"/>
              <a:cs typeface="Calibri"/>
            </a:endParaRPr>
          </a:p>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NZ" altLang="en-US" sz="1800" b="0" i="0" u="none" strike="noStrike" kern="1200" cap="none" spc="0" normalizeH="0" baseline="0" noProof="0" dirty="0">
                <a:ln>
                  <a:noFill/>
                </a:ln>
                <a:solidFill>
                  <a:prstClr val="white"/>
                </a:solidFill>
                <a:effectLst/>
                <a:uLnTx/>
                <a:uFillTx/>
                <a:latin typeface="Calibri"/>
                <a:ea typeface="+mn-ea"/>
                <a:cs typeface="Calibri"/>
              </a:rPr>
              <a:t>We welcome you to complete the membership application and join us on the </a:t>
            </a:r>
            <a:r>
              <a:rPr kumimoji="0" lang="en-NZ" altLang="en-US" sz="1800" b="0" i="0" u="none" strike="noStrike" kern="1200" cap="none" spc="0" normalizeH="0" baseline="0" noProof="0" dirty="0" err="1">
                <a:ln>
                  <a:noFill/>
                </a:ln>
                <a:solidFill>
                  <a:prstClr val="white"/>
                </a:solidFill>
                <a:effectLst/>
                <a:uLnTx/>
                <a:uFillTx/>
                <a:latin typeface="Calibri"/>
                <a:ea typeface="+mn-ea"/>
                <a:cs typeface="Calibri"/>
              </a:rPr>
              <a:t>ConCOVE</a:t>
            </a:r>
            <a:r>
              <a:rPr kumimoji="0" lang="en-NZ" altLang="en-US" sz="1800" b="0" i="0" u="none" strike="noStrike" kern="1200" cap="none" spc="0" normalizeH="0" baseline="0" noProof="0" dirty="0">
                <a:ln>
                  <a:noFill/>
                </a:ln>
                <a:solidFill>
                  <a:prstClr val="white"/>
                </a:solidFill>
                <a:effectLst/>
                <a:uLnTx/>
                <a:uFillTx/>
                <a:latin typeface="Calibri"/>
                <a:ea typeface="+mn-ea"/>
                <a:cs typeface="Calibri"/>
              </a:rPr>
              <a:t> website. </a:t>
            </a:r>
            <a:endParaRPr kumimoji="0" lang="en-US" altLang="en-US" sz="18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6" name="Rectangle: Rounded Corners 5">
            <a:hlinkClick r:id="rId3"/>
            <a:extLst>
              <a:ext uri="{FF2B5EF4-FFF2-40B4-BE49-F238E27FC236}">
                <a16:creationId xmlns:a16="http://schemas.microsoft.com/office/drawing/2014/main" id="{BAE1C39A-5765-33E4-87D2-1DBC5E181635}"/>
              </a:ext>
            </a:extLst>
          </p:cNvPr>
          <p:cNvSpPr/>
          <p:nvPr userDrawn="1"/>
        </p:nvSpPr>
        <p:spPr>
          <a:xfrm>
            <a:off x="1600200" y="5046134"/>
            <a:ext cx="3750733" cy="778933"/>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white"/>
                </a:solidFill>
                <a:effectLst/>
                <a:uLnTx/>
                <a:uFillTx/>
                <a:latin typeface="Calibri" panose="020F0502020204030204"/>
                <a:ea typeface="+mn-ea"/>
                <a:cs typeface="+mn-cs"/>
              </a:rPr>
              <a:t>Become a </a:t>
            </a:r>
            <a:r>
              <a:rPr kumimoji="0" lang="en-NZ" sz="1800" b="1" i="0" u="none" strike="noStrike" kern="1200" cap="none" spc="0" normalizeH="0" baseline="0" noProof="0" dirty="0" err="1">
                <a:ln>
                  <a:noFill/>
                </a:ln>
                <a:solidFill>
                  <a:prstClr val="white"/>
                </a:solidFill>
                <a:effectLst/>
                <a:uLnTx/>
                <a:uFillTx/>
                <a:latin typeface="Calibri" panose="020F0502020204030204"/>
                <a:ea typeface="+mn-ea"/>
                <a:cs typeface="+mn-cs"/>
              </a:rPr>
              <a:t>ConCOVE</a:t>
            </a:r>
            <a:r>
              <a:rPr kumimoji="0" lang="en-NZ" sz="1800" b="1" i="0" u="none" strike="noStrike" kern="1200" cap="none" spc="0" normalizeH="0" baseline="0" noProof="0" dirty="0">
                <a:ln>
                  <a:noFill/>
                </a:ln>
                <a:solidFill>
                  <a:prstClr val="white"/>
                </a:solidFill>
                <a:effectLst/>
                <a:uLnTx/>
                <a:uFillTx/>
                <a:latin typeface="Calibri" panose="020F0502020204030204"/>
                <a:ea typeface="+mn-ea"/>
                <a:cs typeface="+mn-cs"/>
              </a:rPr>
              <a:t> member</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30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9E0FDE-45CB-3042-42FF-48192F0DD9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1709738"/>
            <a:ext cx="6583558" cy="285273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50" y="4589463"/>
            <a:ext cx="5794418"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0436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4F04E9-8817-0A36-3E5F-68F14DC7F9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162422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3D53C3-CCD4-ED0D-9C58-0DEC2939A2AB}"/>
              </a:ext>
            </a:extLst>
          </p:cNvPr>
          <p:cNvPicPr>
            <a:picLocks noChangeAspect="1"/>
          </p:cNvPicPr>
          <p:nvPr userDrawn="1"/>
        </p:nvPicPr>
        <p:blipFill>
          <a:blip r:embed="rId2"/>
          <a:stretch>
            <a:fillRect/>
          </a:stretch>
        </p:blipFill>
        <p:spPr>
          <a:xfrm>
            <a:off x="1" y="-87682"/>
            <a:ext cx="12192000" cy="6945682"/>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19281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BA98E7-21D8-10DC-1C42-3F91036274F6}"/>
              </a:ext>
            </a:extLst>
          </p:cNvPr>
          <p:cNvPicPr>
            <a:picLocks noChangeAspect="1"/>
          </p:cNvPicPr>
          <p:nvPr userDrawn="1"/>
        </p:nvPicPr>
        <p:blipFill>
          <a:blip r:embed="rId2"/>
          <a:stretch>
            <a:fillRect/>
          </a:stretch>
        </p:blipFill>
        <p:spPr>
          <a:xfrm>
            <a:off x="0" y="0"/>
            <a:ext cx="12192000" cy="6856333"/>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923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CEFC0-0C29-DAA4-3F36-63CA3B1340B0}"/>
              </a:ext>
            </a:extLst>
          </p:cNvPr>
          <p:cNvPicPr>
            <a:picLocks noChangeAspect="1"/>
          </p:cNvPicPr>
          <p:nvPr userDrawn="1"/>
        </p:nvPicPr>
        <p:blipFill rotWithShape="1">
          <a:blip r:embed="rId2"/>
          <a:srcRect t="1461"/>
          <a:stretch/>
        </p:blipFill>
        <p:spPr>
          <a:xfrm>
            <a:off x="0" y="0"/>
            <a:ext cx="12192000" cy="6858000"/>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1038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457A3-070C-1C66-BE67-3F453A4D2BEA}"/>
              </a:ext>
            </a:extLst>
          </p:cNvPr>
          <p:cNvPicPr>
            <a:picLocks noChangeAspect="1"/>
          </p:cNvPicPr>
          <p:nvPr userDrawn="1"/>
        </p:nvPicPr>
        <p:blipFill>
          <a:blip r:embed="rId2"/>
          <a:stretch>
            <a:fillRect/>
          </a:stretch>
        </p:blipFill>
        <p:spPr>
          <a:xfrm>
            <a:off x="0" y="4977"/>
            <a:ext cx="12192000" cy="6848046"/>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0575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7CC2C-73A1-85ED-4640-82A9EF608EC0}"/>
              </a:ext>
            </a:extLst>
          </p:cNvPr>
          <p:cNvPicPr>
            <a:picLocks noChangeAspect="1"/>
          </p:cNvPicPr>
          <p:nvPr userDrawn="1"/>
        </p:nvPicPr>
        <p:blipFill>
          <a:blip r:embed="rId2"/>
          <a:stretch>
            <a:fillRect/>
          </a:stretch>
        </p:blipFill>
        <p:spPr>
          <a:xfrm>
            <a:off x="21139" y="0"/>
            <a:ext cx="12149721" cy="6858000"/>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4100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2874"/>
      </p:ext>
    </p:extLst>
  </p:cSld>
  <p:clrMap bg1="lt1" tx1="dk1" bg2="lt2" tx2="dk2" accent1="accent1" accent2="accent2" accent3="accent3" accent4="accent4" accent5="accent5" accent6="accent6" hlink="hlink" folHlink="folHlink"/>
  <p:sldLayoutIdLst>
    <p:sldLayoutId id="2147483885" r:id="rId1"/>
    <p:sldLayoutId id="2147483887" r:id="rId2"/>
    <p:sldLayoutId id="2147483906" r:id="rId3"/>
    <p:sldLayoutId id="2147483896" r:id="rId4"/>
    <p:sldLayoutId id="2147483905" r:id="rId5"/>
    <p:sldLayoutId id="2147483903" r:id="rId6"/>
    <p:sldLayoutId id="2147483904" r:id="rId7"/>
    <p:sldLayoutId id="2147483902" r:id="rId8"/>
    <p:sldLayoutId id="2147483907" r:id="rId9"/>
    <p:sldLayoutId id="214748389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AutoShape 24">
            <a:extLst>
              <a:ext uri="{FF2B5EF4-FFF2-40B4-BE49-F238E27FC236}">
                <a16:creationId xmlns:a16="http://schemas.microsoft.com/office/drawing/2014/main" id="{1771AA5C-AB84-93A0-8978-49A9E148A626}"/>
              </a:ext>
            </a:extLst>
          </p:cNvPr>
          <p:cNvSpPr/>
          <p:nvPr userDrawn="1"/>
        </p:nvSpPr>
        <p:spPr>
          <a:xfrm>
            <a:off x="-101600" y="-10634"/>
            <a:ext cx="358961" cy="6868633"/>
          </a:xfrm>
          <a:prstGeom prst="rect">
            <a:avLst/>
          </a:prstGeom>
          <a:solidFill>
            <a:srgbClr val="30062E"/>
          </a:solidFill>
          <a:ln>
            <a:noFill/>
          </a:ln>
        </p:spPr>
        <p:txBody>
          <a:bodyPr/>
          <a:lstStyle/>
          <a:p>
            <a:endParaRPr lang="en-US"/>
          </a:p>
        </p:txBody>
      </p:sp>
    </p:spTree>
    <p:extLst>
      <p:ext uri="{BB962C8B-B14F-4D97-AF65-F5344CB8AC3E}">
        <p14:creationId xmlns:p14="http://schemas.microsoft.com/office/powerpoint/2010/main" val="1301937804"/>
      </p:ext>
    </p:extLst>
  </p:cSld>
  <p:clrMap bg1="lt1" tx1="dk1" bg2="lt2" tx2="dk2" accent1="accent1" accent2="accent2" accent3="accent3" accent4="accent4" accent5="accent5" accent6="accent6" hlink="hlink" folHlink="folHlink"/>
  <p:sldLayoutIdLst>
    <p:sldLayoutId id="2147483843" r:id="rId1"/>
    <p:sldLayoutId id="2147483845" r:id="rId2"/>
    <p:sldLayoutId id="2147483872" r:id="rId3"/>
    <p:sldLayoutId id="2147483853" r:id="rId4"/>
    <p:sldLayoutId id="2147483867" r:id="rId5"/>
    <p:sldLayoutId id="2147483868" r:id="rId6"/>
    <p:sldLayoutId id="2147483866" r:id="rId7"/>
    <p:sldLayoutId id="2147483870" r:id="rId8"/>
    <p:sldLayoutId id="2147483869" r:id="rId9"/>
    <p:sldLayoutId id="2147483871" r:id="rId10"/>
    <p:sldLayoutId id="2147483873" r:id="rId11"/>
    <p:sldLayoutId id="2147483952" r:id="rId12"/>
  </p:sldLayoutIdLst>
  <p:txStyles>
    <p:titleStyle>
      <a:lvl1pPr algn="l" defTabSz="914400" rtl="0" eaLnBrk="1" latinLnBrk="0" hangingPunct="1">
        <a:lnSpc>
          <a:spcPct val="90000"/>
        </a:lnSpc>
        <a:spcBef>
          <a:spcPct val="0"/>
        </a:spcBef>
        <a:buNone/>
        <a:defRPr sz="2400" b="1" kern="1200">
          <a:solidFill>
            <a:srgbClr val="30062E"/>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30062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30062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0062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0062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0062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794882"/>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hyperlink" Target="https://www.utica.edu/academic/Assessment/new/Blooms%20Taxonomy%20-%20Best.pdf"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1062-7BB1-33CF-D8E4-54BF89D328F0}"/>
              </a:ext>
            </a:extLst>
          </p:cNvPr>
          <p:cNvSpPr>
            <a:spLocks noGrp="1"/>
          </p:cNvSpPr>
          <p:nvPr>
            <p:ph type="title"/>
          </p:nvPr>
        </p:nvSpPr>
        <p:spPr/>
        <p:txBody>
          <a:bodyPr/>
          <a:lstStyle/>
          <a:p>
            <a:r>
              <a:rPr lang="en-US" sz="4800" dirty="0">
                <a:latin typeface="Avenir Medium" panose="02000503020000020003" pitchFamily="2" charset="0"/>
              </a:rPr>
              <a:t>VET Training Advisor</a:t>
            </a:r>
            <a:br>
              <a:rPr lang="en-US" sz="4800" dirty="0">
                <a:latin typeface="Avenir Medium" panose="02000503020000020003" pitchFamily="2" charset="0"/>
              </a:rPr>
            </a:br>
            <a:r>
              <a:rPr lang="en-US" sz="4800" dirty="0">
                <a:latin typeface="Avenir Medium" panose="02000503020000020003" pitchFamily="2" charset="0"/>
              </a:rPr>
              <a:t>Capability and Competency Framework</a:t>
            </a:r>
            <a:endParaRPr lang="en-US" sz="4800" dirty="0"/>
          </a:p>
        </p:txBody>
      </p:sp>
      <p:sp>
        <p:nvSpPr>
          <p:cNvPr id="3" name="Text Placeholder 2">
            <a:extLst>
              <a:ext uri="{FF2B5EF4-FFF2-40B4-BE49-F238E27FC236}">
                <a16:creationId xmlns:a16="http://schemas.microsoft.com/office/drawing/2014/main" id="{68C94967-9A28-1B47-0F2B-B910CE8FBCBF}"/>
              </a:ext>
            </a:extLst>
          </p:cNvPr>
          <p:cNvSpPr>
            <a:spLocks noGrp="1"/>
          </p:cNvSpPr>
          <p:nvPr>
            <p:ph type="body" idx="1"/>
          </p:nvPr>
        </p:nvSpPr>
        <p:spPr/>
        <p:txBody>
          <a:bodyPr/>
          <a:lstStyle/>
          <a:p>
            <a:r>
              <a:rPr lang="en-US" dirty="0"/>
              <a:t>Enabling the success of this critical navigating role in Aotearoa’s VET system</a:t>
            </a:r>
          </a:p>
        </p:txBody>
      </p:sp>
      <p:pic>
        <p:nvPicPr>
          <p:cNvPr id="4" name="Picture 3" descr="A picture containing logo&#10;&#10;Description automatically generated">
            <a:extLst>
              <a:ext uri="{FF2B5EF4-FFF2-40B4-BE49-F238E27FC236}">
                <a16:creationId xmlns:a16="http://schemas.microsoft.com/office/drawing/2014/main" id="{55BB73ED-3CE8-E08B-7ED6-78A155269F89}"/>
              </a:ext>
            </a:extLst>
          </p:cNvPr>
          <p:cNvPicPr>
            <a:picLocks noChangeAspect="1"/>
          </p:cNvPicPr>
          <p:nvPr/>
        </p:nvPicPr>
        <p:blipFill>
          <a:blip r:embed="rId2"/>
          <a:stretch>
            <a:fillRect/>
          </a:stretch>
        </p:blipFill>
        <p:spPr>
          <a:xfrm>
            <a:off x="10592656" y="0"/>
            <a:ext cx="1599344" cy="987543"/>
          </a:xfrm>
          <a:prstGeom prst="rect">
            <a:avLst/>
          </a:prstGeom>
        </p:spPr>
      </p:pic>
    </p:spTree>
    <p:extLst>
      <p:ext uri="{BB962C8B-B14F-4D97-AF65-F5344CB8AC3E}">
        <p14:creationId xmlns:p14="http://schemas.microsoft.com/office/powerpoint/2010/main" val="2946769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4586-947F-9B9C-C67B-ED21080010D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67FD77A-EBC6-77FE-849F-C680BCE3753B}"/>
              </a:ext>
            </a:extLst>
          </p:cNvPr>
          <p:cNvSpPr/>
          <p:nvPr/>
        </p:nvSpPr>
        <p:spPr>
          <a:xfrm>
            <a:off x="410306" y="780152"/>
            <a:ext cx="11586249" cy="5881601"/>
          </a:xfrm>
          <a:prstGeom prst="rect">
            <a:avLst/>
          </a:prstGeom>
          <a:solidFill>
            <a:srgbClr val="30063E">
              <a:alpha val="24314"/>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DDEBC0B1-82C5-ED67-5E4B-30BA490A4ED2}"/>
              </a:ext>
            </a:extLst>
          </p:cNvPr>
          <p:cNvSpPr txBox="1"/>
          <p:nvPr/>
        </p:nvSpPr>
        <p:spPr>
          <a:xfrm>
            <a:off x="546203" y="848561"/>
            <a:ext cx="11235493" cy="5627828"/>
          </a:xfrm>
          <a:prstGeom prst="rect">
            <a:avLst/>
          </a:prstGeom>
          <a:noFill/>
        </p:spPr>
        <p:txBody>
          <a:bodyPr wrap="square" lIns="90000" tIns="45720" rIns="91440" bIns="45720" numCol="3" spcCol="252000" rtlCol="0" anchor="t">
            <a:noAutofit/>
          </a:bodyPr>
          <a:lstStyle/>
          <a:p>
            <a:pPr>
              <a:spcBef>
                <a:spcPts val="267"/>
              </a:spcBef>
              <a:spcAft>
                <a:spcPts val="267"/>
              </a:spcAft>
            </a:pPr>
            <a:r>
              <a:rPr lang="en-NZ" sz="860" b="1" dirty="0"/>
              <a:t>Title: Training Advisor</a:t>
            </a:r>
          </a:p>
          <a:p>
            <a:pPr>
              <a:spcBef>
                <a:spcPts val="267"/>
              </a:spcBef>
              <a:spcAft>
                <a:spcPts val="267"/>
              </a:spcAft>
            </a:pPr>
            <a:r>
              <a:rPr lang="en-NZ" sz="860" dirty="0"/>
              <a:t>Reporting To: National Training Advisor Manager</a:t>
            </a:r>
          </a:p>
          <a:p>
            <a:pPr>
              <a:spcBef>
                <a:spcPts val="267"/>
              </a:spcBef>
              <a:spcAft>
                <a:spcPts val="267"/>
              </a:spcAft>
            </a:pPr>
            <a:r>
              <a:rPr lang="en-NZ" sz="860" b="1" dirty="0"/>
              <a:t>Purpose:</a:t>
            </a:r>
          </a:p>
          <a:p>
            <a:pPr>
              <a:spcBef>
                <a:spcPts val="267"/>
              </a:spcBef>
              <a:spcAft>
                <a:spcPts val="267"/>
              </a:spcAft>
            </a:pPr>
            <a:r>
              <a:rPr lang="en-NZ" sz="860" dirty="0"/>
              <a:t>You will serve as a vital navigator for ākonga, employers, and training organisations as they go through the complex journey of learning in the vocational education landscape. </a:t>
            </a:r>
          </a:p>
          <a:p>
            <a:pPr>
              <a:spcBef>
                <a:spcPts val="267"/>
              </a:spcBef>
              <a:spcAft>
                <a:spcPts val="267"/>
              </a:spcAft>
            </a:pPr>
            <a:r>
              <a:rPr lang="en-NZ" sz="860" dirty="0"/>
              <a:t>You are like a conductor, bringing people and processes together in harmony, taking a leadership stance of what best practice looks like.</a:t>
            </a:r>
          </a:p>
          <a:p>
            <a:pPr>
              <a:spcBef>
                <a:spcPts val="267"/>
              </a:spcBef>
              <a:spcAft>
                <a:spcPts val="267"/>
              </a:spcAft>
            </a:pPr>
            <a:r>
              <a:rPr lang="en-NZ" sz="860" dirty="0"/>
              <a:t>You will need to build bridges between learning and working, ensuring all parties understand their roles within the apprentice’s learning journey. </a:t>
            </a:r>
          </a:p>
          <a:p>
            <a:pPr>
              <a:spcBef>
                <a:spcPts val="267"/>
              </a:spcBef>
              <a:spcAft>
                <a:spcPts val="267"/>
              </a:spcAft>
            </a:pPr>
            <a:r>
              <a:rPr lang="en-NZ" sz="860" dirty="0"/>
              <a:t>As a trusted advisor to everyone involved, you will provide the steady guidance needed to keep ākonga on track while also helping employers develop their future workforce. </a:t>
            </a:r>
          </a:p>
          <a:p>
            <a:pPr>
              <a:spcBef>
                <a:spcPts val="267"/>
              </a:spcBef>
              <a:spcAft>
                <a:spcPts val="267"/>
              </a:spcAft>
            </a:pPr>
            <a:r>
              <a:rPr lang="en-NZ" sz="860" dirty="0"/>
              <a:t>You will have to champion both ākonga and industry needs, creating the relationships and pathways that transform people into skilled qualified professionals who stay in the sector in a rewarding career contributing to the sector’s future success.</a:t>
            </a:r>
          </a:p>
          <a:p>
            <a:pPr>
              <a:spcBef>
                <a:spcPts val="267"/>
              </a:spcBef>
              <a:spcAft>
                <a:spcPts val="267"/>
              </a:spcAft>
            </a:pPr>
            <a:r>
              <a:rPr lang="en-NZ" sz="860" dirty="0"/>
              <a:t>You will help us build our business with future placement opportunities with the employers, but this a byproduct of your primary reason for being.</a:t>
            </a:r>
          </a:p>
          <a:p>
            <a:pPr>
              <a:spcBef>
                <a:spcPts val="267"/>
              </a:spcBef>
              <a:spcAft>
                <a:spcPts val="267"/>
              </a:spcAft>
            </a:pPr>
            <a:endParaRPr lang="en-NZ" sz="860" dirty="0"/>
          </a:p>
          <a:p>
            <a:pPr>
              <a:spcBef>
                <a:spcPts val="267"/>
              </a:spcBef>
              <a:spcAft>
                <a:spcPts val="267"/>
              </a:spcAft>
            </a:pPr>
            <a:r>
              <a:rPr lang="en-NZ" sz="860" b="1" dirty="0"/>
              <a:t>Primary Relationships</a:t>
            </a:r>
          </a:p>
          <a:p>
            <a:pPr>
              <a:spcBef>
                <a:spcPts val="267"/>
              </a:spcBef>
              <a:spcAft>
                <a:spcPts val="267"/>
              </a:spcAft>
            </a:pPr>
            <a:r>
              <a:rPr lang="en-NZ" sz="860" dirty="0"/>
              <a:t>The Ākonga: Individual learners throughout their journey including their whānau/family members</a:t>
            </a:r>
          </a:p>
          <a:p>
            <a:pPr>
              <a:spcBef>
                <a:spcPts val="267"/>
              </a:spcBef>
              <a:spcAft>
                <a:spcPts val="267"/>
              </a:spcAft>
            </a:pPr>
            <a:r>
              <a:rPr lang="en-NZ" sz="860" dirty="0"/>
              <a:t>Employer Representatives: Multiple employer employees across levels - from leadership to direct supervisors and trainers, also contractors where ākonga may work under their supervision</a:t>
            </a:r>
          </a:p>
          <a:p>
            <a:pPr>
              <a:spcBef>
                <a:spcPts val="267"/>
              </a:spcBef>
              <a:spcAft>
                <a:spcPts val="267"/>
              </a:spcAft>
            </a:pPr>
            <a:r>
              <a:rPr lang="en-NZ" sz="860" dirty="0"/>
              <a:t>Training Organisation Colleagues: Internal team members including Trainers/Tutors, Relationship/Account Managers, Assessors and Verifiers.</a:t>
            </a:r>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r>
              <a:rPr lang="en-NZ" sz="860" b="1" dirty="0"/>
              <a:t>Primary Responsibilities</a:t>
            </a:r>
          </a:p>
          <a:p>
            <a:pPr>
              <a:spcBef>
                <a:spcPts val="267"/>
              </a:spcBef>
              <a:spcAft>
                <a:spcPts val="267"/>
              </a:spcAft>
            </a:pPr>
            <a:r>
              <a:rPr lang="en-NZ" sz="860" dirty="0"/>
              <a:t>Support ākonga: Ensure ākonga are safe, well-supported, and cared for throughout their learning journey building their confidence and self-belief to support their growth.</a:t>
            </a:r>
          </a:p>
          <a:p>
            <a:pPr>
              <a:spcBef>
                <a:spcPts val="267"/>
              </a:spcBef>
              <a:spcAft>
                <a:spcPts val="267"/>
              </a:spcAft>
            </a:pPr>
            <a:r>
              <a:rPr lang="en-NZ" sz="860" dirty="0"/>
              <a:t>Navigate the learning journey to support completion and retention: Guide all parties through qualification pathways, requirements, and support services to ensure ākonga progress through their qualifications, achieve successful completion and move forward into a career in the sector.</a:t>
            </a:r>
          </a:p>
          <a:p>
            <a:pPr>
              <a:spcBef>
                <a:spcPts val="267"/>
              </a:spcBef>
              <a:spcAft>
                <a:spcPts val="267"/>
              </a:spcAft>
            </a:pPr>
            <a:r>
              <a:rPr lang="en-NZ" sz="860" dirty="0"/>
              <a:t>Ensure learning quality delivery: Monitor and support learning to meet standards and qualification requirements. </a:t>
            </a:r>
          </a:p>
          <a:p>
            <a:pPr>
              <a:spcBef>
                <a:spcPts val="267"/>
              </a:spcBef>
              <a:spcAft>
                <a:spcPts val="267"/>
              </a:spcAft>
            </a:pPr>
            <a:r>
              <a:rPr lang="en-NZ" sz="860" dirty="0"/>
              <a:t>Enhance employer capabilities and competencies: Develop employers' understanding of the requirements of their role in an ākonga’s development and their future workforce development based on the Training Advisor’s own knowledge of their people in roles across the firm.</a:t>
            </a:r>
          </a:p>
          <a:p>
            <a:pPr>
              <a:spcBef>
                <a:spcPts val="267"/>
              </a:spcBef>
              <a:spcAft>
                <a:spcPts val="267"/>
              </a:spcAft>
            </a:pPr>
            <a:r>
              <a:rPr lang="en-NZ" sz="860" dirty="0"/>
              <a:t>Build relationships: Foster productive partnerships with and between ākonga, employers, and training providers.</a:t>
            </a:r>
          </a:p>
          <a:p>
            <a:pPr>
              <a:spcBef>
                <a:spcPts val="267"/>
              </a:spcBef>
              <a:spcAft>
                <a:spcPts val="267"/>
              </a:spcAft>
            </a:pPr>
            <a:endParaRPr lang="en-NZ" sz="860" dirty="0"/>
          </a:p>
          <a:p>
            <a:pPr>
              <a:spcBef>
                <a:spcPts val="267"/>
              </a:spcBef>
              <a:spcAft>
                <a:spcPts val="267"/>
              </a:spcAft>
            </a:pPr>
            <a:r>
              <a:rPr lang="en-NZ" sz="860" b="1" dirty="0"/>
              <a:t>Essential Duties</a:t>
            </a:r>
          </a:p>
          <a:p>
            <a:pPr>
              <a:spcBef>
                <a:spcPts val="267"/>
              </a:spcBef>
              <a:spcAft>
                <a:spcPts val="267"/>
              </a:spcAft>
            </a:pPr>
            <a:r>
              <a:rPr lang="en-NZ" sz="860" dirty="0"/>
              <a:t>Ākonga Learning Journey Management</a:t>
            </a:r>
          </a:p>
          <a:p>
            <a:pPr>
              <a:spcBef>
                <a:spcPts val="267"/>
              </a:spcBef>
              <a:spcAft>
                <a:spcPts val="267"/>
              </a:spcAft>
            </a:pPr>
            <a:r>
              <a:rPr lang="en-NZ" sz="860" dirty="0"/>
              <a:t>Tripartite Engagement and Communication</a:t>
            </a:r>
          </a:p>
          <a:p>
            <a:pPr>
              <a:spcBef>
                <a:spcPts val="267"/>
              </a:spcBef>
              <a:spcAft>
                <a:spcPts val="267"/>
              </a:spcAft>
            </a:pPr>
            <a:r>
              <a:rPr lang="en-NZ" sz="860" dirty="0"/>
              <a:t>Documentation and Compliance</a:t>
            </a:r>
          </a:p>
          <a:p>
            <a:pPr>
              <a:spcBef>
                <a:spcPts val="267"/>
              </a:spcBef>
              <a:spcAft>
                <a:spcPts val="267"/>
              </a:spcAft>
            </a:pPr>
            <a:r>
              <a:rPr lang="en-NZ" sz="860" dirty="0"/>
              <a:t>Progress Monitoring and Assessment</a:t>
            </a:r>
          </a:p>
          <a:p>
            <a:pPr>
              <a:spcBef>
                <a:spcPts val="267"/>
              </a:spcBef>
              <a:spcAft>
                <a:spcPts val="267"/>
              </a:spcAft>
            </a:pPr>
            <a:r>
              <a:rPr lang="en-NZ" sz="860" dirty="0"/>
              <a:t>Support Services Coordination</a:t>
            </a:r>
          </a:p>
          <a:p>
            <a:pPr>
              <a:spcBef>
                <a:spcPts val="267"/>
              </a:spcBef>
              <a:spcAft>
                <a:spcPts val="267"/>
              </a:spcAft>
            </a:pPr>
            <a:r>
              <a:rPr lang="en-NZ" sz="860" dirty="0"/>
              <a:t>Planning and Forecasting</a:t>
            </a:r>
          </a:p>
          <a:p>
            <a:pPr>
              <a:spcBef>
                <a:spcPts val="267"/>
              </a:spcBef>
              <a:spcAft>
                <a:spcPts val="267"/>
              </a:spcAft>
            </a:pPr>
            <a:r>
              <a:rPr lang="en-NZ" sz="860" dirty="0"/>
              <a:t>Caseload Management</a:t>
            </a:r>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r>
              <a:rPr lang="en-NZ" sz="860" b="1" dirty="0"/>
              <a:t>Personal Attributes</a:t>
            </a:r>
          </a:p>
          <a:p>
            <a:pPr>
              <a:spcBef>
                <a:spcPts val="267"/>
              </a:spcBef>
              <a:spcAft>
                <a:spcPts val="267"/>
              </a:spcAft>
            </a:pPr>
            <a:r>
              <a:rPr lang="en-NZ" sz="860" dirty="0"/>
              <a:t>Relational warmth: Ability to build trust and rapport with diverse people.</a:t>
            </a:r>
          </a:p>
          <a:p>
            <a:pPr>
              <a:spcBef>
                <a:spcPts val="267"/>
              </a:spcBef>
              <a:spcAft>
                <a:spcPts val="267"/>
              </a:spcAft>
            </a:pPr>
            <a:r>
              <a:rPr lang="en-NZ" sz="860" dirty="0"/>
              <a:t>Emotional maturity: Managing complex situations without becoming overwhelmed or over-involved.</a:t>
            </a:r>
          </a:p>
          <a:p>
            <a:pPr>
              <a:spcBef>
                <a:spcPts val="267"/>
              </a:spcBef>
              <a:spcAft>
                <a:spcPts val="267"/>
              </a:spcAft>
            </a:pPr>
            <a:r>
              <a:rPr lang="en-NZ" sz="860" dirty="0"/>
              <a:t>Cultural humility: Genuine respect for diverse backgrounds and learning style.</a:t>
            </a:r>
          </a:p>
          <a:p>
            <a:pPr>
              <a:spcBef>
                <a:spcPts val="267"/>
              </a:spcBef>
              <a:spcAft>
                <a:spcPts val="267"/>
              </a:spcAft>
            </a:pPr>
            <a:r>
              <a:rPr lang="en-NZ" sz="860" dirty="0"/>
              <a:t>Resilience: Thriving in constantly changing environments with competing demands.</a:t>
            </a:r>
          </a:p>
          <a:p>
            <a:pPr>
              <a:spcBef>
                <a:spcPts val="267"/>
              </a:spcBef>
              <a:spcAft>
                <a:spcPts val="267"/>
              </a:spcAft>
            </a:pPr>
            <a:r>
              <a:rPr lang="en-NZ" sz="860" dirty="0"/>
              <a:t>Pragmatism: Balancing ideal outcomes with practical realities.</a:t>
            </a:r>
          </a:p>
          <a:p>
            <a:pPr>
              <a:spcBef>
                <a:spcPts val="267"/>
              </a:spcBef>
              <a:spcAft>
                <a:spcPts val="267"/>
              </a:spcAft>
            </a:pPr>
            <a:endParaRPr lang="en-NZ" sz="860" dirty="0"/>
          </a:p>
          <a:p>
            <a:pPr>
              <a:spcBef>
                <a:spcPts val="267"/>
              </a:spcBef>
              <a:spcAft>
                <a:spcPts val="267"/>
              </a:spcAft>
            </a:pPr>
            <a:r>
              <a:rPr lang="en-NZ" sz="860" b="1" dirty="0"/>
              <a:t>Skills</a:t>
            </a:r>
          </a:p>
          <a:p>
            <a:pPr>
              <a:spcBef>
                <a:spcPts val="267"/>
              </a:spcBef>
              <a:spcAft>
                <a:spcPts val="267"/>
              </a:spcAft>
            </a:pPr>
            <a:r>
              <a:rPr lang="en-NZ" sz="860" dirty="0"/>
              <a:t>Literacy and Numeracy: Strong written and numerical skills to support documentation and learner assistance.</a:t>
            </a:r>
          </a:p>
          <a:p>
            <a:pPr>
              <a:spcBef>
                <a:spcPts val="267"/>
              </a:spcBef>
              <a:spcAft>
                <a:spcPts val="267"/>
              </a:spcAft>
            </a:pPr>
            <a:r>
              <a:rPr lang="en-NZ" sz="860" dirty="0"/>
              <a:t>Digital Literacy: Proficient in digital tools and platforms.</a:t>
            </a:r>
          </a:p>
          <a:p>
            <a:pPr>
              <a:spcBef>
                <a:spcPts val="267"/>
              </a:spcBef>
              <a:spcAft>
                <a:spcPts val="267"/>
              </a:spcAft>
            </a:pPr>
            <a:r>
              <a:rPr lang="en-NZ" sz="860" dirty="0"/>
              <a:t>Communication: Effective listening, verbal and written communication across diverse stakeholder groups.</a:t>
            </a:r>
          </a:p>
          <a:p>
            <a:pPr>
              <a:spcBef>
                <a:spcPts val="267"/>
              </a:spcBef>
              <a:spcAft>
                <a:spcPts val="267"/>
              </a:spcAft>
            </a:pPr>
            <a:r>
              <a:rPr lang="en-NZ" sz="860" dirty="0"/>
              <a:t>Trade Technical: Trade-specific skills that enable correct learning journey navigation.</a:t>
            </a:r>
          </a:p>
          <a:p>
            <a:pPr>
              <a:spcBef>
                <a:spcPts val="267"/>
              </a:spcBef>
              <a:spcAft>
                <a:spcPts val="267"/>
              </a:spcAft>
            </a:pPr>
            <a:r>
              <a:rPr lang="en-NZ" sz="860" dirty="0"/>
              <a:t>Time Management: Proficient in successfully balancing competing demands on time.</a:t>
            </a:r>
          </a:p>
          <a:p>
            <a:pPr>
              <a:spcBef>
                <a:spcPts val="267"/>
              </a:spcBef>
              <a:spcAft>
                <a:spcPts val="267"/>
              </a:spcAft>
            </a:pPr>
            <a:endParaRPr lang="en-NZ" sz="860" dirty="0"/>
          </a:p>
          <a:p>
            <a:pPr>
              <a:spcBef>
                <a:spcPts val="267"/>
              </a:spcBef>
              <a:spcAft>
                <a:spcPts val="267"/>
              </a:spcAft>
            </a:pPr>
            <a:r>
              <a:rPr lang="en-NZ" sz="860" b="1" dirty="0"/>
              <a:t>Qualification and Experience Areas</a:t>
            </a:r>
          </a:p>
          <a:p>
            <a:pPr>
              <a:spcBef>
                <a:spcPts val="267"/>
              </a:spcBef>
              <a:spcAft>
                <a:spcPts val="267"/>
              </a:spcAft>
            </a:pPr>
            <a:r>
              <a:rPr lang="en-NZ" sz="860" dirty="0"/>
              <a:t>Industry and trade level technical knowledge</a:t>
            </a:r>
          </a:p>
          <a:p>
            <a:pPr>
              <a:spcBef>
                <a:spcPts val="267"/>
              </a:spcBef>
              <a:spcAft>
                <a:spcPts val="267"/>
              </a:spcAft>
            </a:pPr>
            <a:r>
              <a:rPr lang="en-NZ" sz="860" dirty="0"/>
              <a:t>Vocational and adult education</a:t>
            </a:r>
          </a:p>
          <a:p>
            <a:pPr>
              <a:spcBef>
                <a:spcPts val="267"/>
              </a:spcBef>
              <a:spcAft>
                <a:spcPts val="267"/>
              </a:spcAft>
            </a:pPr>
            <a:r>
              <a:rPr lang="en-NZ" sz="860" dirty="0"/>
              <a:t>Mentoring or coaching </a:t>
            </a:r>
          </a:p>
          <a:p>
            <a:pPr>
              <a:spcBef>
                <a:spcPts val="267"/>
              </a:spcBef>
              <a:spcAft>
                <a:spcPts val="267"/>
              </a:spcAft>
            </a:pPr>
            <a:r>
              <a:rPr lang="en-NZ" sz="860" dirty="0"/>
              <a:t>Business or commercial experience</a:t>
            </a:r>
          </a:p>
          <a:p>
            <a:pPr>
              <a:spcBef>
                <a:spcPts val="267"/>
              </a:spcBef>
              <a:spcAft>
                <a:spcPts val="267"/>
              </a:spcAft>
            </a:pPr>
            <a:r>
              <a:rPr lang="en-NZ" sz="860" dirty="0"/>
              <a:t>Experience with diverse learners</a:t>
            </a:r>
          </a:p>
          <a:p>
            <a:pPr>
              <a:spcBef>
                <a:spcPts val="267"/>
              </a:spcBef>
              <a:spcAft>
                <a:spcPts val="267"/>
              </a:spcAft>
            </a:pPr>
            <a:r>
              <a:rPr lang="en-NZ" sz="860" dirty="0"/>
              <a:t>Case management</a:t>
            </a:r>
          </a:p>
          <a:p>
            <a:pPr>
              <a:spcBef>
                <a:spcPts val="267"/>
              </a:spcBef>
              <a:spcAft>
                <a:spcPts val="267"/>
              </a:spcAft>
            </a:pPr>
            <a:r>
              <a:rPr lang="en-NZ" sz="860" dirty="0"/>
              <a:t>Conflict resolution </a:t>
            </a:r>
          </a:p>
          <a:p>
            <a:pPr>
              <a:spcBef>
                <a:spcPts val="267"/>
              </a:spcBef>
              <a:spcAft>
                <a:spcPts val="267"/>
              </a:spcAft>
            </a:pPr>
            <a:r>
              <a:rPr lang="en-NZ" sz="860" dirty="0"/>
              <a:t>Cultural intelligence particularly Māori and Pasifika</a:t>
            </a:r>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a:p>
            <a:pPr>
              <a:spcBef>
                <a:spcPts val="267"/>
              </a:spcBef>
              <a:spcAft>
                <a:spcPts val="267"/>
              </a:spcAft>
            </a:pPr>
            <a:endParaRPr lang="en-NZ" sz="860" dirty="0"/>
          </a:p>
        </p:txBody>
      </p:sp>
      <p:sp>
        <p:nvSpPr>
          <p:cNvPr id="2" name="Google Shape;256;p30">
            <a:extLst>
              <a:ext uri="{FF2B5EF4-FFF2-40B4-BE49-F238E27FC236}">
                <a16:creationId xmlns:a16="http://schemas.microsoft.com/office/drawing/2014/main" id="{B4CE80D5-1AAE-CE28-47BA-16E243ACB6CE}"/>
              </a:ext>
            </a:extLst>
          </p:cNvPr>
          <p:cNvSpPr txBox="1">
            <a:spLocks/>
          </p:cNvSpPr>
          <p:nvPr/>
        </p:nvSpPr>
        <p:spPr>
          <a:xfrm>
            <a:off x="442206" y="210637"/>
            <a:ext cx="11236523" cy="40626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Example Job Description: Training Advisor in Work-Based Learning Context</a:t>
            </a:r>
          </a:p>
        </p:txBody>
      </p:sp>
      <p:cxnSp>
        <p:nvCxnSpPr>
          <p:cNvPr id="13" name="Straight Connector 12">
            <a:extLst>
              <a:ext uri="{FF2B5EF4-FFF2-40B4-BE49-F238E27FC236}">
                <a16:creationId xmlns:a16="http://schemas.microsoft.com/office/drawing/2014/main" id="{686CEA0C-847B-67CB-758E-1D6292B32C28}"/>
              </a:ext>
            </a:extLst>
          </p:cNvPr>
          <p:cNvCxnSpPr/>
          <p:nvPr/>
        </p:nvCxnSpPr>
        <p:spPr>
          <a:xfrm>
            <a:off x="4204800" y="1008000"/>
            <a:ext cx="0" cy="5280000"/>
          </a:xfrm>
          <a:prstGeom prst="line">
            <a:avLst/>
          </a:prstGeom>
          <a:ln w="3175">
            <a:solidFill>
              <a:srgbClr val="4454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C2317F-F57D-7A38-5117-E49C711205B7}"/>
              </a:ext>
            </a:extLst>
          </p:cNvPr>
          <p:cNvCxnSpPr/>
          <p:nvPr/>
        </p:nvCxnSpPr>
        <p:spPr>
          <a:xfrm>
            <a:off x="8123200" y="1008000"/>
            <a:ext cx="0" cy="5280000"/>
          </a:xfrm>
          <a:prstGeom prst="line">
            <a:avLst/>
          </a:prstGeom>
          <a:ln w="3175">
            <a:solidFill>
              <a:srgbClr val="4454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31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056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AE1FD-A25F-1366-2C2F-07F162D535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3E5A2A-08A5-0446-688B-BCD9BCA3B580}"/>
              </a:ext>
            </a:extLst>
          </p:cNvPr>
          <p:cNvSpPr txBox="1"/>
          <p:nvPr/>
        </p:nvSpPr>
        <p:spPr>
          <a:xfrm>
            <a:off x="4300804" y="777600"/>
            <a:ext cx="7161593" cy="5088000"/>
          </a:xfrm>
          <a:prstGeom prst="rect">
            <a:avLst/>
          </a:prstGeom>
          <a:noFill/>
        </p:spPr>
        <p:txBody>
          <a:bodyPr wrap="square" lIns="90000" tIns="45720" rIns="91440" bIns="45720" numCol="1" rtlCol="0" anchor="ctr">
            <a:noAutofit/>
          </a:bodyPr>
          <a:lstStyle/>
          <a:p>
            <a:pPr>
              <a:lnSpc>
                <a:spcPct val="114000"/>
              </a:lnSpc>
              <a:spcBef>
                <a:spcPts val="480"/>
              </a:spcBef>
              <a:spcAft>
                <a:spcPts val="480"/>
              </a:spcAft>
            </a:pPr>
            <a:r>
              <a:rPr lang="en-NZ" dirty="0">
                <a:latin typeface="Calibri" panose="020F0502020204030204" pitchFamily="34" charset="0"/>
                <a:cs typeface="Calibri" panose="020F0502020204030204" pitchFamily="34" charset="0"/>
              </a:rPr>
              <a:t>Navigators are recognised as highly skilled, highly valuable individuals who are both at the centre and essential to the success of, any journey. They are required to understand the systems in which they operate and how to utilise the tools available to them to guide a group of people to safely and efficiently arrive at the intended destination. They must also have the knowledge and skills necessary to support those they are guiding to respond appropriately to challenges that arise during the journey. Their effectiveness therefore depends on a combination of their own knowledge and skills, the availability and quality of the tools they can access, and their relationships with the other people involved in the </a:t>
            </a:r>
            <a:r>
              <a:rPr lang="en-NZ">
                <a:latin typeface="Calibri" panose="020F0502020204030204" pitchFamily="34" charset="0"/>
                <a:cs typeface="Calibri" panose="020F0502020204030204" pitchFamily="34" charset="0"/>
              </a:rPr>
              <a:t>journey. </a:t>
            </a:r>
            <a:endParaRPr lang="en-NZ" dirty="0">
              <a:latin typeface="Calibri" panose="020F0502020204030204" pitchFamily="34" charset="0"/>
              <a:cs typeface="Calibri" panose="020F0502020204030204" pitchFamily="34" charset="0"/>
            </a:endParaRPr>
          </a:p>
          <a:p>
            <a:pPr>
              <a:lnSpc>
                <a:spcPct val="114000"/>
              </a:lnSpc>
              <a:spcBef>
                <a:spcPts val="480"/>
              </a:spcBef>
              <a:spcAft>
                <a:spcPts val="480"/>
              </a:spcAft>
            </a:pPr>
            <a:r>
              <a:rPr lang="en-NZ" sz="1000" dirty="0">
                <a:latin typeface="Calibri" panose="020F0502020204030204" pitchFamily="34" charset="0"/>
                <a:cs typeface="Calibri" panose="020F0502020204030204" pitchFamily="34" charset="0"/>
              </a:rPr>
              <a:t>Allen + Clarke “Investigating training advisors in work-based learning in the construction and infrastructure sector.”, September 2024</a:t>
            </a:r>
          </a:p>
        </p:txBody>
      </p:sp>
      <p:cxnSp>
        <p:nvCxnSpPr>
          <p:cNvPr id="3" name="Straight Connector 2">
            <a:extLst>
              <a:ext uri="{FF2B5EF4-FFF2-40B4-BE49-F238E27FC236}">
                <a16:creationId xmlns:a16="http://schemas.microsoft.com/office/drawing/2014/main" id="{97A0B60A-E230-7BFA-D7E0-EA8A482E8187}"/>
              </a:ext>
            </a:extLst>
          </p:cNvPr>
          <p:cNvCxnSpPr>
            <a:cxnSpLocks/>
          </p:cNvCxnSpPr>
          <p:nvPr/>
        </p:nvCxnSpPr>
        <p:spPr>
          <a:xfrm>
            <a:off x="3725786" y="357622"/>
            <a:ext cx="0" cy="6362159"/>
          </a:xfrm>
          <a:prstGeom prst="line">
            <a:avLst/>
          </a:prstGeom>
          <a:ln w="9525"/>
        </p:spPr>
        <p:style>
          <a:lnRef idx="2">
            <a:schemeClr val="dk1"/>
          </a:lnRef>
          <a:fillRef idx="0">
            <a:schemeClr val="dk1"/>
          </a:fillRef>
          <a:effectRef idx="1">
            <a:schemeClr val="dk1"/>
          </a:effectRef>
          <a:fontRef idx="minor">
            <a:schemeClr val="tx1"/>
          </a:fontRef>
        </p:style>
      </p:cxnSp>
      <p:sp>
        <p:nvSpPr>
          <p:cNvPr id="4" name="Google Shape;256;p30">
            <a:extLst>
              <a:ext uri="{FF2B5EF4-FFF2-40B4-BE49-F238E27FC236}">
                <a16:creationId xmlns:a16="http://schemas.microsoft.com/office/drawing/2014/main" id="{D319C337-D226-A3C1-8D1E-48B532476666}"/>
              </a:ext>
            </a:extLst>
          </p:cNvPr>
          <p:cNvSpPr txBox="1">
            <a:spLocks/>
          </p:cNvSpPr>
          <p:nvPr/>
        </p:nvSpPr>
        <p:spPr>
          <a:xfrm>
            <a:off x="391147" y="261925"/>
            <a:ext cx="3166617" cy="22159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Calibri" panose="020F0502020204030204" pitchFamily="34" charset="0"/>
                <a:cs typeface="Calibri" panose="020F0502020204030204" pitchFamily="34" charset="0"/>
              </a:rPr>
              <a:t>Training Advisors are the critical learning navigators in the VET system for both learning completions and future workforce development.</a:t>
            </a:r>
          </a:p>
        </p:txBody>
      </p:sp>
      <p:sp>
        <p:nvSpPr>
          <p:cNvPr id="5" name="TextBox 4">
            <a:extLst>
              <a:ext uri="{FF2B5EF4-FFF2-40B4-BE49-F238E27FC236}">
                <a16:creationId xmlns:a16="http://schemas.microsoft.com/office/drawing/2014/main" id="{572A6BCF-9CE0-21C0-A087-8FA9E8D56058}"/>
              </a:ext>
            </a:extLst>
          </p:cNvPr>
          <p:cNvSpPr txBox="1"/>
          <p:nvPr/>
        </p:nvSpPr>
        <p:spPr>
          <a:xfrm>
            <a:off x="4072204" y="1477555"/>
            <a:ext cx="457200"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364990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AB494-DEC0-2990-50F6-18FB50FEA4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7F94EE-A1FF-E6C5-6495-15525E71CB6E}"/>
              </a:ext>
            </a:extLst>
          </p:cNvPr>
          <p:cNvSpPr txBox="1"/>
          <p:nvPr/>
        </p:nvSpPr>
        <p:spPr>
          <a:xfrm>
            <a:off x="3782295" y="336347"/>
            <a:ext cx="8221997" cy="6383434"/>
          </a:xfrm>
          <a:prstGeom prst="rect">
            <a:avLst/>
          </a:prstGeom>
          <a:noFill/>
        </p:spPr>
        <p:txBody>
          <a:bodyPr wrap="square" lIns="90000" tIns="45720" rIns="91440" bIns="45720" numCol="1" rtlCol="0" anchor="t">
            <a:noAutofit/>
          </a:bodyPr>
          <a:lstStyle/>
          <a:p>
            <a:pPr>
              <a:spcBef>
                <a:spcPts val="480"/>
              </a:spcBef>
              <a:spcAft>
                <a:spcPts val="480"/>
              </a:spcAft>
            </a:pPr>
            <a:r>
              <a:rPr lang="en-NZ" sz="1200" dirty="0"/>
              <a:t>A cross-sector workshop identified that the definition of the Training Advisor role is an important step for the sector. A shared understanding across providers and Training Advisors themselves of the requirements of the role will help everyone be more successful in terms of ākonga and employer outcomes, including completions, retentions and sector workforce development.</a:t>
            </a:r>
          </a:p>
          <a:p>
            <a:pPr>
              <a:spcBef>
                <a:spcPts val="480"/>
              </a:spcBef>
              <a:spcAft>
                <a:spcPts val="480"/>
              </a:spcAft>
            </a:pPr>
            <a:r>
              <a:rPr lang="en-NZ" sz="1200" dirty="0"/>
              <a:t>This framework was developed by representatives from across the sector via a combination of in-person and online workshops. The work was initiated off the back of the Allen + Clarke research upon which a working group then layered on their personal expertise and experiences. The process was facilitated by Martin Grant from Adaptation.</a:t>
            </a:r>
          </a:p>
          <a:p>
            <a:pPr>
              <a:spcBef>
                <a:spcPts val="480"/>
              </a:spcBef>
              <a:spcAft>
                <a:spcPts val="480"/>
              </a:spcAft>
            </a:pPr>
            <a:r>
              <a:rPr lang="en-NZ" sz="1200" dirty="0"/>
              <a:t>The framework aims to provide a base of well informed and considered knowledge in two primary use cases:</a:t>
            </a:r>
          </a:p>
          <a:p>
            <a:pPr marL="304792" indent="-304792">
              <a:spcBef>
                <a:spcPts val="480"/>
              </a:spcBef>
              <a:spcAft>
                <a:spcPts val="480"/>
              </a:spcAft>
              <a:buFont typeface="+mj-lt"/>
              <a:buAutoNum type="arabicPeriod"/>
            </a:pPr>
            <a:r>
              <a:rPr lang="en-NZ" sz="1200" dirty="0"/>
              <a:t>An organisation can contextualise the content to have an effective Training Advisor role in their unique setting based on their organisation type or size, technical area or other defining characteristics like the current responsibilities of their Training Advisors or People and Culture policies such as salary bands.</a:t>
            </a:r>
          </a:p>
          <a:p>
            <a:pPr marL="304792" indent="-304792">
              <a:spcBef>
                <a:spcPts val="480"/>
              </a:spcBef>
              <a:spcAft>
                <a:spcPts val="480"/>
              </a:spcAft>
              <a:buFont typeface="+mj-lt"/>
              <a:buAutoNum type="arabicPeriod"/>
            </a:pPr>
            <a:r>
              <a:rPr lang="en-NZ" sz="1200" dirty="0"/>
              <a:t>Training Advisors can use it to reflect on their understanding of their role and then use these insights in mapping their own professional development aspirations and pathway.</a:t>
            </a:r>
          </a:p>
          <a:p>
            <a:pPr>
              <a:spcBef>
                <a:spcPts val="480"/>
              </a:spcBef>
              <a:spcAft>
                <a:spcPts val="480"/>
              </a:spcAft>
            </a:pPr>
            <a:r>
              <a:rPr lang="en-NZ" sz="1200" dirty="0"/>
              <a:t>While the research was focused on work-based learning programme Training Advisers, the ‘navigating’ value of the role, and therefore the framework, applies in many learning contexts.</a:t>
            </a:r>
          </a:p>
          <a:p>
            <a:pPr>
              <a:spcBef>
                <a:spcPts val="480"/>
              </a:spcBef>
              <a:spcAft>
                <a:spcPts val="480"/>
              </a:spcAft>
            </a:pPr>
            <a:r>
              <a:rPr lang="en-NZ" sz="1200" dirty="0"/>
              <a:t>This framework is located </a:t>
            </a:r>
            <a:r>
              <a:rPr lang="en-NZ" sz="1200" u="sng" dirty="0"/>
              <a:t>here in an editable format</a:t>
            </a:r>
            <a:r>
              <a:rPr lang="en-NZ" sz="1200" dirty="0"/>
              <a:t>. The Allen + Clarke research is </a:t>
            </a:r>
            <a:r>
              <a:rPr lang="en-NZ" sz="1200" u="sng" dirty="0"/>
              <a:t>here.</a:t>
            </a:r>
            <a:r>
              <a:rPr lang="en-NZ" sz="1200" dirty="0"/>
              <a:t> The creation of this framework was facilitated by Martin Grant.</a:t>
            </a:r>
          </a:p>
          <a:p>
            <a:pPr>
              <a:spcBef>
                <a:spcPts val="480"/>
              </a:spcBef>
              <a:spcAft>
                <a:spcPts val="480"/>
              </a:spcAft>
            </a:pPr>
            <a:endParaRPr lang="en-NZ" sz="1200" cap="all" dirty="0"/>
          </a:p>
          <a:p>
            <a:pPr>
              <a:spcBef>
                <a:spcPts val="480"/>
              </a:spcBef>
              <a:spcAft>
                <a:spcPts val="480"/>
              </a:spcAft>
            </a:pPr>
            <a:r>
              <a:rPr lang="en-NZ" sz="1200" cap="all" dirty="0"/>
              <a:t>Definitions</a:t>
            </a:r>
          </a:p>
          <a:p>
            <a:pPr>
              <a:spcBef>
                <a:spcPts val="480"/>
              </a:spcBef>
              <a:spcAft>
                <a:spcPts val="480"/>
              </a:spcAft>
            </a:pPr>
            <a:r>
              <a:rPr lang="en-NZ" sz="1200" dirty="0"/>
              <a:t>Ākonga: There is a wide diversity of people supported by Training Advisors in diverse learning settings including apprentices, people on traineeships and those who have been on the tools for many years who are now wanting to gain qualifications who don’t see themselves as an ‘apprentice” but an adult learner. Due to this diversity, this document uses ākonga as a broad term to capture anyone learning on any type of programme.</a:t>
            </a:r>
          </a:p>
          <a:p>
            <a:pPr>
              <a:spcBef>
                <a:spcPts val="480"/>
              </a:spcBef>
              <a:spcAft>
                <a:spcPts val="480"/>
              </a:spcAft>
            </a:pPr>
            <a:r>
              <a:rPr lang="en-NZ" sz="1200" dirty="0"/>
              <a:t>Capability: The broad, high-level abilities to perform a role or function effectively.</a:t>
            </a:r>
          </a:p>
          <a:p>
            <a:pPr>
              <a:spcBef>
                <a:spcPts val="480"/>
              </a:spcBef>
              <a:spcAft>
                <a:spcPts val="480"/>
              </a:spcAft>
            </a:pPr>
            <a:r>
              <a:rPr lang="en-NZ" sz="1200" dirty="0"/>
              <a:t>Competency: The levels of proficiency across specific aspects of their role within a capability area. These competencies can be developed as a progression from developing through proficient to advanced.</a:t>
            </a:r>
          </a:p>
          <a:p>
            <a:pPr>
              <a:spcBef>
                <a:spcPts val="480"/>
              </a:spcBef>
              <a:spcAft>
                <a:spcPts val="480"/>
              </a:spcAft>
            </a:pPr>
            <a:r>
              <a:rPr lang="en-NZ" sz="1200" dirty="0"/>
              <a:t>Skill: The task-specific, technical or practical abilities that can be learned and applied to complete specific activities.</a:t>
            </a:r>
            <a:endParaRPr lang="en-NZ" sz="1200" u="sng" dirty="0"/>
          </a:p>
        </p:txBody>
      </p:sp>
      <p:sp>
        <p:nvSpPr>
          <p:cNvPr id="4" name="Google Shape;256;p30">
            <a:extLst>
              <a:ext uri="{FF2B5EF4-FFF2-40B4-BE49-F238E27FC236}">
                <a16:creationId xmlns:a16="http://schemas.microsoft.com/office/drawing/2014/main" id="{39D2762D-B272-8EC2-042E-C89EEC72F8BF}"/>
              </a:ext>
            </a:extLst>
          </p:cNvPr>
          <p:cNvSpPr txBox="1">
            <a:spLocks/>
          </p:cNvSpPr>
          <p:nvPr/>
        </p:nvSpPr>
        <p:spPr>
          <a:xfrm>
            <a:off x="410308" y="293815"/>
            <a:ext cx="3063941" cy="535531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Defining the Training Advisor role</a:t>
            </a:r>
          </a:p>
          <a:p>
            <a:pPr>
              <a:buSzPts val="2800"/>
            </a:pPr>
            <a:endParaRPr lang="en-US" sz="2800" dirty="0">
              <a:latin typeface="+mn-lt"/>
            </a:endParaRPr>
          </a:p>
          <a:p>
            <a:pPr>
              <a:buSzPts val="2800"/>
            </a:pPr>
            <a:r>
              <a:rPr lang="en-US" sz="1600" kern="0" dirty="0">
                <a:latin typeface="+mn-lt"/>
                <a:cs typeface="Poppins"/>
              </a:rPr>
              <a:t>The Training Advisor role has grown organically stemming from the code of practice for work-based learning and takes many forms in many types of organisation and many types of programme. </a:t>
            </a:r>
          </a:p>
          <a:p>
            <a:pPr>
              <a:buSzPts val="2800"/>
            </a:pPr>
            <a:endParaRPr lang="en-US" sz="1600" dirty="0">
              <a:latin typeface="+mn-lt"/>
              <a:cs typeface="Poppins"/>
            </a:endParaRPr>
          </a:p>
          <a:p>
            <a:pPr>
              <a:buSzPts val="2800"/>
            </a:pPr>
            <a:r>
              <a:rPr lang="en-US" sz="1600" kern="0" dirty="0">
                <a:latin typeface="+mn-lt"/>
                <a:cs typeface="Poppins"/>
              </a:rPr>
              <a:t>The opportunity is a shared definition of the role that can lift the value of Training Advisors with everyone they serve.</a:t>
            </a:r>
          </a:p>
          <a:p>
            <a:pPr>
              <a:buSzPts val="2800"/>
            </a:pPr>
            <a:endParaRPr lang="en-US" sz="1600" dirty="0">
              <a:latin typeface="+mn-lt"/>
              <a:cs typeface="Poppins"/>
            </a:endParaRPr>
          </a:p>
          <a:p>
            <a:pPr>
              <a:buSzPts val="2800"/>
            </a:pPr>
            <a:r>
              <a:rPr lang="en-US" sz="1600" dirty="0">
                <a:latin typeface="+mn-lt"/>
                <a:cs typeface="Poppins"/>
              </a:rPr>
              <a:t>They have a critical part to play in the success of the sector, and therefore, deserve the same level of guidance that they provide to our ākonga.</a:t>
            </a:r>
            <a:endParaRPr lang="en-US" sz="2400" dirty="0">
              <a:latin typeface="+mn-lt"/>
            </a:endParaRPr>
          </a:p>
        </p:txBody>
      </p:sp>
      <p:cxnSp>
        <p:nvCxnSpPr>
          <p:cNvPr id="5" name="Straight Connector 4">
            <a:extLst>
              <a:ext uri="{FF2B5EF4-FFF2-40B4-BE49-F238E27FC236}">
                <a16:creationId xmlns:a16="http://schemas.microsoft.com/office/drawing/2014/main" id="{2EB1E44D-87E8-696B-2FCE-727896402744}"/>
              </a:ext>
            </a:extLst>
          </p:cNvPr>
          <p:cNvCxnSpPr>
            <a:cxnSpLocks/>
          </p:cNvCxnSpPr>
          <p:nvPr/>
        </p:nvCxnSpPr>
        <p:spPr>
          <a:xfrm>
            <a:off x="3725786" y="357622"/>
            <a:ext cx="0" cy="6362159"/>
          </a:xfrm>
          <a:prstGeom prst="line">
            <a:avLst/>
          </a:prstGeom>
          <a:ln w="952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6014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73057-704B-6BD7-9452-DB75FEEE352C}"/>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C430F01-B32E-ECCF-647D-00B1E85AF737}"/>
              </a:ext>
            </a:extLst>
          </p:cNvPr>
          <p:cNvSpPr/>
          <p:nvPr/>
        </p:nvSpPr>
        <p:spPr>
          <a:xfrm>
            <a:off x="3857554" y="591534"/>
            <a:ext cx="4512351" cy="599679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72F0DE81-80D8-CB9D-2CB3-45F5DD79B23E}"/>
              </a:ext>
            </a:extLst>
          </p:cNvPr>
          <p:cNvSpPr>
            <a:spLocks noChangeAspect="1"/>
          </p:cNvSpPr>
          <p:nvPr/>
        </p:nvSpPr>
        <p:spPr>
          <a:xfrm>
            <a:off x="3926400" y="1488650"/>
            <a:ext cx="4310400" cy="3956732"/>
          </a:xfrm>
          <a:prstGeom prst="ellipse">
            <a:avLst/>
          </a:prstGeom>
          <a:solidFill>
            <a:srgbClr val="30062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7"/>
          </a:p>
        </p:txBody>
      </p:sp>
      <p:sp>
        <p:nvSpPr>
          <p:cNvPr id="14" name="Oval 13">
            <a:extLst>
              <a:ext uri="{FF2B5EF4-FFF2-40B4-BE49-F238E27FC236}">
                <a16:creationId xmlns:a16="http://schemas.microsoft.com/office/drawing/2014/main" id="{574E03AA-E988-6150-261E-E97A8DCAE65B}"/>
              </a:ext>
            </a:extLst>
          </p:cNvPr>
          <p:cNvSpPr>
            <a:spLocks noChangeAspect="1"/>
          </p:cNvSpPr>
          <p:nvPr/>
        </p:nvSpPr>
        <p:spPr>
          <a:xfrm>
            <a:off x="4501707" y="2013764"/>
            <a:ext cx="3159787" cy="2886641"/>
          </a:xfrm>
          <a:prstGeom prst="ellipse">
            <a:avLst/>
          </a:prstGeom>
          <a:solidFill>
            <a:srgbClr val="30063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7"/>
          </a:p>
        </p:txBody>
      </p:sp>
      <p:sp>
        <p:nvSpPr>
          <p:cNvPr id="7" name="Oval 6">
            <a:extLst>
              <a:ext uri="{FF2B5EF4-FFF2-40B4-BE49-F238E27FC236}">
                <a16:creationId xmlns:a16="http://schemas.microsoft.com/office/drawing/2014/main" id="{EEB0D77F-D207-B416-085D-87756F305CB2}"/>
              </a:ext>
            </a:extLst>
          </p:cNvPr>
          <p:cNvSpPr/>
          <p:nvPr/>
        </p:nvSpPr>
        <p:spPr>
          <a:xfrm>
            <a:off x="5199155" y="2720741"/>
            <a:ext cx="1764892" cy="1445660"/>
          </a:xfrm>
          <a:prstGeom prst="ellipse">
            <a:avLst/>
          </a:prstGeom>
          <a:solidFill>
            <a:srgbClr val="30062E">
              <a:alpha val="5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7"/>
          </a:p>
        </p:txBody>
      </p:sp>
      <p:sp>
        <p:nvSpPr>
          <p:cNvPr id="4" name="Google Shape;256;p30">
            <a:extLst>
              <a:ext uri="{FF2B5EF4-FFF2-40B4-BE49-F238E27FC236}">
                <a16:creationId xmlns:a16="http://schemas.microsoft.com/office/drawing/2014/main" id="{6AD0CEE5-D904-C5BF-60DC-72E5E6158D90}"/>
              </a:ext>
            </a:extLst>
          </p:cNvPr>
          <p:cNvSpPr txBox="1">
            <a:spLocks/>
          </p:cNvSpPr>
          <p:nvPr/>
        </p:nvSpPr>
        <p:spPr>
          <a:xfrm>
            <a:off x="410308" y="315083"/>
            <a:ext cx="3063941" cy="381642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Overview of the Role</a:t>
            </a:r>
          </a:p>
          <a:p>
            <a:pPr>
              <a:buSzPts val="2800"/>
            </a:pPr>
            <a:endParaRPr lang="en-US" sz="1600" kern="0" dirty="0">
              <a:latin typeface="+mn-lt"/>
              <a:cs typeface="Poppins"/>
            </a:endParaRPr>
          </a:p>
          <a:p>
            <a:pPr>
              <a:defRPr/>
            </a:pPr>
            <a:r>
              <a:rPr lang="en-US" sz="1600" dirty="0">
                <a:latin typeface="+mn-lt"/>
                <a:cs typeface="Poppins"/>
              </a:rPr>
              <a:t>The Training Advisor role has both complexity and relational depth.</a:t>
            </a:r>
          </a:p>
          <a:p>
            <a:pPr>
              <a:defRPr/>
            </a:pPr>
            <a:endParaRPr lang="en-US" sz="1600" dirty="0">
              <a:latin typeface="+mn-lt"/>
              <a:cs typeface="Poppins"/>
            </a:endParaRPr>
          </a:p>
          <a:p>
            <a:pPr defTabSz="1219170">
              <a:defRPr/>
            </a:pPr>
            <a:r>
              <a:rPr lang="en-US" sz="1600" kern="0" dirty="0">
                <a:latin typeface="+mn-lt"/>
                <a:cs typeface="Poppins"/>
              </a:rPr>
              <a:t>The requirements in this framework will best prepare the person in the role to operate comfortably and effectively in this space.</a:t>
            </a:r>
          </a:p>
          <a:p>
            <a:pPr defTabSz="1219170">
              <a:defRPr/>
            </a:pPr>
            <a:endParaRPr lang="en-US" sz="1600" dirty="0">
              <a:latin typeface="+mn-lt"/>
              <a:cs typeface="Poppins"/>
            </a:endParaRPr>
          </a:p>
          <a:p>
            <a:pPr defTabSz="1219170">
              <a:defRPr/>
            </a:pPr>
            <a:r>
              <a:rPr lang="en-US" sz="1600" kern="0" dirty="0">
                <a:latin typeface="+mn-lt"/>
                <a:cs typeface="Poppins"/>
              </a:rPr>
              <a:t>The necessary capabilities and competencies are encompassed within a set of desirable personal attributes and a </a:t>
            </a:r>
            <a:r>
              <a:rPr lang="en-US" sz="1600" dirty="0">
                <a:latin typeface="+mn-lt"/>
                <a:cs typeface="Poppins"/>
              </a:rPr>
              <a:t>few fundamental </a:t>
            </a:r>
            <a:r>
              <a:rPr lang="en-US" sz="1600" kern="0" dirty="0">
                <a:latin typeface="+mn-lt"/>
                <a:cs typeface="Poppins"/>
              </a:rPr>
              <a:t>skills.</a:t>
            </a:r>
          </a:p>
        </p:txBody>
      </p:sp>
      <p:sp>
        <p:nvSpPr>
          <p:cNvPr id="9" name="TextBox 8">
            <a:extLst>
              <a:ext uri="{FF2B5EF4-FFF2-40B4-BE49-F238E27FC236}">
                <a16:creationId xmlns:a16="http://schemas.microsoft.com/office/drawing/2014/main" id="{A0A4AE00-56AC-9E0B-307D-BFEDFEB6DF88}"/>
              </a:ext>
            </a:extLst>
          </p:cNvPr>
          <p:cNvSpPr txBox="1"/>
          <p:nvPr/>
        </p:nvSpPr>
        <p:spPr>
          <a:xfrm>
            <a:off x="8533893" y="580816"/>
            <a:ext cx="3389220" cy="5063985"/>
          </a:xfrm>
          <a:prstGeom prst="rect">
            <a:avLst/>
          </a:prstGeom>
          <a:noFill/>
        </p:spPr>
        <p:txBody>
          <a:bodyPr wrap="square" lIns="90000" tIns="45720" rIns="91440" bIns="45720" numCol="1" rtlCol="0" anchor="t">
            <a:noAutofit/>
          </a:bodyPr>
          <a:lstStyle/>
          <a:p>
            <a:pPr>
              <a:spcBef>
                <a:spcPts val="480"/>
              </a:spcBef>
              <a:spcAft>
                <a:spcPts val="480"/>
              </a:spcAft>
            </a:pPr>
            <a:r>
              <a:rPr lang="en-NZ" sz="1100" dirty="0"/>
              <a:t>Commentary</a:t>
            </a:r>
          </a:p>
          <a:p>
            <a:pPr marL="304792" indent="-304792">
              <a:spcBef>
                <a:spcPts val="480"/>
              </a:spcBef>
              <a:spcAft>
                <a:spcPts val="480"/>
              </a:spcAft>
              <a:buFont typeface="Arial" panose="020B0604020202020204" pitchFamily="34" charset="0"/>
              <a:buChar char="•"/>
            </a:pPr>
            <a:r>
              <a:rPr lang="en-NZ" sz="1100" dirty="0"/>
              <a:t>The Training Advisor serves as a vital navigator for ākonga, employers, and training providers as they go through the complex journey of learning in the vocational education landscape. </a:t>
            </a:r>
          </a:p>
          <a:p>
            <a:pPr marL="304792" indent="-304792">
              <a:spcBef>
                <a:spcPts val="480"/>
              </a:spcBef>
              <a:spcAft>
                <a:spcPts val="480"/>
              </a:spcAft>
              <a:buFont typeface="Arial" panose="020B0604020202020204" pitchFamily="34" charset="0"/>
              <a:buChar char="•"/>
            </a:pPr>
            <a:r>
              <a:rPr lang="en-NZ" sz="1100" dirty="0"/>
              <a:t>They are like conductors, bringing people and processes together in harmony, with a leadership stance of what best practice looks like.</a:t>
            </a:r>
          </a:p>
          <a:p>
            <a:pPr marL="304792" indent="-304792">
              <a:spcBef>
                <a:spcPts val="480"/>
              </a:spcBef>
              <a:spcAft>
                <a:spcPts val="480"/>
              </a:spcAft>
              <a:buFont typeface="Arial" panose="020B0604020202020204" pitchFamily="34" charset="0"/>
              <a:buChar char="•"/>
            </a:pPr>
            <a:r>
              <a:rPr lang="en-NZ" sz="1100" dirty="0"/>
              <a:t>They build bridges between learning and working, ensuring all parties understand their roles within the ākonga’s learning journey. </a:t>
            </a:r>
          </a:p>
          <a:p>
            <a:pPr marL="304792" indent="-304792">
              <a:spcBef>
                <a:spcPts val="480"/>
              </a:spcBef>
              <a:spcAft>
                <a:spcPts val="480"/>
              </a:spcAft>
              <a:buFont typeface="Arial" panose="020B0604020202020204" pitchFamily="34" charset="0"/>
              <a:buChar char="•"/>
            </a:pPr>
            <a:r>
              <a:rPr lang="en-NZ" sz="1100" dirty="0"/>
              <a:t>As a trusted advisor to everyone involved, they provide the steady guidance needed to keep current ākonga on track while also helping employers develop their future workforce. </a:t>
            </a:r>
          </a:p>
          <a:p>
            <a:pPr marL="304792" indent="-304792">
              <a:spcBef>
                <a:spcPts val="480"/>
              </a:spcBef>
              <a:spcAft>
                <a:spcPts val="480"/>
              </a:spcAft>
              <a:buFont typeface="Arial" panose="020B0604020202020204" pitchFamily="34" charset="0"/>
              <a:buChar char="•"/>
            </a:pPr>
            <a:r>
              <a:rPr lang="en-NZ" sz="1100" dirty="0"/>
              <a:t>They champion ākonga and industry needs, creating the relationships and pathways that transform people into skilled qualified professionals who stay in the sector in a rewarding career contributing to the sector’s future success.</a:t>
            </a:r>
          </a:p>
          <a:p>
            <a:pPr marL="304792" indent="-304792">
              <a:spcBef>
                <a:spcPts val="480"/>
              </a:spcBef>
              <a:spcAft>
                <a:spcPts val="480"/>
              </a:spcAft>
              <a:buFont typeface="Arial" panose="020B0604020202020204" pitchFamily="34" charset="0"/>
              <a:buChar char="•"/>
            </a:pPr>
            <a:r>
              <a:rPr lang="en-NZ" sz="1100" dirty="0"/>
              <a:t>Training Advisors will also help their employer build their business with future placement opportunities with the employers if they are operating in a work-based learning context. But, it is important to recognise business development is a byproduct of their primary reason for being.</a:t>
            </a:r>
          </a:p>
        </p:txBody>
      </p:sp>
      <p:sp>
        <p:nvSpPr>
          <p:cNvPr id="10" name="TextBox 9">
            <a:extLst>
              <a:ext uri="{FF2B5EF4-FFF2-40B4-BE49-F238E27FC236}">
                <a16:creationId xmlns:a16="http://schemas.microsoft.com/office/drawing/2014/main" id="{DCA25D2B-8701-9594-965E-701E653F99A3}"/>
              </a:ext>
            </a:extLst>
          </p:cNvPr>
          <p:cNvSpPr txBox="1"/>
          <p:nvPr/>
        </p:nvSpPr>
        <p:spPr>
          <a:xfrm>
            <a:off x="5565034" y="2720741"/>
            <a:ext cx="1033133" cy="235898"/>
          </a:xfrm>
          <a:prstGeom prst="rect">
            <a:avLst/>
          </a:prstGeom>
          <a:noFill/>
        </p:spPr>
        <p:txBody>
          <a:bodyPr wrap="square" rtlCol="0">
            <a:spAutoFit/>
          </a:bodyPr>
          <a:lstStyle/>
          <a:p>
            <a:pPr algn="ctr"/>
            <a:r>
              <a:rPr lang="en-US" sz="933" dirty="0">
                <a:solidFill>
                  <a:schemeClr val="bg1"/>
                </a:solidFill>
              </a:rPr>
              <a:t>Ākonga</a:t>
            </a:r>
          </a:p>
        </p:txBody>
      </p:sp>
      <p:sp>
        <p:nvSpPr>
          <p:cNvPr id="11" name="TextBox 10">
            <a:extLst>
              <a:ext uri="{FF2B5EF4-FFF2-40B4-BE49-F238E27FC236}">
                <a16:creationId xmlns:a16="http://schemas.microsoft.com/office/drawing/2014/main" id="{C2686594-974E-C90B-4347-821A7C919069}"/>
              </a:ext>
            </a:extLst>
          </p:cNvPr>
          <p:cNvSpPr txBox="1"/>
          <p:nvPr/>
        </p:nvSpPr>
        <p:spPr>
          <a:xfrm>
            <a:off x="5166360" y="3639192"/>
            <a:ext cx="928105" cy="235898"/>
          </a:xfrm>
          <a:prstGeom prst="rect">
            <a:avLst/>
          </a:prstGeom>
          <a:noFill/>
        </p:spPr>
        <p:txBody>
          <a:bodyPr wrap="square" rtlCol="0">
            <a:spAutoFit/>
          </a:bodyPr>
          <a:lstStyle/>
          <a:p>
            <a:pPr algn="ctr"/>
            <a:r>
              <a:rPr lang="en-US" sz="933" dirty="0">
                <a:solidFill>
                  <a:schemeClr val="bg1"/>
                </a:solidFill>
              </a:rPr>
              <a:t>Provider</a:t>
            </a:r>
          </a:p>
        </p:txBody>
      </p:sp>
      <p:sp>
        <p:nvSpPr>
          <p:cNvPr id="12" name="TextBox 11">
            <a:extLst>
              <a:ext uri="{FF2B5EF4-FFF2-40B4-BE49-F238E27FC236}">
                <a16:creationId xmlns:a16="http://schemas.microsoft.com/office/drawing/2014/main" id="{67C2BE26-1EDA-E487-BB18-B44937B8C723}"/>
              </a:ext>
            </a:extLst>
          </p:cNvPr>
          <p:cNvSpPr txBox="1"/>
          <p:nvPr/>
        </p:nvSpPr>
        <p:spPr>
          <a:xfrm>
            <a:off x="6068886" y="3651599"/>
            <a:ext cx="928105" cy="235898"/>
          </a:xfrm>
          <a:prstGeom prst="rect">
            <a:avLst/>
          </a:prstGeom>
          <a:noFill/>
        </p:spPr>
        <p:txBody>
          <a:bodyPr wrap="square" rtlCol="0">
            <a:spAutoFit/>
          </a:bodyPr>
          <a:lstStyle/>
          <a:p>
            <a:pPr algn="ctr"/>
            <a:r>
              <a:rPr lang="en-US" sz="933" dirty="0">
                <a:solidFill>
                  <a:schemeClr val="bg1"/>
                </a:solidFill>
              </a:rPr>
              <a:t>Employer</a:t>
            </a:r>
          </a:p>
        </p:txBody>
      </p:sp>
      <p:sp>
        <p:nvSpPr>
          <p:cNvPr id="15" name="TextBox 14">
            <a:extLst>
              <a:ext uri="{FF2B5EF4-FFF2-40B4-BE49-F238E27FC236}">
                <a16:creationId xmlns:a16="http://schemas.microsoft.com/office/drawing/2014/main" id="{C49401FF-8F5A-F70F-BAA9-BD09B26D6774}"/>
              </a:ext>
            </a:extLst>
          </p:cNvPr>
          <p:cNvSpPr txBox="1"/>
          <p:nvPr/>
        </p:nvSpPr>
        <p:spPr>
          <a:xfrm>
            <a:off x="5194857" y="2149385"/>
            <a:ext cx="1764892" cy="235898"/>
          </a:xfrm>
          <a:prstGeom prst="rect">
            <a:avLst/>
          </a:prstGeom>
          <a:noFill/>
        </p:spPr>
        <p:txBody>
          <a:bodyPr wrap="square" rtlCol="0">
            <a:spAutoFit/>
          </a:bodyPr>
          <a:lstStyle/>
          <a:p>
            <a:pPr algn="ctr"/>
            <a:r>
              <a:rPr lang="en-US" sz="933" cap="all" dirty="0">
                <a:solidFill>
                  <a:schemeClr val="bg2">
                    <a:lumMod val="10000"/>
                    <a:lumOff val="90000"/>
                  </a:schemeClr>
                </a:solidFill>
              </a:rPr>
              <a:t>CORE Responsibilities</a:t>
            </a:r>
          </a:p>
        </p:txBody>
      </p:sp>
      <p:sp>
        <p:nvSpPr>
          <p:cNvPr id="17" name="TextBox 16">
            <a:extLst>
              <a:ext uri="{FF2B5EF4-FFF2-40B4-BE49-F238E27FC236}">
                <a16:creationId xmlns:a16="http://schemas.microsoft.com/office/drawing/2014/main" id="{4592427A-B8F8-73F3-7F76-3ACCCE2D1B59}"/>
              </a:ext>
            </a:extLst>
          </p:cNvPr>
          <p:cNvSpPr txBox="1"/>
          <p:nvPr/>
        </p:nvSpPr>
        <p:spPr>
          <a:xfrm>
            <a:off x="5199155" y="1574031"/>
            <a:ext cx="1764892" cy="235898"/>
          </a:xfrm>
          <a:prstGeom prst="rect">
            <a:avLst/>
          </a:prstGeom>
          <a:noFill/>
        </p:spPr>
        <p:txBody>
          <a:bodyPr wrap="square" rtlCol="0">
            <a:spAutoFit/>
          </a:bodyPr>
          <a:lstStyle/>
          <a:p>
            <a:pPr algn="ctr"/>
            <a:r>
              <a:rPr lang="en-US" sz="933" cap="all" dirty="0">
                <a:solidFill>
                  <a:schemeClr val="bg2">
                    <a:lumMod val="10000"/>
                    <a:lumOff val="90000"/>
                  </a:schemeClr>
                </a:solidFill>
              </a:rPr>
              <a:t>Capability domains</a:t>
            </a:r>
          </a:p>
        </p:txBody>
      </p:sp>
      <p:sp>
        <p:nvSpPr>
          <p:cNvPr id="20" name="Rectangle 19">
            <a:extLst>
              <a:ext uri="{FF2B5EF4-FFF2-40B4-BE49-F238E27FC236}">
                <a16:creationId xmlns:a16="http://schemas.microsoft.com/office/drawing/2014/main" id="{7E69B9F4-2AEB-F812-0764-C0F7B092B336}"/>
              </a:ext>
            </a:extLst>
          </p:cNvPr>
          <p:cNvSpPr/>
          <p:nvPr/>
        </p:nvSpPr>
        <p:spPr>
          <a:xfrm>
            <a:off x="4080286" y="5417169"/>
            <a:ext cx="4002631" cy="632660"/>
          </a:xfrm>
          <a:prstGeom prst="rect">
            <a:avLst/>
          </a:prstGeom>
          <a:solidFill>
            <a:srgbClr val="30063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7"/>
          </a:p>
        </p:txBody>
      </p:sp>
      <p:sp>
        <p:nvSpPr>
          <p:cNvPr id="21" name="Rectangle 20">
            <a:extLst>
              <a:ext uri="{FF2B5EF4-FFF2-40B4-BE49-F238E27FC236}">
                <a16:creationId xmlns:a16="http://schemas.microsoft.com/office/drawing/2014/main" id="{2A781D35-0847-3B66-DED8-98B75805625C}"/>
              </a:ext>
            </a:extLst>
          </p:cNvPr>
          <p:cNvSpPr/>
          <p:nvPr/>
        </p:nvSpPr>
        <p:spPr>
          <a:xfrm>
            <a:off x="4080286" y="855990"/>
            <a:ext cx="4002631" cy="632660"/>
          </a:xfrm>
          <a:prstGeom prst="rect">
            <a:avLst/>
          </a:prstGeom>
          <a:solidFill>
            <a:srgbClr val="30063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7"/>
          </a:p>
        </p:txBody>
      </p:sp>
      <p:sp>
        <p:nvSpPr>
          <p:cNvPr id="22" name="TextBox 21">
            <a:extLst>
              <a:ext uri="{FF2B5EF4-FFF2-40B4-BE49-F238E27FC236}">
                <a16:creationId xmlns:a16="http://schemas.microsoft.com/office/drawing/2014/main" id="{B5398B9E-3233-DB9E-68A6-4B79DFE43B40}"/>
              </a:ext>
            </a:extLst>
          </p:cNvPr>
          <p:cNvSpPr txBox="1"/>
          <p:nvPr/>
        </p:nvSpPr>
        <p:spPr>
          <a:xfrm>
            <a:off x="5173263" y="5445383"/>
            <a:ext cx="1816676" cy="235898"/>
          </a:xfrm>
          <a:prstGeom prst="rect">
            <a:avLst/>
          </a:prstGeom>
          <a:noFill/>
        </p:spPr>
        <p:txBody>
          <a:bodyPr wrap="square" rtlCol="0">
            <a:spAutoFit/>
          </a:bodyPr>
          <a:lstStyle/>
          <a:p>
            <a:pPr algn="ctr"/>
            <a:r>
              <a:rPr lang="en-US" sz="933" cap="all" dirty="0">
                <a:solidFill>
                  <a:schemeClr val="bg2">
                    <a:lumMod val="10000"/>
                    <a:lumOff val="90000"/>
                  </a:schemeClr>
                </a:solidFill>
              </a:rPr>
              <a:t>Skills</a:t>
            </a:r>
          </a:p>
        </p:txBody>
      </p:sp>
      <p:sp>
        <p:nvSpPr>
          <p:cNvPr id="23" name="TextBox 22">
            <a:extLst>
              <a:ext uri="{FF2B5EF4-FFF2-40B4-BE49-F238E27FC236}">
                <a16:creationId xmlns:a16="http://schemas.microsoft.com/office/drawing/2014/main" id="{D0B4BE55-491F-1BC5-AA5D-84E640860B01}"/>
              </a:ext>
            </a:extLst>
          </p:cNvPr>
          <p:cNvSpPr txBox="1"/>
          <p:nvPr/>
        </p:nvSpPr>
        <p:spPr>
          <a:xfrm>
            <a:off x="5173263" y="862177"/>
            <a:ext cx="1816676" cy="235898"/>
          </a:xfrm>
          <a:prstGeom prst="rect">
            <a:avLst/>
          </a:prstGeom>
          <a:noFill/>
        </p:spPr>
        <p:txBody>
          <a:bodyPr wrap="square" rtlCol="0">
            <a:spAutoFit/>
          </a:bodyPr>
          <a:lstStyle/>
          <a:p>
            <a:pPr algn="ctr"/>
            <a:r>
              <a:rPr lang="en-US" sz="933" cap="all" dirty="0">
                <a:solidFill>
                  <a:schemeClr val="bg2">
                    <a:lumMod val="10000"/>
                    <a:lumOff val="90000"/>
                  </a:schemeClr>
                </a:solidFill>
              </a:rPr>
              <a:t>Personal Attributes</a:t>
            </a:r>
          </a:p>
        </p:txBody>
      </p:sp>
      <p:sp>
        <p:nvSpPr>
          <p:cNvPr id="6" name="TextBox 5">
            <a:extLst>
              <a:ext uri="{FF2B5EF4-FFF2-40B4-BE49-F238E27FC236}">
                <a16:creationId xmlns:a16="http://schemas.microsoft.com/office/drawing/2014/main" id="{3E291347-9D70-985B-3EB6-FA029834BBA3}"/>
              </a:ext>
            </a:extLst>
          </p:cNvPr>
          <p:cNvSpPr txBox="1"/>
          <p:nvPr/>
        </p:nvSpPr>
        <p:spPr>
          <a:xfrm>
            <a:off x="4060943" y="1066902"/>
            <a:ext cx="855907" cy="338554"/>
          </a:xfrm>
          <a:prstGeom prst="rect">
            <a:avLst/>
          </a:prstGeom>
          <a:noFill/>
        </p:spPr>
        <p:txBody>
          <a:bodyPr wrap="square" rtlCol="0">
            <a:spAutoFit/>
          </a:bodyPr>
          <a:lstStyle/>
          <a:p>
            <a:pPr algn="ctr"/>
            <a:r>
              <a:rPr lang="en-US" sz="800" dirty="0">
                <a:solidFill>
                  <a:schemeClr val="bg1"/>
                </a:solidFill>
              </a:rPr>
              <a:t>Relational warmth</a:t>
            </a:r>
          </a:p>
        </p:txBody>
      </p:sp>
      <p:sp>
        <p:nvSpPr>
          <p:cNvPr id="8" name="TextBox 7">
            <a:extLst>
              <a:ext uri="{FF2B5EF4-FFF2-40B4-BE49-F238E27FC236}">
                <a16:creationId xmlns:a16="http://schemas.microsoft.com/office/drawing/2014/main" id="{FB22D7D7-E674-BC65-F270-63D0C8CE9AF6}"/>
              </a:ext>
            </a:extLst>
          </p:cNvPr>
          <p:cNvSpPr txBox="1"/>
          <p:nvPr/>
        </p:nvSpPr>
        <p:spPr>
          <a:xfrm>
            <a:off x="4854356" y="1077283"/>
            <a:ext cx="855907" cy="338554"/>
          </a:xfrm>
          <a:prstGeom prst="rect">
            <a:avLst/>
          </a:prstGeom>
          <a:noFill/>
        </p:spPr>
        <p:txBody>
          <a:bodyPr wrap="square" rtlCol="0">
            <a:spAutoFit/>
          </a:bodyPr>
          <a:lstStyle/>
          <a:p>
            <a:pPr algn="ctr"/>
            <a:r>
              <a:rPr lang="en-US" sz="800" dirty="0">
                <a:solidFill>
                  <a:schemeClr val="bg1"/>
                </a:solidFill>
              </a:rPr>
              <a:t>Emotional maturity </a:t>
            </a:r>
          </a:p>
        </p:txBody>
      </p:sp>
      <p:sp>
        <p:nvSpPr>
          <p:cNvPr id="13" name="TextBox 12">
            <a:extLst>
              <a:ext uri="{FF2B5EF4-FFF2-40B4-BE49-F238E27FC236}">
                <a16:creationId xmlns:a16="http://schemas.microsoft.com/office/drawing/2014/main" id="{D3B55B73-BF3A-1339-E268-4C45C842E930}"/>
              </a:ext>
            </a:extLst>
          </p:cNvPr>
          <p:cNvSpPr txBox="1"/>
          <p:nvPr/>
        </p:nvSpPr>
        <p:spPr>
          <a:xfrm>
            <a:off x="5647769" y="1066902"/>
            <a:ext cx="855907" cy="338554"/>
          </a:xfrm>
          <a:prstGeom prst="rect">
            <a:avLst/>
          </a:prstGeom>
          <a:noFill/>
        </p:spPr>
        <p:txBody>
          <a:bodyPr wrap="square" rtlCol="0">
            <a:spAutoFit/>
          </a:bodyPr>
          <a:lstStyle/>
          <a:p>
            <a:pPr algn="ctr"/>
            <a:r>
              <a:rPr lang="en-US" sz="800" dirty="0">
                <a:solidFill>
                  <a:schemeClr val="bg1"/>
                </a:solidFill>
              </a:rPr>
              <a:t>Cultural humility</a:t>
            </a:r>
          </a:p>
        </p:txBody>
      </p:sp>
      <p:sp>
        <p:nvSpPr>
          <p:cNvPr id="18" name="TextBox 17">
            <a:extLst>
              <a:ext uri="{FF2B5EF4-FFF2-40B4-BE49-F238E27FC236}">
                <a16:creationId xmlns:a16="http://schemas.microsoft.com/office/drawing/2014/main" id="{7DDFD0F7-FCCE-7928-714C-BCC4F760D85C}"/>
              </a:ext>
            </a:extLst>
          </p:cNvPr>
          <p:cNvSpPr txBox="1"/>
          <p:nvPr/>
        </p:nvSpPr>
        <p:spPr>
          <a:xfrm>
            <a:off x="6441183" y="1077283"/>
            <a:ext cx="855907" cy="215444"/>
          </a:xfrm>
          <a:prstGeom prst="rect">
            <a:avLst/>
          </a:prstGeom>
          <a:noFill/>
        </p:spPr>
        <p:txBody>
          <a:bodyPr wrap="square" rtlCol="0">
            <a:spAutoFit/>
          </a:bodyPr>
          <a:lstStyle/>
          <a:p>
            <a:pPr algn="ctr"/>
            <a:r>
              <a:rPr lang="en-US" sz="800" dirty="0">
                <a:solidFill>
                  <a:schemeClr val="bg1"/>
                </a:solidFill>
              </a:rPr>
              <a:t>Resilience</a:t>
            </a:r>
          </a:p>
        </p:txBody>
      </p:sp>
      <p:sp>
        <p:nvSpPr>
          <p:cNvPr id="19" name="TextBox 18">
            <a:extLst>
              <a:ext uri="{FF2B5EF4-FFF2-40B4-BE49-F238E27FC236}">
                <a16:creationId xmlns:a16="http://schemas.microsoft.com/office/drawing/2014/main" id="{9299BF43-DF64-6513-41C9-E9B73312326F}"/>
              </a:ext>
            </a:extLst>
          </p:cNvPr>
          <p:cNvSpPr txBox="1"/>
          <p:nvPr/>
        </p:nvSpPr>
        <p:spPr>
          <a:xfrm>
            <a:off x="7234593" y="1066902"/>
            <a:ext cx="855907" cy="215444"/>
          </a:xfrm>
          <a:prstGeom prst="rect">
            <a:avLst/>
          </a:prstGeom>
          <a:noFill/>
        </p:spPr>
        <p:txBody>
          <a:bodyPr wrap="square" rtlCol="0">
            <a:spAutoFit/>
          </a:bodyPr>
          <a:lstStyle/>
          <a:p>
            <a:pPr algn="ctr"/>
            <a:r>
              <a:rPr lang="en-US" sz="800" dirty="0">
                <a:solidFill>
                  <a:schemeClr val="bg1"/>
                </a:solidFill>
              </a:rPr>
              <a:t>Pragmatism</a:t>
            </a:r>
          </a:p>
        </p:txBody>
      </p:sp>
      <p:sp>
        <p:nvSpPr>
          <p:cNvPr id="24" name="TextBox 23">
            <a:extLst>
              <a:ext uri="{FF2B5EF4-FFF2-40B4-BE49-F238E27FC236}">
                <a16:creationId xmlns:a16="http://schemas.microsoft.com/office/drawing/2014/main" id="{3DD9BC04-7CC2-FA6F-9B22-8EB522D09D06}"/>
              </a:ext>
            </a:extLst>
          </p:cNvPr>
          <p:cNvSpPr txBox="1"/>
          <p:nvPr/>
        </p:nvSpPr>
        <p:spPr>
          <a:xfrm>
            <a:off x="7152596" y="4277817"/>
            <a:ext cx="855907" cy="338554"/>
          </a:xfrm>
          <a:prstGeom prst="rect">
            <a:avLst/>
          </a:prstGeom>
          <a:noFill/>
        </p:spPr>
        <p:txBody>
          <a:bodyPr wrap="square" rtlCol="0">
            <a:spAutoFit/>
          </a:bodyPr>
          <a:lstStyle/>
          <a:p>
            <a:pPr algn="ctr"/>
            <a:r>
              <a:rPr lang="en-US" sz="800" dirty="0">
                <a:solidFill>
                  <a:schemeClr val="bg1"/>
                </a:solidFill>
              </a:rPr>
              <a:t>Business Intelligence</a:t>
            </a:r>
          </a:p>
        </p:txBody>
      </p:sp>
      <p:sp>
        <p:nvSpPr>
          <p:cNvPr id="26" name="TextBox 25">
            <a:extLst>
              <a:ext uri="{FF2B5EF4-FFF2-40B4-BE49-F238E27FC236}">
                <a16:creationId xmlns:a16="http://schemas.microsoft.com/office/drawing/2014/main" id="{5CE6E2CD-F8EB-730F-1D45-3EDFCB61CC03}"/>
              </a:ext>
            </a:extLst>
          </p:cNvPr>
          <p:cNvSpPr txBox="1"/>
          <p:nvPr/>
        </p:nvSpPr>
        <p:spPr>
          <a:xfrm>
            <a:off x="7042017" y="2163947"/>
            <a:ext cx="855907" cy="338554"/>
          </a:xfrm>
          <a:prstGeom prst="rect">
            <a:avLst/>
          </a:prstGeom>
          <a:noFill/>
        </p:spPr>
        <p:txBody>
          <a:bodyPr wrap="square" rtlCol="0">
            <a:spAutoFit/>
          </a:bodyPr>
          <a:lstStyle/>
          <a:p>
            <a:pPr algn="ctr"/>
            <a:r>
              <a:rPr lang="en-US" sz="800" dirty="0">
                <a:solidFill>
                  <a:schemeClr val="bg1"/>
                </a:solidFill>
              </a:rPr>
              <a:t>Learning Support</a:t>
            </a:r>
          </a:p>
        </p:txBody>
      </p:sp>
      <p:sp>
        <p:nvSpPr>
          <p:cNvPr id="27" name="TextBox 26">
            <a:extLst>
              <a:ext uri="{FF2B5EF4-FFF2-40B4-BE49-F238E27FC236}">
                <a16:creationId xmlns:a16="http://schemas.microsoft.com/office/drawing/2014/main" id="{A7DE4336-9173-B082-7635-3EC28535B21B}"/>
              </a:ext>
            </a:extLst>
          </p:cNvPr>
          <p:cNvSpPr txBox="1"/>
          <p:nvPr/>
        </p:nvSpPr>
        <p:spPr>
          <a:xfrm>
            <a:off x="4209431" y="4305064"/>
            <a:ext cx="968437" cy="338554"/>
          </a:xfrm>
          <a:prstGeom prst="rect">
            <a:avLst/>
          </a:prstGeom>
          <a:noFill/>
        </p:spPr>
        <p:txBody>
          <a:bodyPr wrap="square" rtlCol="0">
            <a:spAutoFit/>
          </a:bodyPr>
          <a:lstStyle/>
          <a:p>
            <a:pPr algn="ctr"/>
            <a:r>
              <a:rPr lang="en-US" sz="800" dirty="0">
                <a:solidFill>
                  <a:schemeClr val="bg1"/>
                </a:solidFill>
              </a:rPr>
              <a:t>Human Relationships</a:t>
            </a:r>
          </a:p>
        </p:txBody>
      </p:sp>
      <p:sp>
        <p:nvSpPr>
          <p:cNvPr id="28" name="TextBox 27">
            <a:extLst>
              <a:ext uri="{FF2B5EF4-FFF2-40B4-BE49-F238E27FC236}">
                <a16:creationId xmlns:a16="http://schemas.microsoft.com/office/drawing/2014/main" id="{45C34109-12E2-6601-415C-7F9C13CAF986}"/>
              </a:ext>
            </a:extLst>
          </p:cNvPr>
          <p:cNvSpPr txBox="1"/>
          <p:nvPr/>
        </p:nvSpPr>
        <p:spPr>
          <a:xfrm>
            <a:off x="4325359" y="2128804"/>
            <a:ext cx="855907" cy="338554"/>
          </a:xfrm>
          <a:prstGeom prst="rect">
            <a:avLst/>
          </a:prstGeom>
          <a:noFill/>
        </p:spPr>
        <p:txBody>
          <a:bodyPr wrap="square" rtlCol="0">
            <a:spAutoFit/>
          </a:bodyPr>
          <a:lstStyle/>
          <a:p>
            <a:pPr algn="ctr"/>
            <a:r>
              <a:rPr lang="en-US" sz="800" dirty="0">
                <a:solidFill>
                  <a:schemeClr val="bg1"/>
                </a:solidFill>
              </a:rPr>
              <a:t>Self Management</a:t>
            </a:r>
          </a:p>
        </p:txBody>
      </p:sp>
      <p:sp>
        <p:nvSpPr>
          <p:cNvPr id="29" name="TextBox 28">
            <a:extLst>
              <a:ext uri="{FF2B5EF4-FFF2-40B4-BE49-F238E27FC236}">
                <a16:creationId xmlns:a16="http://schemas.microsoft.com/office/drawing/2014/main" id="{A624010F-8A60-D236-7D16-8DB96980E8A8}"/>
              </a:ext>
            </a:extLst>
          </p:cNvPr>
          <p:cNvSpPr txBox="1"/>
          <p:nvPr/>
        </p:nvSpPr>
        <p:spPr>
          <a:xfrm>
            <a:off x="6625710" y="3786422"/>
            <a:ext cx="962437" cy="338554"/>
          </a:xfrm>
          <a:prstGeom prst="rect">
            <a:avLst/>
          </a:prstGeom>
          <a:noFill/>
        </p:spPr>
        <p:txBody>
          <a:bodyPr wrap="square" rtlCol="0">
            <a:spAutoFit/>
          </a:bodyPr>
          <a:lstStyle/>
          <a:p>
            <a:pPr algn="ctr"/>
            <a:r>
              <a:rPr lang="en-US" sz="800" dirty="0">
                <a:solidFill>
                  <a:schemeClr val="bg1"/>
                </a:solidFill>
              </a:rPr>
              <a:t>Enhance employer capability </a:t>
            </a:r>
          </a:p>
        </p:txBody>
      </p:sp>
      <p:sp>
        <p:nvSpPr>
          <p:cNvPr id="30" name="TextBox 29">
            <a:extLst>
              <a:ext uri="{FF2B5EF4-FFF2-40B4-BE49-F238E27FC236}">
                <a16:creationId xmlns:a16="http://schemas.microsoft.com/office/drawing/2014/main" id="{E5041F1C-3E56-1877-AB91-58FFD169D188}"/>
              </a:ext>
            </a:extLst>
          </p:cNvPr>
          <p:cNvSpPr txBox="1"/>
          <p:nvPr/>
        </p:nvSpPr>
        <p:spPr>
          <a:xfrm>
            <a:off x="4695720" y="2570112"/>
            <a:ext cx="1065224" cy="338554"/>
          </a:xfrm>
          <a:prstGeom prst="rect">
            <a:avLst/>
          </a:prstGeom>
          <a:noFill/>
        </p:spPr>
        <p:txBody>
          <a:bodyPr wrap="square" rtlCol="0">
            <a:spAutoFit/>
          </a:bodyPr>
          <a:lstStyle/>
          <a:p>
            <a:pPr algn="ctr"/>
            <a:r>
              <a:rPr lang="en-US" sz="800" dirty="0">
                <a:solidFill>
                  <a:schemeClr val="bg1"/>
                </a:solidFill>
              </a:rPr>
              <a:t>Ensure learning quality</a:t>
            </a:r>
          </a:p>
        </p:txBody>
      </p:sp>
      <p:sp>
        <p:nvSpPr>
          <p:cNvPr id="31" name="TextBox 30">
            <a:extLst>
              <a:ext uri="{FF2B5EF4-FFF2-40B4-BE49-F238E27FC236}">
                <a16:creationId xmlns:a16="http://schemas.microsoft.com/office/drawing/2014/main" id="{3A75566F-DAA0-69B8-37F8-3A78D38CFE14}"/>
              </a:ext>
            </a:extLst>
          </p:cNvPr>
          <p:cNvSpPr txBox="1"/>
          <p:nvPr/>
        </p:nvSpPr>
        <p:spPr>
          <a:xfrm>
            <a:off x="5603560" y="4277817"/>
            <a:ext cx="962437" cy="215444"/>
          </a:xfrm>
          <a:prstGeom prst="rect">
            <a:avLst/>
          </a:prstGeom>
          <a:noFill/>
        </p:spPr>
        <p:txBody>
          <a:bodyPr wrap="square" rtlCol="0">
            <a:spAutoFit/>
          </a:bodyPr>
          <a:lstStyle/>
          <a:p>
            <a:pPr algn="ctr"/>
            <a:r>
              <a:rPr lang="en-US" sz="800" dirty="0">
                <a:solidFill>
                  <a:schemeClr val="bg1"/>
                </a:solidFill>
              </a:rPr>
              <a:t>Build relationships </a:t>
            </a:r>
          </a:p>
        </p:txBody>
      </p:sp>
      <p:sp>
        <p:nvSpPr>
          <p:cNvPr id="32" name="TextBox 31">
            <a:extLst>
              <a:ext uri="{FF2B5EF4-FFF2-40B4-BE49-F238E27FC236}">
                <a16:creationId xmlns:a16="http://schemas.microsoft.com/office/drawing/2014/main" id="{989A0497-E0A5-61EA-1DAD-950694B362FC}"/>
              </a:ext>
            </a:extLst>
          </p:cNvPr>
          <p:cNvSpPr txBox="1"/>
          <p:nvPr/>
        </p:nvSpPr>
        <p:spPr>
          <a:xfrm>
            <a:off x="6560799" y="2594310"/>
            <a:ext cx="962437" cy="215444"/>
          </a:xfrm>
          <a:prstGeom prst="rect">
            <a:avLst/>
          </a:prstGeom>
          <a:noFill/>
        </p:spPr>
        <p:txBody>
          <a:bodyPr wrap="square" rtlCol="0">
            <a:spAutoFit/>
          </a:bodyPr>
          <a:lstStyle/>
          <a:p>
            <a:pPr algn="ctr"/>
            <a:r>
              <a:rPr lang="en-US" sz="800" dirty="0">
                <a:solidFill>
                  <a:schemeClr val="bg1"/>
                </a:solidFill>
              </a:rPr>
              <a:t>Support learners </a:t>
            </a:r>
          </a:p>
        </p:txBody>
      </p:sp>
      <p:sp>
        <p:nvSpPr>
          <p:cNvPr id="33" name="TextBox 32">
            <a:extLst>
              <a:ext uri="{FF2B5EF4-FFF2-40B4-BE49-F238E27FC236}">
                <a16:creationId xmlns:a16="http://schemas.microsoft.com/office/drawing/2014/main" id="{0D19AE88-E17E-2A24-0FB9-84D95CF009FE}"/>
              </a:ext>
            </a:extLst>
          </p:cNvPr>
          <p:cNvSpPr txBox="1"/>
          <p:nvPr/>
        </p:nvSpPr>
        <p:spPr>
          <a:xfrm>
            <a:off x="4510614" y="3757032"/>
            <a:ext cx="1084629" cy="338554"/>
          </a:xfrm>
          <a:prstGeom prst="rect">
            <a:avLst/>
          </a:prstGeom>
          <a:noFill/>
        </p:spPr>
        <p:txBody>
          <a:bodyPr wrap="square" rtlCol="0">
            <a:spAutoFit/>
          </a:bodyPr>
          <a:lstStyle/>
          <a:p>
            <a:pPr algn="ctr"/>
            <a:r>
              <a:rPr lang="en-US" sz="800" dirty="0">
                <a:solidFill>
                  <a:schemeClr val="bg1"/>
                </a:solidFill>
              </a:rPr>
              <a:t>Navigate the learning journey </a:t>
            </a:r>
          </a:p>
        </p:txBody>
      </p:sp>
      <p:sp>
        <p:nvSpPr>
          <p:cNvPr id="34" name="TextBox 33">
            <a:extLst>
              <a:ext uri="{FF2B5EF4-FFF2-40B4-BE49-F238E27FC236}">
                <a16:creationId xmlns:a16="http://schemas.microsoft.com/office/drawing/2014/main" id="{8DC1C440-5E99-EEF2-BEFD-5FCBD94BB422}"/>
              </a:ext>
            </a:extLst>
          </p:cNvPr>
          <p:cNvSpPr txBox="1"/>
          <p:nvPr/>
        </p:nvSpPr>
        <p:spPr>
          <a:xfrm>
            <a:off x="4044361" y="5634342"/>
            <a:ext cx="925768" cy="338554"/>
          </a:xfrm>
          <a:prstGeom prst="rect">
            <a:avLst/>
          </a:prstGeom>
          <a:noFill/>
        </p:spPr>
        <p:txBody>
          <a:bodyPr wrap="square" rtlCol="0">
            <a:spAutoFit/>
          </a:bodyPr>
          <a:lstStyle/>
          <a:p>
            <a:pPr algn="ctr"/>
            <a:r>
              <a:rPr lang="en-US" sz="800" dirty="0">
                <a:solidFill>
                  <a:schemeClr val="bg1"/>
                </a:solidFill>
              </a:rPr>
              <a:t>Literacy &amp; Numeracy</a:t>
            </a:r>
          </a:p>
        </p:txBody>
      </p:sp>
      <p:sp>
        <p:nvSpPr>
          <p:cNvPr id="35" name="TextBox 34">
            <a:extLst>
              <a:ext uri="{FF2B5EF4-FFF2-40B4-BE49-F238E27FC236}">
                <a16:creationId xmlns:a16="http://schemas.microsoft.com/office/drawing/2014/main" id="{A9371109-3C94-E418-6076-7AE3073564B4}"/>
              </a:ext>
            </a:extLst>
          </p:cNvPr>
          <p:cNvSpPr txBox="1"/>
          <p:nvPr/>
        </p:nvSpPr>
        <p:spPr>
          <a:xfrm>
            <a:off x="4867848" y="5644723"/>
            <a:ext cx="809995" cy="215444"/>
          </a:xfrm>
          <a:prstGeom prst="rect">
            <a:avLst/>
          </a:prstGeom>
          <a:noFill/>
        </p:spPr>
        <p:txBody>
          <a:bodyPr wrap="square" rtlCol="0">
            <a:spAutoFit/>
          </a:bodyPr>
          <a:lstStyle/>
          <a:p>
            <a:pPr algn="ctr"/>
            <a:r>
              <a:rPr lang="en-US" sz="800" dirty="0">
                <a:solidFill>
                  <a:schemeClr val="bg1"/>
                </a:solidFill>
              </a:rPr>
              <a:t>Digital Literacy</a:t>
            </a:r>
          </a:p>
        </p:txBody>
      </p:sp>
      <p:sp>
        <p:nvSpPr>
          <p:cNvPr id="36" name="TextBox 35">
            <a:extLst>
              <a:ext uri="{FF2B5EF4-FFF2-40B4-BE49-F238E27FC236}">
                <a16:creationId xmlns:a16="http://schemas.microsoft.com/office/drawing/2014/main" id="{527A3BA3-F726-AA0E-975E-9CF272488534}"/>
              </a:ext>
            </a:extLst>
          </p:cNvPr>
          <p:cNvSpPr txBox="1"/>
          <p:nvPr/>
        </p:nvSpPr>
        <p:spPr>
          <a:xfrm>
            <a:off x="5565962" y="5634342"/>
            <a:ext cx="1036445" cy="215444"/>
          </a:xfrm>
          <a:prstGeom prst="rect">
            <a:avLst/>
          </a:prstGeom>
          <a:noFill/>
        </p:spPr>
        <p:txBody>
          <a:bodyPr wrap="square" rtlCol="0">
            <a:spAutoFit/>
          </a:bodyPr>
          <a:lstStyle/>
          <a:p>
            <a:pPr algn="ctr"/>
            <a:r>
              <a:rPr lang="en-US" sz="800" dirty="0">
                <a:solidFill>
                  <a:schemeClr val="bg1"/>
                </a:solidFill>
              </a:rPr>
              <a:t>Communication</a:t>
            </a:r>
          </a:p>
        </p:txBody>
      </p:sp>
      <p:sp>
        <p:nvSpPr>
          <p:cNvPr id="37" name="TextBox 36">
            <a:extLst>
              <a:ext uri="{FF2B5EF4-FFF2-40B4-BE49-F238E27FC236}">
                <a16:creationId xmlns:a16="http://schemas.microsoft.com/office/drawing/2014/main" id="{65D5626D-907B-DA4E-2EEA-AD7F5F1B5B95}"/>
              </a:ext>
            </a:extLst>
          </p:cNvPr>
          <p:cNvSpPr txBox="1"/>
          <p:nvPr/>
        </p:nvSpPr>
        <p:spPr>
          <a:xfrm>
            <a:off x="6423325" y="5644723"/>
            <a:ext cx="925768" cy="215444"/>
          </a:xfrm>
          <a:prstGeom prst="rect">
            <a:avLst/>
          </a:prstGeom>
          <a:noFill/>
        </p:spPr>
        <p:txBody>
          <a:bodyPr wrap="square" rtlCol="0">
            <a:spAutoFit/>
          </a:bodyPr>
          <a:lstStyle/>
          <a:p>
            <a:pPr algn="ctr"/>
            <a:r>
              <a:rPr lang="en-US" sz="800" dirty="0">
                <a:solidFill>
                  <a:schemeClr val="bg1"/>
                </a:solidFill>
              </a:rPr>
              <a:t>Technical Trade</a:t>
            </a:r>
          </a:p>
        </p:txBody>
      </p:sp>
      <p:sp>
        <p:nvSpPr>
          <p:cNvPr id="38" name="TextBox 37">
            <a:extLst>
              <a:ext uri="{FF2B5EF4-FFF2-40B4-BE49-F238E27FC236}">
                <a16:creationId xmlns:a16="http://schemas.microsoft.com/office/drawing/2014/main" id="{888EC67C-7859-DDCD-B102-BF63DF638020}"/>
              </a:ext>
            </a:extLst>
          </p:cNvPr>
          <p:cNvSpPr txBox="1"/>
          <p:nvPr/>
        </p:nvSpPr>
        <p:spPr>
          <a:xfrm>
            <a:off x="7218012" y="5634342"/>
            <a:ext cx="925768" cy="338554"/>
          </a:xfrm>
          <a:prstGeom prst="rect">
            <a:avLst/>
          </a:prstGeom>
          <a:noFill/>
        </p:spPr>
        <p:txBody>
          <a:bodyPr wrap="square" rtlCol="0">
            <a:spAutoFit/>
          </a:bodyPr>
          <a:lstStyle/>
          <a:p>
            <a:pPr algn="ctr"/>
            <a:r>
              <a:rPr lang="en-US" sz="800" dirty="0">
                <a:solidFill>
                  <a:schemeClr val="bg1"/>
                </a:solidFill>
              </a:rPr>
              <a:t>Time Management</a:t>
            </a:r>
          </a:p>
        </p:txBody>
      </p:sp>
      <p:cxnSp>
        <p:nvCxnSpPr>
          <p:cNvPr id="39" name="Straight Connector 38">
            <a:extLst>
              <a:ext uri="{FF2B5EF4-FFF2-40B4-BE49-F238E27FC236}">
                <a16:creationId xmlns:a16="http://schemas.microsoft.com/office/drawing/2014/main" id="{AFA47C23-67FD-F9BD-643D-5B1CAF07392B}"/>
              </a:ext>
            </a:extLst>
          </p:cNvPr>
          <p:cNvCxnSpPr>
            <a:cxnSpLocks/>
          </p:cNvCxnSpPr>
          <p:nvPr/>
        </p:nvCxnSpPr>
        <p:spPr>
          <a:xfrm>
            <a:off x="3725786" y="357622"/>
            <a:ext cx="0" cy="6362159"/>
          </a:xfrm>
          <a:prstGeom prst="line">
            <a:avLst/>
          </a:prstGeom>
          <a:ln w="9525"/>
        </p:spPr>
        <p:style>
          <a:lnRef idx="2">
            <a:schemeClr val="dk1"/>
          </a:lnRef>
          <a:fillRef idx="0">
            <a:schemeClr val="dk1"/>
          </a:fillRef>
          <a:effectRef idx="1">
            <a:schemeClr val="dk1"/>
          </a:effectRef>
          <a:fontRef idx="minor">
            <a:schemeClr val="tx1"/>
          </a:fontRef>
        </p:style>
      </p:cxnSp>
      <p:sp>
        <p:nvSpPr>
          <p:cNvPr id="2" name="Triangle 1">
            <a:extLst>
              <a:ext uri="{FF2B5EF4-FFF2-40B4-BE49-F238E27FC236}">
                <a16:creationId xmlns:a16="http://schemas.microsoft.com/office/drawing/2014/main" id="{ED017318-2E65-0AED-2EC0-B9080A56A1AB}"/>
              </a:ext>
            </a:extLst>
          </p:cNvPr>
          <p:cNvSpPr/>
          <p:nvPr/>
        </p:nvSpPr>
        <p:spPr>
          <a:xfrm>
            <a:off x="5709681" y="2963375"/>
            <a:ext cx="743841" cy="743917"/>
          </a:xfrm>
          <a:prstGeom prst="triangle">
            <a:avLst/>
          </a:prstGeom>
          <a:solidFill>
            <a:srgbClr val="FFC000">
              <a:alpha val="756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7" dirty="0"/>
          </a:p>
        </p:txBody>
      </p:sp>
      <p:sp>
        <p:nvSpPr>
          <p:cNvPr id="5" name="TextBox 4">
            <a:extLst>
              <a:ext uri="{FF2B5EF4-FFF2-40B4-BE49-F238E27FC236}">
                <a16:creationId xmlns:a16="http://schemas.microsoft.com/office/drawing/2014/main" id="{12FCB021-BE6F-5030-1ED0-CE3E1096D902}"/>
              </a:ext>
            </a:extLst>
          </p:cNvPr>
          <p:cNvSpPr txBox="1"/>
          <p:nvPr/>
        </p:nvSpPr>
        <p:spPr>
          <a:xfrm>
            <a:off x="5389306" y="3226073"/>
            <a:ext cx="1413165" cy="235898"/>
          </a:xfrm>
          <a:prstGeom prst="rect">
            <a:avLst/>
          </a:prstGeom>
          <a:noFill/>
        </p:spPr>
        <p:txBody>
          <a:bodyPr wrap="square" rtlCol="0">
            <a:spAutoFit/>
          </a:bodyPr>
          <a:lstStyle/>
          <a:p>
            <a:pPr algn="ctr"/>
            <a:r>
              <a:rPr lang="en-US" sz="933" dirty="0">
                <a:solidFill>
                  <a:schemeClr val="bg1"/>
                </a:solidFill>
              </a:rPr>
              <a:t>Training Advisor</a:t>
            </a:r>
          </a:p>
        </p:txBody>
      </p:sp>
    </p:spTree>
    <p:extLst>
      <p:ext uri="{BB962C8B-B14F-4D97-AF65-F5344CB8AC3E}">
        <p14:creationId xmlns:p14="http://schemas.microsoft.com/office/powerpoint/2010/main" val="766627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B30B1-A4A0-D8C0-0C0E-F48B28F358F7}"/>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F5098C11-80E8-539C-38C3-FC97B5733231}"/>
              </a:ext>
            </a:extLst>
          </p:cNvPr>
          <p:cNvSpPr txBox="1">
            <a:spLocks/>
          </p:cNvSpPr>
          <p:nvPr/>
        </p:nvSpPr>
        <p:spPr>
          <a:xfrm>
            <a:off x="410308" y="283187"/>
            <a:ext cx="3063941" cy="20928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Capability Domains </a:t>
            </a:r>
          </a:p>
          <a:p>
            <a:pPr>
              <a:buSzPts val="2800"/>
            </a:pPr>
            <a:endParaRPr lang="en-US" sz="1600" kern="0" dirty="0">
              <a:latin typeface="+mn-lt"/>
              <a:cs typeface="Poppins"/>
            </a:endParaRPr>
          </a:p>
          <a:p>
            <a:pPr defTabSz="1219170">
              <a:defRPr/>
            </a:pPr>
            <a:r>
              <a:rPr lang="en-US" sz="1600" kern="0" dirty="0">
                <a:latin typeface="+mn-lt"/>
                <a:cs typeface="Poppins"/>
              </a:rPr>
              <a:t>The eleven capabilities under the four domains give the Training Advisor the ability to put their personal support into a complex commercial setting in a challenging sector.</a:t>
            </a:r>
          </a:p>
        </p:txBody>
      </p:sp>
      <p:graphicFrame>
        <p:nvGraphicFramePr>
          <p:cNvPr id="19" name="Table 18">
            <a:extLst>
              <a:ext uri="{FF2B5EF4-FFF2-40B4-BE49-F238E27FC236}">
                <a16:creationId xmlns:a16="http://schemas.microsoft.com/office/drawing/2014/main" id="{5DC4AE63-077F-1B15-4FC8-39485D98C5C5}"/>
              </a:ext>
            </a:extLst>
          </p:cNvPr>
          <p:cNvGraphicFramePr>
            <a:graphicFrameLocks noGrp="1"/>
          </p:cNvGraphicFramePr>
          <p:nvPr>
            <p:extLst>
              <p:ext uri="{D42A27DB-BD31-4B8C-83A1-F6EECF244321}">
                <p14:modId xmlns:p14="http://schemas.microsoft.com/office/powerpoint/2010/main" val="2488845912"/>
              </p:ext>
            </p:extLst>
          </p:nvPr>
        </p:nvGraphicFramePr>
        <p:xfrm>
          <a:off x="3939170" y="411302"/>
          <a:ext cx="7475228" cy="6202321"/>
        </p:xfrm>
        <a:graphic>
          <a:graphicData uri="http://schemas.openxmlformats.org/drawingml/2006/table">
            <a:tbl>
              <a:tblPr bandRow="1"/>
              <a:tblGrid>
                <a:gridCol w="2056964">
                  <a:extLst>
                    <a:ext uri="{9D8B030D-6E8A-4147-A177-3AD203B41FA5}">
                      <a16:colId xmlns:a16="http://schemas.microsoft.com/office/drawing/2014/main" val="3862923066"/>
                    </a:ext>
                  </a:extLst>
                </a:gridCol>
                <a:gridCol w="5418264">
                  <a:extLst>
                    <a:ext uri="{9D8B030D-6E8A-4147-A177-3AD203B41FA5}">
                      <a16:colId xmlns:a16="http://schemas.microsoft.com/office/drawing/2014/main" val="1795470924"/>
                    </a:ext>
                  </a:extLst>
                </a:gridCol>
              </a:tblGrid>
              <a:tr h="312959">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600" b="1" i="0" u="none" strike="noStrike" cap="small" baseline="0" dirty="0">
                          <a:solidFill>
                            <a:schemeClr val="bg1">
                              <a:lumMod val="95000"/>
                            </a:schemeClr>
                          </a:solidFill>
                          <a:effectLst/>
                          <a:latin typeface="+mn-lt"/>
                          <a:ea typeface="DM Sans"/>
                          <a:cs typeface="DM Sans"/>
                          <a:sym typeface="Arial"/>
                        </a:rPr>
                        <a:t>Human Relationships</a:t>
                      </a:r>
                    </a:p>
                  </a:txBody>
                  <a:tcPr marL="121920" marR="121920" marT="60960" marB="60960">
                    <a:solidFill>
                      <a:srgbClr val="30062E"/>
                    </a:solidFill>
                  </a:tcPr>
                </a:tc>
                <a:tc hMerge="1">
                  <a:txBody>
                    <a:bodyPr/>
                    <a:lstStyle/>
                    <a:p>
                      <a:endParaRPr lang="en-US"/>
                    </a:p>
                  </a:txBody>
                  <a:tcPr/>
                </a:tc>
                <a:extLst>
                  <a:ext uri="{0D108BD9-81ED-4DB2-BD59-A6C34878D82A}">
                    <a16:rowId xmlns:a16="http://schemas.microsoft.com/office/drawing/2014/main" val="872840794"/>
                  </a:ext>
                </a:extLst>
              </a:tr>
              <a:tr h="406400">
                <a:tc>
                  <a:txBody>
                    <a:bodyPr/>
                    <a:lstStyle/>
                    <a:p>
                      <a:r>
                        <a:rPr lang="en-NZ" sz="1050" b="1" i="0" u="none" strike="noStrike" cap="none" dirty="0">
                          <a:solidFill>
                            <a:schemeClr val="dk1"/>
                          </a:solidFill>
                          <a:effectLst/>
                          <a:latin typeface="+mn-lt"/>
                          <a:ea typeface="DM Sans"/>
                          <a:cs typeface="DM Sans"/>
                          <a:sym typeface="Arial"/>
                        </a:rPr>
                        <a:t>Emotional &amp; Interpersonal Intelligence</a:t>
                      </a:r>
                      <a:endParaRPr lang="en-US" sz="1050" b="1" dirty="0">
                        <a:latin typeface="+mn-lt"/>
                      </a:endParaRPr>
                    </a:p>
                  </a:txBody>
                  <a:tcPr marL="121920" marR="121920" marT="60960" marB="60960"/>
                </a:tc>
                <a:tc>
                  <a:txBody>
                    <a:bodyPr/>
                    <a:lstStyle/>
                    <a:p>
                      <a:r>
                        <a:rPr lang="en-US" sz="1050" dirty="0">
                          <a:latin typeface="+mn-lt"/>
                        </a:rPr>
                        <a:t>Be able to build and maintain trust-based relationships while reading and responding to emotional dynamics in both individuals and groups. </a:t>
                      </a:r>
                      <a:endParaRPr lang="en-US" sz="1050" b="1" dirty="0">
                        <a:latin typeface="+mn-lt"/>
                      </a:endParaRPr>
                    </a:p>
                  </a:txBody>
                  <a:tcPr marL="121920" marR="121920" marT="60960" marB="60960"/>
                </a:tc>
                <a:extLst>
                  <a:ext uri="{0D108BD9-81ED-4DB2-BD59-A6C34878D82A}">
                    <a16:rowId xmlns:a16="http://schemas.microsoft.com/office/drawing/2014/main" val="997996983"/>
                  </a:ext>
                </a:extLst>
              </a:tr>
              <a:tr h="319681">
                <a:tc>
                  <a:txBody>
                    <a:bodyPr/>
                    <a:lstStyle/>
                    <a:p>
                      <a:r>
                        <a:rPr lang="en-NZ" sz="1050" b="1" i="0" u="none" strike="noStrike" cap="none" dirty="0">
                          <a:solidFill>
                            <a:schemeClr val="dk1"/>
                          </a:solidFill>
                          <a:effectLst/>
                          <a:latin typeface="+mn-lt"/>
                          <a:ea typeface="DM Sans"/>
                          <a:cs typeface="DM Sans"/>
                          <a:sym typeface="Arial"/>
                        </a:rPr>
                        <a:t>Cultural Intelligence</a:t>
                      </a:r>
                      <a:endParaRPr lang="en-US" sz="1050" b="1" dirty="0">
                        <a:latin typeface="+mn-lt"/>
                      </a:endParaRPr>
                    </a:p>
                  </a:txBody>
                  <a:tcPr marL="121920" marR="121920" marT="60960" marB="60960"/>
                </a:tc>
                <a:tc>
                  <a:txBody>
                    <a:bodyPr/>
                    <a:lstStyle/>
                    <a:p>
                      <a:r>
                        <a:rPr lang="en-US" sz="1050" dirty="0">
                          <a:latin typeface="+mn-lt"/>
                        </a:rPr>
                        <a:t>Be able to understand the cultural context and adapt approaches.</a:t>
                      </a:r>
                      <a:endParaRPr lang="en-US" sz="1050" b="1" dirty="0">
                        <a:latin typeface="+mn-lt"/>
                      </a:endParaRPr>
                    </a:p>
                  </a:txBody>
                  <a:tcPr marL="121920" marR="121920" marT="60960" marB="60960"/>
                </a:tc>
                <a:extLst>
                  <a:ext uri="{0D108BD9-81ED-4DB2-BD59-A6C34878D82A}">
                    <a16:rowId xmlns:a16="http://schemas.microsoft.com/office/drawing/2014/main" val="1088685912"/>
                  </a:ext>
                </a:extLst>
              </a:tr>
              <a:tr h="304800">
                <a:tc gridSpan="2">
                  <a:txBody>
                    <a:bodyPr/>
                    <a:lstStyle/>
                    <a:p>
                      <a:pPr marL="0" indent="0">
                        <a:tabLst>
                          <a:tab pos="5597525" algn="l"/>
                        </a:tabLst>
                      </a:pPr>
                      <a:r>
                        <a:rPr lang="en-US" sz="1600" b="1" i="0" u="none" strike="noStrike" cap="small" baseline="0" dirty="0">
                          <a:solidFill>
                            <a:schemeClr val="bg1">
                              <a:lumMod val="95000"/>
                            </a:schemeClr>
                          </a:solidFill>
                          <a:effectLst/>
                          <a:latin typeface="+mn-lt"/>
                          <a:sym typeface="Arial"/>
                        </a:rPr>
                        <a:t>Business Intelligence</a:t>
                      </a:r>
                    </a:p>
                  </a:txBody>
                  <a:tcPr marL="121920" marR="121920" marT="60960" marB="60960">
                    <a:solidFill>
                      <a:srgbClr val="30063E"/>
                    </a:solidFill>
                  </a:tcPr>
                </a:tc>
                <a:tc hMerge="1">
                  <a:txBody>
                    <a:bodyPr/>
                    <a:lstStyle/>
                    <a:p>
                      <a:endParaRPr lang="en-US"/>
                    </a:p>
                  </a:txBody>
                  <a:tcPr/>
                </a:tc>
                <a:extLst>
                  <a:ext uri="{0D108BD9-81ED-4DB2-BD59-A6C34878D82A}">
                    <a16:rowId xmlns:a16="http://schemas.microsoft.com/office/drawing/2014/main" val="3953366195"/>
                  </a:ext>
                </a:extLst>
              </a:tr>
              <a:tr h="406400">
                <a:tc>
                  <a:txBody>
                    <a:bodyPr/>
                    <a:lstStyle/>
                    <a:p>
                      <a:r>
                        <a:rPr lang="en-US" sz="1050" b="1" dirty="0">
                          <a:latin typeface="+mn-lt"/>
                        </a:rPr>
                        <a:t>Commercial Acumen</a:t>
                      </a:r>
                    </a:p>
                  </a:txBody>
                  <a:tcPr marL="121920" marR="121920" marT="60960" marB="60960"/>
                </a:tc>
                <a:tc>
                  <a:txBody>
                    <a:bodyPr/>
                    <a:lstStyle/>
                    <a:p>
                      <a:r>
                        <a:rPr lang="en-US" sz="1050">
                          <a:latin typeface="+mn-lt"/>
                        </a:rPr>
                        <a:t>Be able to understand the employer’s realities and navigate business structures and authorities to balance commercial realities with learner outcomes.</a:t>
                      </a:r>
                      <a:endParaRPr lang="en-US" sz="1050" b="1" dirty="0">
                        <a:latin typeface="+mn-lt"/>
                      </a:endParaRPr>
                    </a:p>
                  </a:txBody>
                  <a:tcPr marL="121920" marR="121920" marT="60960" marB="60960"/>
                </a:tc>
                <a:extLst>
                  <a:ext uri="{0D108BD9-81ED-4DB2-BD59-A6C34878D82A}">
                    <a16:rowId xmlns:a16="http://schemas.microsoft.com/office/drawing/2014/main" val="2122703325"/>
                  </a:ext>
                </a:extLst>
              </a:tr>
              <a:tr h="406400">
                <a:tc>
                  <a:txBody>
                    <a:bodyPr/>
                    <a:lstStyle/>
                    <a:p>
                      <a:r>
                        <a:rPr lang="en-US" sz="1050" b="1" dirty="0">
                          <a:latin typeface="+mn-lt"/>
                        </a:rPr>
                        <a:t>Industry &amp; Technical Knowledge &amp; Currency</a:t>
                      </a:r>
                    </a:p>
                  </a:txBody>
                  <a:tcPr marL="121920" marR="121920" marT="60960" marB="60960"/>
                </a:tc>
                <a:tc>
                  <a:txBody>
                    <a:bodyPr/>
                    <a:lstStyle/>
                    <a:p>
                      <a:r>
                        <a:rPr lang="en-US" sz="1050" dirty="0">
                          <a:latin typeface="+mn-lt"/>
                        </a:rPr>
                        <a:t>Be able to apply current industry and technical knowledge flexibly across contexts while bridging technical expertise with training requirements.</a:t>
                      </a:r>
                      <a:endParaRPr lang="en-US" sz="1050" b="1" dirty="0">
                        <a:latin typeface="+mn-lt"/>
                      </a:endParaRPr>
                    </a:p>
                  </a:txBody>
                  <a:tcPr marL="121920" marR="121920" marT="60960" marB="60960"/>
                </a:tc>
                <a:extLst>
                  <a:ext uri="{0D108BD9-81ED-4DB2-BD59-A6C34878D82A}">
                    <a16:rowId xmlns:a16="http://schemas.microsoft.com/office/drawing/2014/main" val="853360081"/>
                  </a:ext>
                </a:extLst>
              </a:tr>
              <a:tr h="406400">
                <a:tc>
                  <a:txBody>
                    <a:bodyPr/>
                    <a:lstStyle/>
                    <a:p>
                      <a:r>
                        <a:rPr lang="en-US" sz="1050" b="1" dirty="0">
                          <a:latin typeface="+mn-lt"/>
                        </a:rPr>
                        <a:t>Business Relationship Cultivation </a:t>
                      </a:r>
                    </a:p>
                  </a:txBody>
                  <a:tcPr marL="121920" marR="121920" marT="60960" marB="60960"/>
                </a:tc>
                <a:tc>
                  <a:txBody>
                    <a:bodyPr/>
                    <a:lstStyle/>
                    <a:p>
                      <a:r>
                        <a:rPr lang="en-US" sz="1050" dirty="0">
                          <a:latin typeface="+mn-lt"/>
                        </a:rPr>
                        <a:t>Be able to develop sustainable ākonga pipelines through trust-based relationships while facilitating strategic workforce conversations.</a:t>
                      </a:r>
                      <a:endParaRPr lang="en-US" sz="1050" b="1" dirty="0">
                        <a:latin typeface="+mn-lt"/>
                      </a:endParaRPr>
                    </a:p>
                  </a:txBody>
                  <a:tcPr marL="121920" marR="121920" marT="60960" marB="60960"/>
                </a:tc>
                <a:extLst>
                  <a:ext uri="{0D108BD9-81ED-4DB2-BD59-A6C34878D82A}">
                    <a16:rowId xmlns:a16="http://schemas.microsoft.com/office/drawing/2014/main" val="3789058875"/>
                  </a:ext>
                </a:extLst>
              </a:tr>
              <a:tr h="304800">
                <a:tc gridSpan="2">
                  <a:txBody>
                    <a:bodyPr/>
                    <a:lstStyle/>
                    <a:p>
                      <a:r>
                        <a:rPr lang="en-US" sz="1600" b="1" i="0" u="none" strike="noStrike" cap="small" baseline="0" dirty="0">
                          <a:solidFill>
                            <a:schemeClr val="bg1">
                              <a:lumMod val="95000"/>
                            </a:schemeClr>
                          </a:solidFill>
                          <a:effectLst/>
                          <a:latin typeface="+mn-lt"/>
                          <a:sym typeface="Arial"/>
                        </a:rPr>
                        <a:t>Learning Support</a:t>
                      </a:r>
                    </a:p>
                  </a:txBody>
                  <a:tcPr marL="121920" marR="121920" marT="60960" marB="60960">
                    <a:solidFill>
                      <a:srgbClr val="30062E"/>
                    </a:solidFill>
                  </a:tcPr>
                </a:tc>
                <a:tc hMerge="1">
                  <a:txBody>
                    <a:bodyPr/>
                    <a:lstStyle/>
                    <a:p>
                      <a:endParaRPr lang="en-US"/>
                    </a:p>
                  </a:txBody>
                  <a:tcPr/>
                </a:tc>
                <a:extLst>
                  <a:ext uri="{0D108BD9-81ED-4DB2-BD59-A6C34878D82A}">
                    <a16:rowId xmlns:a16="http://schemas.microsoft.com/office/drawing/2014/main" val="1083908923"/>
                  </a:ext>
                </a:extLst>
              </a:tr>
              <a:tr h="406400">
                <a:tc>
                  <a:txBody>
                    <a:bodyPr/>
                    <a:lstStyle/>
                    <a:p>
                      <a:r>
                        <a:rPr lang="en-US" sz="1050" b="1" dirty="0">
                          <a:latin typeface="+mn-lt"/>
                        </a:rPr>
                        <a:t>Learning Pathway Support </a:t>
                      </a:r>
                    </a:p>
                  </a:txBody>
                  <a:tcPr marL="121920" marR="121920" marT="60960" marB="60960"/>
                </a:tc>
                <a:tc>
                  <a:txBody>
                    <a:bodyPr/>
                    <a:lstStyle/>
                    <a:p>
                      <a:r>
                        <a:rPr lang="en-US" sz="1050" dirty="0">
                          <a:latin typeface="+mn-lt"/>
                        </a:rPr>
                        <a:t>Be able to assess and provide learning needs-based support guiding diverse </a:t>
                      </a:r>
                      <a:r>
                        <a:rPr lang="en-NZ" sz="1050" dirty="0">
                          <a:latin typeface="+mn-lt"/>
                        </a:rPr>
                        <a:t>ākonga</a:t>
                      </a:r>
                      <a:r>
                        <a:rPr lang="en-US" sz="1050" dirty="0">
                          <a:latin typeface="+mn-lt"/>
                        </a:rPr>
                        <a:t> through complex pathway decisions and transitions.</a:t>
                      </a:r>
                      <a:endParaRPr lang="en-US" sz="1050" b="1" dirty="0">
                        <a:latin typeface="+mn-lt"/>
                      </a:endParaRPr>
                    </a:p>
                  </a:txBody>
                  <a:tcPr marL="121920" marR="121920" marT="60960" marB="60960"/>
                </a:tc>
                <a:extLst>
                  <a:ext uri="{0D108BD9-81ED-4DB2-BD59-A6C34878D82A}">
                    <a16:rowId xmlns:a16="http://schemas.microsoft.com/office/drawing/2014/main" val="3361026834"/>
                  </a:ext>
                </a:extLst>
              </a:tr>
              <a:tr h="406400">
                <a:tc>
                  <a:txBody>
                    <a:bodyPr/>
                    <a:lstStyle/>
                    <a:p>
                      <a:r>
                        <a:rPr lang="en-US" sz="1050" b="1" dirty="0">
                          <a:latin typeface="+mn-lt"/>
                        </a:rPr>
                        <a:t>Pastoral Care</a:t>
                      </a:r>
                    </a:p>
                  </a:txBody>
                  <a:tcPr marL="121920" marR="121920" marT="60960" marB="60960"/>
                </a:tc>
                <a:tc>
                  <a:txBody>
                    <a:bodyPr/>
                    <a:lstStyle/>
                    <a:p>
                      <a:r>
                        <a:rPr lang="en-US" sz="1050" dirty="0">
                          <a:latin typeface="+mn-lt"/>
                        </a:rPr>
                        <a:t>Be able to provide or refer for pastoral care support meeting Tertiary Pastoral Care code requirements while maintaining appropriate professional role boundaries.</a:t>
                      </a:r>
                      <a:endParaRPr lang="en-US" sz="1050" b="1" dirty="0">
                        <a:latin typeface="+mn-lt"/>
                      </a:endParaRPr>
                    </a:p>
                  </a:txBody>
                  <a:tcPr marL="121920" marR="121920" marT="60960" marB="60960"/>
                </a:tc>
                <a:extLst>
                  <a:ext uri="{0D108BD9-81ED-4DB2-BD59-A6C34878D82A}">
                    <a16:rowId xmlns:a16="http://schemas.microsoft.com/office/drawing/2014/main" val="2023348300"/>
                  </a:ext>
                </a:extLst>
              </a:tr>
              <a:tr h="406400">
                <a:tc>
                  <a:txBody>
                    <a:bodyPr/>
                    <a:lstStyle/>
                    <a:p>
                      <a:r>
                        <a:rPr lang="en-US" sz="1050" b="1" dirty="0">
                          <a:latin typeface="+mn-lt"/>
                        </a:rPr>
                        <a:t>Compliance &amp; Quality Assurance</a:t>
                      </a:r>
                    </a:p>
                  </a:txBody>
                  <a:tcPr marL="121920" marR="121920" marT="60960" marB="60960"/>
                </a:tc>
                <a:tc>
                  <a:txBody>
                    <a:bodyPr/>
                    <a:lstStyle/>
                    <a:p>
                      <a:r>
                        <a:rPr lang="en-US" sz="1050" dirty="0">
                          <a:latin typeface="+mn-lt"/>
                        </a:rPr>
                        <a:t>Be able to conduct valid and reliable assessments as required while collaborating with assessors and verifiers to fulfil NZQA, TEC and other legal requirements.</a:t>
                      </a:r>
                      <a:endParaRPr lang="en-US" sz="1050" b="1" dirty="0">
                        <a:latin typeface="+mn-lt"/>
                      </a:endParaRPr>
                    </a:p>
                  </a:txBody>
                  <a:tcPr marL="121920" marR="121920" marT="60960" marB="60960"/>
                </a:tc>
                <a:extLst>
                  <a:ext uri="{0D108BD9-81ED-4DB2-BD59-A6C34878D82A}">
                    <a16:rowId xmlns:a16="http://schemas.microsoft.com/office/drawing/2014/main" val="1158504686"/>
                  </a:ext>
                </a:extLst>
              </a:tr>
              <a:tr h="304800">
                <a:tc gridSpan="2">
                  <a:txBody>
                    <a:bodyPr/>
                    <a:lstStyle/>
                    <a:p>
                      <a:pPr marR="0" algn="l" rtl="0">
                        <a:lnSpc>
                          <a:spcPct val="100000"/>
                        </a:lnSpc>
                        <a:spcBef>
                          <a:spcPts val="0"/>
                        </a:spcBef>
                        <a:spcAft>
                          <a:spcPts val="0"/>
                        </a:spcAft>
                        <a:buClr>
                          <a:srgbClr val="000000"/>
                        </a:buClr>
                        <a:buFont typeface="Arial"/>
                      </a:pPr>
                      <a:r>
                        <a:rPr lang="en-US" sz="1600" b="1" i="0" u="none" strike="noStrike" cap="small" baseline="0" dirty="0">
                          <a:solidFill>
                            <a:schemeClr val="bg1">
                              <a:lumMod val="95000"/>
                            </a:schemeClr>
                          </a:solidFill>
                          <a:effectLst/>
                          <a:latin typeface="+mn-lt"/>
                          <a:sym typeface="Arial"/>
                        </a:rPr>
                        <a:t>Self-Management</a:t>
                      </a:r>
                    </a:p>
                  </a:txBody>
                  <a:tcPr marL="121920" marR="121920" marT="60960" marB="60960">
                    <a:solidFill>
                      <a:srgbClr val="30062E"/>
                    </a:solidFill>
                  </a:tcPr>
                </a:tc>
                <a:tc hMerge="1">
                  <a:txBody>
                    <a:bodyPr/>
                    <a:lstStyle/>
                    <a:p>
                      <a:endParaRPr lang="en-US"/>
                    </a:p>
                  </a:txBody>
                  <a:tcPr/>
                </a:tc>
                <a:extLst>
                  <a:ext uri="{0D108BD9-81ED-4DB2-BD59-A6C34878D82A}">
                    <a16:rowId xmlns:a16="http://schemas.microsoft.com/office/drawing/2014/main" val="130053899"/>
                  </a:ext>
                </a:extLst>
              </a:tr>
              <a:tr h="406400">
                <a:tc>
                  <a:txBody>
                    <a:bodyPr/>
                    <a:lstStyle/>
                    <a:p>
                      <a:r>
                        <a:rPr lang="en-US" sz="1050" b="1" dirty="0">
                          <a:latin typeface="+mn-lt"/>
                        </a:rPr>
                        <a:t>Personal Workload Management</a:t>
                      </a:r>
                    </a:p>
                  </a:txBody>
                  <a:tcPr marL="121920" marR="121920" marT="60960" marB="60960"/>
                </a:tc>
                <a:tc>
                  <a:txBody>
                    <a:bodyPr/>
                    <a:lstStyle/>
                    <a:p>
                      <a:r>
                        <a:rPr lang="en-US" sz="1050" dirty="0">
                          <a:latin typeface="+mn-lt"/>
                        </a:rPr>
                        <a:t>Be able to manage competing and complex caseloads while maintaining quality, </a:t>
                      </a:r>
                      <a:r>
                        <a:rPr lang="en-US" sz="1050" dirty="0" err="1">
                          <a:latin typeface="+mn-lt"/>
                        </a:rPr>
                        <a:t>optimising</a:t>
                      </a:r>
                      <a:r>
                        <a:rPr lang="en-US" sz="1050" dirty="0">
                          <a:latin typeface="+mn-lt"/>
                        </a:rPr>
                        <a:t> personal productivity.</a:t>
                      </a:r>
                      <a:endParaRPr lang="en-US" sz="1050" b="1" dirty="0">
                        <a:latin typeface="+mn-lt"/>
                      </a:endParaRPr>
                    </a:p>
                  </a:txBody>
                  <a:tcPr marL="121920" marR="121920" marT="60960" marB="60960"/>
                </a:tc>
                <a:extLst>
                  <a:ext uri="{0D108BD9-81ED-4DB2-BD59-A6C34878D82A}">
                    <a16:rowId xmlns:a16="http://schemas.microsoft.com/office/drawing/2014/main" val="1284913493"/>
                  </a:ext>
                </a:extLst>
              </a:tr>
              <a:tr h="406400">
                <a:tc>
                  <a:txBody>
                    <a:bodyPr/>
                    <a:lstStyle/>
                    <a:p>
                      <a:r>
                        <a:rPr lang="en-US" sz="1050" b="1" dirty="0">
                          <a:latin typeface="+mn-lt"/>
                        </a:rPr>
                        <a:t>Personal Wellbeing</a:t>
                      </a:r>
                    </a:p>
                  </a:txBody>
                  <a:tcPr marL="121920" marR="121920" marT="60960" marB="60960"/>
                </a:tc>
                <a:tc>
                  <a:txBody>
                    <a:bodyPr/>
                    <a:lstStyle/>
                    <a:p>
                      <a:r>
                        <a:rPr lang="en-US" sz="1050" dirty="0">
                          <a:latin typeface="+mn-lt"/>
                        </a:rPr>
                        <a:t>Be able to maintain sustainable work-life boundaries while managing the emotional demands of the role.</a:t>
                      </a:r>
                      <a:endParaRPr lang="en-US" sz="1050" b="1" dirty="0">
                        <a:latin typeface="+mn-lt"/>
                      </a:endParaRPr>
                    </a:p>
                  </a:txBody>
                  <a:tcPr marL="121920" marR="121920" marT="60960" marB="60960"/>
                </a:tc>
                <a:extLst>
                  <a:ext uri="{0D108BD9-81ED-4DB2-BD59-A6C34878D82A}">
                    <a16:rowId xmlns:a16="http://schemas.microsoft.com/office/drawing/2014/main" val="3970133915"/>
                  </a:ext>
                </a:extLst>
              </a:tr>
              <a:tr h="406400">
                <a:tc>
                  <a:txBody>
                    <a:bodyPr/>
                    <a:lstStyle/>
                    <a:p>
                      <a:r>
                        <a:rPr lang="en-US" sz="1050" b="1" dirty="0">
                          <a:latin typeface="+mn-lt"/>
                        </a:rPr>
                        <a:t>Autonomy and Resilience</a:t>
                      </a:r>
                    </a:p>
                  </a:txBody>
                  <a:tcPr marL="121920" marR="121920" marT="60960" marB="60960"/>
                </a:tc>
                <a:tc>
                  <a:txBody>
                    <a:bodyPr/>
                    <a:lstStyle/>
                    <a:p>
                      <a:r>
                        <a:rPr lang="en-US" sz="1050" dirty="0">
                          <a:latin typeface="+mn-lt"/>
                        </a:rPr>
                        <a:t>Be able to make sound decisions in ambiguous or isolated situations balancing independence with appropriate escalation.</a:t>
                      </a:r>
                      <a:endParaRPr lang="en-US" sz="1050" b="1" dirty="0">
                        <a:latin typeface="+mn-lt"/>
                      </a:endParaRPr>
                    </a:p>
                  </a:txBody>
                  <a:tcPr marL="121920" marR="121920" marT="60960" marB="60960"/>
                </a:tc>
                <a:extLst>
                  <a:ext uri="{0D108BD9-81ED-4DB2-BD59-A6C34878D82A}">
                    <a16:rowId xmlns:a16="http://schemas.microsoft.com/office/drawing/2014/main" val="3158640715"/>
                  </a:ext>
                </a:extLst>
              </a:tr>
            </a:tbl>
          </a:graphicData>
        </a:graphic>
      </p:graphicFrame>
      <p:cxnSp>
        <p:nvCxnSpPr>
          <p:cNvPr id="2" name="Straight Connector 1">
            <a:extLst>
              <a:ext uri="{FF2B5EF4-FFF2-40B4-BE49-F238E27FC236}">
                <a16:creationId xmlns:a16="http://schemas.microsoft.com/office/drawing/2014/main" id="{4E380521-EC82-EF8D-F220-F42915AC57AD}"/>
              </a:ext>
            </a:extLst>
          </p:cNvPr>
          <p:cNvCxnSpPr>
            <a:cxnSpLocks/>
          </p:cNvCxnSpPr>
          <p:nvPr/>
        </p:nvCxnSpPr>
        <p:spPr>
          <a:xfrm>
            <a:off x="3725786" y="357622"/>
            <a:ext cx="0" cy="6362159"/>
          </a:xfrm>
          <a:prstGeom prst="line">
            <a:avLst/>
          </a:prstGeom>
          <a:ln w="952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71854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7C9A4-F710-4393-5E0F-C335DC42D642}"/>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CBBF93CD-266B-46B1-C98C-166825B85260}"/>
              </a:ext>
            </a:extLst>
          </p:cNvPr>
          <p:cNvSpPr txBox="1">
            <a:spLocks/>
          </p:cNvSpPr>
          <p:nvPr/>
        </p:nvSpPr>
        <p:spPr>
          <a:xfrm>
            <a:off x="410307" y="14674"/>
            <a:ext cx="6349811"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Competency Progressions*</a:t>
            </a:r>
          </a:p>
        </p:txBody>
      </p:sp>
      <p:graphicFrame>
        <p:nvGraphicFramePr>
          <p:cNvPr id="19" name="Table 18">
            <a:extLst>
              <a:ext uri="{FF2B5EF4-FFF2-40B4-BE49-F238E27FC236}">
                <a16:creationId xmlns:a16="http://schemas.microsoft.com/office/drawing/2014/main" id="{A8497230-8E62-AA8B-7396-EF0450CCBE71}"/>
              </a:ext>
            </a:extLst>
          </p:cNvPr>
          <p:cNvGraphicFramePr>
            <a:graphicFrameLocks noGrp="1"/>
          </p:cNvGraphicFramePr>
          <p:nvPr>
            <p:extLst>
              <p:ext uri="{D42A27DB-BD31-4B8C-83A1-F6EECF244321}">
                <p14:modId xmlns:p14="http://schemas.microsoft.com/office/powerpoint/2010/main" val="1010014935"/>
              </p:ext>
            </p:extLst>
          </p:nvPr>
        </p:nvGraphicFramePr>
        <p:xfrm>
          <a:off x="410307" y="410632"/>
          <a:ext cx="11542371" cy="6118886"/>
        </p:xfrm>
        <a:graphic>
          <a:graphicData uri="http://schemas.openxmlformats.org/drawingml/2006/table">
            <a:tbl>
              <a:tblPr bandRow="1"/>
              <a:tblGrid>
                <a:gridCol w="1446136">
                  <a:extLst>
                    <a:ext uri="{9D8B030D-6E8A-4147-A177-3AD203B41FA5}">
                      <a16:colId xmlns:a16="http://schemas.microsoft.com/office/drawing/2014/main" val="3862923066"/>
                    </a:ext>
                  </a:extLst>
                </a:gridCol>
                <a:gridCol w="3301337">
                  <a:extLst>
                    <a:ext uri="{9D8B030D-6E8A-4147-A177-3AD203B41FA5}">
                      <a16:colId xmlns:a16="http://schemas.microsoft.com/office/drawing/2014/main" val="1795470924"/>
                    </a:ext>
                  </a:extLst>
                </a:gridCol>
                <a:gridCol w="3397449">
                  <a:extLst>
                    <a:ext uri="{9D8B030D-6E8A-4147-A177-3AD203B41FA5}">
                      <a16:colId xmlns:a16="http://schemas.microsoft.com/office/drawing/2014/main" val="1409917330"/>
                    </a:ext>
                  </a:extLst>
                </a:gridCol>
                <a:gridCol w="3397449">
                  <a:extLst>
                    <a:ext uri="{9D8B030D-6E8A-4147-A177-3AD203B41FA5}">
                      <a16:colId xmlns:a16="http://schemas.microsoft.com/office/drawing/2014/main" val="1279936285"/>
                    </a:ext>
                  </a:extLst>
                </a:gridCol>
              </a:tblGrid>
              <a:tr h="243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720" b="1" i="0" u="none" strike="noStrike" cap="small" baseline="0" dirty="0">
                          <a:solidFill>
                            <a:schemeClr val="bg1">
                              <a:lumMod val="95000"/>
                            </a:schemeClr>
                          </a:solidFill>
                          <a:effectLst/>
                          <a:latin typeface="+mn-lt"/>
                          <a:ea typeface="DM Sans"/>
                          <a:cs typeface="DM Sans"/>
                          <a:sym typeface="Arial"/>
                        </a:rPr>
                        <a:t>Human Relationships</a:t>
                      </a:r>
                    </a:p>
                  </a:txBody>
                  <a:tcPr marL="121920" marR="121920" marT="60960" marB="60960">
                    <a:solidFill>
                      <a:srgbClr val="30062E"/>
                    </a:solidFill>
                  </a:tcPr>
                </a:tc>
                <a:tc>
                  <a:txBody>
                    <a:bodyPr/>
                    <a:lstStyle/>
                    <a:p>
                      <a:r>
                        <a:rPr lang="en-US" sz="720" b="1" i="0" u="none" strike="noStrike" cap="small" baseline="0" dirty="0">
                          <a:solidFill>
                            <a:schemeClr val="bg1">
                              <a:lumMod val="95000"/>
                            </a:schemeClr>
                          </a:solidFill>
                          <a:effectLst/>
                          <a:latin typeface="+mn-lt"/>
                          <a:sym typeface="Arial"/>
                        </a:rPr>
                        <a:t>DEVELOPING</a:t>
                      </a:r>
                    </a:p>
                  </a:txBody>
                  <a:tcPr marL="121920" marR="121920" marT="60960" marB="60960">
                    <a:solidFill>
                      <a:srgbClr val="30062E"/>
                    </a:solidFill>
                  </a:tcPr>
                </a:tc>
                <a:tc>
                  <a:txBody>
                    <a:bodyPr/>
                    <a:lstStyle/>
                    <a:p>
                      <a:r>
                        <a:rPr lang="en-US" sz="720" b="1" i="0" u="none" strike="noStrike" cap="small" baseline="0" dirty="0">
                          <a:solidFill>
                            <a:schemeClr val="bg1">
                              <a:lumMod val="95000"/>
                            </a:schemeClr>
                          </a:solidFill>
                          <a:effectLst/>
                          <a:latin typeface="+mn-lt"/>
                          <a:sym typeface="Arial"/>
                        </a:rPr>
                        <a:t>PROFICIENT (~ 12-18 months)</a:t>
                      </a:r>
                    </a:p>
                  </a:txBody>
                  <a:tcPr marL="121920" marR="121920" marT="60960" marB="60960">
                    <a:solidFill>
                      <a:srgbClr val="30062E"/>
                    </a:solidFill>
                  </a:tcPr>
                </a:tc>
                <a:tc>
                  <a:txBody>
                    <a:bodyPr/>
                    <a:lstStyle/>
                    <a:p>
                      <a:r>
                        <a:rPr lang="en-US" sz="720" b="1" i="0" u="none" strike="noStrike" cap="small" baseline="0" dirty="0">
                          <a:solidFill>
                            <a:schemeClr val="bg1">
                              <a:lumMod val="95000"/>
                            </a:schemeClr>
                          </a:solidFill>
                          <a:effectLst/>
                          <a:latin typeface="+mn-lt"/>
                          <a:sym typeface="Arial"/>
                        </a:rPr>
                        <a:t>ADVANCED</a:t>
                      </a:r>
                    </a:p>
                  </a:txBody>
                  <a:tcPr marL="121920" marR="121920" marT="60960" marB="60960">
                    <a:solidFill>
                      <a:srgbClr val="30062E"/>
                    </a:solidFill>
                  </a:tcPr>
                </a:tc>
                <a:extLst>
                  <a:ext uri="{0D108BD9-81ED-4DB2-BD59-A6C34878D82A}">
                    <a16:rowId xmlns:a16="http://schemas.microsoft.com/office/drawing/2014/main" val="872840794"/>
                  </a:ext>
                </a:extLst>
              </a:tr>
              <a:tr h="426720">
                <a:tc>
                  <a:txBody>
                    <a:bodyPr/>
                    <a:lstStyle/>
                    <a:p>
                      <a:r>
                        <a:rPr lang="en-NZ" sz="720" b="1" i="0" u="none" strike="noStrike" cap="none" dirty="0">
                          <a:solidFill>
                            <a:schemeClr val="dk1"/>
                          </a:solidFill>
                          <a:effectLst/>
                          <a:latin typeface="+mn-lt"/>
                          <a:ea typeface="DM Sans"/>
                          <a:cs typeface="DM Sans"/>
                          <a:sym typeface="Arial"/>
                        </a:rPr>
                        <a:t>Emotional &amp; Interpersonal Intelligence</a:t>
                      </a:r>
                      <a:endParaRPr lang="en-US" sz="720" b="1" dirty="0">
                        <a:latin typeface="+mn-lt"/>
                      </a:endParaRPr>
                    </a:p>
                  </a:txBody>
                  <a:tcPr marL="121920" marR="121920" marT="60960" marB="60960"/>
                </a:tc>
                <a:tc>
                  <a:txBody>
                    <a:bodyPr/>
                    <a:lstStyle/>
                    <a:p>
                      <a:r>
                        <a:rPr lang="en-US" sz="750" b="0" dirty="0">
                          <a:latin typeface="+mn-lt"/>
                        </a:rPr>
                        <a:t>Identify and describe emotional dynamics in individuals.</a:t>
                      </a:r>
                    </a:p>
                    <a:p>
                      <a:r>
                        <a:rPr lang="en-US" sz="750" b="0" dirty="0">
                          <a:latin typeface="+mn-lt"/>
                        </a:rPr>
                        <a:t>State professional boundaries and ethical standards.</a:t>
                      </a:r>
                    </a:p>
                    <a:p>
                      <a:r>
                        <a:rPr lang="en-US" sz="750" b="0" dirty="0">
                          <a:latin typeface="+mn-lt"/>
                        </a:rPr>
                        <a:t>Recognise competing expectations from stakeholders.  </a:t>
                      </a:r>
                    </a:p>
                  </a:txBody>
                  <a:tcPr marL="121920" marR="121920" marT="60960" marB="60960"/>
                </a:tc>
                <a:tc>
                  <a:txBody>
                    <a:bodyPr/>
                    <a:lstStyle/>
                    <a:p>
                      <a:r>
                        <a:rPr lang="en-US" sz="750" b="0" dirty="0">
                          <a:latin typeface="+mn-lt"/>
                        </a:rPr>
                        <a:t>Apply conflict resolution techniques in complex situations.</a:t>
                      </a:r>
                    </a:p>
                    <a:p>
                      <a:r>
                        <a:rPr lang="en-US" sz="750" b="0" dirty="0">
                          <a:latin typeface="+mn-lt"/>
                        </a:rPr>
                        <a:t>Analyse power dynamics between stakeholders.</a:t>
                      </a:r>
                    </a:p>
                    <a:p>
                      <a:r>
                        <a:rPr lang="en-US" sz="750" b="0" dirty="0">
                          <a:latin typeface="+mn-lt"/>
                        </a:rPr>
                        <a:t>Demonstrate balanced responses to competing expectations.</a:t>
                      </a:r>
                    </a:p>
                  </a:txBody>
                  <a:tcPr marL="121920" marR="121920" marT="60960" marB="60960"/>
                </a:tc>
                <a:tc>
                  <a:txBody>
                    <a:bodyPr/>
                    <a:lstStyle/>
                    <a:p>
                      <a:r>
                        <a:rPr lang="en-US" sz="750" b="0" dirty="0">
                          <a:latin typeface="+mn-lt"/>
                        </a:rPr>
                        <a:t>Evaluate and create preventative approaches to conflict.</a:t>
                      </a:r>
                    </a:p>
                    <a:p>
                      <a:r>
                        <a:rPr lang="en-US" sz="750" b="0" dirty="0">
                          <a:latin typeface="+mn-lt"/>
                        </a:rPr>
                        <a:t>Design strategies to challenge discrimination.</a:t>
                      </a:r>
                    </a:p>
                    <a:p>
                      <a:r>
                        <a:rPr lang="en-US" sz="750" b="0" dirty="0">
                          <a:latin typeface="+mn-lt"/>
                        </a:rPr>
                        <a:t>Evaluate emotional intelligence across interactions for improvement</a:t>
                      </a:r>
                    </a:p>
                  </a:txBody>
                  <a:tcPr marL="121920" marR="121920" marT="60960" marB="60960"/>
                </a:tc>
                <a:extLst>
                  <a:ext uri="{0D108BD9-81ED-4DB2-BD59-A6C34878D82A}">
                    <a16:rowId xmlns:a16="http://schemas.microsoft.com/office/drawing/2014/main" val="997996983"/>
                  </a:ext>
                </a:extLst>
              </a:tr>
              <a:tr h="426720">
                <a:tc>
                  <a:txBody>
                    <a:bodyPr/>
                    <a:lstStyle/>
                    <a:p>
                      <a:r>
                        <a:rPr lang="en-NZ" sz="720" b="1" i="0" u="none" strike="noStrike" cap="none" dirty="0">
                          <a:solidFill>
                            <a:schemeClr val="dk1"/>
                          </a:solidFill>
                          <a:effectLst/>
                          <a:latin typeface="+mn-lt"/>
                          <a:ea typeface="DM Sans"/>
                          <a:cs typeface="DM Sans"/>
                          <a:sym typeface="Arial"/>
                        </a:rPr>
                        <a:t>Cultural Intelligence</a:t>
                      </a:r>
                      <a:endParaRPr lang="en-US" sz="720" b="1" dirty="0">
                        <a:latin typeface="+mn-lt"/>
                      </a:endParaRPr>
                    </a:p>
                  </a:txBody>
                  <a:tcPr marL="121920" marR="121920" marT="60960" marB="60960"/>
                </a:tc>
                <a:tc>
                  <a:txBody>
                    <a:bodyPr/>
                    <a:lstStyle/>
                    <a:p>
                      <a:r>
                        <a:rPr lang="en-US" sz="750" b="0" dirty="0">
                          <a:latin typeface="+mn-lt"/>
                        </a:rPr>
                        <a:t>Recognise cultural diversity in communication approaches.</a:t>
                      </a:r>
                    </a:p>
                    <a:p>
                      <a:r>
                        <a:rPr lang="en-US" sz="750" b="0" dirty="0">
                          <a:latin typeface="+mn-lt"/>
                        </a:rPr>
                        <a:t>Describe basic cultural frameworks and Te Tiriti principles.</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Apply cultural frameworks to diverse learner situations.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Analyse cultural complexities in various settings.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Adapt approaches based on cultural context. </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Create culturally responsive strategies.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Evaluate cultural practices for continuous improvement.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Formulate new approaches to cultural challenges. </a:t>
                      </a:r>
                    </a:p>
                  </a:txBody>
                  <a:tcPr marL="121920" marR="121920" marT="60960" marB="60960"/>
                </a:tc>
                <a:extLst>
                  <a:ext uri="{0D108BD9-81ED-4DB2-BD59-A6C34878D82A}">
                    <a16:rowId xmlns:a16="http://schemas.microsoft.com/office/drawing/2014/main" val="1088685912"/>
                  </a:ext>
                </a:extLst>
              </a:tr>
              <a:tr h="243840">
                <a:tc>
                  <a:txBody>
                    <a:bodyPr/>
                    <a:lstStyle/>
                    <a:p>
                      <a:r>
                        <a:rPr lang="en-US" sz="720" b="1" i="0" u="none" strike="noStrike" cap="small" baseline="0" dirty="0">
                          <a:solidFill>
                            <a:schemeClr val="bg1">
                              <a:lumMod val="95000"/>
                            </a:schemeClr>
                          </a:solidFill>
                          <a:effectLst/>
                          <a:latin typeface="+mn-lt"/>
                          <a:sym typeface="Arial"/>
                        </a:rPr>
                        <a:t>Business Intelligence</a:t>
                      </a: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extLst>
                  <a:ext uri="{0D108BD9-81ED-4DB2-BD59-A6C34878D82A}">
                    <a16:rowId xmlns:a16="http://schemas.microsoft.com/office/drawing/2014/main" val="3953366195"/>
                  </a:ext>
                </a:extLst>
              </a:tr>
              <a:tr h="426720">
                <a:tc>
                  <a:txBody>
                    <a:bodyPr/>
                    <a:lstStyle/>
                    <a:p>
                      <a:r>
                        <a:rPr lang="en-US" sz="720" b="1" dirty="0">
                          <a:latin typeface="+mn-lt"/>
                        </a:rPr>
                        <a:t>Commercial Acumen</a:t>
                      </a:r>
                    </a:p>
                  </a:txBody>
                  <a:tcPr marL="121920" marR="121920" marT="60960" marB="60960"/>
                </a:tc>
                <a:tc>
                  <a:txBody>
                    <a:bodyPr/>
                    <a:lstStyle/>
                    <a:p>
                      <a:r>
                        <a:rPr lang="en-US" sz="750" b="0" dirty="0">
                          <a:latin typeface="+mn-lt"/>
                        </a:rPr>
                        <a:t>Identify business structures and authorities.</a:t>
                      </a:r>
                    </a:p>
                    <a:p>
                      <a:r>
                        <a:rPr lang="en-US" sz="750" b="0" dirty="0">
                          <a:latin typeface="+mn-lt"/>
                        </a:rPr>
                        <a:t>Describe commercial realities affecting learners.</a:t>
                      </a:r>
                    </a:p>
                    <a:p>
                      <a:r>
                        <a:rPr lang="en-US" sz="750" b="0" dirty="0">
                          <a:latin typeface="+mn-lt"/>
                        </a:rPr>
                        <a:t>Recognise basic business operational needs. .</a:t>
                      </a:r>
                    </a:p>
                  </a:txBody>
                  <a:tcPr marL="121920" marR="121920" marT="60960" marB="60960"/>
                </a:tc>
                <a:tc>
                  <a:txBody>
                    <a:bodyPr/>
                    <a:lstStyle/>
                    <a:p>
                      <a:r>
                        <a:rPr lang="en-US" sz="750" b="0" dirty="0">
                          <a:latin typeface="+mn-lt"/>
                        </a:rPr>
                        <a:t>Apply understanding of business strategy to learner outcomes.</a:t>
                      </a:r>
                    </a:p>
                    <a:p>
                      <a:r>
                        <a:rPr lang="en-US" sz="750" b="0" dirty="0">
                          <a:latin typeface="+mn-lt"/>
                        </a:rPr>
                        <a:t>Analyse commercial pressures versus learner needs.</a:t>
                      </a:r>
                    </a:p>
                    <a:p>
                      <a:r>
                        <a:rPr lang="en-US" sz="750" b="0" dirty="0">
                          <a:latin typeface="+mn-lt"/>
                        </a:rPr>
                        <a:t>Demonstrate balanced decision-making.</a:t>
                      </a:r>
                    </a:p>
                  </a:txBody>
                  <a:tcPr marL="121920" marR="121920" marT="60960" marB="60960"/>
                </a:tc>
                <a:tc>
                  <a:txBody>
                    <a:bodyPr/>
                    <a:lstStyle/>
                    <a:p>
                      <a:r>
                        <a:rPr lang="en-US" sz="750" b="0" dirty="0">
                          <a:latin typeface="+mn-lt"/>
                        </a:rPr>
                        <a:t>Evaluate employer practices and create improvement strategies.</a:t>
                      </a:r>
                    </a:p>
                    <a:p>
                      <a:r>
                        <a:rPr lang="en-US" sz="750" b="0" dirty="0">
                          <a:latin typeface="+mn-lt"/>
                        </a:rPr>
                        <a:t>Formulate constructive challenges to employer practices.</a:t>
                      </a:r>
                    </a:p>
                    <a:p>
                      <a:r>
                        <a:rPr lang="en-US" sz="750" b="0" dirty="0">
                          <a:latin typeface="+mn-lt"/>
                        </a:rPr>
                        <a:t>Design advocacy approaches for employers and the sector</a:t>
                      </a:r>
                    </a:p>
                  </a:txBody>
                  <a:tcPr marL="121920" marR="121920" marT="60960" marB="60960"/>
                </a:tc>
                <a:extLst>
                  <a:ext uri="{0D108BD9-81ED-4DB2-BD59-A6C34878D82A}">
                    <a16:rowId xmlns:a16="http://schemas.microsoft.com/office/drawing/2014/main" val="2122703325"/>
                  </a:ext>
                </a:extLst>
              </a:tr>
              <a:tr h="426720">
                <a:tc>
                  <a:txBody>
                    <a:bodyPr/>
                    <a:lstStyle/>
                    <a:p>
                      <a:r>
                        <a:rPr lang="en-US" sz="720" b="1" dirty="0">
                          <a:latin typeface="+mn-lt"/>
                        </a:rPr>
                        <a:t>Industry &amp; Technical Knowledge &amp; Currency</a:t>
                      </a:r>
                    </a:p>
                  </a:txBody>
                  <a:tcPr marL="121920" marR="121920" marT="60960" marB="60960"/>
                </a:tc>
                <a:tc>
                  <a:txBody>
                    <a:bodyPr/>
                    <a:lstStyle/>
                    <a:p>
                      <a:r>
                        <a:rPr lang="en-US" sz="750" b="0" dirty="0">
                          <a:latin typeface="+mn-lt"/>
                        </a:rPr>
                        <a:t>Describe technical expertise relevant to training.</a:t>
                      </a:r>
                    </a:p>
                    <a:p>
                      <a:r>
                        <a:rPr lang="en-US" sz="750" b="0" dirty="0">
                          <a:latin typeface="+mn-lt"/>
                        </a:rPr>
                        <a:t>Identify connections between industry and training requirements. </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Apply industry knowledge flexibly across different contexts.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Analyse technical requirements for specific learner needs.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Demonstrate current industry understanding. </a:t>
                      </a:r>
                    </a:p>
                  </a:txBody>
                  <a:tcPr marL="121920" marR="121920" marT="60960" marB="60960"/>
                </a:tc>
                <a:tc>
                  <a:txBody>
                    <a:bodyPr/>
                    <a:lstStyle/>
                    <a:p>
                      <a:r>
                        <a:rPr lang="en-US" sz="750" b="0" dirty="0">
                          <a:latin typeface="+mn-lt"/>
                        </a:rPr>
                        <a:t>Evaluate future industry trends with current training.</a:t>
                      </a:r>
                    </a:p>
                    <a:p>
                      <a:r>
                        <a:rPr lang="en-US" sz="750" b="0" dirty="0">
                          <a:latin typeface="+mn-lt"/>
                        </a:rPr>
                        <a:t>Create informed conversations with industry leaders.</a:t>
                      </a:r>
                    </a:p>
                    <a:p>
                      <a:r>
                        <a:rPr lang="en-US" sz="750" b="0" dirty="0">
                          <a:latin typeface="+mn-lt"/>
                        </a:rPr>
                        <a:t>Evaluate industry developments for training implications</a:t>
                      </a:r>
                    </a:p>
                  </a:txBody>
                  <a:tcPr marL="121920" marR="121920" marT="60960" marB="60960"/>
                </a:tc>
                <a:extLst>
                  <a:ext uri="{0D108BD9-81ED-4DB2-BD59-A6C34878D82A}">
                    <a16:rowId xmlns:a16="http://schemas.microsoft.com/office/drawing/2014/main" val="853360081"/>
                  </a:ext>
                </a:extLst>
              </a:tr>
              <a:tr h="426720">
                <a:tc>
                  <a:txBody>
                    <a:bodyPr/>
                    <a:lstStyle/>
                    <a:p>
                      <a:r>
                        <a:rPr lang="en-US" sz="720" b="1" dirty="0">
                          <a:latin typeface="+mn-lt"/>
                        </a:rPr>
                        <a:t>Business Relationship Cultivation </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Identify potential learner pipeline opportunities.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Describe trust-based relationship principles.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Recognise employer workforce needs.</a:t>
                      </a:r>
                    </a:p>
                  </a:txBody>
                  <a:tcPr marL="121920" marR="121920" marT="60960" marB="60960"/>
                </a:tc>
                <a:tc>
                  <a:txBody>
                    <a:bodyPr/>
                    <a:lstStyle/>
                    <a:p>
                      <a:r>
                        <a:rPr lang="en-US" sz="750" b="0" dirty="0">
                          <a:latin typeface="+mn-lt"/>
                        </a:rPr>
                        <a:t>Apply relationship-building strategies for sustainable pipelines.</a:t>
                      </a:r>
                    </a:p>
                    <a:p>
                      <a:r>
                        <a:rPr lang="en-US" sz="750" b="0" dirty="0">
                          <a:latin typeface="+mn-lt"/>
                        </a:rPr>
                        <a:t>Demonstrate facilitation of workforce conversations.</a:t>
                      </a:r>
                    </a:p>
                    <a:p>
                      <a:r>
                        <a:rPr lang="en-US" sz="750" b="0" dirty="0">
                          <a:latin typeface="+mn-lt"/>
                        </a:rPr>
                        <a:t>Analyse employer workforce investment opportunities. </a:t>
                      </a:r>
                    </a:p>
                  </a:txBody>
                  <a:tcPr marL="121920" marR="121920" marT="60960" marB="60960"/>
                </a:tc>
                <a:tc>
                  <a:txBody>
                    <a:bodyPr/>
                    <a:lstStyle/>
                    <a:p>
                      <a:r>
                        <a:rPr lang="en-US" sz="750" b="0" dirty="0">
                          <a:latin typeface="+mn-lt"/>
                        </a:rPr>
                        <a:t>Create strategic influence over employer workforce investment.</a:t>
                      </a:r>
                    </a:p>
                    <a:p>
                      <a:r>
                        <a:rPr lang="en-US" sz="750" b="0" dirty="0">
                          <a:latin typeface="+mn-lt"/>
                        </a:rPr>
                        <a:t>Evaluate and design innovative relationship approaches.</a:t>
                      </a:r>
                    </a:p>
                    <a:p>
                      <a:r>
                        <a:rPr lang="en-US" sz="750" b="0" dirty="0">
                          <a:latin typeface="+mn-lt"/>
                        </a:rPr>
                        <a:t>Formulate long-term sector development strategies. </a:t>
                      </a:r>
                    </a:p>
                  </a:txBody>
                  <a:tcPr marL="121920" marR="121920" marT="60960" marB="60960"/>
                </a:tc>
                <a:extLst>
                  <a:ext uri="{0D108BD9-81ED-4DB2-BD59-A6C34878D82A}">
                    <a16:rowId xmlns:a16="http://schemas.microsoft.com/office/drawing/2014/main" val="3789058875"/>
                  </a:ext>
                </a:extLst>
              </a:tr>
              <a:tr h="259093">
                <a:tc>
                  <a:txBody>
                    <a:bodyPr/>
                    <a:lstStyle/>
                    <a:p>
                      <a:r>
                        <a:rPr lang="en-US" sz="720" b="1" i="0" u="none" strike="noStrike" cap="small" baseline="0" dirty="0">
                          <a:solidFill>
                            <a:schemeClr val="bg1">
                              <a:lumMod val="95000"/>
                            </a:schemeClr>
                          </a:solidFill>
                          <a:effectLst/>
                          <a:latin typeface="+mn-lt"/>
                          <a:sym typeface="Arial"/>
                        </a:rPr>
                        <a:t>Learning Support</a:t>
                      </a: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extLst>
                  <a:ext uri="{0D108BD9-81ED-4DB2-BD59-A6C34878D82A}">
                    <a16:rowId xmlns:a16="http://schemas.microsoft.com/office/drawing/2014/main" val="1083908923"/>
                  </a:ext>
                </a:extLst>
              </a:tr>
              <a:tr h="426720">
                <a:tc>
                  <a:txBody>
                    <a:bodyPr/>
                    <a:lstStyle/>
                    <a:p>
                      <a:r>
                        <a:rPr lang="en-US" sz="720" b="1" dirty="0">
                          <a:latin typeface="+mn-lt"/>
                        </a:rPr>
                        <a:t>Learning Pathway Support </a:t>
                      </a:r>
                    </a:p>
                  </a:txBody>
                  <a:tcPr marL="121920" marR="121920" marT="60960" marB="60960"/>
                </a:tc>
                <a:tc>
                  <a:txBody>
                    <a:bodyPr/>
                    <a:lstStyle/>
                    <a:p>
                      <a:r>
                        <a:rPr lang="en-US" sz="750" b="0" dirty="0">
                          <a:latin typeface="+mn-lt"/>
                        </a:rPr>
                        <a:t>Identify learner support needs and available services.</a:t>
                      </a:r>
                    </a:p>
                    <a:p>
                      <a:r>
                        <a:rPr lang="en-US" sz="750" b="0" dirty="0">
                          <a:latin typeface="+mn-lt"/>
                        </a:rPr>
                        <a:t>Describe pathway options and requirements.</a:t>
                      </a:r>
                    </a:p>
                    <a:p>
                      <a:r>
                        <a:rPr lang="en-US" sz="750" b="0" dirty="0">
                          <a:latin typeface="+mn-lt"/>
                        </a:rPr>
                        <a:t>Recognise when case escalation is needed. </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Apply assessment techniques to prioritise learner needs.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Analyse complex pathway decisions for diverse learners.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Demonstrate effective support through transitions. </a:t>
                      </a:r>
                    </a:p>
                  </a:txBody>
                  <a:tcPr marL="121920" marR="121920" marT="60960" marB="60960"/>
                </a:tc>
                <a:tc>
                  <a:txBody>
                    <a:bodyPr/>
                    <a:lstStyle/>
                    <a:p>
                      <a:r>
                        <a:rPr lang="en-US" sz="750" b="0" dirty="0">
                          <a:latin typeface="+mn-lt"/>
                        </a:rPr>
                        <a:t>Create innovative pathway solutions for complex cases.</a:t>
                      </a:r>
                    </a:p>
                    <a:p>
                      <a:r>
                        <a:rPr lang="en-US" sz="750" b="0" dirty="0">
                          <a:latin typeface="+mn-lt"/>
                        </a:rPr>
                        <a:t>Evaluate pathway effectiveness and design improvements.</a:t>
                      </a:r>
                    </a:p>
                    <a:p>
                      <a:r>
                        <a:rPr lang="en-US" sz="750" b="0" dirty="0">
                          <a:latin typeface="+mn-lt"/>
                        </a:rPr>
                        <a:t>Evaluate support approaches across learner diversity. </a:t>
                      </a:r>
                    </a:p>
                  </a:txBody>
                  <a:tcPr marL="121920" marR="121920" marT="60960" marB="60960"/>
                </a:tc>
                <a:extLst>
                  <a:ext uri="{0D108BD9-81ED-4DB2-BD59-A6C34878D82A}">
                    <a16:rowId xmlns:a16="http://schemas.microsoft.com/office/drawing/2014/main" val="3361026834"/>
                  </a:ext>
                </a:extLst>
              </a:tr>
              <a:tr h="426720">
                <a:tc>
                  <a:txBody>
                    <a:bodyPr/>
                    <a:lstStyle/>
                    <a:p>
                      <a:r>
                        <a:rPr lang="en-US" sz="720" b="1" dirty="0">
                          <a:latin typeface="+mn-lt"/>
                        </a:rPr>
                        <a:t>Pastoral Care</a:t>
                      </a:r>
                    </a:p>
                  </a:txBody>
                  <a:tcPr marL="121920" marR="121920" marT="60960" marB="60960"/>
                </a:tc>
                <a:tc>
                  <a:txBody>
                    <a:bodyPr/>
                    <a:lstStyle/>
                    <a:p>
                      <a:r>
                        <a:rPr lang="en-US" sz="750" b="0" dirty="0">
                          <a:latin typeface="+mn-lt"/>
                        </a:rPr>
                        <a:t>Identify pastoral care needs and appropriate referral services.</a:t>
                      </a:r>
                    </a:p>
                    <a:p>
                      <a:r>
                        <a:rPr lang="en-US" sz="750" b="0" dirty="0">
                          <a:latin typeface="+mn-lt"/>
                        </a:rPr>
                        <a:t>Describe Pastoral Care Code requirements.</a:t>
                      </a:r>
                    </a:p>
                    <a:p>
                      <a:r>
                        <a:rPr lang="en-US" sz="750" b="0" dirty="0">
                          <a:latin typeface="+mn-lt"/>
                        </a:rPr>
                        <a:t>Recognise professional role boundaries. </a:t>
                      </a:r>
                    </a:p>
                  </a:txBody>
                  <a:tcPr marL="121920" marR="121920" marT="60960" marB="60960"/>
                </a:tc>
                <a:tc>
                  <a:txBody>
                    <a:bodyPr/>
                    <a:lstStyle/>
                    <a:p>
                      <a:r>
                        <a:rPr lang="en-US" sz="750" b="0" dirty="0">
                          <a:latin typeface="+mn-lt"/>
                        </a:rPr>
                        <a:t>Apply pastoral care support within professional boundaries.</a:t>
                      </a:r>
                    </a:p>
                    <a:p>
                      <a:r>
                        <a:rPr lang="en-US" sz="750" b="0" dirty="0">
                          <a:latin typeface="+mn-lt"/>
                        </a:rPr>
                        <a:t>Demonstrate wider care support while maintaining balance.</a:t>
                      </a:r>
                    </a:p>
                    <a:p>
                      <a:r>
                        <a:rPr lang="en-US" sz="750" b="0" dirty="0">
                          <a:latin typeface="+mn-lt"/>
                        </a:rPr>
                        <a:t>Analyse complex pastoral care situations. </a:t>
                      </a:r>
                    </a:p>
                  </a:txBody>
                  <a:tcPr marL="121920" marR="121920" marT="60960" marB="60960"/>
                </a:tc>
                <a:tc>
                  <a:txBody>
                    <a:bodyPr/>
                    <a:lstStyle/>
                    <a:p>
                      <a:r>
                        <a:rPr lang="en-US" sz="750" b="0" dirty="0">
                          <a:latin typeface="+mn-lt"/>
                        </a:rPr>
                        <a:t>Create holistic pastoral care networks with service providers.</a:t>
                      </a:r>
                    </a:p>
                    <a:p>
                      <a:r>
                        <a:rPr lang="en-US" sz="750" b="0" dirty="0">
                          <a:latin typeface="+mn-lt"/>
                        </a:rPr>
                        <a:t>Evaluate pastoral care effectiveness.</a:t>
                      </a:r>
                    </a:p>
                    <a:p>
                      <a:r>
                        <a:rPr lang="en-US" sz="750" b="0" dirty="0">
                          <a:latin typeface="+mn-lt"/>
                        </a:rPr>
                        <a:t>Design comprehensive support frameworks. </a:t>
                      </a:r>
                    </a:p>
                  </a:txBody>
                  <a:tcPr marL="121920" marR="121920" marT="60960" marB="60960"/>
                </a:tc>
                <a:extLst>
                  <a:ext uri="{0D108BD9-81ED-4DB2-BD59-A6C34878D82A}">
                    <a16:rowId xmlns:a16="http://schemas.microsoft.com/office/drawing/2014/main" val="2023348300"/>
                  </a:ext>
                </a:extLst>
              </a:tr>
              <a:tr h="426720">
                <a:tc>
                  <a:txBody>
                    <a:bodyPr/>
                    <a:lstStyle/>
                    <a:p>
                      <a:r>
                        <a:rPr lang="en-US" sz="720" b="1" dirty="0">
                          <a:latin typeface="+mn-lt"/>
                        </a:rPr>
                        <a:t>Compliance &amp; Quality Assurance</a:t>
                      </a:r>
                    </a:p>
                  </a:txBody>
                  <a:tcPr marL="121920" marR="121920" marT="60960" marB="60960"/>
                </a:tc>
                <a:tc>
                  <a:txBody>
                    <a:bodyPr/>
                    <a:lstStyle/>
                    <a:p>
                      <a:r>
                        <a:rPr lang="en-US" sz="750" b="0" dirty="0">
                          <a:latin typeface="+mn-lt"/>
                        </a:rPr>
                        <a:t>Identify NZQA, TEC and legal requirements.</a:t>
                      </a:r>
                    </a:p>
                    <a:p>
                      <a:r>
                        <a:rPr lang="en-US" sz="750" b="0" dirty="0">
                          <a:latin typeface="+mn-lt"/>
                        </a:rPr>
                        <a:t>Describe collaboration processes with assessors.</a:t>
                      </a:r>
                    </a:p>
                    <a:p>
                      <a:r>
                        <a:rPr lang="en-US" sz="750" b="0" dirty="0">
                          <a:latin typeface="+mn-lt"/>
                        </a:rPr>
                        <a:t>Recognise learning quality indicators. </a:t>
                      </a:r>
                    </a:p>
                  </a:txBody>
                  <a:tcPr marL="121920" marR="121920" marT="60960" marB="60960"/>
                </a:tc>
                <a:tc>
                  <a:txBody>
                    <a:bodyPr/>
                    <a:lstStyle/>
                    <a:p>
                      <a:r>
                        <a:rPr lang="en-US" sz="750" b="0" dirty="0">
                          <a:latin typeface="+mn-lt"/>
                        </a:rPr>
                        <a:t>Apply valid and reliable assessment techniques.</a:t>
                      </a:r>
                    </a:p>
                    <a:p>
                      <a:r>
                        <a:rPr lang="en-US" sz="750" b="0" dirty="0">
                          <a:latin typeface="+mn-lt"/>
                        </a:rPr>
                        <a:t>Demonstrate monitoring and reporting of KPIs.</a:t>
                      </a:r>
                    </a:p>
                    <a:p>
                      <a:r>
                        <a:rPr lang="en-US" sz="750" b="0" dirty="0">
                          <a:latin typeface="+mn-lt"/>
                        </a:rPr>
                        <a:t>Analyse compliance requirements in context. </a:t>
                      </a:r>
                    </a:p>
                  </a:txBody>
                  <a:tcPr marL="121920" marR="121920" marT="60960" marB="60960"/>
                </a:tc>
                <a:tc>
                  <a:txBody>
                    <a:bodyPr/>
                    <a:lstStyle/>
                    <a:p>
                      <a:r>
                        <a:rPr lang="en-US" sz="750" b="0" dirty="0">
                          <a:latin typeface="+mn-lt"/>
                        </a:rPr>
                        <a:t>Create innovative compliance and quality approaches.</a:t>
                      </a:r>
                    </a:p>
                    <a:p>
                      <a:r>
                        <a:rPr lang="en-US" sz="750" b="0" dirty="0">
                          <a:latin typeface="+mn-lt"/>
                        </a:rPr>
                        <a:t>Evaluate assessment validity and design improvements.</a:t>
                      </a:r>
                    </a:p>
                    <a:p>
                      <a:r>
                        <a:rPr lang="en-US" sz="750" b="0" dirty="0">
                          <a:latin typeface="+mn-lt"/>
                        </a:rPr>
                        <a:t>Evaluate quality assurance across all activities. </a:t>
                      </a:r>
                    </a:p>
                  </a:txBody>
                  <a:tcPr marL="121920" marR="121920" marT="60960" marB="60960"/>
                </a:tc>
                <a:extLst>
                  <a:ext uri="{0D108BD9-81ED-4DB2-BD59-A6C34878D82A}">
                    <a16:rowId xmlns:a16="http://schemas.microsoft.com/office/drawing/2014/main" val="1158504686"/>
                  </a:ext>
                </a:extLst>
              </a:tr>
              <a:tr h="259093">
                <a:tc>
                  <a:txBody>
                    <a:bodyPr/>
                    <a:lstStyle/>
                    <a:p>
                      <a:pPr marR="0" algn="l" rtl="0">
                        <a:lnSpc>
                          <a:spcPct val="100000"/>
                        </a:lnSpc>
                        <a:spcBef>
                          <a:spcPts val="0"/>
                        </a:spcBef>
                        <a:spcAft>
                          <a:spcPts val="0"/>
                        </a:spcAft>
                        <a:buClr>
                          <a:srgbClr val="000000"/>
                        </a:buClr>
                        <a:buFont typeface="Arial"/>
                      </a:pPr>
                      <a:r>
                        <a:rPr lang="en-US" sz="720" b="1" i="0" u="none" strike="noStrike" cap="small" baseline="0" dirty="0">
                          <a:solidFill>
                            <a:schemeClr val="bg1">
                              <a:lumMod val="95000"/>
                            </a:schemeClr>
                          </a:solidFill>
                          <a:effectLst/>
                          <a:latin typeface="+mn-lt"/>
                          <a:sym typeface="Arial"/>
                        </a:rPr>
                        <a:t>Self-Management</a:t>
                      </a: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tc>
                  <a:txBody>
                    <a:bodyPr/>
                    <a:lstStyle/>
                    <a:p>
                      <a:endParaRPr lang="en-US" sz="750" b="0" dirty="0">
                        <a:latin typeface="+mn-lt"/>
                      </a:endParaRPr>
                    </a:p>
                  </a:txBody>
                  <a:tcPr marL="121920" marR="121920" marT="60960" marB="60960">
                    <a:solidFill>
                      <a:srgbClr val="30063E"/>
                    </a:solidFill>
                  </a:tcPr>
                </a:tc>
                <a:extLst>
                  <a:ext uri="{0D108BD9-81ED-4DB2-BD59-A6C34878D82A}">
                    <a16:rowId xmlns:a16="http://schemas.microsoft.com/office/drawing/2014/main" val="130053899"/>
                  </a:ext>
                </a:extLst>
              </a:tr>
              <a:tr h="426720">
                <a:tc>
                  <a:txBody>
                    <a:bodyPr/>
                    <a:lstStyle/>
                    <a:p>
                      <a:r>
                        <a:rPr lang="en-US" sz="720" b="1" dirty="0">
                          <a:latin typeface="+mn-lt"/>
                        </a:rPr>
                        <a:t>Personal Workload Management</a:t>
                      </a:r>
                    </a:p>
                  </a:txBody>
                  <a:tcPr marL="121920" marR="121920" marT="60960" marB="60960"/>
                </a:tc>
                <a:tc>
                  <a:txBody>
                    <a:bodyPr/>
                    <a:lstStyle/>
                    <a:p>
                      <a:r>
                        <a:rPr lang="en-US" sz="750" b="0" dirty="0">
                          <a:latin typeface="+mn-lt"/>
                        </a:rPr>
                        <a:t>Identify competing demands and caseload priorities.</a:t>
                      </a:r>
                    </a:p>
                    <a:p>
                      <a:r>
                        <a:rPr lang="en-US" sz="750" b="0" dirty="0">
                          <a:latin typeface="+mn-lt"/>
                        </a:rPr>
                        <a:t>Describe quality maintenance requirements.</a:t>
                      </a:r>
                    </a:p>
                    <a:p>
                      <a:r>
                        <a:rPr lang="en-US" sz="750" b="0" dirty="0">
                          <a:latin typeface="+mn-lt"/>
                        </a:rPr>
                        <a:t>Recognise workload capacity limits. </a:t>
                      </a:r>
                    </a:p>
                  </a:txBody>
                  <a:tcPr marL="121920" marR="121920" marT="60960" marB="60960"/>
                </a:tc>
                <a:tc>
                  <a:txBody>
                    <a:bodyPr/>
                    <a:lstStyle/>
                    <a:p>
                      <a:r>
                        <a:rPr lang="en-US" sz="750" b="0" dirty="0">
                          <a:latin typeface="+mn-lt"/>
                        </a:rPr>
                        <a:t>Apply productivity and time management techniques.</a:t>
                      </a:r>
                    </a:p>
                    <a:p>
                      <a:r>
                        <a:rPr lang="en-US" sz="750" b="0" dirty="0">
                          <a:latin typeface="+mn-lt"/>
                        </a:rPr>
                        <a:t>Demonstrate effective management of complex caseloads.</a:t>
                      </a:r>
                      <a:br>
                        <a:rPr lang="en-US" sz="750" b="0" dirty="0">
                          <a:latin typeface="+mn-lt"/>
                        </a:rPr>
                      </a:br>
                      <a:r>
                        <a:rPr lang="en-US" sz="750" b="0" dirty="0">
                          <a:latin typeface="+mn-lt"/>
                        </a:rPr>
                        <a:t>Analyse workload distribution for optimal outcomes. </a:t>
                      </a:r>
                    </a:p>
                  </a:txBody>
                  <a:tcPr marL="121920" marR="121920" marT="60960" marB="60960"/>
                </a:tc>
                <a:tc>
                  <a:txBody>
                    <a:bodyPr/>
                    <a:lstStyle/>
                    <a:p>
                      <a:r>
                        <a:rPr lang="en-US" sz="750" b="0" dirty="0">
                          <a:latin typeface="+mn-lt"/>
                        </a:rPr>
                        <a:t>Create realistic caseload negotiation strategies.</a:t>
                      </a:r>
                    </a:p>
                    <a:p>
                      <a:r>
                        <a:rPr lang="en-US" sz="750" b="0" dirty="0">
                          <a:latin typeface="+mn-lt"/>
                        </a:rPr>
                        <a:t>Evaluate workload management effectiveness.</a:t>
                      </a:r>
                    </a:p>
                    <a:p>
                      <a:r>
                        <a:rPr lang="en-US" sz="750" b="0" dirty="0">
                          <a:latin typeface="+mn-lt"/>
                        </a:rPr>
                        <a:t>Design innovative personal productivity approaches. </a:t>
                      </a:r>
                    </a:p>
                  </a:txBody>
                  <a:tcPr marL="121920" marR="121920" marT="60960" marB="60960"/>
                </a:tc>
                <a:extLst>
                  <a:ext uri="{0D108BD9-81ED-4DB2-BD59-A6C34878D82A}">
                    <a16:rowId xmlns:a16="http://schemas.microsoft.com/office/drawing/2014/main" val="1284913493"/>
                  </a:ext>
                </a:extLst>
              </a:tr>
              <a:tr h="426720">
                <a:tc>
                  <a:txBody>
                    <a:bodyPr/>
                    <a:lstStyle/>
                    <a:p>
                      <a:r>
                        <a:rPr lang="en-US" sz="720" b="1" dirty="0">
                          <a:latin typeface="+mn-lt"/>
                        </a:rPr>
                        <a:t>Personal Wellbeing</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Identify emotional demands of the role.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50" b="0" dirty="0">
                          <a:latin typeface="+mn-lt"/>
                        </a:rPr>
                        <a:t>Recognise signs of work-life imbalance.</a:t>
                      </a:r>
                      <a:br>
                        <a:rPr lang="en-US" sz="750" b="0" dirty="0">
                          <a:latin typeface="+mn-lt"/>
                        </a:rPr>
                      </a:br>
                      <a:r>
                        <a:rPr lang="en-US" sz="750" b="0" dirty="0">
                          <a:latin typeface="+mn-lt"/>
                        </a:rPr>
                        <a:t>Describe basic wellbeing practices. </a:t>
                      </a:r>
                    </a:p>
                  </a:txBody>
                  <a:tcPr marL="121920" marR="121920" marT="60960" marB="60960"/>
                </a:tc>
                <a:tc>
                  <a:txBody>
                    <a:bodyPr/>
                    <a:lstStyle/>
                    <a:p>
                      <a:r>
                        <a:rPr lang="en-US" sz="750" b="0" dirty="0">
                          <a:latin typeface="+mn-lt"/>
                        </a:rPr>
                        <a:t>Apply sustainable work-life boundary strategies.</a:t>
                      </a:r>
                    </a:p>
                    <a:p>
                      <a:r>
                        <a:rPr lang="en-US" sz="750" b="0" dirty="0">
                          <a:latin typeface="+mn-lt"/>
                        </a:rPr>
                        <a:t>Demonstrate effective management of emotional demands.</a:t>
                      </a:r>
                    </a:p>
                    <a:p>
                      <a:r>
                        <a:rPr lang="en-US" sz="750" b="0" dirty="0">
                          <a:latin typeface="+mn-lt"/>
                        </a:rPr>
                        <a:t>Analyse personal wellbeing needs. </a:t>
                      </a:r>
                    </a:p>
                  </a:txBody>
                  <a:tcPr marL="121920" marR="121920" marT="60960" marB="60960"/>
                </a:tc>
                <a:tc>
                  <a:txBody>
                    <a:bodyPr/>
                    <a:lstStyle/>
                    <a:p>
                      <a:r>
                        <a:rPr lang="en-US" sz="750" b="0" dirty="0">
                          <a:latin typeface="+mn-lt"/>
                        </a:rPr>
                        <a:t>Create resilient practices for challenging situations.</a:t>
                      </a:r>
                    </a:p>
                    <a:p>
                      <a:r>
                        <a:rPr lang="en-US" sz="750" b="0" dirty="0">
                          <a:latin typeface="+mn-lt"/>
                        </a:rPr>
                        <a:t>Evaluate wellbeing strategies and design improvements.</a:t>
                      </a:r>
                    </a:p>
                    <a:p>
                      <a:r>
                        <a:rPr lang="en-US" sz="750" b="0" dirty="0">
                          <a:latin typeface="+mn-lt"/>
                        </a:rPr>
                        <a:t>Formulate comprehensive wellbeing frameworks. </a:t>
                      </a:r>
                    </a:p>
                  </a:txBody>
                  <a:tcPr marL="121920" marR="121920" marT="60960" marB="60960"/>
                </a:tc>
                <a:extLst>
                  <a:ext uri="{0D108BD9-81ED-4DB2-BD59-A6C34878D82A}">
                    <a16:rowId xmlns:a16="http://schemas.microsoft.com/office/drawing/2014/main" val="3970133915"/>
                  </a:ext>
                </a:extLst>
              </a:tr>
              <a:tr h="426720">
                <a:tc>
                  <a:txBody>
                    <a:bodyPr/>
                    <a:lstStyle/>
                    <a:p>
                      <a:r>
                        <a:rPr lang="en-US" sz="720" b="1" dirty="0">
                          <a:latin typeface="+mn-lt"/>
                        </a:rPr>
                        <a:t>Autonomy and Resilience</a:t>
                      </a:r>
                    </a:p>
                  </a:txBody>
                  <a:tcPr marL="121920" marR="121920" marT="60960" marB="60960"/>
                </a:tc>
                <a:tc>
                  <a:txBody>
                    <a:bodyPr/>
                    <a:lstStyle/>
                    <a:p>
                      <a:r>
                        <a:rPr lang="en-US" sz="750" b="0" dirty="0">
                          <a:latin typeface="+mn-lt"/>
                        </a:rPr>
                        <a:t>Identify when consultation or escalation is needed.</a:t>
                      </a:r>
                    </a:p>
                    <a:p>
                      <a:r>
                        <a:rPr lang="en-US" sz="750" b="0" dirty="0">
                          <a:latin typeface="+mn-lt"/>
                        </a:rPr>
                        <a:t>Recognize ambiguous situations requiring decisions.</a:t>
                      </a:r>
                    </a:p>
                    <a:p>
                      <a:r>
                        <a:rPr lang="en-US" sz="750" b="0" dirty="0">
                          <a:latin typeface="+mn-lt"/>
                        </a:rPr>
                        <a:t>Describe growth mindset principles. </a:t>
                      </a:r>
                    </a:p>
                  </a:txBody>
                  <a:tcPr marL="121920" marR="121920" marT="60960" marB="60960"/>
                </a:tc>
                <a:tc>
                  <a:txBody>
                    <a:bodyPr/>
                    <a:lstStyle/>
                    <a:p>
                      <a:r>
                        <a:rPr lang="en-US" sz="750" b="0" dirty="0">
                          <a:latin typeface="+mn-lt"/>
                        </a:rPr>
                        <a:t>Apply sound decision-making in isolated situations.</a:t>
                      </a:r>
                    </a:p>
                    <a:p>
                      <a:r>
                        <a:rPr lang="en-US" sz="750" b="0" dirty="0">
                          <a:latin typeface="+mn-lt"/>
                        </a:rPr>
                        <a:t>Demonstrate appropriate balance of independence and consultation.</a:t>
                      </a:r>
                    </a:p>
                    <a:p>
                      <a:r>
                        <a:rPr lang="en-US" sz="750" b="0" dirty="0">
                          <a:latin typeface="+mn-lt"/>
                        </a:rPr>
                        <a:t>Analyse complex situations for decision-making. </a:t>
                      </a:r>
                    </a:p>
                  </a:txBody>
                  <a:tcPr marL="121920" marR="121920" marT="60960" marB="60960"/>
                </a:tc>
                <a:tc>
                  <a:txBody>
                    <a:bodyPr/>
                    <a:lstStyle/>
                    <a:p>
                      <a:r>
                        <a:rPr lang="en-US" sz="750" b="0" dirty="0">
                          <a:latin typeface="+mn-lt"/>
                        </a:rPr>
                        <a:t>Create innovative solutions to ambiguous challenges.</a:t>
                      </a:r>
                    </a:p>
                    <a:p>
                      <a:r>
                        <a:rPr lang="en-US" sz="750" b="0" dirty="0">
                          <a:latin typeface="+mn-lt"/>
                        </a:rPr>
                        <a:t>Evaluate decision-making effectiveness.</a:t>
                      </a:r>
                    </a:p>
                    <a:p>
                      <a:r>
                        <a:rPr lang="en-US" sz="750" b="0" dirty="0">
                          <a:latin typeface="+mn-lt"/>
                        </a:rPr>
                        <a:t>Design professional development approaches using growth mindset. </a:t>
                      </a:r>
                    </a:p>
                  </a:txBody>
                  <a:tcPr marL="121920" marR="121920" marT="60960" marB="60960"/>
                </a:tc>
                <a:extLst>
                  <a:ext uri="{0D108BD9-81ED-4DB2-BD59-A6C34878D82A}">
                    <a16:rowId xmlns:a16="http://schemas.microsoft.com/office/drawing/2014/main" val="3158640715"/>
                  </a:ext>
                </a:extLst>
              </a:tr>
            </a:tbl>
          </a:graphicData>
        </a:graphic>
      </p:graphicFrame>
      <p:sp>
        <p:nvSpPr>
          <p:cNvPr id="2" name="TextBox 1">
            <a:extLst>
              <a:ext uri="{FF2B5EF4-FFF2-40B4-BE49-F238E27FC236}">
                <a16:creationId xmlns:a16="http://schemas.microsoft.com/office/drawing/2014/main" id="{1EA41CCE-8D4F-600B-7FA4-80435B2B3172}"/>
              </a:ext>
            </a:extLst>
          </p:cNvPr>
          <p:cNvSpPr txBox="1"/>
          <p:nvPr/>
        </p:nvSpPr>
        <p:spPr>
          <a:xfrm>
            <a:off x="287321" y="6563779"/>
            <a:ext cx="8282688" cy="215444"/>
          </a:xfrm>
          <a:prstGeom prst="rect">
            <a:avLst/>
          </a:prstGeom>
          <a:noFill/>
        </p:spPr>
        <p:txBody>
          <a:bodyPr wrap="square" rtlCol="0">
            <a:spAutoFit/>
          </a:bodyPr>
          <a:lstStyle/>
          <a:p>
            <a:r>
              <a:rPr lang="en-US" sz="800" dirty="0">
                <a:solidFill>
                  <a:schemeClr val="dk1"/>
                </a:solidFill>
              </a:rPr>
              <a:t>* The progressions have been informed by </a:t>
            </a:r>
            <a:r>
              <a:rPr lang="en-US" sz="800" dirty="0">
                <a:solidFill>
                  <a:schemeClr val="dk1"/>
                </a:solidFill>
                <a:hlinkClick r:id="rId2"/>
              </a:rPr>
              <a:t>Bloom’s Taxonomy of Measurable Verbs</a:t>
            </a:r>
            <a:endParaRPr lang="en-US" sz="800" dirty="0">
              <a:solidFill>
                <a:schemeClr val="dk1"/>
              </a:solidFill>
            </a:endParaRPr>
          </a:p>
        </p:txBody>
      </p:sp>
    </p:spTree>
    <p:extLst>
      <p:ext uri="{BB962C8B-B14F-4D97-AF65-F5344CB8AC3E}">
        <p14:creationId xmlns:p14="http://schemas.microsoft.com/office/powerpoint/2010/main" val="1813816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C5F52-95F3-7115-CA9B-2AE27488DC36}"/>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D7E34359-94D2-AC8E-1690-5CACE9DCE5C6}"/>
              </a:ext>
            </a:extLst>
          </p:cNvPr>
          <p:cNvSpPr txBox="1">
            <a:spLocks/>
          </p:cNvSpPr>
          <p:nvPr/>
        </p:nvSpPr>
        <p:spPr>
          <a:xfrm>
            <a:off x="410308" y="272555"/>
            <a:ext cx="3063941" cy="246221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Primary Responsibilities &amp;  Key Relationships</a:t>
            </a:r>
          </a:p>
          <a:p>
            <a:pPr>
              <a:buSzPts val="2800"/>
            </a:pPr>
            <a:endParaRPr lang="en-US" sz="1600" kern="0" dirty="0">
              <a:latin typeface="+mn-lt"/>
              <a:cs typeface="Poppins"/>
            </a:endParaRPr>
          </a:p>
          <a:p>
            <a:pPr defTabSz="1219170">
              <a:defRPr/>
            </a:pPr>
            <a:r>
              <a:rPr lang="en-US" sz="1600" kern="0" dirty="0">
                <a:latin typeface="+mn-lt"/>
                <a:cs typeface="Poppins"/>
              </a:rPr>
              <a:t>The responsibilities and relationships of the role centre around the Training Advisor being a strategic connector who builds relationships, navigates complexity and ensures quality outcomes.</a:t>
            </a:r>
          </a:p>
        </p:txBody>
      </p:sp>
      <p:sp>
        <p:nvSpPr>
          <p:cNvPr id="5" name="Rectangle 4">
            <a:extLst>
              <a:ext uri="{FF2B5EF4-FFF2-40B4-BE49-F238E27FC236}">
                <a16:creationId xmlns:a16="http://schemas.microsoft.com/office/drawing/2014/main" id="{C7A2C186-2561-B29D-46B7-89A5CCC1E95D}"/>
              </a:ext>
            </a:extLst>
          </p:cNvPr>
          <p:cNvSpPr/>
          <p:nvPr/>
        </p:nvSpPr>
        <p:spPr>
          <a:xfrm>
            <a:off x="3847955" y="591534"/>
            <a:ext cx="3851245" cy="5996797"/>
          </a:xfrm>
          <a:prstGeom prst="rect">
            <a:avLst/>
          </a:prstGeom>
          <a:solidFill>
            <a:srgbClr val="30063E">
              <a:alpha val="25098"/>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080FD9D7-96D4-FB88-EB79-8FDFB771C87F}"/>
              </a:ext>
            </a:extLst>
          </p:cNvPr>
          <p:cNvSpPr txBox="1"/>
          <p:nvPr/>
        </p:nvSpPr>
        <p:spPr>
          <a:xfrm>
            <a:off x="3971303" y="809543"/>
            <a:ext cx="3558203" cy="5658416"/>
          </a:xfrm>
          <a:prstGeom prst="rect">
            <a:avLst/>
          </a:prstGeom>
          <a:noFill/>
        </p:spPr>
        <p:txBody>
          <a:bodyPr wrap="square" lIns="90000" tIns="45720" rIns="91440" bIns="45720" numCol="1" rtlCol="0" anchor="t">
            <a:noAutofit/>
          </a:bodyPr>
          <a:lstStyle/>
          <a:p>
            <a:pPr>
              <a:spcBef>
                <a:spcPts val="480"/>
              </a:spcBef>
              <a:spcAft>
                <a:spcPts val="480"/>
              </a:spcAft>
            </a:pPr>
            <a:r>
              <a:rPr lang="en-NZ" sz="1400" b="1" dirty="0"/>
              <a:t>Primary Responsibilities / Core Functions </a:t>
            </a:r>
          </a:p>
          <a:p>
            <a:pPr marL="228594" indent="-228594">
              <a:spcBef>
                <a:spcPts val="480"/>
              </a:spcBef>
              <a:spcAft>
                <a:spcPts val="480"/>
              </a:spcAft>
              <a:buFont typeface="Arial" panose="020B0604020202020204" pitchFamily="34" charset="0"/>
              <a:buChar char="•"/>
            </a:pPr>
            <a:r>
              <a:rPr lang="en-NZ" sz="1200" dirty="0"/>
              <a:t>Support ākonga: Ensure ākonga are safe, well-supported, and cared for throughout their learning building their confidence and self-belief to support their growth.</a:t>
            </a:r>
          </a:p>
          <a:p>
            <a:pPr marL="228594" indent="-228594">
              <a:spcBef>
                <a:spcPts val="480"/>
              </a:spcBef>
              <a:spcAft>
                <a:spcPts val="480"/>
              </a:spcAft>
              <a:buFont typeface="Arial" panose="020B0604020202020204" pitchFamily="34" charset="0"/>
              <a:buChar char="•"/>
            </a:pPr>
            <a:r>
              <a:rPr lang="en-NZ" sz="1200" dirty="0"/>
              <a:t>Navigate the learning journey to support completion and retention: Guide all parties through qualification pathways, requirements, and support services to ensure ākonga progress through their qualifications, achieve successful completion and move forward into a career in the sector.</a:t>
            </a:r>
          </a:p>
          <a:p>
            <a:pPr marL="228594" indent="-228594">
              <a:spcBef>
                <a:spcPts val="480"/>
              </a:spcBef>
              <a:spcAft>
                <a:spcPts val="480"/>
              </a:spcAft>
              <a:buFont typeface="Arial" panose="020B0604020202020204" pitchFamily="34" charset="0"/>
              <a:buChar char="•"/>
            </a:pPr>
            <a:r>
              <a:rPr lang="en-NZ" sz="1200" dirty="0"/>
              <a:t>Ensure learning quality delivery: Monitor and support learning to meet standards and qualification requirements. </a:t>
            </a:r>
          </a:p>
          <a:p>
            <a:pPr marL="228594" indent="-228594">
              <a:spcBef>
                <a:spcPts val="480"/>
              </a:spcBef>
              <a:spcAft>
                <a:spcPts val="480"/>
              </a:spcAft>
              <a:buFont typeface="Arial" panose="020B0604020202020204" pitchFamily="34" charset="0"/>
              <a:buChar char="•"/>
            </a:pPr>
            <a:r>
              <a:rPr lang="en-NZ" sz="1200" dirty="0"/>
              <a:t>Enhance employer capabilities and competencies: Develop employers' understanding of the requirements of their role in an ākonga’s development and their future workforce development based on the Training Advisor’s own knowledge of their people in roles across the firm.</a:t>
            </a:r>
          </a:p>
          <a:p>
            <a:pPr marL="228594" indent="-228594">
              <a:spcBef>
                <a:spcPts val="480"/>
              </a:spcBef>
              <a:spcAft>
                <a:spcPts val="480"/>
              </a:spcAft>
              <a:buFont typeface="Arial" panose="020B0604020202020204" pitchFamily="34" charset="0"/>
              <a:buChar char="•"/>
            </a:pPr>
            <a:r>
              <a:rPr lang="en-NZ" sz="1200" dirty="0"/>
              <a:t>Build relationships: Foster productive partnerships with and between ākonga, employers, and training providers</a:t>
            </a:r>
          </a:p>
          <a:p>
            <a:pPr>
              <a:spcBef>
                <a:spcPts val="480"/>
              </a:spcBef>
              <a:spcAft>
                <a:spcPts val="480"/>
              </a:spcAft>
            </a:pPr>
            <a:endParaRPr lang="en-NZ" sz="1600" dirty="0"/>
          </a:p>
        </p:txBody>
      </p:sp>
      <p:sp>
        <p:nvSpPr>
          <p:cNvPr id="6" name="Rectangle 5">
            <a:extLst>
              <a:ext uri="{FF2B5EF4-FFF2-40B4-BE49-F238E27FC236}">
                <a16:creationId xmlns:a16="http://schemas.microsoft.com/office/drawing/2014/main" id="{6FE2CC3F-6FD0-BADE-95D6-BBF479A15718}"/>
              </a:ext>
            </a:extLst>
          </p:cNvPr>
          <p:cNvSpPr/>
          <p:nvPr/>
        </p:nvSpPr>
        <p:spPr>
          <a:xfrm>
            <a:off x="7992953" y="591534"/>
            <a:ext cx="3854400" cy="5996797"/>
          </a:xfrm>
          <a:prstGeom prst="rect">
            <a:avLst/>
          </a:prstGeom>
          <a:solidFill>
            <a:srgbClr val="30063E">
              <a:alpha val="25098"/>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D74EC58D-63C5-B7E4-4F7A-9B7EA696E45A}"/>
              </a:ext>
            </a:extLst>
          </p:cNvPr>
          <p:cNvSpPr txBox="1"/>
          <p:nvPr/>
        </p:nvSpPr>
        <p:spPr>
          <a:xfrm>
            <a:off x="8131201" y="809543"/>
            <a:ext cx="3619200" cy="5658416"/>
          </a:xfrm>
          <a:prstGeom prst="rect">
            <a:avLst/>
          </a:prstGeom>
          <a:noFill/>
        </p:spPr>
        <p:txBody>
          <a:bodyPr wrap="square" lIns="90000" tIns="45720" rIns="91440" bIns="45720" numCol="1" rtlCol="0" anchor="t">
            <a:noAutofit/>
          </a:bodyPr>
          <a:lstStyle/>
          <a:p>
            <a:pPr>
              <a:spcBef>
                <a:spcPts val="480"/>
              </a:spcBef>
              <a:spcAft>
                <a:spcPts val="480"/>
              </a:spcAft>
            </a:pPr>
            <a:r>
              <a:rPr lang="en-NZ" sz="1400" b="1" dirty="0"/>
              <a:t>Primary Relationships</a:t>
            </a:r>
          </a:p>
          <a:p>
            <a:pPr marL="228594" indent="-228594">
              <a:spcBef>
                <a:spcPts val="480"/>
              </a:spcBef>
              <a:spcAft>
                <a:spcPts val="480"/>
              </a:spcAft>
              <a:buFont typeface="Arial" panose="020B0604020202020204" pitchFamily="34" charset="0"/>
              <a:buChar char="•"/>
            </a:pPr>
            <a:r>
              <a:rPr lang="en-NZ" sz="1200" dirty="0"/>
              <a:t>The Ākonga: Individual learners throughout their journey including their whānau/family members</a:t>
            </a:r>
          </a:p>
          <a:p>
            <a:pPr marL="228594" indent="-228594">
              <a:spcBef>
                <a:spcPts val="480"/>
              </a:spcBef>
              <a:spcAft>
                <a:spcPts val="480"/>
              </a:spcAft>
              <a:buFont typeface="Arial" panose="020B0604020202020204" pitchFamily="34" charset="0"/>
              <a:buChar char="•"/>
            </a:pPr>
            <a:r>
              <a:rPr lang="en-NZ" sz="1200" dirty="0"/>
              <a:t>Employer Representatives: Multiple employer employees across levels - from leadership to direct supervisors and trainers, also contractors where learners may work under their supervision</a:t>
            </a:r>
          </a:p>
          <a:p>
            <a:pPr marL="228594" indent="-228594">
              <a:spcBef>
                <a:spcPts val="480"/>
              </a:spcBef>
              <a:spcAft>
                <a:spcPts val="480"/>
              </a:spcAft>
              <a:buFont typeface="Arial" panose="020B0604020202020204" pitchFamily="34" charset="0"/>
              <a:buChar char="•"/>
            </a:pPr>
            <a:r>
              <a:rPr lang="en-NZ" sz="1200" dirty="0"/>
              <a:t>Training Organisation Colleagues: Internal team members including Trainers/Tutors, Relationship/Account Managers, Assessors and Verifiers.</a:t>
            </a:r>
          </a:p>
          <a:p>
            <a:pPr>
              <a:spcBef>
                <a:spcPts val="480"/>
              </a:spcBef>
              <a:spcAft>
                <a:spcPts val="480"/>
              </a:spcAft>
            </a:pPr>
            <a:endParaRPr lang="en-NZ" sz="1600" dirty="0"/>
          </a:p>
          <a:p>
            <a:pPr>
              <a:spcBef>
                <a:spcPts val="480"/>
              </a:spcBef>
              <a:spcAft>
                <a:spcPts val="480"/>
              </a:spcAft>
            </a:pPr>
            <a:r>
              <a:rPr lang="en-NZ" sz="1400" b="1" dirty="0"/>
              <a:t>Extended Network</a:t>
            </a:r>
          </a:p>
          <a:p>
            <a:pPr marL="228594" indent="-228594">
              <a:spcBef>
                <a:spcPts val="480"/>
              </a:spcBef>
              <a:spcAft>
                <a:spcPts val="480"/>
              </a:spcAft>
              <a:buFont typeface="Arial" panose="020B0604020202020204" pitchFamily="34" charset="0"/>
              <a:buChar char="•"/>
            </a:pPr>
            <a:r>
              <a:rPr lang="en-NZ" sz="1200" dirty="0"/>
              <a:t>Ākonga Support Service Providers: Student support services, pastoral care providers, learning support specialists, and other wraparound services as needed</a:t>
            </a:r>
          </a:p>
          <a:p>
            <a:pPr marL="228594" indent="-228594">
              <a:spcBef>
                <a:spcPts val="480"/>
              </a:spcBef>
              <a:spcAft>
                <a:spcPts val="480"/>
              </a:spcAft>
              <a:buFont typeface="Arial" panose="020B0604020202020204" pitchFamily="34" charset="0"/>
              <a:buChar char="•"/>
            </a:pPr>
            <a:r>
              <a:rPr lang="en-NZ" sz="1200" dirty="0"/>
              <a:t>Industry Bodies/Professional Organizations</a:t>
            </a:r>
          </a:p>
          <a:p>
            <a:pPr marL="228594" indent="-228594">
              <a:spcBef>
                <a:spcPts val="480"/>
              </a:spcBef>
              <a:spcAft>
                <a:spcPts val="480"/>
              </a:spcAft>
              <a:buFont typeface="Arial" panose="020B0604020202020204" pitchFamily="34" charset="0"/>
              <a:buChar char="•"/>
            </a:pPr>
            <a:r>
              <a:rPr lang="en-NZ" sz="1200" dirty="0"/>
              <a:t>Other Training Providers</a:t>
            </a:r>
          </a:p>
          <a:p>
            <a:pPr marL="228594" indent="-228594">
              <a:spcBef>
                <a:spcPts val="480"/>
              </a:spcBef>
              <a:spcAft>
                <a:spcPts val="480"/>
              </a:spcAft>
              <a:buFont typeface="Arial" panose="020B0604020202020204" pitchFamily="34" charset="0"/>
              <a:buChar char="•"/>
            </a:pPr>
            <a:r>
              <a:rPr lang="en-NZ" sz="1200" dirty="0"/>
              <a:t>NZQA</a:t>
            </a:r>
          </a:p>
          <a:p>
            <a:pPr marL="228594" indent="-228594">
              <a:spcBef>
                <a:spcPts val="480"/>
              </a:spcBef>
              <a:spcAft>
                <a:spcPts val="480"/>
              </a:spcAft>
              <a:buFont typeface="Arial" panose="020B0604020202020204" pitchFamily="34" charset="0"/>
              <a:buChar char="•"/>
            </a:pPr>
            <a:endParaRPr lang="en-NZ" sz="1600" dirty="0"/>
          </a:p>
          <a:p>
            <a:pPr>
              <a:spcBef>
                <a:spcPts val="480"/>
              </a:spcBef>
              <a:spcAft>
                <a:spcPts val="480"/>
              </a:spcAft>
            </a:pPr>
            <a:endParaRPr lang="en-NZ" sz="1600" dirty="0"/>
          </a:p>
        </p:txBody>
      </p:sp>
      <p:cxnSp>
        <p:nvCxnSpPr>
          <p:cNvPr id="8" name="Straight Connector 7">
            <a:extLst>
              <a:ext uri="{FF2B5EF4-FFF2-40B4-BE49-F238E27FC236}">
                <a16:creationId xmlns:a16="http://schemas.microsoft.com/office/drawing/2014/main" id="{C8CA988B-ABEF-5395-20A5-20ADD5BAF033}"/>
              </a:ext>
            </a:extLst>
          </p:cNvPr>
          <p:cNvCxnSpPr>
            <a:cxnSpLocks/>
          </p:cNvCxnSpPr>
          <p:nvPr/>
        </p:nvCxnSpPr>
        <p:spPr>
          <a:xfrm>
            <a:off x="3725786" y="357622"/>
            <a:ext cx="0" cy="6362159"/>
          </a:xfrm>
          <a:prstGeom prst="line">
            <a:avLst/>
          </a:prstGeom>
          <a:ln w="952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0228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FE7E5-E2E7-D2EE-9522-44963C22F9A8}"/>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E7223EA8-0BAC-91F4-FACF-C5FC7C850CBE}"/>
              </a:ext>
            </a:extLst>
          </p:cNvPr>
          <p:cNvSpPr txBox="1">
            <a:spLocks/>
          </p:cNvSpPr>
          <p:nvPr/>
        </p:nvSpPr>
        <p:spPr>
          <a:xfrm>
            <a:off x="410308" y="304452"/>
            <a:ext cx="3063941" cy="20928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Personal Qualities</a:t>
            </a:r>
          </a:p>
          <a:p>
            <a:pPr>
              <a:buSzPts val="2800"/>
            </a:pPr>
            <a:endParaRPr lang="en-US" sz="1600" kern="0" dirty="0">
              <a:latin typeface="+mn-lt"/>
              <a:cs typeface="Poppins"/>
            </a:endParaRPr>
          </a:p>
          <a:p>
            <a:pPr defTabSz="1219170">
              <a:defRPr/>
            </a:pPr>
            <a:r>
              <a:rPr lang="en-US" sz="1600" kern="0" dirty="0">
                <a:latin typeface="+mn-lt"/>
                <a:cs typeface="Poppins"/>
              </a:rPr>
              <a:t>The Training Advisor as an individual requires a unique combination of personal qualities, practical skills, and experiences that enables effective navigation of complex human and system dynamics.</a:t>
            </a:r>
          </a:p>
        </p:txBody>
      </p:sp>
      <p:sp>
        <p:nvSpPr>
          <p:cNvPr id="7" name="Rectangle 6">
            <a:extLst>
              <a:ext uri="{FF2B5EF4-FFF2-40B4-BE49-F238E27FC236}">
                <a16:creationId xmlns:a16="http://schemas.microsoft.com/office/drawing/2014/main" id="{4C648A47-FF13-7B5C-70AB-15CB22DCA2AF}"/>
              </a:ext>
            </a:extLst>
          </p:cNvPr>
          <p:cNvSpPr/>
          <p:nvPr/>
        </p:nvSpPr>
        <p:spPr>
          <a:xfrm>
            <a:off x="3847955" y="591535"/>
            <a:ext cx="3851245" cy="2966264"/>
          </a:xfrm>
          <a:prstGeom prst="rect">
            <a:avLst/>
          </a:prstGeom>
          <a:solidFill>
            <a:srgbClr val="30063E">
              <a:alpha val="24314"/>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0C48EA87-72F7-2369-08BA-D32526B89FE9}"/>
              </a:ext>
            </a:extLst>
          </p:cNvPr>
          <p:cNvSpPr txBox="1"/>
          <p:nvPr/>
        </p:nvSpPr>
        <p:spPr>
          <a:xfrm>
            <a:off x="3971303" y="739012"/>
            <a:ext cx="3558203" cy="2619457"/>
          </a:xfrm>
          <a:prstGeom prst="rect">
            <a:avLst/>
          </a:prstGeom>
          <a:noFill/>
        </p:spPr>
        <p:txBody>
          <a:bodyPr wrap="square" lIns="90000" tIns="45720" rIns="91440" bIns="45720" numCol="1" rtlCol="0" anchor="t">
            <a:noAutofit/>
          </a:bodyPr>
          <a:lstStyle/>
          <a:p>
            <a:pPr>
              <a:spcBef>
                <a:spcPts val="480"/>
              </a:spcBef>
              <a:spcAft>
                <a:spcPts val="480"/>
              </a:spcAft>
            </a:pPr>
            <a:r>
              <a:rPr lang="en-NZ" sz="1400" b="1" dirty="0"/>
              <a:t>Personal Attributes</a:t>
            </a:r>
          </a:p>
          <a:p>
            <a:pPr marL="228594" indent="-228594">
              <a:spcBef>
                <a:spcPts val="480"/>
              </a:spcBef>
              <a:spcAft>
                <a:spcPts val="480"/>
              </a:spcAft>
              <a:buFont typeface="Arial" panose="020B0604020202020204" pitchFamily="34" charset="0"/>
              <a:buChar char="•"/>
            </a:pPr>
            <a:r>
              <a:rPr lang="en-NZ" sz="1100" dirty="0"/>
              <a:t>Relational warmth: Ability to build trust and rapport with diverse people.</a:t>
            </a:r>
          </a:p>
          <a:p>
            <a:pPr marL="228594" indent="-228594">
              <a:spcBef>
                <a:spcPts val="480"/>
              </a:spcBef>
              <a:spcAft>
                <a:spcPts val="480"/>
              </a:spcAft>
              <a:buFont typeface="Arial" panose="020B0604020202020204" pitchFamily="34" charset="0"/>
              <a:buChar char="•"/>
            </a:pPr>
            <a:r>
              <a:rPr lang="en-NZ" sz="1100" dirty="0"/>
              <a:t>Emotional maturity: Managing complex situations without becoming overwhelmed or over-involved.</a:t>
            </a:r>
          </a:p>
          <a:p>
            <a:pPr marL="228594" indent="-228594">
              <a:spcBef>
                <a:spcPts val="480"/>
              </a:spcBef>
              <a:spcAft>
                <a:spcPts val="480"/>
              </a:spcAft>
              <a:buFont typeface="Arial" panose="020B0604020202020204" pitchFamily="34" charset="0"/>
              <a:buChar char="•"/>
            </a:pPr>
            <a:r>
              <a:rPr lang="en-NZ" sz="1100" dirty="0"/>
              <a:t>Cultural humility: Genuine respect for diverse backgrounds and learning style.</a:t>
            </a:r>
          </a:p>
          <a:p>
            <a:pPr marL="228594" indent="-228594">
              <a:spcBef>
                <a:spcPts val="480"/>
              </a:spcBef>
              <a:spcAft>
                <a:spcPts val="480"/>
              </a:spcAft>
              <a:buFont typeface="Arial" panose="020B0604020202020204" pitchFamily="34" charset="0"/>
              <a:buChar char="•"/>
            </a:pPr>
            <a:r>
              <a:rPr lang="en-NZ" sz="1100" dirty="0"/>
              <a:t>Resilience: Thriving in constantly changing environments with competing demands.</a:t>
            </a:r>
          </a:p>
          <a:p>
            <a:pPr marL="228594" indent="-228594">
              <a:spcBef>
                <a:spcPts val="480"/>
              </a:spcBef>
              <a:spcAft>
                <a:spcPts val="480"/>
              </a:spcAft>
              <a:buFont typeface="Arial" panose="020B0604020202020204" pitchFamily="34" charset="0"/>
              <a:buChar char="•"/>
            </a:pPr>
            <a:r>
              <a:rPr lang="en-NZ" sz="1100" dirty="0"/>
              <a:t>Pragmatism: Balancing ideal outcomes with practical realities.</a:t>
            </a:r>
          </a:p>
        </p:txBody>
      </p:sp>
      <p:sp>
        <p:nvSpPr>
          <p:cNvPr id="9" name="Rectangle 8">
            <a:extLst>
              <a:ext uri="{FF2B5EF4-FFF2-40B4-BE49-F238E27FC236}">
                <a16:creationId xmlns:a16="http://schemas.microsoft.com/office/drawing/2014/main" id="{BED459CB-846C-07E8-1AE6-61E530688DC1}"/>
              </a:ext>
            </a:extLst>
          </p:cNvPr>
          <p:cNvSpPr/>
          <p:nvPr/>
        </p:nvSpPr>
        <p:spPr>
          <a:xfrm>
            <a:off x="7970223" y="582043"/>
            <a:ext cx="3851245" cy="2975756"/>
          </a:xfrm>
          <a:prstGeom prst="rect">
            <a:avLst/>
          </a:prstGeom>
          <a:solidFill>
            <a:srgbClr val="30063E">
              <a:alpha val="24314"/>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BE7D874A-BB6F-A610-F375-EAB251095718}"/>
              </a:ext>
            </a:extLst>
          </p:cNvPr>
          <p:cNvSpPr txBox="1"/>
          <p:nvPr/>
        </p:nvSpPr>
        <p:spPr>
          <a:xfrm>
            <a:off x="8093571" y="729520"/>
            <a:ext cx="3558203" cy="2757747"/>
          </a:xfrm>
          <a:prstGeom prst="rect">
            <a:avLst/>
          </a:prstGeom>
          <a:noFill/>
        </p:spPr>
        <p:txBody>
          <a:bodyPr wrap="square" lIns="90000" tIns="45720" rIns="91440" bIns="45720" numCol="1" rtlCol="0" anchor="t">
            <a:noAutofit/>
          </a:bodyPr>
          <a:lstStyle/>
          <a:p>
            <a:pPr>
              <a:spcBef>
                <a:spcPts val="480"/>
              </a:spcBef>
              <a:spcAft>
                <a:spcPts val="480"/>
              </a:spcAft>
            </a:pPr>
            <a:r>
              <a:rPr lang="en-NZ" sz="1400" b="1" dirty="0"/>
              <a:t>Qualification and Experience Areas</a:t>
            </a:r>
          </a:p>
          <a:p>
            <a:pPr marL="228594" indent="-228594">
              <a:spcBef>
                <a:spcPts val="480"/>
              </a:spcBef>
              <a:spcAft>
                <a:spcPts val="480"/>
              </a:spcAft>
              <a:buFont typeface="Arial" panose="020B0604020202020204" pitchFamily="34" charset="0"/>
              <a:buChar char="•"/>
            </a:pPr>
            <a:r>
              <a:rPr lang="en-NZ" sz="1100" dirty="0"/>
              <a:t>Industry and trade level technical knowledge</a:t>
            </a:r>
          </a:p>
          <a:p>
            <a:pPr marL="228594" indent="-228594">
              <a:spcBef>
                <a:spcPts val="480"/>
              </a:spcBef>
              <a:spcAft>
                <a:spcPts val="480"/>
              </a:spcAft>
              <a:buFont typeface="Arial" panose="020B0604020202020204" pitchFamily="34" charset="0"/>
              <a:buChar char="•"/>
            </a:pPr>
            <a:r>
              <a:rPr lang="en-NZ" sz="1100" dirty="0"/>
              <a:t>Vocational and adult education</a:t>
            </a:r>
          </a:p>
          <a:p>
            <a:pPr marL="228594" indent="-228594">
              <a:spcBef>
                <a:spcPts val="480"/>
              </a:spcBef>
              <a:spcAft>
                <a:spcPts val="480"/>
              </a:spcAft>
              <a:buFont typeface="Arial" panose="020B0604020202020204" pitchFamily="34" charset="0"/>
              <a:buChar char="•"/>
            </a:pPr>
            <a:r>
              <a:rPr lang="en-NZ" sz="1100" dirty="0"/>
              <a:t>Mentoring or coaching </a:t>
            </a:r>
          </a:p>
          <a:p>
            <a:pPr marL="228594" indent="-228594">
              <a:spcBef>
                <a:spcPts val="480"/>
              </a:spcBef>
              <a:spcAft>
                <a:spcPts val="480"/>
              </a:spcAft>
              <a:buFont typeface="Arial" panose="020B0604020202020204" pitchFamily="34" charset="0"/>
              <a:buChar char="•"/>
            </a:pPr>
            <a:r>
              <a:rPr lang="en-NZ" sz="1100" dirty="0"/>
              <a:t>Business or commercial experience</a:t>
            </a:r>
          </a:p>
          <a:p>
            <a:pPr marL="228594" indent="-228594">
              <a:spcBef>
                <a:spcPts val="480"/>
              </a:spcBef>
              <a:spcAft>
                <a:spcPts val="480"/>
              </a:spcAft>
              <a:buFont typeface="Arial" panose="020B0604020202020204" pitchFamily="34" charset="0"/>
              <a:buChar char="•"/>
            </a:pPr>
            <a:r>
              <a:rPr lang="en-NZ" sz="1100" dirty="0"/>
              <a:t>Experience with diverse learners</a:t>
            </a:r>
          </a:p>
          <a:p>
            <a:pPr marL="228594" indent="-228594">
              <a:spcBef>
                <a:spcPts val="480"/>
              </a:spcBef>
              <a:spcAft>
                <a:spcPts val="480"/>
              </a:spcAft>
              <a:buFont typeface="Arial" panose="020B0604020202020204" pitchFamily="34" charset="0"/>
              <a:buChar char="•"/>
            </a:pPr>
            <a:r>
              <a:rPr lang="en-NZ" sz="1100" dirty="0"/>
              <a:t>Case management</a:t>
            </a:r>
          </a:p>
          <a:p>
            <a:pPr marL="228594" indent="-228594">
              <a:spcBef>
                <a:spcPts val="480"/>
              </a:spcBef>
              <a:spcAft>
                <a:spcPts val="480"/>
              </a:spcAft>
              <a:buFont typeface="Arial" panose="020B0604020202020204" pitchFamily="34" charset="0"/>
              <a:buChar char="•"/>
            </a:pPr>
            <a:r>
              <a:rPr lang="en-NZ" sz="1100" dirty="0"/>
              <a:t>Conflict resolution </a:t>
            </a:r>
          </a:p>
          <a:p>
            <a:pPr marL="228594" indent="-228594">
              <a:spcBef>
                <a:spcPts val="480"/>
              </a:spcBef>
              <a:spcAft>
                <a:spcPts val="480"/>
              </a:spcAft>
              <a:buFont typeface="Arial" panose="020B0604020202020204" pitchFamily="34" charset="0"/>
              <a:buChar char="•"/>
            </a:pPr>
            <a:r>
              <a:rPr lang="en-NZ" sz="1100" dirty="0"/>
              <a:t>Cultural intelligence particularly Māori and Pasifika</a:t>
            </a:r>
          </a:p>
        </p:txBody>
      </p:sp>
      <p:sp>
        <p:nvSpPr>
          <p:cNvPr id="12" name="Rectangle 11">
            <a:extLst>
              <a:ext uri="{FF2B5EF4-FFF2-40B4-BE49-F238E27FC236}">
                <a16:creationId xmlns:a16="http://schemas.microsoft.com/office/drawing/2014/main" id="{0B16C22C-4C71-8E40-DF88-B71562B0D57C}"/>
              </a:ext>
            </a:extLst>
          </p:cNvPr>
          <p:cNvSpPr/>
          <p:nvPr/>
        </p:nvSpPr>
        <p:spPr>
          <a:xfrm>
            <a:off x="3847955" y="3655968"/>
            <a:ext cx="3851245" cy="3035232"/>
          </a:xfrm>
          <a:prstGeom prst="rect">
            <a:avLst/>
          </a:prstGeom>
          <a:solidFill>
            <a:srgbClr val="30063E">
              <a:alpha val="24314"/>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F428E947-E33A-7BA8-E687-0C676A6A54D7}"/>
              </a:ext>
            </a:extLst>
          </p:cNvPr>
          <p:cNvSpPr txBox="1"/>
          <p:nvPr/>
        </p:nvSpPr>
        <p:spPr>
          <a:xfrm>
            <a:off x="3997173" y="3772345"/>
            <a:ext cx="3634827" cy="2217873"/>
          </a:xfrm>
          <a:prstGeom prst="rect">
            <a:avLst/>
          </a:prstGeom>
          <a:noFill/>
        </p:spPr>
        <p:txBody>
          <a:bodyPr wrap="square" lIns="90000" tIns="45720" rIns="91440" bIns="45720" numCol="1" rtlCol="0" anchor="t">
            <a:noAutofit/>
          </a:bodyPr>
          <a:lstStyle/>
          <a:p>
            <a:pPr>
              <a:spcBef>
                <a:spcPts val="480"/>
              </a:spcBef>
              <a:spcAft>
                <a:spcPts val="480"/>
              </a:spcAft>
            </a:pPr>
            <a:r>
              <a:rPr lang="en-NZ" sz="1400" b="1" dirty="0"/>
              <a:t>Skills</a:t>
            </a:r>
          </a:p>
          <a:p>
            <a:pPr marL="228594" indent="-228594">
              <a:spcBef>
                <a:spcPts val="480"/>
              </a:spcBef>
              <a:spcAft>
                <a:spcPts val="480"/>
              </a:spcAft>
              <a:buFont typeface="Arial" panose="020B0604020202020204" pitchFamily="34" charset="0"/>
              <a:buChar char="•"/>
            </a:pPr>
            <a:r>
              <a:rPr lang="en-NZ" sz="1100" dirty="0"/>
              <a:t>Literacy and Numeracy: Strong written and numerical skills to support documentation and learner assistance.</a:t>
            </a:r>
          </a:p>
          <a:p>
            <a:pPr marL="228594" indent="-228594">
              <a:spcBef>
                <a:spcPts val="480"/>
              </a:spcBef>
              <a:spcAft>
                <a:spcPts val="480"/>
              </a:spcAft>
              <a:buFont typeface="Arial" panose="020B0604020202020204" pitchFamily="34" charset="0"/>
              <a:buChar char="•"/>
            </a:pPr>
            <a:r>
              <a:rPr lang="en-NZ" sz="1100" dirty="0"/>
              <a:t>Digital Literacy: Proficient in digital tools and platforms.</a:t>
            </a:r>
          </a:p>
          <a:p>
            <a:pPr marL="228594" indent="-228594">
              <a:spcBef>
                <a:spcPts val="480"/>
              </a:spcBef>
              <a:spcAft>
                <a:spcPts val="480"/>
              </a:spcAft>
              <a:buFont typeface="Arial" panose="020B0604020202020204" pitchFamily="34" charset="0"/>
              <a:buChar char="•"/>
            </a:pPr>
            <a:r>
              <a:rPr lang="en-NZ" sz="1100" dirty="0"/>
              <a:t>Communication: Effective listening, verbal and written communication across diverse stakeholder groups.</a:t>
            </a:r>
          </a:p>
          <a:p>
            <a:pPr marL="228594" indent="-228594">
              <a:spcBef>
                <a:spcPts val="480"/>
              </a:spcBef>
              <a:spcAft>
                <a:spcPts val="480"/>
              </a:spcAft>
              <a:buFont typeface="Arial" panose="020B0604020202020204" pitchFamily="34" charset="0"/>
              <a:buChar char="•"/>
            </a:pPr>
            <a:r>
              <a:rPr lang="en-NZ" sz="1100" dirty="0"/>
              <a:t>Trade Technical: Trade-specific skills that enable correct learning journey navigation.</a:t>
            </a:r>
          </a:p>
          <a:p>
            <a:pPr marL="228594" indent="-228594">
              <a:spcBef>
                <a:spcPts val="480"/>
              </a:spcBef>
              <a:spcAft>
                <a:spcPts val="480"/>
              </a:spcAft>
              <a:buFont typeface="Arial" panose="020B0604020202020204" pitchFamily="34" charset="0"/>
              <a:buChar char="•"/>
            </a:pPr>
            <a:r>
              <a:rPr lang="en-NZ" sz="1100" dirty="0"/>
              <a:t>Time Management: Proficient in successfully balancing competing demands on time.</a:t>
            </a:r>
            <a:endParaRPr lang="en-NZ" sz="1400" dirty="0"/>
          </a:p>
        </p:txBody>
      </p:sp>
      <p:cxnSp>
        <p:nvCxnSpPr>
          <p:cNvPr id="2" name="Straight Connector 1">
            <a:extLst>
              <a:ext uri="{FF2B5EF4-FFF2-40B4-BE49-F238E27FC236}">
                <a16:creationId xmlns:a16="http://schemas.microsoft.com/office/drawing/2014/main" id="{19C0E2D4-E637-2048-9C7D-284A2EFD1D00}"/>
              </a:ext>
            </a:extLst>
          </p:cNvPr>
          <p:cNvCxnSpPr>
            <a:cxnSpLocks/>
          </p:cNvCxnSpPr>
          <p:nvPr/>
        </p:nvCxnSpPr>
        <p:spPr>
          <a:xfrm>
            <a:off x="3725786" y="357622"/>
            <a:ext cx="0" cy="6362159"/>
          </a:xfrm>
          <a:prstGeom prst="line">
            <a:avLst/>
          </a:prstGeom>
          <a:ln w="952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72402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D2F24-9013-0C88-B69A-EC8660363B5E}"/>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031E5C41-7EA6-F051-4B46-BE7DFA5DD615}"/>
              </a:ext>
            </a:extLst>
          </p:cNvPr>
          <p:cNvSpPr txBox="1">
            <a:spLocks/>
          </p:cNvSpPr>
          <p:nvPr/>
        </p:nvSpPr>
        <p:spPr>
          <a:xfrm>
            <a:off x="410308" y="315083"/>
            <a:ext cx="3063941" cy="357020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Essential Duties</a:t>
            </a:r>
          </a:p>
          <a:p>
            <a:pPr>
              <a:buSzPts val="2800"/>
            </a:pPr>
            <a:endParaRPr lang="en-US" sz="1600" kern="0" dirty="0">
              <a:latin typeface="+mn-lt"/>
              <a:cs typeface="Poppins"/>
            </a:endParaRPr>
          </a:p>
          <a:p>
            <a:pPr defTabSz="1219170">
              <a:defRPr/>
            </a:pPr>
            <a:r>
              <a:rPr lang="en-US" sz="1600" kern="0" dirty="0">
                <a:latin typeface="+mn-lt"/>
                <a:cs typeface="Poppins"/>
              </a:rPr>
              <a:t>The Training Advisor's operational duties span seven key areas that translate the primary responsibilities into day-to-day practice. </a:t>
            </a:r>
          </a:p>
          <a:p>
            <a:pPr defTabSz="1219170">
              <a:defRPr/>
            </a:pPr>
            <a:endParaRPr lang="en-US" sz="1600" dirty="0">
              <a:latin typeface="+mn-lt"/>
              <a:cs typeface="Poppins"/>
            </a:endParaRPr>
          </a:p>
          <a:p>
            <a:pPr lvl="0">
              <a:defRPr/>
            </a:pPr>
            <a:r>
              <a:rPr lang="en-US" sz="1600" kern="0" dirty="0">
                <a:latin typeface="+mn-lt"/>
                <a:cs typeface="Poppins"/>
              </a:rPr>
              <a:t>These duties encompass the full cycle of </a:t>
            </a:r>
            <a:r>
              <a:rPr lang="en-US" sz="1600" dirty="0">
                <a:latin typeface="+mn-lt"/>
              </a:rPr>
              <a:t>ākonga</a:t>
            </a:r>
            <a:r>
              <a:rPr lang="en-US" sz="1600" kern="0" dirty="0">
                <a:latin typeface="+mn-lt"/>
                <a:cs typeface="Poppins"/>
              </a:rPr>
              <a:t> support from initial planning through to completion, while maintaining compliance standards and managing multiple relationships across multiple caseloads.</a:t>
            </a:r>
          </a:p>
        </p:txBody>
      </p:sp>
      <p:sp>
        <p:nvSpPr>
          <p:cNvPr id="2" name="Oval 1">
            <a:extLst>
              <a:ext uri="{FF2B5EF4-FFF2-40B4-BE49-F238E27FC236}">
                <a16:creationId xmlns:a16="http://schemas.microsoft.com/office/drawing/2014/main" id="{95C44A3C-A89D-38C6-BDA9-3B3C86CC79DF}"/>
              </a:ext>
            </a:extLst>
          </p:cNvPr>
          <p:cNvSpPr>
            <a:spLocks noChangeAspect="1"/>
          </p:cNvSpPr>
          <p:nvPr/>
        </p:nvSpPr>
        <p:spPr>
          <a:xfrm>
            <a:off x="13021113" y="1214038"/>
            <a:ext cx="2611200" cy="2605887"/>
          </a:xfrm>
          <a:prstGeom prst="ellipse">
            <a:avLst/>
          </a:prstGeom>
          <a:solidFill>
            <a:srgbClr val="44546A">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7">
              <a:solidFill>
                <a:schemeClr val="bg2">
                  <a:lumMod val="75000"/>
                  <a:lumOff val="25000"/>
                </a:schemeClr>
              </a:solidFill>
            </a:endParaRPr>
          </a:p>
        </p:txBody>
      </p:sp>
      <p:sp>
        <p:nvSpPr>
          <p:cNvPr id="5" name="TextBox 4">
            <a:extLst>
              <a:ext uri="{FF2B5EF4-FFF2-40B4-BE49-F238E27FC236}">
                <a16:creationId xmlns:a16="http://schemas.microsoft.com/office/drawing/2014/main" id="{DE329030-4826-B549-A279-CFC9D20AA773}"/>
              </a:ext>
            </a:extLst>
          </p:cNvPr>
          <p:cNvSpPr txBox="1"/>
          <p:nvPr/>
        </p:nvSpPr>
        <p:spPr>
          <a:xfrm>
            <a:off x="13427139" y="880097"/>
            <a:ext cx="1764892" cy="256545"/>
          </a:xfrm>
          <a:prstGeom prst="rect">
            <a:avLst/>
          </a:prstGeom>
          <a:noFill/>
        </p:spPr>
        <p:txBody>
          <a:bodyPr wrap="square" rtlCol="0">
            <a:spAutoFit/>
          </a:bodyPr>
          <a:lstStyle/>
          <a:p>
            <a:pPr algn="ctr"/>
            <a:r>
              <a:rPr lang="en-US" sz="1067" cap="all" dirty="0">
                <a:solidFill>
                  <a:schemeClr val="bg2">
                    <a:lumMod val="75000"/>
                    <a:lumOff val="25000"/>
                  </a:schemeClr>
                </a:solidFill>
                <a:latin typeface="Avenir Medium" panose="02000503020000020003" pitchFamily="2" charset="0"/>
              </a:rPr>
              <a:t>Capability Domains</a:t>
            </a:r>
          </a:p>
        </p:txBody>
      </p:sp>
      <p:sp>
        <p:nvSpPr>
          <p:cNvPr id="7" name="TextBox 6">
            <a:extLst>
              <a:ext uri="{FF2B5EF4-FFF2-40B4-BE49-F238E27FC236}">
                <a16:creationId xmlns:a16="http://schemas.microsoft.com/office/drawing/2014/main" id="{A53A2381-CA73-C589-47E3-A35C43304E6D}"/>
              </a:ext>
            </a:extLst>
          </p:cNvPr>
          <p:cNvSpPr txBox="1"/>
          <p:nvPr/>
        </p:nvSpPr>
        <p:spPr>
          <a:xfrm>
            <a:off x="14348843" y="2735788"/>
            <a:ext cx="1144216" cy="420756"/>
          </a:xfrm>
          <a:prstGeom prst="rect">
            <a:avLst/>
          </a:prstGeom>
          <a:noFill/>
        </p:spPr>
        <p:txBody>
          <a:bodyPr wrap="square" rtlCol="0">
            <a:spAutoFit/>
          </a:bodyPr>
          <a:lstStyle/>
          <a:p>
            <a:pPr algn="ctr"/>
            <a:r>
              <a:rPr lang="en-US" sz="1067" dirty="0">
                <a:solidFill>
                  <a:schemeClr val="bg1">
                    <a:lumMod val="95000"/>
                  </a:schemeClr>
                </a:solidFill>
                <a:latin typeface="Avenir Book" panose="02000503020000020003" pitchFamily="2" charset="0"/>
              </a:rPr>
              <a:t>Business Intelligence</a:t>
            </a:r>
          </a:p>
        </p:txBody>
      </p:sp>
      <p:sp>
        <p:nvSpPr>
          <p:cNvPr id="11" name="TextBox 10">
            <a:extLst>
              <a:ext uri="{FF2B5EF4-FFF2-40B4-BE49-F238E27FC236}">
                <a16:creationId xmlns:a16="http://schemas.microsoft.com/office/drawing/2014/main" id="{837EBAD3-5B9C-F60A-98D1-2CE1A9EE2BAA}"/>
              </a:ext>
            </a:extLst>
          </p:cNvPr>
          <p:cNvSpPr txBox="1"/>
          <p:nvPr/>
        </p:nvSpPr>
        <p:spPr>
          <a:xfrm>
            <a:off x="14309585" y="1863380"/>
            <a:ext cx="1144216" cy="420756"/>
          </a:xfrm>
          <a:prstGeom prst="rect">
            <a:avLst/>
          </a:prstGeom>
          <a:noFill/>
        </p:spPr>
        <p:txBody>
          <a:bodyPr wrap="square" rtlCol="0">
            <a:spAutoFit/>
          </a:bodyPr>
          <a:lstStyle/>
          <a:p>
            <a:pPr algn="ctr"/>
            <a:r>
              <a:rPr lang="en-US" sz="1067" dirty="0">
                <a:solidFill>
                  <a:schemeClr val="bg1">
                    <a:lumMod val="95000"/>
                  </a:schemeClr>
                </a:solidFill>
                <a:latin typeface="Avenir Book" panose="02000503020000020003" pitchFamily="2" charset="0"/>
              </a:rPr>
              <a:t>Learning Support</a:t>
            </a:r>
          </a:p>
        </p:txBody>
      </p:sp>
      <p:sp>
        <p:nvSpPr>
          <p:cNvPr id="12" name="TextBox 11">
            <a:extLst>
              <a:ext uri="{FF2B5EF4-FFF2-40B4-BE49-F238E27FC236}">
                <a16:creationId xmlns:a16="http://schemas.microsoft.com/office/drawing/2014/main" id="{3EDB5E32-8039-1252-E144-D2898BEEEE3E}"/>
              </a:ext>
            </a:extLst>
          </p:cNvPr>
          <p:cNvSpPr txBox="1"/>
          <p:nvPr/>
        </p:nvSpPr>
        <p:spPr>
          <a:xfrm>
            <a:off x="13041656" y="2744391"/>
            <a:ext cx="1294652" cy="420756"/>
          </a:xfrm>
          <a:prstGeom prst="rect">
            <a:avLst/>
          </a:prstGeom>
          <a:noFill/>
        </p:spPr>
        <p:txBody>
          <a:bodyPr wrap="square" rtlCol="0">
            <a:spAutoFit/>
          </a:bodyPr>
          <a:lstStyle/>
          <a:p>
            <a:pPr algn="ctr"/>
            <a:r>
              <a:rPr lang="en-US" sz="1067" dirty="0">
                <a:solidFill>
                  <a:schemeClr val="bg1">
                    <a:lumMod val="95000"/>
                  </a:schemeClr>
                </a:solidFill>
                <a:latin typeface="Avenir Book" panose="02000503020000020003" pitchFamily="2" charset="0"/>
              </a:rPr>
              <a:t>Human Relationships</a:t>
            </a:r>
          </a:p>
        </p:txBody>
      </p:sp>
      <p:sp>
        <p:nvSpPr>
          <p:cNvPr id="13" name="TextBox 12">
            <a:extLst>
              <a:ext uri="{FF2B5EF4-FFF2-40B4-BE49-F238E27FC236}">
                <a16:creationId xmlns:a16="http://schemas.microsoft.com/office/drawing/2014/main" id="{E122E014-C103-3459-658B-186493F9B87A}"/>
              </a:ext>
            </a:extLst>
          </p:cNvPr>
          <p:cNvSpPr txBox="1"/>
          <p:nvPr/>
        </p:nvSpPr>
        <p:spPr>
          <a:xfrm>
            <a:off x="13182103" y="1863382"/>
            <a:ext cx="1144216" cy="420756"/>
          </a:xfrm>
          <a:prstGeom prst="rect">
            <a:avLst/>
          </a:prstGeom>
          <a:noFill/>
        </p:spPr>
        <p:txBody>
          <a:bodyPr wrap="square" rtlCol="0">
            <a:spAutoFit/>
          </a:bodyPr>
          <a:lstStyle/>
          <a:p>
            <a:pPr algn="ctr"/>
            <a:r>
              <a:rPr lang="en-US" sz="1067" dirty="0">
                <a:solidFill>
                  <a:schemeClr val="bg1">
                    <a:lumMod val="95000"/>
                  </a:schemeClr>
                </a:solidFill>
                <a:latin typeface="Avenir Book" panose="02000503020000020003" pitchFamily="2" charset="0"/>
              </a:rPr>
              <a:t>Self Management</a:t>
            </a:r>
          </a:p>
        </p:txBody>
      </p:sp>
      <p:cxnSp>
        <p:nvCxnSpPr>
          <p:cNvPr id="15" name="Straight Connector 14">
            <a:extLst>
              <a:ext uri="{FF2B5EF4-FFF2-40B4-BE49-F238E27FC236}">
                <a16:creationId xmlns:a16="http://schemas.microsoft.com/office/drawing/2014/main" id="{2B2C4426-7D19-7901-0BCA-70AD009C0241}"/>
              </a:ext>
            </a:extLst>
          </p:cNvPr>
          <p:cNvCxnSpPr>
            <a:stCxn id="2" idx="0"/>
            <a:endCxn id="2" idx="4"/>
          </p:cNvCxnSpPr>
          <p:nvPr/>
        </p:nvCxnSpPr>
        <p:spPr>
          <a:xfrm>
            <a:off x="14326713" y="1214038"/>
            <a:ext cx="0" cy="260588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FA4886-1688-028D-C246-B6E238D478AF}"/>
              </a:ext>
            </a:extLst>
          </p:cNvPr>
          <p:cNvCxnSpPr>
            <a:cxnSpLocks/>
            <a:stCxn id="2" idx="2"/>
            <a:endCxn id="2" idx="6"/>
          </p:cNvCxnSpPr>
          <p:nvPr/>
        </p:nvCxnSpPr>
        <p:spPr>
          <a:xfrm>
            <a:off x="13021113" y="2516981"/>
            <a:ext cx="26112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405C326E-9B08-4D3D-C125-067229C6CFAF}"/>
              </a:ext>
            </a:extLst>
          </p:cNvPr>
          <p:cNvGraphicFramePr>
            <a:graphicFrameLocks noGrp="1"/>
          </p:cNvGraphicFramePr>
          <p:nvPr>
            <p:extLst>
              <p:ext uri="{D42A27DB-BD31-4B8C-83A1-F6EECF244321}">
                <p14:modId xmlns:p14="http://schemas.microsoft.com/office/powerpoint/2010/main" val="1815616808"/>
              </p:ext>
            </p:extLst>
          </p:nvPr>
        </p:nvGraphicFramePr>
        <p:xfrm>
          <a:off x="3939170" y="390034"/>
          <a:ext cx="7475228" cy="5613539"/>
        </p:xfrm>
        <a:graphic>
          <a:graphicData uri="http://schemas.openxmlformats.org/drawingml/2006/table">
            <a:tbl>
              <a:tblPr bandRow="1"/>
              <a:tblGrid>
                <a:gridCol w="2056964">
                  <a:extLst>
                    <a:ext uri="{9D8B030D-6E8A-4147-A177-3AD203B41FA5}">
                      <a16:colId xmlns:a16="http://schemas.microsoft.com/office/drawing/2014/main" val="3862923066"/>
                    </a:ext>
                  </a:extLst>
                </a:gridCol>
                <a:gridCol w="5418264">
                  <a:extLst>
                    <a:ext uri="{9D8B030D-6E8A-4147-A177-3AD203B41FA5}">
                      <a16:colId xmlns:a16="http://schemas.microsoft.com/office/drawing/2014/main" val="1795470924"/>
                    </a:ext>
                  </a:extLst>
                </a:gridCol>
              </a:tblGrid>
              <a:tr h="370979">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200" b="1" i="0" u="none" strike="noStrike" cap="small" baseline="0" dirty="0">
                          <a:solidFill>
                            <a:schemeClr val="bg1">
                              <a:lumMod val="95000"/>
                            </a:schemeClr>
                          </a:solidFill>
                          <a:effectLst/>
                          <a:latin typeface="+mn-lt"/>
                          <a:ea typeface="DM Sans"/>
                          <a:cs typeface="DM Sans"/>
                          <a:sym typeface="Arial"/>
                        </a:rPr>
                        <a:t>ESSENTIAL DUTIES</a:t>
                      </a:r>
                    </a:p>
                  </a:txBody>
                  <a:tcPr marL="121920" marR="121920" marT="60960" marB="60960">
                    <a:solidFill>
                      <a:srgbClr val="30063E"/>
                    </a:solidFill>
                  </a:tcPr>
                </a:tc>
                <a:tc hMerge="1">
                  <a:txBody>
                    <a:bodyPr/>
                    <a:lstStyle/>
                    <a:p>
                      <a:endParaRPr lang="en-US"/>
                    </a:p>
                  </a:txBody>
                  <a:tcPr/>
                </a:tc>
                <a:extLst>
                  <a:ext uri="{0D108BD9-81ED-4DB2-BD59-A6C34878D82A}">
                    <a16:rowId xmlns:a16="http://schemas.microsoft.com/office/drawing/2014/main" val="872840794"/>
                  </a:ext>
                </a:extLst>
              </a:tr>
              <a:tr h="609600">
                <a:tc>
                  <a:txBody>
                    <a:bodyPr/>
                    <a:lstStyle/>
                    <a:p>
                      <a:r>
                        <a:rPr lang="en-NZ" sz="1200" b="1" i="0" u="none" strike="noStrike" cap="none" dirty="0">
                          <a:solidFill>
                            <a:schemeClr val="dk1"/>
                          </a:solidFill>
                          <a:effectLst/>
                          <a:latin typeface="+mn-lt"/>
                          <a:ea typeface="DM Sans"/>
                          <a:cs typeface="DM Sans"/>
                          <a:sym typeface="Arial"/>
                        </a:rPr>
                        <a:t>Ākonga Learning Journey Management</a:t>
                      </a:r>
                    </a:p>
                  </a:txBody>
                  <a:tcPr marL="121920" marR="121920" marT="60960" marB="60960"/>
                </a:tc>
                <a:tc>
                  <a:txBody>
                    <a:bodyPr/>
                    <a:lstStyle/>
                    <a:p>
                      <a:r>
                        <a:rPr lang="en-US" sz="1200" dirty="0">
                          <a:latin typeface="+mn-lt"/>
                        </a:rPr>
                        <a:t>For example, develop and maintain individual Learning Management Plans with ongoing adjustments, monitor </a:t>
                      </a:r>
                      <a:r>
                        <a:rPr lang="en-NZ" sz="1200" dirty="0">
                          <a:latin typeface="+mn-lt"/>
                        </a:rPr>
                        <a:t>ākonga</a:t>
                      </a:r>
                      <a:r>
                        <a:rPr lang="en-US" sz="1200" dirty="0">
                          <a:latin typeface="+mn-lt"/>
                        </a:rPr>
                        <a:t> progress and implement interventions when needed and support </a:t>
                      </a:r>
                      <a:r>
                        <a:rPr lang="en-NZ" sz="1200" dirty="0">
                          <a:latin typeface="+mn-lt"/>
                        </a:rPr>
                        <a:t>ākonga</a:t>
                      </a:r>
                      <a:r>
                        <a:rPr lang="en-US" sz="1200" dirty="0">
                          <a:latin typeface="+mn-lt"/>
                        </a:rPr>
                        <a:t> agency and ownership of their qualification journey, etc.</a:t>
                      </a:r>
                    </a:p>
                  </a:txBody>
                  <a:tcPr marL="121920" marR="121920" marT="60960" marB="60960"/>
                </a:tc>
                <a:extLst>
                  <a:ext uri="{0D108BD9-81ED-4DB2-BD59-A6C34878D82A}">
                    <a16:rowId xmlns:a16="http://schemas.microsoft.com/office/drawing/2014/main" val="997996983"/>
                  </a:ext>
                </a:extLst>
              </a:tr>
              <a:tr h="609600">
                <a:tc>
                  <a:txBody>
                    <a:bodyPr/>
                    <a:lstStyle/>
                    <a:p>
                      <a:r>
                        <a:rPr lang="en-NZ" sz="1200" b="1" i="0" u="none" strike="noStrike" cap="none" dirty="0">
                          <a:solidFill>
                            <a:schemeClr val="dk1"/>
                          </a:solidFill>
                          <a:effectLst/>
                          <a:latin typeface="+mn-lt"/>
                          <a:ea typeface="DM Sans"/>
                          <a:cs typeface="DM Sans"/>
                          <a:sym typeface="Arial"/>
                        </a:rPr>
                        <a:t>Tripartite Engagement and Communication</a:t>
                      </a:r>
                    </a:p>
                  </a:txBody>
                  <a:tcPr marL="121920" marR="121920" marT="60960" marB="60960"/>
                </a:tc>
                <a:tc>
                  <a:txBody>
                    <a:bodyPr/>
                    <a:lstStyle/>
                    <a:p>
                      <a:r>
                        <a:rPr lang="en-US" sz="1200" dirty="0">
                          <a:latin typeface="+mn-lt"/>
                        </a:rPr>
                        <a:t>For example, conduct regular </a:t>
                      </a:r>
                      <a:r>
                        <a:rPr lang="en-NZ" sz="1200" dirty="0">
                          <a:latin typeface="+mn-lt"/>
                        </a:rPr>
                        <a:t>ākonga</a:t>
                      </a:r>
                      <a:r>
                        <a:rPr lang="en-US" sz="1200" dirty="0">
                          <a:latin typeface="+mn-lt"/>
                        </a:rPr>
                        <a:t> visits and employer site visits according to guidelines, facilitate productive discussions between </a:t>
                      </a:r>
                      <a:r>
                        <a:rPr lang="en-NZ" sz="1200" dirty="0">
                          <a:latin typeface="+mn-lt"/>
                        </a:rPr>
                        <a:t>ākonga</a:t>
                      </a:r>
                      <a:r>
                        <a:rPr lang="en-US" sz="1200" dirty="0">
                          <a:latin typeface="+mn-lt"/>
                        </a:rPr>
                        <a:t> and employers, work with the provider management structures, systems and processes, etc.</a:t>
                      </a:r>
                    </a:p>
                  </a:txBody>
                  <a:tcPr marL="121920" marR="121920" marT="60960" marB="60960"/>
                </a:tc>
                <a:extLst>
                  <a:ext uri="{0D108BD9-81ED-4DB2-BD59-A6C34878D82A}">
                    <a16:rowId xmlns:a16="http://schemas.microsoft.com/office/drawing/2014/main" val="2535045896"/>
                  </a:ext>
                </a:extLst>
              </a:tr>
              <a:tr h="772160">
                <a:tc>
                  <a:txBody>
                    <a:bodyPr/>
                    <a:lstStyle/>
                    <a:p>
                      <a:r>
                        <a:rPr lang="en-NZ" sz="1200" b="1" i="0" u="none" strike="noStrike" cap="none" dirty="0">
                          <a:solidFill>
                            <a:schemeClr val="dk1"/>
                          </a:solidFill>
                          <a:effectLst/>
                          <a:latin typeface="+mn-lt"/>
                          <a:ea typeface="DM Sans"/>
                          <a:cs typeface="DM Sans"/>
                          <a:sym typeface="Arial"/>
                        </a:rPr>
                        <a:t>Documentation and Compliance</a:t>
                      </a:r>
                    </a:p>
                  </a:txBody>
                  <a:tcPr marL="121920" marR="121920" marT="60960" marB="60960"/>
                </a:tc>
                <a:tc>
                  <a:txBody>
                    <a:bodyPr/>
                    <a:lstStyle/>
                    <a:p>
                      <a:r>
                        <a:rPr lang="en-US" sz="1200" dirty="0">
                          <a:latin typeface="+mn-lt"/>
                        </a:rPr>
                        <a:t>For example, complete required artifacts and maintain accurate </a:t>
                      </a:r>
                      <a:r>
                        <a:rPr lang="en-NZ" sz="1200" dirty="0">
                          <a:latin typeface="+mn-lt"/>
                        </a:rPr>
                        <a:t>ākonga</a:t>
                      </a:r>
                      <a:r>
                        <a:rPr lang="en-US" sz="1200" dirty="0">
                          <a:latin typeface="+mn-lt"/>
                        </a:rPr>
                        <a:t> progress records, meet all TEC and NZQA requirements within regulatory frameworks, document all engagements comprehensively while adhering to privacy protocols, maintain contact management systems for effective engagement, etc.</a:t>
                      </a:r>
                    </a:p>
                  </a:txBody>
                  <a:tcPr marL="121920" marR="121920" marT="60960" marB="60960"/>
                </a:tc>
                <a:extLst>
                  <a:ext uri="{0D108BD9-81ED-4DB2-BD59-A6C34878D82A}">
                    <a16:rowId xmlns:a16="http://schemas.microsoft.com/office/drawing/2014/main" val="3023286224"/>
                  </a:ext>
                </a:extLst>
              </a:tr>
              <a:tr h="609600">
                <a:tc>
                  <a:txBody>
                    <a:bodyPr/>
                    <a:lstStyle/>
                    <a:p>
                      <a:r>
                        <a:rPr lang="en-NZ" sz="1200" b="1" i="0" u="none" strike="noStrike" cap="none" dirty="0">
                          <a:solidFill>
                            <a:schemeClr val="dk1"/>
                          </a:solidFill>
                          <a:effectLst/>
                          <a:latin typeface="+mn-lt"/>
                          <a:ea typeface="DM Sans"/>
                          <a:cs typeface="DM Sans"/>
                          <a:sym typeface="Arial"/>
                        </a:rPr>
                        <a:t>Progress Monitoring and Assessment</a:t>
                      </a:r>
                    </a:p>
                  </a:txBody>
                  <a:tcPr marL="121920" marR="121920" marT="60960" marB="60960"/>
                </a:tc>
                <a:tc>
                  <a:txBody>
                    <a:bodyPr/>
                    <a:lstStyle/>
                    <a:p>
                      <a:r>
                        <a:rPr lang="en-US" sz="1200" dirty="0">
                          <a:latin typeface="+mn-lt"/>
                        </a:rPr>
                        <a:t>For example, evaluate </a:t>
                      </a:r>
                      <a:r>
                        <a:rPr lang="en-NZ" sz="1200" dirty="0">
                          <a:latin typeface="+mn-lt"/>
                        </a:rPr>
                        <a:t>ākonga</a:t>
                      </a:r>
                      <a:r>
                        <a:rPr lang="en-US" sz="1200" dirty="0">
                          <a:latin typeface="+mn-lt"/>
                        </a:rPr>
                        <a:t> progress against goals and provide constructive feedback, monitor and report on educational performance indicators, conduct mandatory Modern Apprenticeship Coordinator (MAC) visits as required, etc.</a:t>
                      </a:r>
                    </a:p>
                  </a:txBody>
                  <a:tcPr marL="121920" marR="121920" marT="60960" marB="60960"/>
                </a:tc>
                <a:extLst>
                  <a:ext uri="{0D108BD9-81ED-4DB2-BD59-A6C34878D82A}">
                    <a16:rowId xmlns:a16="http://schemas.microsoft.com/office/drawing/2014/main" val="16228440"/>
                  </a:ext>
                </a:extLst>
              </a:tr>
              <a:tr h="609600">
                <a:tc>
                  <a:txBody>
                    <a:bodyPr/>
                    <a:lstStyle/>
                    <a:p>
                      <a:r>
                        <a:rPr lang="en-NZ" sz="1200" b="1" i="0" u="none" strike="noStrike" cap="none" dirty="0">
                          <a:solidFill>
                            <a:schemeClr val="dk1"/>
                          </a:solidFill>
                          <a:effectLst/>
                          <a:latin typeface="+mn-lt"/>
                          <a:ea typeface="DM Sans"/>
                          <a:cs typeface="DM Sans"/>
                          <a:sym typeface="Arial"/>
                        </a:rPr>
                        <a:t>Support Services Coordination</a:t>
                      </a:r>
                    </a:p>
                  </a:txBody>
                  <a:tcPr marL="121920" marR="121920" marT="60960" marB="60960"/>
                </a:tc>
                <a:tc>
                  <a:txBody>
                    <a:bodyPr/>
                    <a:lstStyle/>
                    <a:p>
                      <a:r>
                        <a:rPr lang="en-US" sz="1200" dirty="0">
                          <a:latin typeface="+mn-lt"/>
                        </a:rPr>
                        <a:t>For example, facilitate connections to appropriate support services and resources, coordinate pastoral care within professional boundaries, identify and address learning support needs, etc.</a:t>
                      </a:r>
                    </a:p>
                  </a:txBody>
                  <a:tcPr marL="121920" marR="121920" marT="60960" marB="60960"/>
                </a:tc>
                <a:extLst>
                  <a:ext uri="{0D108BD9-81ED-4DB2-BD59-A6C34878D82A}">
                    <a16:rowId xmlns:a16="http://schemas.microsoft.com/office/drawing/2014/main" val="2022381853"/>
                  </a:ext>
                </a:extLst>
              </a:tr>
              <a:tr h="609600">
                <a:tc>
                  <a:txBody>
                    <a:bodyPr/>
                    <a:lstStyle/>
                    <a:p>
                      <a:r>
                        <a:rPr lang="en-NZ" sz="1200" b="1" i="0" u="none" strike="noStrike" cap="none" dirty="0">
                          <a:solidFill>
                            <a:schemeClr val="dk1"/>
                          </a:solidFill>
                          <a:effectLst/>
                          <a:latin typeface="+mn-lt"/>
                          <a:ea typeface="DM Sans"/>
                          <a:cs typeface="DM Sans"/>
                          <a:sym typeface="Arial"/>
                        </a:rPr>
                        <a:t>Planning and Forecasting</a:t>
                      </a:r>
                    </a:p>
                  </a:txBody>
                  <a:tcPr marL="121920" marR="121920" marT="60960" marB="60960"/>
                </a:tc>
                <a:tc>
                  <a:txBody>
                    <a:bodyPr/>
                    <a:lstStyle/>
                    <a:p>
                      <a:r>
                        <a:rPr lang="en-US" sz="1200" dirty="0">
                          <a:latin typeface="+mn-lt"/>
                        </a:rPr>
                        <a:t>For example, project training plans at appropriate timescales (weekly to quarterly), anticipate ākonga needs and upcoming pathway milestones, predict completions, challenges, and progression rates, etc.</a:t>
                      </a:r>
                    </a:p>
                  </a:txBody>
                  <a:tcPr marL="121920" marR="121920" marT="60960" marB="60960"/>
                </a:tc>
                <a:extLst>
                  <a:ext uri="{0D108BD9-81ED-4DB2-BD59-A6C34878D82A}">
                    <a16:rowId xmlns:a16="http://schemas.microsoft.com/office/drawing/2014/main" val="2718883325"/>
                  </a:ext>
                </a:extLst>
              </a:tr>
              <a:tr h="772160">
                <a:tc>
                  <a:txBody>
                    <a:bodyPr/>
                    <a:lstStyle/>
                    <a:p>
                      <a:r>
                        <a:rPr lang="en-NZ" sz="1200" b="1" i="0" u="none" strike="noStrike" cap="none" dirty="0">
                          <a:solidFill>
                            <a:schemeClr val="dk1"/>
                          </a:solidFill>
                          <a:effectLst/>
                          <a:latin typeface="+mn-lt"/>
                          <a:ea typeface="DM Sans"/>
                          <a:cs typeface="DM Sans"/>
                          <a:sym typeface="Arial"/>
                        </a:rPr>
                        <a:t>Caseload Management</a:t>
                      </a:r>
                    </a:p>
                  </a:txBody>
                  <a:tcPr marL="121920" marR="121920" marT="60960" marB="60960"/>
                </a:tc>
                <a:tc>
                  <a:txBody>
                    <a:bodyPr/>
                    <a:lstStyle/>
                    <a:p>
                      <a:r>
                        <a:rPr lang="en-US" sz="1200" dirty="0">
                          <a:latin typeface="+mn-lt"/>
                        </a:rPr>
                        <a:t>For example, manage multiple ākonga with varying needs and timelines, prioritise interventions based on risk and urgency, balance competing demands from different stakeholders, coordinate schedules for site visits and meetings across diverse locations, etc.</a:t>
                      </a:r>
                    </a:p>
                  </a:txBody>
                  <a:tcPr marL="121920" marR="121920" marT="60960" marB="60960"/>
                </a:tc>
                <a:extLst>
                  <a:ext uri="{0D108BD9-81ED-4DB2-BD59-A6C34878D82A}">
                    <a16:rowId xmlns:a16="http://schemas.microsoft.com/office/drawing/2014/main" val="3425896090"/>
                  </a:ext>
                </a:extLst>
              </a:tr>
            </a:tbl>
          </a:graphicData>
        </a:graphic>
      </p:graphicFrame>
      <p:cxnSp>
        <p:nvCxnSpPr>
          <p:cNvPr id="6" name="Straight Connector 5">
            <a:extLst>
              <a:ext uri="{FF2B5EF4-FFF2-40B4-BE49-F238E27FC236}">
                <a16:creationId xmlns:a16="http://schemas.microsoft.com/office/drawing/2014/main" id="{12C01E60-6D04-1117-CAB7-7DAD73BAE3C6}"/>
              </a:ext>
            </a:extLst>
          </p:cNvPr>
          <p:cNvCxnSpPr>
            <a:cxnSpLocks/>
          </p:cNvCxnSpPr>
          <p:nvPr/>
        </p:nvCxnSpPr>
        <p:spPr>
          <a:xfrm>
            <a:off x="3725786" y="357622"/>
            <a:ext cx="0" cy="6362159"/>
          </a:xfrm>
          <a:prstGeom prst="line">
            <a:avLst/>
          </a:prstGeom>
          <a:ln w="952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5219509"/>
      </p:ext>
    </p:extLst>
  </p:cSld>
  <p:clrMapOvr>
    <a:masterClrMapping/>
  </p:clrMapOvr>
</p:sld>
</file>

<file path=ppt/theme/theme1.xml><?xml version="1.0" encoding="utf-8"?>
<a:theme xmlns:a="http://schemas.openxmlformats.org/drawingml/2006/main" name="Hea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OVE PPT Template" id="{1902BC89-4805-40C7-8FF9-10F3E44D2330}" vid="{1462A94E-CF08-4CAB-A9B6-AD50E7E46D71}"/>
    </a:ext>
  </a:extLst>
</a:theme>
</file>

<file path=ppt/theme/theme2.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OVE PPT Template" id="{1902BC89-4805-40C7-8FF9-10F3E44D2330}" vid="{CDF81F63-B889-48E6-A702-C5FF2D9FBC31}"/>
    </a:ext>
  </a:extLst>
</a:theme>
</file>

<file path=ppt/theme/theme3.xml><?xml version="1.0" encoding="utf-8"?>
<a:theme xmlns:a="http://schemas.openxmlformats.org/drawingml/2006/main" name="Int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OVE PPT Template" id="{1902BC89-4805-40C7-8FF9-10F3E44D2330}" vid="{BA2FF0A8-B0BD-472B-BD4A-0EE4C173D6D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0e62c54-4d8d-46a0-a4ea-56d2656fca17" xsi:nil="true"/>
    <lcf76f155ced4ddcb4097134ff3c332f xmlns="3926f64e-e7bf-4e76-9326-49e41971bc1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62C764467AFD44A2490CE485546CCB" ma:contentTypeVersion="25" ma:contentTypeDescription="Create a new document." ma:contentTypeScope="" ma:versionID="b760695eb45a8a14c924971b3b6ff419">
  <xsd:schema xmlns:xsd="http://www.w3.org/2001/XMLSchema" xmlns:xs="http://www.w3.org/2001/XMLSchema" xmlns:p="http://schemas.microsoft.com/office/2006/metadata/properties" xmlns:ns2="3926f64e-e7bf-4e76-9326-49e41971bc1a" xmlns:ns3="90e62c54-4d8d-46a0-a4ea-56d2656fca17" targetNamespace="http://schemas.microsoft.com/office/2006/metadata/properties" ma:root="true" ma:fieldsID="2d262b44926692e4c120f530c596d8d2" ns2:_="" ns3:_="">
    <xsd:import namespace="3926f64e-e7bf-4e76-9326-49e41971bc1a"/>
    <xsd:import namespace="90e62c54-4d8d-46a0-a4ea-56d2656fca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6f64e-e7bf-4e76-9326-49e41971b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f907047-9ea7-43f6-afbd-df01ff5a0c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e62c54-4d8d-46a0-a4ea-56d2656fca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7f0860e-433e-49ca-8dfc-111394782cb4}" ma:internalName="TaxCatchAll" ma:showField="CatchAllData" ma:web="90e62c54-4d8d-46a0-a4ea-56d2656fca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D37732-90F7-4DE8-AF8F-7137CFC53D9F}">
  <ds:schemaRefs>
    <ds:schemaRef ds:uri="http://schemas.microsoft.com/sharepoint/v3/contenttype/forms"/>
  </ds:schemaRefs>
</ds:datastoreItem>
</file>

<file path=customXml/itemProps2.xml><?xml version="1.0" encoding="utf-8"?>
<ds:datastoreItem xmlns:ds="http://schemas.openxmlformats.org/officeDocument/2006/customXml" ds:itemID="{9B006023-8E5A-4584-B2D7-31618F5E2777}">
  <ds:schemaRefs>
    <ds:schemaRef ds:uri="http://purl.org/dc/elements/1.1/"/>
    <ds:schemaRef ds:uri="90e62c54-4d8d-46a0-a4ea-56d2656fca17"/>
    <ds:schemaRef ds:uri="http://schemas.microsoft.com/office/2006/documentManagement/types"/>
    <ds:schemaRef ds:uri="http://schemas.openxmlformats.org/package/2006/metadata/core-properties"/>
    <ds:schemaRef ds:uri="http://www.w3.org/XML/1998/namespace"/>
    <ds:schemaRef ds:uri="3926f64e-e7bf-4e76-9326-49e41971bc1a"/>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12DDC9D-CA3C-4E0C-8C38-788EA6207C7C}"/>
</file>

<file path=docProps/app.xml><?xml version="1.0" encoding="utf-8"?>
<Properties xmlns="http://schemas.openxmlformats.org/officeDocument/2006/extended-properties" xmlns:vt="http://schemas.openxmlformats.org/officeDocument/2006/docPropsVTypes">
  <Template>Headers</Template>
  <TotalTime>32</TotalTime>
  <Words>3365</Words>
  <Application>Microsoft Macintosh PowerPoint</Application>
  <PresentationFormat>Widescreen</PresentationFormat>
  <Paragraphs>352</Paragraphs>
  <Slides>11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Calibri Light</vt:lpstr>
      <vt:lpstr>Avenir Medium</vt:lpstr>
      <vt:lpstr>Avenir Book</vt:lpstr>
      <vt:lpstr>Arial</vt:lpstr>
      <vt:lpstr>Calibri</vt:lpstr>
      <vt:lpstr>HelveticaNeueLT Pro 45 Lt</vt:lpstr>
      <vt:lpstr>Montserrat-SemiBold</vt:lpstr>
      <vt:lpstr>Headers</vt:lpstr>
      <vt:lpstr>Content</vt:lpstr>
      <vt:lpstr>Intro</vt:lpstr>
      <vt:lpstr>VET Training Advisor Capability and Competency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Grant</dc:creator>
  <cp:lastModifiedBy>Martin Grant</cp:lastModifiedBy>
  <cp:revision>1</cp:revision>
  <cp:lastPrinted>2021-12-09T22:53:57Z</cp:lastPrinted>
  <dcterms:created xsi:type="dcterms:W3CDTF">2025-11-10T23:22:09Z</dcterms:created>
  <dcterms:modified xsi:type="dcterms:W3CDTF">2025-11-12T21:55:45Z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0x010100D762C764467AFD44A2490CE485546CCB</vt:lpwstr>
  </property>
  <property fmtid="{D5CDD505-2E9C-101B-9397-08002B2CF9AE}" pid="3" name="MediaServiceImageTags">
    <vt:lpwstr/>
  </property>
</Properties>
</file>