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6" r:id="rId14"/>
  </p:sldMasterIdLst>
  <p:notesMasterIdLst>
    <p:notesMasterId r:id="rId41"/>
  </p:notesMasterIdLst>
  <p:sldIdLst>
    <p:sldId id="257" r:id="rId15"/>
    <p:sldId id="260" r:id="rId16"/>
    <p:sldId id="259" r:id="rId17"/>
    <p:sldId id="261" r:id="rId18"/>
    <p:sldId id="262" r:id="rId19"/>
    <p:sldId id="264" r:id="rId20"/>
    <p:sldId id="265" r:id="rId21"/>
    <p:sldId id="266" r:id="rId22"/>
    <p:sldId id="284" r:id="rId23"/>
    <p:sldId id="285" r:id="rId24"/>
    <p:sldId id="267" r:id="rId25"/>
    <p:sldId id="268" r:id="rId26"/>
    <p:sldId id="273" r:id="rId27"/>
    <p:sldId id="274" r:id="rId28"/>
    <p:sldId id="269" r:id="rId29"/>
    <p:sldId id="270" r:id="rId30"/>
    <p:sldId id="278" r:id="rId31"/>
    <p:sldId id="279" r:id="rId32"/>
    <p:sldId id="271" r:id="rId33"/>
    <p:sldId id="280" r:id="rId34"/>
    <p:sldId id="272" r:id="rId35"/>
    <p:sldId id="281" r:id="rId36"/>
    <p:sldId id="277" r:id="rId37"/>
    <p:sldId id="282" r:id="rId38"/>
    <p:sldId id="258" r:id="rId39"/>
    <p:sldId id="283" r:id="rId40"/>
  </p:sldIdLst>
  <p:sldSz cx="9906000" cy="6858000" type="A4"/>
  <p:notesSz cx="6858000" cy="9144000"/>
  <p:embeddedFontLst>
    <p:embeddedFont>
      <p:font typeface="Abadi" panose="020B0604020104020204" pitchFamily="34" charset="0"/>
      <p:regular r:id="rId42"/>
      <p:italic r:id="rId43"/>
    </p:embeddedFont>
    <p:embeddedFont>
      <p:font typeface="Abadi ExtraLight" panose="020B0204020104020204" pitchFamily="34" charset="0"/>
      <p:regular r:id="rId44"/>
      <p:italic r:id="rId45"/>
    </p:embeddedFont>
    <p:embeddedFont>
      <p:font typeface="Bradley Hand ITC" panose="03070402050302030203" pitchFamily="66" charset="0"/>
      <p:regular r:id="rId46"/>
    </p:embeddedFont>
    <p:embeddedFont>
      <p:font typeface="Segoe UI" panose="020B0502040204020203" pitchFamily="34" charset="0"/>
      <p:regular r:id="rId47"/>
      <p:bold r:id="rId48"/>
      <p:italic r:id="rId49"/>
      <p:boldItalic r:id="rId50"/>
    </p:embeddedFont>
    <p:embeddedFont>
      <p:font typeface="Segoe UI Black" panose="020B0A02040204020203" pitchFamily="34" charset="0"/>
      <p:bold r:id="rId51"/>
      <p:boldItalic r:id="rId52"/>
    </p:embeddedFont>
    <p:embeddedFont>
      <p:font typeface="Segoe UI Semibold" panose="020B0702040204020203" pitchFamily="34" charset="0"/>
      <p:bold r:id="rId53"/>
      <p:boldItalic r:id="rId54"/>
    </p:embeddedFont>
    <p:embeddedFont>
      <p:font typeface="Wingdings 3" panose="05040102010807070707" pitchFamily="18" charset="2"/>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01DC06-AB57-C00A-6422-62F2D47A9C1F}" name="Sharyn Jones" initials="SJ" userId="S::Sharyn.Jones@martinjenkins.co.nz::b7cbb5d2-acbd-499b-b4df-fb477080ac15" providerId="AD"/>
  <p188:author id="{2B3FB836-6846-1330-C91B-57AF24515C52}" name="Jessie Larsen" initials="JL" userId="S::jessie.larsen@martinjenkins.co.nz::55e7a0b3-5ca3-486e-8ae4-e3db6273041c" providerId="AD"/>
  <p188:author id="{5DA3413B-F8F8-ECB9-E0B6-E67B4220BEAF}" name="Sharyn Jones" initials="SJ" userId="S::sharyn.jones@martinjenkins.co.nz::b7cbb5d2-acbd-499b-b4df-fb477080ac15" providerId="AD"/>
  <p188:author id="{0ACB413B-58CC-F5A8-F996-4A9F04A5D136}" name="Erica Cumming" initials="EC" userId="S::Erica.Cumming@wdc.nz::ddfa4300-9f9d-4981-9101-1b3d4a59b006" providerId="AD"/>
  <p188:author id="{405BDF5A-6332-8BDF-0CFE-5B0516341505}" name="Sarah Baddeley" initials="SB" userId="S::Sarah.Baddeley@martinjenkins.co.nz::7fe3d9bf-ee5f-45d7-95c3-0bf6a48bbf2b" providerId="AD"/>
  <p188:author id="{D3279A65-1084-5715-1D64-FC8D85CC5DF1}" name="Natalie James" initials="NJ" userId="S::Natalie.James@martinjenkins.co.nz::e0be590e-81f7-4aa9-927e-d4f4ad61989a" providerId="AD"/>
  <p188:author id="{77187384-A3B9-8CF9-5F9E-5211AFBDC9E4}" name="Geeta Blundell" initials="GB" userId="S::Geeta.Blundell@martinjenkins.co.nz::493d5883-c123-4063-b6bf-6b5df2ad2d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6880"/>
    <a:srgbClr val="3F5669"/>
    <a:srgbClr val="DDEAF6"/>
    <a:srgbClr val="F2F7FC"/>
    <a:srgbClr val="F9FBFD"/>
    <a:srgbClr val="D4E5F4"/>
    <a:srgbClr val="F7F7F7"/>
    <a:srgbClr val="2D3F4D"/>
    <a:srgbClr val="364A5B"/>
    <a:srgbClr val="1431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988" y="2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1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66934-46A0-4268-A2D7-70DBE000F588}" type="datetimeFigureOut">
              <a:rPr lang="en-NZ" smtClean="0"/>
              <a:t>10/11/2025</a:t>
            </a:fld>
            <a:endParaRPr lang="en-NZ"/>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664F1-6223-4C23-90DA-42A04A2AC754}" type="slidenum">
              <a:rPr lang="en-NZ" smtClean="0"/>
              <a:t>‹#›</a:t>
            </a:fld>
            <a:endParaRPr lang="en-NZ"/>
          </a:p>
        </p:txBody>
      </p:sp>
    </p:spTree>
    <p:extLst>
      <p:ext uri="{BB962C8B-B14F-4D97-AF65-F5344CB8AC3E}">
        <p14:creationId xmlns:p14="http://schemas.microsoft.com/office/powerpoint/2010/main" val="1203304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4</a:t>
            </a:fld>
            <a:endParaRPr lang="en-NZ"/>
          </a:p>
        </p:txBody>
      </p:sp>
    </p:spTree>
    <p:extLst>
      <p:ext uri="{BB962C8B-B14F-4D97-AF65-F5344CB8AC3E}">
        <p14:creationId xmlns:p14="http://schemas.microsoft.com/office/powerpoint/2010/main" val="1711041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13</a:t>
            </a:fld>
            <a:endParaRPr lang="en-NZ"/>
          </a:p>
        </p:txBody>
      </p:sp>
    </p:spTree>
    <p:extLst>
      <p:ext uri="{BB962C8B-B14F-4D97-AF65-F5344CB8AC3E}">
        <p14:creationId xmlns:p14="http://schemas.microsoft.com/office/powerpoint/2010/main" val="110078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14</a:t>
            </a:fld>
            <a:endParaRPr lang="en-NZ"/>
          </a:p>
        </p:txBody>
      </p:sp>
    </p:spTree>
    <p:extLst>
      <p:ext uri="{BB962C8B-B14F-4D97-AF65-F5344CB8AC3E}">
        <p14:creationId xmlns:p14="http://schemas.microsoft.com/office/powerpoint/2010/main" val="387761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15</a:t>
            </a:fld>
            <a:endParaRPr lang="en-NZ"/>
          </a:p>
        </p:txBody>
      </p:sp>
    </p:spTree>
    <p:extLst>
      <p:ext uri="{BB962C8B-B14F-4D97-AF65-F5344CB8AC3E}">
        <p14:creationId xmlns:p14="http://schemas.microsoft.com/office/powerpoint/2010/main" val="3403436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C3664F1-6223-4C23-90DA-42A04A2AC754}" type="slidenum">
              <a:rPr lang="en-NZ" smtClean="0"/>
              <a:t>24</a:t>
            </a:fld>
            <a:endParaRPr lang="en-NZ"/>
          </a:p>
        </p:txBody>
      </p:sp>
    </p:spTree>
    <p:extLst>
      <p:ext uri="{BB962C8B-B14F-4D97-AF65-F5344CB8AC3E}">
        <p14:creationId xmlns:p14="http://schemas.microsoft.com/office/powerpoint/2010/main" val="221561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9D7DDA-6A66-33E1-CD0F-ADE82B0B8407}"/>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029308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22681A0-A712-7CB1-6AB2-2E24A6351822}"/>
              </a:ext>
            </a:extLst>
          </p:cNvPr>
          <p:cNvSpPr txBox="1">
            <a:spLocks/>
          </p:cNvSpPr>
          <p:nvPr userDrawn="1"/>
        </p:nvSpPr>
        <p:spPr>
          <a:xfrm>
            <a:off x="385312" y="1479080"/>
            <a:ext cx="9108000" cy="4187726"/>
          </a:xfrm>
          <a:prstGeom prst="rect">
            <a:avLst/>
          </a:prstGeom>
          <a:noFill/>
          <a:ln>
            <a:noFill/>
          </a:ln>
        </p:spPr>
        <p:txBody>
          <a:bodyPr spcFirstLastPara="1" wrap="square" lIns="0" tIns="0" rIns="0" bIns="0" numCol="3" spcCol="72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800"/>
              </a:spcAft>
              <a:buNone/>
            </a:pPr>
            <a:r>
              <a:rPr lang="en-US" sz="1401" b="1">
                <a:latin typeface="Segoe UI Black" panose="020B0A02040204020203" pitchFamily="34" charset="0"/>
                <a:ea typeface="Segoe UI Black" panose="020B0A02040204020203" pitchFamily="34" charset="0"/>
                <a:cs typeface="Segoe UI" panose="020B0502040204020203" pitchFamily="34" charset="0"/>
              </a:rPr>
              <a:t>Who this toolkit is for </a:t>
            </a:r>
            <a:br>
              <a:rPr lang="en-US" sz="1401" b="1">
                <a:latin typeface="Segoe UI Black" panose="020B0A02040204020203" pitchFamily="34" charset="0"/>
                <a:ea typeface="Segoe UI Black" panose="020B0A02040204020203" pitchFamily="34" charset="0"/>
                <a:cs typeface="Segoe UI" panose="020B0502040204020203" pitchFamily="34" charset="0"/>
              </a:rPr>
            </a:br>
            <a:r>
              <a:rPr lang="en-US" sz="1401" b="1">
                <a:latin typeface="Segoe UI Black" panose="020B0A02040204020203" pitchFamily="34" charset="0"/>
                <a:ea typeface="Segoe UI Black" panose="020B0A02040204020203" pitchFamily="34" charset="0"/>
                <a:cs typeface="Segoe UI" panose="020B0502040204020203" pitchFamily="34" charset="0"/>
              </a:rPr>
              <a:t>and how can it be used</a:t>
            </a:r>
            <a:br>
              <a:rPr lang="en-US" sz="1801" b="1">
                <a:latin typeface="Segoe UI" panose="020B0502040204020203" pitchFamily="34" charset="0"/>
                <a:cs typeface="Segoe UI" panose="020B0502040204020203" pitchFamily="34" charset="0"/>
              </a:rPr>
            </a:br>
            <a:br>
              <a:rPr lang="en-US" sz="1050" b="1">
                <a:latin typeface="Segoe UI" panose="020B05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cs typeface="Segoe UI" panose="020B0502040204020203" pitchFamily="34" charset="0"/>
              </a:rPr>
              <a:t>These guidelines are here to help you:</a:t>
            </a:r>
          </a:p>
          <a:p>
            <a:pPr marL="171454" indent="-171454">
              <a:lnSpc>
                <a:spcPct val="110000"/>
              </a:lnSpc>
              <a:spcBef>
                <a:spcPts val="300"/>
              </a:spcBef>
            </a:pPr>
            <a:r>
              <a:rPr lang="en-US" sz="1001">
                <a:solidFill>
                  <a:schemeClr val="tx2">
                    <a:lumMod val="25000"/>
                  </a:schemeClr>
                </a:solidFill>
                <a:latin typeface="Segoe UI" panose="020B0502040204020203" pitchFamily="34" charset="0"/>
                <a:cs typeface="Segoe UI" panose="020B0502040204020203" pitchFamily="34" charset="0"/>
              </a:rPr>
              <a:t>Spot the key moments in a worker’s career where support makes the biggest difference, so you're ready to step in, not scrambling to react.</a:t>
            </a:r>
          </a:p>
          <a:p>
            <a:pPr marL="171454" indent="-171454">
              <a:lnSpc>
                <a:spcPct val="110000"/>
              </a:lnSpc>
              <a:spcBef>
                <a:spcPts val="300"/>
              </a:spcBef>
            </a:pPr>
            <a:r>
              <a:rPr lang="en-US" sz="1001">
                <a:solidFill>
                  <a:schemeClr val="tx2">
                    <a:lumMod val="25000"/>
                  </a:schemeClr>
                </a:solidFill>
                <a:latin typeface="Segoe UI" panose="020B0502040204020203" pitchFamily="34" charset="0"/>
                <a:cs typeface="Segoe UI" panose="020B0502040204020203" pitchFamily="34" charset="0"/>
              </a:rPr>
              <a:t>Check where you’re already doing well, and where there may be gaps in your current approach.</a:t>
            </a:r>
          </a:p>
          <a:p>
            <a:pPr marL="171454" indent="-171454">
              <a:lnSpc>
                <a:spcPct val="110000"/>
              </a:lnSpc>
              <a:spcBef>
                <a:spcPts val="300"/>
              </a:spcBef>
              <a:spcAft>
                <a:spcPts val="601"/>
              </a:spcAft>
            </a:pPr>
            <a:r>
              <a:rPr lang="en-US" sz="1001">
                <a:solidFill>
                  <a:schemeClr val="tx2">
                    <a:lumMod val="25000"/>
                  </a:schemeClr>
                </a:solidFill>
                <a:latin typeface="Segoe UI" panose="020B0502040204020203" pitchFamily="34" charset="0"/>
                <a:cs typeface="Segoe UI" panose="020B0502040204020203" pitchFamily="34" charset="0"/>
              </a:rPr>
              <a:t>Get practical, proven ideas you can start thinking about or trying out straight away.</a:t>
            </a:r>
          </a:p>
          <a:p>
            <a:pPr marL="0" indent="0">
              <a:lnSpc>
                <a:spcPct val="110000"/>
              </a:lnSpc>
              <a:spcBef>
                <a:spcPts val="300"/>
              </a:spcBef>
              <a:buNone/>
            </a:pPr>
            <a:r>
              <a:rPr lang="en-US" sz="1001">
                <a:solidFill>
                  <a:schemeClr val="tx2">
                    <a:lumMod val="25000"/>
                  </a:schemeClr>
                </a:solidFill>
                <a:latin typeface="Segoe UI" panose="020B0502040204020203" pitchFamily="34" charset="0"/>
                <a:cs typeface="Segoe UI" panose="020B0502040204020203" pitchFamily="34" charset="0"/>
              </a:rPr>
              <a:t>No matter where you're starting from, there’s value in keeping conversations about support on the table – with your crew, your managers, and others in the industry. Testing new ideas, sharing what works, and learning from others will only make the sector stronger.</a:t>
            </a:r>
          </a:p>
          <a:p>
            <a:pPr marL="0" indent="0">
              <a:lnSpc>
                <a:spcPct val="110000"/>
              </a:lnSpc>
              <a:spcBef>
                <a:spcPts val="300"/>
              </a:spcBef>
              <a:buNone/>
            </a:pPr>
            <a:endParaRPr lang="en-US" sz="1001" b="1">
              <a:latin typeface="+mj-lt"/>
              <a:cs typeface="Segoe UI" panose="020B0502040204020203" pitchFamily="34" charset="0"/>
            </a:endParaRPr>
          </a:p>
          <a:p>
            <a:pPr marL="0" indent="0">
              <a:lnSpc>
                <a:spcPct val="110000"/>
              </a:lnSpc>
              <a:spcBef>
                <a:spcPts val="300"/>
              </a:spcBef>
              <a:buNone/>
            </a:pPr>
            <a:r>
              <a:rPr lang="en-US" sz="1401" b="1">
                <a:latin typeface="Segoe UI Black" panose="020B0A02040204020203" pitchFamily="34" charset="0"/>
                <a:ea typeface="Segoe UI Black" panose="020B0A02040204020203" pitchFamily="34" charset="0"/>
                <a:cs typeface="Segoe UI" panose="020B0502040204020203" pitchFamily="34" charset="0"/>
              </a:rPr>
              <a:t>What next?</a:t>
            </a:r>
          </a:p>
          <a:p>
            <a:pPr marL="0" indent="0">
              <a:lnSpc>
                <a:spcPct val="110000"/>
              </a:lnSpc>
              <a:spcBef>
                <a:spcPts val="300"/>
              </a:spcBef>
              <a:buNone/>
            </a:pPr>
            <a:r>
              <a:rPr lang="en-US" sz="1001">
                <a:solidFill>
                  <a:schemeClr val="tx2">
                    <a:lumMod val="25000"/>
                  </a:schemeClr>
                </a:solidFill>
                <a:latin typeface="Segoe UI" panose="020B0502040204020203" pitchFamily="34" charset="0"/>
                <a:cs typeface="Segoe UI" panose="020B0502040204020203" pitchFamily="34" charset="0"/>
              </a:rPr>
              <a:t>Have a yarn with your team. Ask what’s working and what’s not. Then pick one or two new things to try – and give them a crack.</a:t>
            </a:r>
            <a:endParaRPr lang="en-NZ" sz="1001">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001">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150">
              <a:solidFill>
                <a:schemeClr val="tx2">
                  <a:lumMod val="25000"/>
                </a:schemeClr>
              </a:solidFill>
              <a:latin typeface="Segoe UI" panose="020B0502040204020203" pitchFamily="34" charset="0"/>
              <a:cs typeface="Segoe UI" panose="020B0502040204020203" pitchFamily="34" charset="0"/>
            </a:endParaRPr>
          </a:p>
          <a:p>
            <a:pPr marL="0" indent="0">
              <a:lnSpc>
                <a:spcPts val="1380"/>
              </a:lnSpc>
              <a:spcBef>
                <a:spcPts val="0"/>
              </a:spcBef>
              <a:spcAft>
                <a:spcPts val="800"/>
              </a:spcAft>
              <a:buNone/>
            </a:pPr>
            <a:r>
              <a:rPr lang="en-US" sz="1800" b="1">
                <a:latin typeface="Segoe UI Black" panose="020B0A02040204020203" pitchFamily="34" charset="0"/>
                <a:ea typeface="Segoe UI Black" panose="020B0A02040204020203" pitchFamily="34" charset="0"/>
                <a:cs typeface="Segoe UI" panose="020B0502040204020203" pitchFamily="34" charset="0"/>
              </a:rPr>
              <a:t>toolkit is for </a:t>
            </a:r>
            <a:br>
              <a:rPr lang="en-US" sz="1800" b="1">
                <a:latin typeface="Segoe UI Black" panose="020B0A02040204020203" pitchFamily="34" charset="0"/>
                <a:ea typeface="Segoe UI Black" panose="020B0A02040204020203" pitchFamily="34" charset="0"/>
                <a:cs typeface="Segoe UI" panose="020B0502040204020203" pitchFamily="34" charset="0"/>
              </a:rPr>
            </a:br>
            <a:r>
              <a:rPr lang="en-US" sz="1800" b="1">
                <a:latin typeface="Segoe UI Black" panose="020B0A02040204020203" pitchFamily="34" charset="0"/>
                <a:ea typeface="Segoe UI Black" panose="020B0A02040204020203" pitchFamily="34" charset="0"/>
                <a:cs typeface="Segoe UI" panose="020B0502040204020203" pitchFamily="34" charset="0"/>
              </a:rPr>
              <a:t>and how can it be used</a:t>
            </a:r>
            <a:br>
              <a:rPr lang="en-US" sz="2400" b="1">
                <a:latin typeface="Segoe UI" panose="020B0502040204020203" pitchFamily="34" charset="0"/>
                <a:cs typeface="Segoe UI" panose="020B0502040204020203" pitchFamily="34" charset="0"/>
              </a:rPr>
            </a:br>
            <a:br>
              <a:rPr lang="en-US" sz="1100" b="1">
                <a:latin typeface="Segoe UI" panose="020B0502040204020203" pitchFamily="34" charset="0"/>
                <a:cs typeface="Segoe UI" panose="020B0502040204020203" pitchFamily="34" charset="0"/>
              </a:rPr>
            </a:br>
            <a:r>
              <a:rPr lang="en-US" sz="1100">
                <a:solidFill>
                  <a:schemeClr val="tx2">
                    <a:lumMod val="25000"/>
                  </a:schemeClr>
                </a:solidFill>
                <a:latin typeface="Segoe UI" panose="020B0502040204020203" pitchFamily="34" charset="0"/>
                <a:cs typeface="Segoe UI" panose="020B0502040204020203" pitchFamily="34" charset="0"/>
              </a:rPr>
              <a:t>These guidelines are here to help you:</a:t>
            </a:r>
          </a:p>
          <a:p>
            <a:pPr marL="171454" indent="-171454">
              <a:lnSpc>
                <a:spcPct val="110000"/>
              </a:lnSpc>
              <a:spcBef>
                <a:spcPts val="300"/>
              </a:spcBef>
            </a:pPr>
            <a:r>
              <a:rPr lang="en-US" sz="1100">
                <a:solidFill>
                  <a:schemeClr val="tx2">
                    <a:lumMod val="25000"/>
                  </a:schemeClr>
                </a:solidFill>
                <a:latin typeface="Segoe UI" panose="020B0502040204020203" pitchFamily="34" charset="0"/>
                <a:cs typeface="Segoe UI" panose="020B0502040204020203" pitchFamily="34" charset="0"/>
              </a:rPr>
              <a:t>Spot the key moments in a worker’s career where support makes the biggest difference, so you're ready to step in, not scrambling to react.</a:t>
            </a:r>
          </a:p>
          <a:p>
            <a:pPr marL="171454" indent="-171454">
              <a:lnSpc>
                <a:spcPct val="110000"/>
              </a:lnSpc>
              <a:spcBef>
                <a:spcPts val="300"/>
              </a:spcBef>
            </a:pPr>
            <a:r>
              <a:rPr lang="en-US" sz="1100">
                <a:solidFill>
                  <a:schemeClr val="tx2">
                    <a:lumMod val="25000"/>
                  </a:schemeClr>
                </a:solidFill>
                <a:latin typeface="Segoe UI" panose="020B0502040204020203" pitchFamily="34" charset="0"/>
                <a:cs typeface="Segoe UI" panose="020B0502040204020203" pitchFamily="34" charset="0"/>
              </a:rPr>
              <a:t>Check where you’re already doing well, and where there may be gaps in your current approach.</a:t>
            </a:r>
          </a:p>
          <a:p>
            <a:pPr marL="171454" indent="-171454">
              <a:lnSpc>
                <a:spcPct val="110000"/>
              </a:lnSpc>
              <a:spcBef>
                <a:spcPts val="300"/>
              </a:spcBef>
              <a:spcAft>
                <a:spcPts val="601"/>
              </a:spcAft>
            </a:pPr>
            <a:r>
              <a:rPr lang="en-US" sz="1100">
                <a:solidFill>
                  <a:schemeClr val="tx2">
                    <a:lumMod val="25000"/>
                  </a:schemeClr>
                </a:solidFill>
                <a:latin typeface="Segoe UI" panose="020B0502040204020203" pitchFamily="34" charset="0"/>
                <a:cs typeface="Segoe UI" panose="020B0502040204020203" pitchFamily="34" charset="0"/>
              </a:rPr>
              <a:t>Get practical, proven ideas you can start thinking about or trying out straight away.</a:t>
            </a:r>
          </a:p>
          <a:p>
            <a:pPr marL="0" indent="0">
              <a:lnSpc>
                <a:spcPts val="1380"/>
              </a:lnSpc>
              <a:spcBef>
                <a:spcPts val="0"/>
              </a:spcBef>
              <a:spcAft>
                <a:spcPts val="800"/>
              </a:spcAft>
              <a:buNone/>
            </a:pPr>
            <a:r>
              <a:rPr lang="en-US" sz="1100">
                <a:solidFill>
                  <a:schemeClr val="tx2">
                    <a:lumMod val="25000"/>
                  </a:schemeClr>
                </a:solidFill>
                <a:latin typeface="Segoe UI" panose="020B0502040204020203" pitchFamily="34" charset="0"/>
                <a:cs typeface="Segoe UI" panose="020B0502040204020203" pitchFamily="34" charset="0"/>
              </a:rPr>
              <a:t>No matter where you're starting from, there’s value in keeping conversations about support on the table – with your crew, your</a:t>
            </a:r>
            <a:r>
              <a:rPr lang="en-US" sz="1800" b="1">
                <a:latin typeface="Segoe UI Black" panose="020B0A02040204020203" pitchFamily="34" charset="0"/>
                <a:ea typeface="Segoe UI Black" panose="020B0A02040204020203" pitchFamily="34" charset="0"/>
                <a:cs typeface="Segoe UI" panose="020B0502040204020203" pitchFamily="34" charset="0"/>
              </a:rPr>
              <a:t> toolkit is for </a:t>
            </a:r>
            <a:br>
              <a:rPr lang="en-US" sz="1800" b="1">
                <a:latin typeface="Segoe UI Black" panose="020B0A02040204020203" pitchFamily="34" charset="0"/>
                <a:ea typeface="Segoe UI Black" panose="020B0A02040204020203" pitchFamily="34" charset="0"/>
                <a:cs typeface="Segoe UI" panose="020B0502040204020203" pitchFamily="34" charset="0"/>
              </a:rPr>
            </a:br>
            <a:r>
              <a:rPr lang="en-US" sz="1800" b="1">
                <a:latin typeface="Segoe UI Black" panose="020B0A02040204020203" pitchFamily="34" charset="0"/>
                <a:ea typeface="Segoe UI Black" panose="020B0A02040204020203" pitchFamily="34" charset="0"/>
                <a:cs typeface="Segoe UI" panose="020B0502040204020203" pitchFamily="34" charset="0"/>
              </a:rPr>
              <a:t>and how can it be used</a:t>
            </a:r>
            <a:br>
              <a:rPr lang="en-US" sz="2400" b="1">
                <a:latin typeface="Segoe UI" panose="020B0502040204020203" pitchFamily="34" charset="0"/>
                <a:cs typeface="Segoe UI" panose="020B0502040204020203" pitchFamily="34" charset="0"/>
              </a:rPr>
            </a:br>
            <a:br>
              <a:rPr lang="en-US" sz="1100" b="1">
                <a:latin typeface="Segoe UI" panose="020B0502040204020203" pitchFamily="34" charset="0"/>
                <a:cs typeface="Segoe UI" panose="020B0502040204020203" pitchFamily="34" charset="0"/>
              </a:rPr>
            </a:br>
            <a:r>
              <a:rPr lang="en-US" sz="1100">
                <a:solidFill>
                  <a:schemeClr val="tx2">
                    <a:lumMod val="25000"/>
                  </a:schemeClr>
                </a:solidFill>
                <a:latin typeface="Segoe UI" panose="020B0502040204020203" pitchFamily="34" charset="0"/>
                <a:cs typeface="Segoe UI" panose="020B0502040204020203" pitchFamily="34" charset="0"/>
              </a:rPr>
              <a:t>These guidelines are here to help you:</a:t>
            </a:r>
          </a:p>
          <a:p>
            <a:pPr marL="171454" indent="-171454">
              <a:lnSpc>
                <a:spcPct val="110000"/>
              </a:lnSpc>
              <a:spcBef>
                <a:spcPts val="300"/>
              </a:spcBef>
            </a:pPr>
            <a:r>
              <a:rPr lang="en-US" sz="1100">
                <a:solidFill>
                  <a:schemeClr val="tx2">
                    <a:lumMod val="25000"/>
                  </a:schemeClr>
                </a:solidFill>
                <a:latin typeface="Segoe UI" panose="020B0502040204020203" pitchFamily="34" charset="0"/>
                <a:cs typeface="Segoe UI" panose="020B0502040204020203" pitchFamily="34" charset="0"/>
              </a:rPr>
              <a:t>Spot the key moments in a worker’s career where support makes the biggest difference, so you're ready to step in, not scrambling to react.</a:t>
            </a:r>
          </a:p>
          <a:p>
            <a:pPr marL="171454" indent="-171454">
              <a:lnSpc>
                <a:spcPct val="110000"/>
              </a:lnSpc>
              <a:spcBef>
                <a:spcPts val="300"/>
              </a:spcBef>
            </a:pPr>
            <a:r>
              <a:rPr lang="en-US" sz="1100">
                <a:solidFill>
                  <a:schemeClr val="tx2">
                    <a:lumMod val="25000"/>
                  </a:schemeClr>
                </a:solidFill>
                <a:latin typeface="Segoe UI" panose="020B0502040204020203" pitchFamily="34" charset="0"/>
                <a:cs typeface="Segoe UI" panose="020B0502040204020203" pitchFamily="34" charset="0"/>
              </a:rPr>
              <a:t>Check where you’re already doing well, and where there may be gaps in your current approach.</a:t>
            </a:r>
          </a:p>
          <a:p>
            <a:pPr marL="171454" indent="-171454">
              <a:lnSpc>
                <a:spcPct val="110000"/>
              </a:lnSpc>
              <a:spcBef>
                <a:spcPts val="300"/>
              </a:spcBef>
              <a:spcAft>
                <a:spcPts val="601"/>
              </a:spcAft>
            </a:pPr>
            <a:r>
              <a:rPr lang="en-US" sz="1100">
                <a:solidFill>
                  <a:schemeClr val="tx2">
                    <a:lumMod val="25000"/>
                  </a:schemeClr>
                </a:solidFill>
                <a:latin typeface="Segoe UI" panose="020B0502040204020203" pitchFamily="34" charset="0"/>
                <a:cs typeface="Segoe UI" panose="020B0502040204020203" pitchFamily="34" charset="0"/>
              </a:rPr>
              <a:t>Get practical, proven ideas you can start thinking about or trying out straight away.</a:t>
            </a:r>
          </a:p>
          <a:p>
            <a:pPr marL="0" indent="0">
              <a:lnSpc>
                <a:spcPct val="110000"/>
              </a:lnSpc>
              <a:spcBef>
                <a:spcPts val="300"/>
              </a:spcBef>
              <a:buNone/>
            </a:pPr>
            <a:r>
              <a:rPr lang="en-US" sz="1100">
                <a:solidFill>
                  <a:schemeClr val="tx2">
                    <a:lumMod val="25000"/>
                  </a:schemeClr>
                </a:solidFill>
                <a:latin typeface="Segoe UI" panose="020B0502040204020203" pitchFamily="34" charset="0"/>
                <a:cs typeface="Segoe UI" panose="020B0502040204020203" pitchFamily="34" charset="0"/>
              </a:rPr>
              <a:t>No matter where you're starting from, there’s value in keeping conversations about support on the table – with your crew, your </a:t>
            </a:r>
            <a:endParaRPr lang="en-US" sz="1050">
              <a:solidFill>
                <a:schemeClr val="tx2">
                  <a:lumMod val="2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17286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51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763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994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93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678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C1AC8-2D02-393E-4096-BC61D505E8AE}"/>
              </a:ext>
            </a:extLst>
          </p:cNvPr>
          <p:cNvSpPr/>
          <p:nvPr userDrawn="1"/>
        </p:nvSpPr>
        <p:spPr>
          <a:xfrm flipH="1">
            <a:off x="3363017" y="0"/>
            <a:ext cx="6542981" cy="6858000"/>
          </a:xfrm>
          <a:prstGeom prst="rect">
            <a:avLst/>
          </a:prstGeom>
          <a:solidFill>
            <a:schemeClr val="tx2">
              <a:lumMod val="10000"/>
              <a:lumOff val="90000"/>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7" name="Rectangle 6">
            <a:extLst>
              <a:ext uri="{FF2B5EF4-FFF2-40B4-BE49-F238E27FC236}">
                <a16:creationId xmlns:a16="http://schemas.microsoft.com/office/drawing/2014/main" id="{645DCD41-0295-4FEA-96D2-D560D9360EBE}"/>
              </a:ext>
            </a:extLst>
          </p:cNvPr>
          <p:cNvSpPr/>
          <p:nvPr userDrawn="1"/>
        </p:nvSpPr>
        <p:spPr>
          <a:xfrm>
            <a:off x="0" y="0"/>
            <a:ext cx="3363018"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8" name="TextBox 7">
            <a:extLst>
              <a:ext uri="{FF2B5EF4-FFF2-40B4-BE49-F238E27FC236}">
                <a16:creationId xmlns:a16="http://schemas.microsoft.com/office/drawing/2014/main" id="{9DDC5732-672A-7FC3-687A-00009CDB5014}"/>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1">
                    <a:lumMod val="7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75000"/>
                </a:schemeClr>
              </a:solidFill>
              <a:latin typeface="Segoe UI Black" panose="020B0A02040204020203" pitchFamily="34" charset="0"/>
              <a:ea typeface="Segoe UI Black" panose="020B0A02040204020203" pitchFamily="34" charset="0"/>
            </a:endParaRPr>
          </a:p>
        </p:txBody>
      </p:sp>
      <p:sp>
        <p:nvSpPr>
          <p:cNvPr id="10" name="Rectangle 9">
            <a:extLst>
              <a:ext uri="{FF2B5EF4-FFF2-40B4-BE49-F238E27FC236}">
                <a16:creationId xmlns:a16="http://schemas.microsoft.com/office/drawing/2014/main" id="{A2207DBF-3F1F-D75B-9040-D12BD0E11DF0}"/>
              </a:ext>
            </a:extLst>
          </p:cNvPr>
          <p:cNvSpPr/>
          <p:nvPr userDrawn="1"/>
        </p:nvSpPr>
        <p:spPr>
          <a:xfrm rot="16200000">
            <a:off x="-10549" y="3367261"/>
            <a:ext cx="6863648" cy="129126"/>
          </a:xfrm>
          <a:prstGeom prst="rect">
            <a:avLst/>
          </a:prstGeom>
          <a:gradFill flip="none" rotWithShape="1">
            <a:gsLst>
              <a:gs pos="37000">
                <a:schemeClr val="accent3">
                  <a:lumMod val="0"/>
                  <a:lumOff val="100000"/>
                  <a:alpha val="0"/>
                </a:schemeClr>
              </a:gs>
              <a:gs pos="100000">
                <a:schemeClr val="bg2">
                  <a:lumMod val="9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Tree>
    <p:extLst>
      <p:ext uri="{BB962C8B-B14F-4D97-AF65-F5344CB8AC3E}">
        <p14:creationId xmlns:p14="http://schemas.microsoft.com/office/powerpoint/2010/main" val="240423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C1AC8-2D02-393E-4096-BC61D505E8AE}"/>
              </a:ext>
            </a:extLst>
          </p:cNvPr>
          <p:cNvSpPr/>
          <p:nvPr userDrawn="1"/>
        </p:nvSpPr>
        <p:spPr>
          <a:xfrm flipH="1">
            <a:off x="3363017" y="0"/>
            <a:ext cx="6542981" cy="6858000"/>
          </a:xfrm>
          <a:prstGeom prst="rect">
            <a:avLst/>
          </a:prstGeom>
          <a:solidFill>
            <a:schemeClr val="bg1">
              <a:lumMod val="95000"/>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8" name="TextBox 7">
            <a:extLst>
              <a:ext uri="{FF2B5EF4-FFF2-40B4-BE49-F238E27FC236}">
                <a16:creationId xmlns:a16="http://schemas.microsoft.com/office/drawing/2014/main" id="{9DDC5732-672A-7FC3-687A-00009CDB5014}"/>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1">
                    <a:lumMod val="7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75000"/>
                </a:schemeClr>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77604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C1AC8-2D02-393E-4096-BC61D505E8AE}"/>
              </a:ext>
            </a:extLst>
          </p:cNvPr>
          <p:cNvSpPr/>
          <p:nvPr userDrawn="1"/>
        </p:nvSpPr>
        <p:spPr>
          <a:xfrm flipH="1">
            <a:off x="3363017" y="0"/>
            <a:ext cx="6542981" cy="6858000"/>
          </a:xfrm>
          <a:prstGeom prst="rect">
            <a:avLst/>
          </a:prstGeom>
          <a:solidFill>
            <a:schemeClr val="bg1">
              <a:lumMod val="95000"/>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627609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87126B-FC7F-BA07-B5E8-EFECEA2D2564}"/>
              </a:ext>
            </a:extLst>
          </p:cNvPr>
          <p:cNvSpPr/>
          <p:nvPr userDrawn="1"/>
        </p:nvSpPr>
        <p:spPr>
          <a:xfrm>
            <a:off x="0" y="0"/>
            <a:ext cx="9906000" cy="6895214"/>
          </a:xfrm>
          <a:prstGeom prst="rect">
            <a:avLst/>
          </a:prstGeom>
          <a:solidFill>
            <a:schemeClr val="tx2">
              <a:lumMod val="10000"/>
              <a:lumOff val="90000"/>
              <a:alpha val="2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505035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87126B-FC7F-BA07-B5E8-EFECEA2D2564}"/>
              </a:ext>
            </a:extLst>
          </p:cNvPr>
          <p:cNvSpPr/>
          <p:nvPr userDrawn="1"/>
        </p:nvSpPr>
        <p:spPr>
          <a:xfrm>
            <a:off x="0" y="0"/>
            <a:ext cx="9906000" cy="6895214"/>
          </a:xfrm>
          <a:prstGeom prst="rect">
            <a:avLst/>
          </a:prstGeom>
          <a:solidFill>
            <a:schemeClr val="tx2">
              <a:lumMod val="10000"/>
              <a:lumOff val="90000"/>
              <a:alpha val="2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7" name="TextBox 6">
            <a:extLst>
              <a:ext uri="{FF2B5EF4-FFF2-40B4-BE49-F238E27FC236}">
                <a16:creationId xmlns:a16="http://schemas.microsoft.com/office/drawing/2014/main" id="{02A71258-A536-6E4B-FB87-632FE5B7939E}"/>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619623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F1386C-2C4B-3021-98E9-40CC85B49173}"/>
              </a:ext>
            </a:extLst>
          </p:cNvPr>
          <p:cNvSpPr/>
          <p:nvPr userDrawn="1"/>
        </p:nvSpPr>
        <p:spPr>
          <a:xfrm>
            <a:off x="0" y="0"/>
            <a:ext cx="990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9" name="TextBox 8">
            <a:extLst>
              <a:ext uri="{FF2B5EF4-FFF2-40B4-BE49-F238E27FC236}">
                <a16:creationId xmlns:a16="http://schemas.microsoft.com/office/drawing/2014/main" id="{8AC5AFE6-9065-48A9-3619-D88BC8279A09}"/>
              </a:ext>
            </a:extLst>
          </p:cNvPr>
          <p:cNvSpPr txBox="1"/>
          <p:nvPr userDrawn="1"/>
        </p:nvSpPr>
        <p:spPr>
          <a:xfrm>
            <a:off x="345057" y="6463849"/>
            <a:ext cx="4951562" cy="200055"/>
          </a:xfrm>
          <a:prstGeom prst="rect">
            <a:avLst/>
          </a:prstGeom>
          <a:noFill/>
        </p:spPr>
        <p:txBody>
          <a:bodyPr wrap="square" lIns="0" rIns="0">
            <a:spAutoFit/>
          </a:bodyPr>
          <a:lstStyle/>
          <a:p>
            <a:r>
              <a:rPr lang="en-US" sz="700">
                <a:solidFill>
                  <a:schemeClr val="bg1">
                    <a:alpha val="16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alpha val="16000"/>
                </a:schemeClr>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93742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F1386C-2C4B-3021-98E9-40CC85B49173}"/>
              </a:ext>
            </a:extLst>
          </p:cNvPr>
          <p:cNvSpPr/>
          <p:nvPr userDrawn="1"/>
        </p:nvSpPr>
        <p:spPr>
          <a:xfrm>
            <a:off x="0" y="0"/>
            <a:ext cx="990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Tree>
    <p:extLst>
      <p:ext uri="{BB962C8B-B14F-4D97-AF65-F5344CB8AC3E}">
        <p14:creationId xmlns:p14="http://schemas.microsoft.com/office/powerpoint/2010/main" val="2605371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3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108"/>
      </p:ext>
    </p:extLst>
  </p:cSld>
  <p:clrMap bg1="lt1" tx1="dk1" bg2="lt2" tx2="dk2" accent1="accent1" accent2="accent2" accent3="accent3" accent4="accent4" accent5="accent5" accent6="accent6" hlink="hlink" folHlink="folHlink"/>
  <p:sldLayoutIdLst>
    <p:sldLayoutId id="2147483707" r:id="rId1"/>
    <p:sldLayoutId id="2147483712" r:id="rId2"/>
    <p:sldLayoutId id="2147483719" r:id="rId3"/>
    <p:sldLayoutId id="2147483720" r:id="rId4"/>
    <p:sldLayoutId id="2147483718" r:id="rId5"/>
    <p:sldLayoutId id="2147483713" r:id="rId6"/>
    <p:sldLayoutId id="2147483714" r:id="rId7"/>
    <p:sldLayoutId id="2147483721" r:id="rId8"/>
    <p:sldLayoutId id="2147483708" r:id="rId9"/>
    <p:sldLayoutId id="2147483709" r:id="rId10"/>
    <p:sldLayoutId id="2147483710" r:id="rId11"/>
    <p:sldLayoutId id="2147483711" r:id="rId12"/>
    <p:sldLayoutId id="2147483715" r:id="rId13"/>
    <p:sldLayoutId id="2147483716" r:id="rId14"/>
    <p:sldLayoutId id="21474837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12.xml"/><Relationship Id="rId1" Type="http://schemas.openxmlformats.org/officeDocument/2006/relationships/customXml" Target="../../customXml/item5.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13.xml"/><Relationship Id="rId1" Type="http://schemas.openxmlformats.org/officeDocument/2006/relationships/customXml" Target="../../customXml/item7.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ustomXml" Target="../../customXml/item3.xml"/><Relationship Id="rId1" Type="http://schemas.openxmlformats.org/officeDocument/2006/relationships/customXml" Target="../../customXml/item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9730-3A86-8081-84A4-9C37729E5826}"/>
            </a:ext>
          </a:extLst>
        </p:cNvPr>
        <p:cNvGrpSpPr/>
        <p:nvPr/>
      </p:nvGrpSpPr>
      <p:grpSpPr>
        <a:xfrm>
          <a:off x="0" y="0"/>
          <a:ext cx="0" cy="0"/>
          <a:chOff x="0" y="0"/>
          <a:chExt cx="0" cy="0"/>
        </a:xfrm>
      </p:grpSpPr>
      <p:pic>
        <p:nvPicPr>
          <p:cNvPr id="12" name="Picture 11" descr="A close-up of a white and black background&#10;&#10;AI-generated content may be incorrect.">
            <a:extLst>
              <a:ext uri="{FF2B5EF4-FFF2-40B4-BE49-F238E27FC236}">
                <a16:creationId xmlns:a16="http://schemas.microsoft.com/office/drawing/2014/main" id="{A8532CC1-157E-1E4D-853D-A2DE3EBA0576}"/>
              </a:ext>
            </a:extLst>
          </p:cNvPr>
          <p:cNvPicPr>
            <a:picLocks noChangeAspect="1"/>
          </p:cNvPicPr>
          <p:nvPr/>
        </p:nvPicPr>
        <p:blipFill>
          <a:blip r:embed="rId4">
            <a:clrChange>
              <a:clrFrom>
                <a:srgbClr val="FDFDFD"/>
              </a:clrFrom>
              <a:clrTo>
                <a:srgbClr val="FDFDFD">
                  <a:alpha val="0"/>
                </a:srgbClr>
              </a:clrTo>
            </a:clrChange>
            <a:duotone>
              <a:schemeClr val="accent6">
                <a:shade val="45000"/>
                <a:satMod val="135000"/>
              </a:schemeClr>
              <a:prstClr val="white"/>
            </a:duotone>
            <a:alphaModFix amt="9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
            <a:ext cx="9906000" cy="6858000"/>
          </a:xfrm>
          <a:prstGeom prst="rect">
            <a:avLst/>
          </a:prstGeom>
        </p:spPr>
      </p:pic>
      <p:sp>
        <p:nvSpPr>
          <p:cNvPr id="14" name="Free-form: Shape 13">
            <a:extLst>
              <a:ext uri="{FF2B5EF4-FFF2-40B4-BE49-F238E27FC236}">
                <a16:creationId xmlns:a16="http://schemas.microsoft.com/office/drawing/2014/main" id="{7ECDC765-B692-71D3-7405-39DA2B241E37}"/>
              </a:ext>
            </a:extLst>
          </p:cNvPr>
          <p:cNvSpPr/>
          <p:nvPr/>
        </p:nvSpPr>
        <p:spPr>
          <a:xfrm flipH="1">
            <a:off x="897808" y="1073007"/>
            <a:ext cx="8366979" cy="2594877"/>
          </a:xfrm>
          <a:custGeom>
            <a:avLst/>
            <a:gdLst>
              <a:gd name="connsiteX0" fmla="*/ 0 w 8366979"/>
              <a:gd name="connsiteY0" fmla="*/ 1316957 h 2594877"/>
              <a:gd name="connsiteX1" fmla="*/ 0 w 8366979"/>
              <a:gd name="connsiteY1" fmla="*/ 1318329 h 2594877"/>
              <a:gd name="connsiteX2" fmla="*/ 61 w 8366979"/>
              <a:gd name="connsiteY2" fmla="*/ 1317518 h 2594877"/>
              <a:gd name="connsiteX3" fmla="*/ 8265492 w 8366979"/>
              <a:gd name="connsiteY3" fmla="*/ 172 h 2594877"/>
              <a:gd name="connsiteX4" fmla="*/ 8096774 w 8366979"/>
              <a:gd name="connsiteY4" fmla="*/ 361 h 2594877"/>
              <a:gd name="connsiteX5" fmla="*/ 6177438 w 8366979"/>
              <a:gd name="connsiteY5" fmla="*/ 63652 h 2594877"/>
              <a:gd name="connsiteX6" fmla="*/ 410921 w 8366979"/>
              <a:gd name="connsiteY6" fmla="*/ 292018 h 2594877"/>
              <a:gd name="connsiteX7" fmla="*/ 260309 w 8366979"/>
              <a:gd name="connsiteY7" fmla="*/ 300280 h 2594877"/>
              <a:gd name="connsiteX8" fmla="*/ 78430 w 8366979"/>
              <a:gd name="connsiteY8" fmla="*/ 422717 h 2594877"/>
              <a:gd name="connsiteX9" fmla="*/ 81276 w 8366979"/>
              <a:gd name="connsiteY9" fmla="*/ 495628 h 2594877"/>
              <a:gd name="connsiteX10" fmla="*/ 81276 w 8366979"/>
              <a:gd name="connsiteY10" fmla="*/ 499759 h 2594877"/>
              <a:gd name="connsiteX11" fmla="*/ 60249 w 8366979"/>
              <a:gd name="connsiteY11" fmla="*/ 640092 h 2594877"/>
              <a:gd name="connsiteX12" fmla="*/ 58542 w 8366979"/>
              <a:gd name="connsiteY12" fmla="*/ 719877 h 2594877"/>
              <a:gd name="connsiteX13" fmla="*/ 39788 w 8366979"/>
              <a:gd name="connsiteY13" fmla="*/ 785913 h 2594877"/>
              <a:gd name="connsiteX14" fmla="*/ 61 w 8366979"/>
              <a:gd name="connsiteY14" fmla="*/ 1317518 h 2594877"/>
              <a:gd name="connsiteX15" fmla="*/ 12095 w 8366979"/>
              <a:gd name="connsiteY15" fmla="*/ 1429050 h 2594877"/>
              <a:gd name="connsiteX16" fmla="*/ 224501 w 8366979"/>
              <a:gd name="connsiteY16" fmla="*/ 1794328 h 2594877"/>
              <a:gd name="connsiteX17" fmla="*/ 260465 w 8366979"/>
              <a:gd name="connsiteY17" fmla="*/ 1830551 h 2594877"/>
              <a:gd name="connsiteX18" fmla="*/ 276016 w 8366979"/>
              <a:gd name="connsiteY18" fmla="*/ 1837387 h 2594877"/>
              <a:gd name="connsiteX19" fmla="*/ 269489 w 8366979"/>
              <a:gd name="connsiteY19" fmla="*/ 1882302 h 2594877"/>
              <a:gd name="connsiteX20" fmla="*/ 259563 w 8366979"/>
              <a:gd name="connsiteY20" fmla="*/ 2232242 h 2594877"/>
              <a:gd name="connsiteX21" fmla="*/ 314164 w 8366979"/>
              <a:gd name="connsiteY21" fmla="*/ 2508299 h 2594877"/>
              <a:gd name="connsiteX22" fmla="*/ 510503 w 8366979"/>
              <a:gd name="connsiteY22" fmla="*/ 2594877 h 2594877"/>
              <a:gd name="connsiteX23" fmla="*/ 3227265 w 8366979"/>
              <a:gd name="connsiteY23" fmla="*/ 2475668 h 2594877"/>
              <a:gd name="connsiteX24" fmla="*/ 6378626 w 8366979"/>
              <a:gd name="connsiteY24" fmla="*/ 2321323 h 2594877"/>
              <a:gd name="connsiteX25" fmla="*/ 8135750 w 8366979"/>
              <a:gd name="connsiteY25" fmla="*/ 2218436 h 2594877"/>
              <a:gd name="connsiteX26" fmla="*/ 8232266 w 8366979"/>
              <a:gd name="connsiteY26" fmla="*/ 2020170 h 2594877"/>
              <a:gd name="connsiteX27" fmla="*/ 8265359 w 8366979"/>
              <a:gd name="connsiteY27" fmla="*/ 1613461 h 2594877"/>
              <a:gd name="connsiteX28" fmla="*/ 8263803 w 8366979"/>
              <a:gd name="connsiteY28" fmla="*/ 1418166 h 2594877"/>
              <a:gd name="connsiteX29" fmla="*/ 8284185 w 8366979"/>
              <a:gd name="connsiteY29" fmla="*/ 1394684 h 2594877"/>
              <a:gd name="connsiteX30" fmla="*/ 8324683 w 8366979"/>
              <a:gd name="connsiteY30" fmla="*/ 1257796 h 2594877"/>
              <a:gd name="connsiteX31" fmla="*/ 8325817 w 8366979"/>
              <a:gd name="connsiteY31" fmla="*/ 180587 h 2594877"/>
              <a:gd name="connsiteX32" fmla="*/ 8320703 w 8366979"/>
              <a:gd name="connsiteY32" fmla="*/ 38882 h 2594877"/>
              <a:gd name="connsiteX33" fmla="*/ 8265492 w 8366979"/>
              <a:gd name="connsiteY33" fmla="*/ 172 h 259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66979" h="2594877">
                <a:moveTo>
                  <a:pt x="0" y="1316957"/>
                </a:moveTo>
                <a:lnTo>
                  <a:pt x="0" y="1318329"/>
                </a:lnTo>
                <a:lnTo>
                  <a:pt x="61" y="1317518"/>
                </a:lnTo>
                <a:close/>
                <a:moveTo>
                  <a:pt x="8265492" y="172"/>
                </a:moveTo>
                <a:cubicBezTo>
                  <a:pt x="8209410" y="-4018"/>
                  <a:pt x="8151332" y="70524"/>
                  <a:pt x="8096774" y="361"/>
                </a:cubicBezTo>
                <a:cubicBezTo>
                  <a:pt x="7986511" y="26504"/>
                  <a:pt x="6287136" y="103545"/>
                  <a:pt x="6177438" y="63652"/>
                </a:cubicBezTo>
                <a:cubicBezTo>
                  <a:pt x="5991018" y="-2383"/>
                  <a:pt x="599042" y="239747"/>
                  <a:pt x="410921" y="292018"/>
                </a:cubicBezTo>
                <a:cubicBezTo>
                  <a:pt x="360906" y="305783"/>
                  <a:pt x="309751" y="315417"/>
                  <a:pt x="260309" y="300280"/>
                </a:cubicBezTo>
                <a:cubicBezTo>
                  <a:pt x="192107" y="279640"/>
                  <a:pt x="133565" y="327795"/>
                  <a:pt x="78430" y="422717"/>
                </a:cubicBezTo>
                <a:cubicBezTo>
                  <a:pt x="79570" y="447488"/>
                  <a:pt x="80136" y="470872"/>
                  <a:pt x="81276" y="495628"/>
                </a:cubicBezTo>
                <a:lnTo>
                  <a:pt x="81276" y="499759"/>
                </a:lnTo>
                <a:cubicBezTo>
                  <a:pt x="65929" y="538280"/>
                  <a:pt x="73316" y="600184"/>
                  <a:pt x="60249" y="640092"/>
                </a:cubicBezTo>
                <a:cubicBezTo>
                  <a:pt x="60249" y="666220"/>
                  <a:pt x="59109" y="692363"/>
                  <a:pt x="58542" y="719877"/>
                </a:cubicBezTo>
                <a:cubicBezTo>
                  <a:pt x="51722" y="740517"/>
                  <a:pt x="45468" y="762529"/>
                  <a:pt x="39788" y="785913"/>
                </a:cubicBezTo>
                <a:lnTo>
                  <a:pt x="61" y="1317518"/>
                </a:lnTo>
                <a:lnTo>
                  <a:pt x="12095" y="1429050"/>
                </a:lnTo>
                <a:cubicBezTo>
                  <a:pt x="45658" y="1672906"/>
                  <a:pt x="116586" y="1793127"/>
                  <a:pt x="224501" y="1794328"/>
                </a:cubicBezTo>
                <a:cubicBezTo>
                  <a:pt x="236293" y="1810494"/>
                  <a:pt x="248299" y="1822188"/>
                  <a:pt x="260465" y="1830551"/>
                </a:cubicBezTo>
                <a:lnTo>
                  <a:pt x="276016" y="1837387"/>
                </a:lnTo>
                <a:lnTo>
                  <a:pt x="269489" y="1882302"/>
                </a:lnTo>
                <a:cubicBezTo>
                  <a:pt x="258183" y="1994765"/>
                  <a:pt x="253219" y="2110523"/>
                  <a:pt x="259563" y="2232242"/>
                </a:cubicBezTo>
                <a:cubicBezTo>
                  <a:pt x="250738" y="2421708"/>
                  <a:pt x="259563" y="2475668"/>
                  <a:pt x="314164" y="2508299"/>
                </a:cubicBezTo>
                <a:cubicBezTo>
                  <a:pt x="378690" y="2545937"/>
                  <a:pt x="444872" y="2567265"/>
                  <a:pt x="510503" y="2594877"/>
                </a:cubicBezTo>
                <a:cubicBezTo>
                  <a:pt x="644523" y="2588607"/>
                  <a:pt x="3092695" y="2507034"/>
                  <a:pt x="3227265" y="2475668"/>
                </a:cubicBezTo>
                <a:cubicBezTo>
                  <a:pt x="3365146" y="2443049"/>
                  <a:pt x="6239093" y="2288705"/>
                  <a:pt x="6378626" y="2321323"/>
                </a:cubicBezTo>
                <a:cubicBezTo>
                  <a:pt x="6449220" y="2337646"/>
                  <a:pt x="8064606" y="2232242"/>
                  <a:pt x="8135750" y="2218436"/>
                </a:cubicBezTo>
                <a:cubicBezTo>
                  <a:pt x="8185389" y="2208398"/>
                  <a:pt x="8218480" y="2139380"/>
                  <a:pt x="8232266" y="2020170"/>
                </a:cubicBezTo>
                <a:cubicBezTo>
                  <a:pt x="8247709" y="1885910"/>
                  <a:pt x="8259567" y="1750391"/>
                  <a:pt x="8265359" y="1613461"/>
                </a:cubicBezTo>
                <a:lnTo>
                  <a:pt x="8263803" y="1418166"/>
                </a:lnTo>
                <a:lnTo>
                  <a:pt x="8284185" y="1394684"/>
                </a:lnTo>
                <a:cubicBezTo>
                  <a:pt x="8302799" y="1364761"/>
                  <a:pt x="8317293" y="1321080"/>
                  <a:pt x="8324683" y="1257796"/>
                </a:cubicBezTo>
                <a:cubicBezTo>
                  <a:pt x="8367311" y="901475"/>
                  <a:pt x="8392886" y="541038"/>
                  <a:pt x="8325817" y="180587"/>
                </a:cubicBezTo>
                <a:cubicBezTo>
                  <a:pt x="8324116" y="133819"/>
                  <a:pt x="8322409" y="85664"/>
                  <a:pt x="8320703" y="38882"/>
                </a:cubicBezTo>
                <a:cubicBezTo>
                  <a:pt x="8302657" y="11714"/>
                  <a:pt x="8284185" y="1569"/>
                  <a:pt x="8265492" y="172"/>
                </a:cubicBezTo>
                <a:close/>
              </a:path>
            </a:pathLst>
          </a:custGeom>
          <a:solidFill>
            <a:schemeClr val="tx2">
              <a:lumMod val="10000"/>
              <a:lumOff val="90000"/>
            </a:schemeClr>
          </a:solidFill>
          <a:ln w="9525" cap="flat">
            <a:noFill/>
            <a:prstDash val="solid"/>
            <a:miter/>
          </a:ln>
          <a:effectLst>
            <a:outerShdw blurRad="50800" dist="127000" dir="5400000" algn="ctr" rotWithShape="0">
              <a:schemeClr val="bg2">
                <a:lumMod val="10000"/>
                <a:alpha val="22000"/>
              </a:schemeClr>
            </a:outerShdw>
          </a:effectLst>
        </p:spPr>
        <p:txBody>
          <a:bodyPr wrap="square" rtlCol="0" anchor="ctr">
            <a:noAutofit/>
          </a:bodyPr>
          <a:lstStyle/>
          <a:p>
            <a:endParaRPr lang="en-NZ"/>
          </a:p>
        </p:txBody>
      </p:sp>
      <p:sp>
        <p:nvSpPr>
          <p:cNvPr id="13" name="Free-form: Shape 12">
            <a:extLst>
              <a:ext uri="{FF2B5EF4-FFF2-40B4-BE49-F238E27FC236}">
                <a16:creationId xmlns:a16="http://schemas.microsoft.com/office/drawing/2014/main" id="{88A21C88-62F9-597F-9343-ED9D06B89675}"/>
              </a:ext>
            </a:extLst>
          </p:cNvPr>
          <p:cNvSpPr/>
          <p:nvPr/>
        </p:nvSpPr>
        <p:spPr>
          <a:xfrm rot="182279">
            <a:off x="780403" y="3010327"/>
            <a:ext cx="6639585" cy="2380229"/>
          </a:xfrm>
          <a:custGeom>
            <a:avLst/>
            <a:gdLst>
              <a:gd name="connsiteX0" fmla="*/ 0 w 6639585"/>
              <a:gd name="connsiteY0" fmla="*/ 1304338 h 2380229"/>
              <a:gd name="connsiteX1" fmla="*/ 48 w 6639585"/>
              <a:gd name="connsiteY1" fmla="*/ 1304894 h 2380229"/>
              <a:gd name="connsiteX2" fmla="*/ 0 w 6639585"/>
              <a:gd name="connsiteY2" fmla="*/ 1305697 h 2380229"/>
              <a:gd name="connsiteX3" fmla="*/ 2585126 w 6639585"/>
              <a:gd name="connsiteY3" fmla="*/ 132192 h 2380229"/>
              <a:gd name="connsiteX4" fmla="*/ 4846840 w 6639585"/>
              <a:gd name="connsiteY4" fmla="*/ 63043 h 2380229"/>
              <a:gd name="connsiteX5" fmla="*/ 6352759 w 6639585"/>
              <a:gd name="connsiteY5" fmla="*/ 358 h 2380229"/>
              <a:gd name="connsiteX6" fmla="*/ 6528453 w 6639585"/>
              <a:gd name="connsiteY6" fmla="*/ 38509 h 2380229"/>
              <a:gd name="connsiteX7" fmla="*/ 6532466 w 6639585"/>
              <a:gd name="connsiteY7" fmla="*/ 178857 h 2380229"/>
              <a:gd name="connsiteX8" fmla="*/ 6559230 w 6639585"/>
              <a:gd name="connsiteY8" fmla="*/ 446539 h 2380229"/>
              <a:gd name="connsiteX9" fmla="*/ 6560834 w 6639585"/>
              <a:gd name="connsiteY9" fmla="*/ 531185 h 2380229"/>
              <a:gd name="connsiteX10" fmla="*/ 6569511 w 6639585"/>
              <a:gd name="connsiteY10" fmla="*/ 538334 h 2380229"/>
              <a:gd name="connsiteX11" fmla="*/ 6632833 w 6639585"/>
              <a:gd name="connsiteY11" fmla="*/ 842016 h 2380229"/>
              <a:gd name="connsiteX12" fmla="*/ 6611840 w 6639585"/>
              <a:gd name="connsiteY12" fmla="*/ 1734560 h 2380229"/>
              <a:gd name="connsiteX13" fmla="*/ 6534546 w 6639585"/>
              <a:gd name="connsiteY13" fmla="*/ 1950120 h 2380229"/>
              <a:gd name="connsiteX14" fmla="*/ 5114203 w 6639585"/>
              <a:gd name="connsiteY14" fmla="*/ 2066761 h 2380229"/>
              <a:gd name="connsiteX15" fmla="*/ 2566737 w 6639585"/>
              <a:gd name="connsiteY15" fmla="*/ 2243179 h 2380229"/>
              <a:gd name="connsiteX16" fmla="*/ 370536 w 6639585"/>
              <a:gd name="connsiteY16" fmla="*/ 2380229 h 2380229"/>
              <a:gd name="connsiteX17" fmla="*/ 211459 w 6639585"/>
              <a:gd name="connsiteY17" fmla="*/ 2286767 h 2380229"/>
              <a:gd name="connsiteX18" fmla="*/ 166273 w 6639585"/>
              <a:gd name="connsiteY18" fmla="*/ 1987159 h 2380229"/>
              <a:gd name="connsiteX19" fmla="*/ 164264 w 6639585"/>
              <a:gd name="connsiteY19" fmla="*/ 1793399 h 2380229"/>
              <a:gd name="connsiteX20" fmla="*/ 165141 w 6639585"/>
              <a:gd name="connsiteY20" fmla="*/ 1774668 h 2380229"/>
              <a:gd name="connsiteX21" fmla="*/ 141635 w 6639585"/>
              <a:gd name="connsiteY21" fmla="*/ 1769396 h 2380229"/>
              <a:gd name="connsiteX22" fmla="*/ 9490 w 6639585"/>
              <a:gd name="connsiteY22" fmla="*/ 1415357 h 2380229"/>
              <a:gd name="connsiteX23" fmla="*/ 48 w 6639585"/>
              <a:gd name="connsiteY23" fmla="*/ 1304894 h 2380229"/>
              <a:gd name="connsiteX24" fmla="*/ 31218 w 6639585"/>
              <a:gd name="connsiteY24" fmla="*/ 778383 h 2380229"/>
              <a:gd name="connsiteX25" fmla="*/ 45932 w 6639585"/>
              <a:gd name="connsiteY25" fmla="*/ 712980 h 2380229"/>
              <a:gd name="connsiteX26" fmla="*/ 47271 w 6639585"/>
              <a:gd name="connsiteY26" fmla="*/ 633959 h 2380229"/>
              <a:gd name="connsiteX27" fmla="*/ 63770 w 6639585"/>
              <a:gd name="connsiteY27" fmla="*/ 494970 h 2380229"/>
              <a:gd name="connsiteX28" fmla="*/ 63770 w 6639585"/>
              <a:gd name="connsiteY28" fmla="*/ 490879 h 2380229"/>
              <a:gd name="connsiteX29" fmla="*/ 61536 w 6639585"/>
              <a:gd name="connsiteY29" fmla="*/ 418667 h 2380229"/>
              <a:gd name="connsiteX30" fmla="*/ 204240 w 6639585"/>
              <a:gd name="connsiteY30" fmla="*/ 297403 h 2380229"/>
              <a:gd name="connsiteX31" fmla="*/ 322411 w 6639585"/>
              <a:gd name="connsiteY31" fmla="*/ 289220 h 2380229"/>
              <a:gd name="connsiteX32" fmla="*/ 2585126 w 6639585"/>
              <a:gd name="connsiteY32" fmla="*/ 132192 h 238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639585" h="2380229">
                <a:moveTo>
                  <a:pt x="0" y="1304338"/>
                </a:moveTo>
                <a:lnTo>
                  <a:pt x="48" y="1304894"/>
                </a:lnTo>
                <a:lnTo>
                  <a:pt x="0" y="1305697"/>
                </a:lnTo>
                <a:close/>
                <a:moveTo>
                  <a:pt x="2585126" y="132192"/>
                </a:moveTo>
                <a:cubicBezTo>
                  <a:pt x="3679500" y="73943"/>
                  <a:pt x="4773707" y="30341"/>
                  <a:pt x="4846840" y="63043"/>
                </a:cubicBezTo>
                <a:cubicBezTo>
                  <a:pt x="4932909" y="102553"/>
                  <a:pt x="6266245" y="26250"/>
                  <a:pt x="6352759" y="358"/>
                </a:cubicBezTo>
                <a:cubicBezTo>
                  <a:pt x="6409833" y="93012"/>
                  <a:pt x="6471819" y="-69122"/>
                  <a:pt x="6528453" y="38509"/>
                </a:cubicBezTo>
                <a:cubicBezTo>
                  <a:pt x="6529792" y="84843"/>
                  <a:pt x="6531131" y="132537"/>
                  <a:pt x="6532466" y="178857"/>
                </a:cubicBezTo>
                <a:cubicBezTo>
                  <a:pt x="6545621" y="268106"/>
                  <a:pt x="6554234" y="357355"/>
                  <a:pt x="6559230" y="446539"/>
                </a:cubicBezTo>
                <a:lnTo>
                  <a:pt x="6560834" y="531185"/>
                </a:lnTo>
                <a:lnTo>
                  <a:pt x="6569511" y="538334"/>
                </a:lnTo>
                <a:cubicBezTo>
                  <a:pt x="6607091" y="579718"/>
                  <a:pt x="6624205" y="668314"/>
                  <a:pt x="6632833" y="842016"/>
                </a:cubicBezTo>
                <a:cubicBezTo>
                  <a:pt x="6648155" y="1145805"/>
                  <a:pt x="6635803" y="1442895"/>
                  <a:pt x="6611840" y="1734560"/>
                </a:cubicBezTo>
                <a:cubicBezTo>
                  <a:pt x="6601141" y="1864045"/>
                  <a:pt x="6574645" y="1939081"/>
                  <a:pt x="6534546" y="1950120"/>
                </a:cubicBezTo>
                <a:cubicBezTo>
                  <a:pt x="6477075" y="1965311"/>
                  <a:pt x="5171343" y="2084287"/>
                  <a:pt x="5114203" y="2066761"/>
                </a:cubicBezTo>
                <a:cubicBezTo>
                  <a:pt x="5001261" y="2031732"/>
                  <a:pt x="2678099" y="2207374"/>
                  <a:pt x="2566737" y="2243179"/>
                </a:cubicBezTo>
                <a:cubicBezTo>
                  <a:pt x="2458048" y="2277616"/>
                  <a:pt x="478874" y="2373045"/>
                  <a:pt x="370536" y="2380229"/>
                </a:cubicBezTo>
                <a:cubicBezTo>
                  <a:pt x="317365" y="2350430"/>
                  <a:pt x="263774" y="2327455"/>
                  <a:pt x="211459" y="2286767"/>
                </a:cubicBezTo>
                <a:cubicBezTo>
                  <a:pt x="167189" y="2251486"/>
                  <a:pt x="159851" y="2192918"/>
                  <a:pt x="166273" y="1987159"/>
                </a:cubicBezTo>
                <a:cubicBezTo>
                  <a:pt x="163480" y="1921082"/>
                  <a:pt x="162978" y="1856616"/>
                  <a:pt x="164264" y="1793399"/>
                </a:cubicBezTo>
                <a:lnTo>
                  <a:pt x="165141" y="1774668"/>
                </a:lnTo>
                <a:lnTo>
                  <a:pt x="141635" y="1769396"/>
                </a:lnTo>
                <a:cubicBezTo>
                  <a:pt x="76172" y="1739428"/>
                  <a:pt x="32061" y="1622375"/>
                  <a:pt x="9490" y="1415357"/>
                </a:cubicBezTo>
                <a:lnTo>
                  <a:pt x="48" y="1304894"/>
                </a:lnTo>
                <a:lnTo>
                  <a:pt x="31218" y="778383"/>
                </a:lnTo>
                <a:cubicBezTo>
                  <a:pt x="35675" y="755223"/>
                  <a:pt x="40581" y="733422"/>
                  <a:pt x="45932" y="712980"/>
                </a:cubicBezTo>
                <a:cubicBezTo>
                  <a:pt x="46377" y="685729"/>
                  <a:pt x="47271" y="659837"/>
                  <a:pt x="47271" y="633959"/>
                </a:cubicBezTo>
                <a:cubicBezTo>
                  <a:pt x="57524" y="594434"/>
                  <a:pt x="51728" y="533122"/>
                  <a:pt x="63770" y="494970"/>
                </a:cubicBezTo>
                <a:lnTo>
                  <a:pt x="63770" y="490879"/>
                </a:lnTo>
                <a:cubicBezTo>
                  <a:pt x="62875" y="466360"/>
                  <a:pt x="62431" y="443200"/>
                  <a:pt x="61536" y="418667"/>
                </a:cubicBezTo>
                <a:cubicBezTo>
                  <a:pt x="104795" y="324654"/>
                  <a:pt x="150728" y="276961"/>
                  <a:pt x="204240" y="297403"/>
                </a:cubicBezTo>
                <a:cubicBezTo>
                  <a:pt x="243032" y="312395"/>
                  <a:pt x="283168" y="302853"/>
                  <a:pt x="322411" y="289220"/>
                </a:cubicBezTo>
                <a:cubicBezTo>
                  <a:pt x="396211" y="263335"/>
                  <a:pt x="1490752" y="190440"/>
                  <a:pt x="2585126" y="132192"/>
                </a:cubicBezTo>
                <a:close/>
              </a:path>
            </a:pathLst>
          </a:custGeom>
          <a:solidFill>
            <a:schemeClr val="accent3"/>
          </a:solidFill>
          <a:ln w="9525" cap="flat">
            <a:noFill/>
            <a:prstDash val="solid"/>
            <a:miter/>
          </a:ln>
          <a:effectLst>
            <a:outerShdw blurRad="50800" dist="152400" dir="5400000" algn="ctr" rotWithShape="0">
              <a:schemeClr val="bg2">
                <a:lumMod val="10000"/>
                <a:alpha val="16000"/>
              </a:schemeClr>
            </a:outerShdw>
          </a:effectLst>
        </p:spPr>
        <p:txBody>
          <a:bodyPr wrap="square" rtlCol="0" anchor="ctr">
            <a:noAutofit/>
          </a:bodyPr>
          <a:lstStyle/>
          <a:p>
            <a:endParaRPr lang="en-NZ"/>
          </a:p>
        </p:txBody>
      </p:sp>
      <p:sp>
        <p:nvSpPr>
          <p:cNvPr id="2" name="Google Shape;92;p2">
            <a:extLst>
              <a:ext uri="{FF2B5EF4-FFF2-40B4-BE49-F238E27FC236}">
                <a16:creationId xmlns:a16="http://schemas.microsoft.com/office/drawing/2014/main" id="{AB350CFC-062D-AD84-47FD-7C161099539A}"/>
              </a:ext>
            </a:extLst>
          </p:cNvPr>
          <p:cNvSpPr txBox="1">
            <a:spLocks noGrp="1"/>
          </p:cNvSpPr>
          <p:nvPr>
            <p:ph type="title" idx="4294967295"/>
          </p:nvPr>
        </p:nvSpPr>
        <p:spPr>
          <a:xfrm>
            <a:off x="1196066" y="3355961"/>
            <a:ext cx="9158288" cy="27686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700"/>
              </a:lnSpc>
              <a:spcBef>
                <a:spcPts val="0"/>
              </a:spcBef>
              <a:buClrTx/>
              <a:buSzPts val="4400"/>
              <a:buFontTx/>
              <a:buNone/>
              <a:tabLst/>
              <a:defRPr/>
            </a:pPr>
            <a:r>
              <a:rPr kumimoji="0" lang="en-US" sz="5600" b="0" i="0" u="none" strike="noStrike" kern="1200" cap="none" spc="0" normalizeH="0" baseline="0" noProof="0">
                <a:ln>
                  <a:noFill/>
                </a:ln>
                <a:solidFill>
                  <a:schemeClr val="tx2"/>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Arial"/>
              </a:rPr>
              <a:t>Worker support </a:t>
            </a:r>
            <a:br>
              <a:rPr kumimoji="0" lang="en-US" sz="5600" b="0" i="0" u="none" strike="noStrike" kern="1200" cap="none" spc="0" normalizeH="0" baseline="0" noProof="0">
                <a:ln>
                  <a:noFill/>
                </a:ln>
                <a:solidFill>
                  <a:schemeClr val="tx2"/>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Arial"/>
              </a:rPr>
            </a:br>
            <a:r>
              <a:rPr kumimoji="0" lang="en-US" sz="5600" b="0" i="0" u="none" strike="noStrike" kern="1200" cap="none" spc="0" normalizeH="0" baseline="0" noProof="0">
                <a:ln>
                  <a:noFill/>
                </a:ln>
                <a:solidFill>
                  <a:schemeClr val="tx2"/>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Arial"/>
              </a:rPr>
              <a:t>practice toolkit</a:t>
            </a:r>
            <a:endParaRPr kumimoji="0" lang="en-NZ" sz="6000" b="1" i="0" u="none" strike="noStrike" kern="1200" cap="none" spc="0" normalizeH="0" baseline="0" noProof="0">
              <a:ln>
                <a:noFill/>
              </a:ln>
              <a:solidFill>
                <a:schemeClr val="tx2"/>
              </a:solidFill>
              <a:effectLst/>
              <a:uLnTx/>
              <a:uFillTx/>
              <a:latin typeface="Segoe UI Black" panose="020B0A02040204020203" pitchFamily="34" charset="0"/>
              <a:ea typeface="Segoe UI Black" panose="020B0A02040204020203" pitchFamily="34" charset="0"/>
              <a:cs typeface="Segoe UI" panose="020B0502040204020203" pitchFamily="34" charset="0"/>
              <a:sym typeface="Arial"/>
            </a:endParaRPr>
          </a:p>
        </p:txBody>
      </p:sp>
      <p:sp>
        <p:nvSpPr>
          <p:cNvPr id="35" name="Rectangle 34">
            <a:extLst>
              <a:ext uri="{FF2B5EF4-FFF2-40B4-BE49-F238E27FC236}">
                <a16:creationId xmlns:a16="http://schemas.microsoft.com/office/drawing/2014/main" id="{FB101A8B-F68C-DFC1-99B4-1382C1DC1364}"/>
              </a:ext>
            </a:extLst>
          </p:cNvPr>
          <p:cNvSpPr/>
          <p:nvPr/>
        </p:nvSpPr>
        <p:spPr>
          <a:xfrm rot="984452">
            <a:off x="7434498" y="4284093"/>
            <a:ext cx="1234682"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6" name="Rectangle 35">
            <a:extLst>
              <a:ext uri="{FF2B5EF4-FFF2-40B4-BE49-F238E27FC236}">
                <a16:creationId xmlns:a16="http://schemas.microsoft.com/office/drawing/2014/main" id="{E792A823-6F55-D1D6-4F18-7BC33557AD75}"/>
              </a:ext>
            </a:extLst>
          </p:cNvPr>
          <p:cNvSpPr/>
          <p:nvPr/>
        </p:nvSpPr>
        <p:spPr>
          <a:xfrm rot="586493">
            <a:off x="7328226" y="4760300"/>
            <a:ext cx="1268185"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7" name="Rectangle 36">
            <a:extLst>
              <a:ext uri="{FF2B5EF4-FFF2-40B4-BE49-F238E27FC236}">
                <a16:creationId xmlns:a16="http://schemas.microsoft.com/office/drawing/2014/main" id="{25A9FD67-C95F-E8AB-4180-BA9198DACE70}"/>
              </a:ext>
            </a:extLst>
          </p:cNvPr>
          <p:cNvSpPr/>
          <p:nvPr/>
        </p:nvSpPr>
        <p:spPr>
          <a:xfrm rot="411503">
            <a:off x="7194244" y="5192408"/>
            <a:ext cx="1184900" cy="2945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8" name="Graphic 11">
            <a:extLst>
              <a:ext uri="{FF2B5EF4-FFF2-40B4-BE49-F238E27FC236}">
                <a16:creationId xmlns:a16="http://schemas.microsoft.com/office/drawing/2014/main" id="{F24F9D7C-780D-FF07-80EF-F0144416C892}"/>
              </a:ext>
            </a:extLst>
          </p:cNvPr>
          <p:cNvSpPr/>
          <p:nvPr/>
        </p:nvSpPr>
        <p:spPr>
          <a:xfrm rot="1100284">
            <a:off x="7000711" y="3989077"/>
            <a:ext cx="1885311" cy="1845962"/>
          </a:xfrm>
          <a:custGeom>
            <a:avLst/>
            <a:gdLst>
              <a:gd name="connsiteX0" fmla="*/ 1392721 w 1393485"/>
              <a:gd name="connsiteY0" fmla="*/ 1123335 h 1422948"/>
              <a:gd name="connsiteX1" fmla="*/ 1392721 w 1393485"/>
              <a:gd name="connsiteY1" fmla="*/ 1123335 h 1422948"/>
              <a:gd name="connsiteX2" fmla="*/ 1388135 w 1393485"/>
              <a:gd name="connsiteY2" fmla="*/ 1085640 h 1422948"/>
              <a:gd name="connsiteX3" fmla="*/ 1358158 w 1393485"/>
              <a:gd name="connsiteY3" fmla="*/ 1090002 h 1422948"/>
              <a:gd name="connsiteX4" fmla="*/ 1308270 w 1393485"/>
              <a:gd name="connsiteY4" fmla="*/ 1104543 h 1422948"/>
              <a:gd name="connsiteX5" fmla="*/ 1303908 w 1393485"/>
              <a:gd name="connsiteY5" fmla="*/ 1076244 h 1422948"/>
              <a:gd name="connsiteX6" fmla="*/ 1304691 w 1393485"/>
              <a:gd name="connsiteY6" fmla="*/ 1055886 h 1422948"/>
              <a:gd name="connsiteX7" fmla="*/ 1302901 w 1393485"/>
              <a:gd name="connsiteY7" fmla="*/ 1045596 h 1422948"/>
              <a:gd name="connsiteX8" fmla="*/ 1297756 w 1393485"/>
              <a:gd name="connsiteY8" fmla="*/ 1011816 h 1422948"/>
              <a:gd name="connsiteX9" fmla="*/ 1285676 w 1393485"/>
              <a:gd name="connsiteY9" fmla="*/ 909916 h 1422948"/>
              <a:gd name="connsiteX10" fmla="*/ 1280642 w 1393485"/>
              <a:gd name="connsiteY10" fmla="*/ 874346 h 1422948"/>
              <a:gd name="connsiteX11" fmla="*/ 1289255 w 1393485"/>
              <a:gd name="connsiteY11" fmla="*/ 876136 h 1422948"/>
              <a:gd name="connsiteX12" fmla="*/ 1325496 w 1393485"/>
              <a:gd name="connsiteY12" fmla="*/ 875912 h 1422948"/>
              <a:gd name="connsiteX13" fmla="*/ 1348203 w 1393485"/>
              <a:gd name="connsiteY13" fmla="*/ 859805 h 1422948"/>
              <a:gd name="connsiteX14" fmla="*/ 1364645 w 1393485"/>
              <a:gd name="connsiteY14" fmla="*/ 844705 h 1422948"/>
              <a:gd name="connsiteX15" fmla="*/ 1358941 w 1393485"/>
              <a:gd name="connsiteY15" fmla="*/ 813273 h 1422948"/>
              <a:gd name="connsiteX16" fmla="*/ 1349209 w 1393485"/>
              <a:gd name="connsiteY16" fmla="*/ 781730 h 1422948"/>
              <a:gd name="connsiteX17" fmla="*/ 1321917 w 1393485"/>
              <a:gd name="connsiteY17" fmla="*/ 771328 h 1422948"/>
              <a:gd name="connsiteX18" fmla="*/ 1298203 w 1393485"/>
              <a:gd name="connsiteY18" fmla="*/ 777816 h 1422948"/>
              <a:gd name="connsiteX19" fmla="*/ 1271806 w 1393485"/>
              <a:gd name="connsiteY19" fmla="*/ 779941 h 1422948"/>
              <a:gd name="connsiteX20" fmla="*/ 1267443 w 1393485"/>
              <a:gd name="connsiteY20" fmla="*/ 780500 h 1422948"/>
              <a:gd name="connsiteX21" fmla="*/ 1257824 w 1393485"/>
              <a:gd name="connsiteY21" fmla="*/ 708689 h 1422948"/>
              <a:gd name="connsiteX22" fmla="*/ 1256146 w 1393485"/>
              <a:gd name="connsiteY22" fmla="*/ 706900 h 1422948"/>
              <a:gd name="connsiteX23" fmla="*/ 1256146 w 1393485"/>
              <a:gd name="connsiteY23" fmla="*/ 706788 h 1422948"/>
              <a:gd name="connsiteX24" fmla="*/ 1243059 w 1393485"/>
              <a:gd name="connsiteY24" fmla="*/ 694596 h 1422948"/>
              <a:gd name="connsiteX25" fmla="*/ 1241269 w 1393485"/>
              <a:gd name="connsiteY25" fmla="*/ 684081 h 1422948"/>
              <a:gd name="connsiteX26" fmla="*/ 1229189 w 1393485"/>
              <a:gd name="connsiteY26" fmla="*/ 582182 h 1422948"/>
              <a:gd name="connsiteX27" fmla="*/ 1228854 w 1393485"/>
              <a:gd name="connsiteY27" fmla="*/ 580056 h 1422948"/>
              <a:gd name="connsiteX28" fmla="*/ 1228071 w 1393485"/>
              <a:gd name="connsiteY28" fmla="*/ 545829 h 1422948"/>
              <a:gd name="connsiteX29" fmla="*/ 1224715 w 1393485"/>
              <a:gd name="connsiteY29" fmla="*/ 522899 h 1422948"/>
              <a:gd name="connsiteX30" fmla="*/ 1224491 w 1393485"/>
              <a:gd name="connsiteY30" fmla="*/ 523682 h 1422948"/>
              <a:gd name="connsiteX31" fmla="*/ 1222254 w 1393485"/>
              <a:gd name="connsiteY31" fmla="*/ 510035 h 1422948"/>
              <a:gd name="connsiteX32" fmla="*/ 1225610 w 1393485"/>
              <a:gd name="connsiteY32" fmla="*/ 508134 h 1422948"/>
              <a:gd name="connsiteX33" fmla="*/ 1242164 w 1393485"/>
              <a:gd name="connsiteY33" fmla="*/ 501758 h 1422948"/>
              <a:gd name="connsiteX34" fmla="*/ 1242164 w 1393485"/>
              <a:gd name="connsiteY34" fmla="*/ 501758 h 1422948"/>
              <a:gd name="connsiteX35" fmla="*/ 1245855 w 1393485"/>
              <a:gd name="connsiteY35" fmla="*/ 477486 h 1422948"/>
              <a:gd name="connsiteX36" fmla="*/ 1245967 w 1393485"/>
              <a:gd name="connsiteY36" fmla="*/ 457352 h 1422948"/>
              <a:gd name="connsiteX37" fmla="*/ 1245967 w 1393485"/>
              <a:gd name="connsiteY37" fmla="*/ 457352 h 1422948"/>
              <a:gd name="connsiteX38" fmla="*/ 1241493 w 1393485"/>
              <a:gd name="connsiteY38" fmla="*/ 416748 h 1422948"/>
              <a:gd name="connsiteX39" fmla="*/ 1212635 w 1393485"/>
              <a:gd name="connsiteY39" fmla="*/ 421558 h 1422948"/>
              <a:gd name="connsiteX40" fmla="*/ 1209615 w 1393485"/>
              <a:gd name="connsiteY40" fmla="*/ 422789 h 1422948"/>
              <a:gd name="connsiteX41" fmla="*/ 1208272 w 1393485"/>
              <a:gd name="connsiteY41" fmla="*/ 417979 h 1422948"/>
              <a:gd name="connsiteX42" fmla="*/ 1202120 w 1393485"/>
              <a:gd name="connsiteY42" fmla="*/ 383751 h 1422948"/>
              <a:gd name="connsiteX43" fmla="*/ 1202903 w 1393485"/>
              <a:gd name="connsiteY43" fmla="*/ 363394 h 1422948"/>
              <a:gd name="connsiteX44" fmla="*/ 1201114 w 1393485"/>
              <a:gd name="connsiteY44" fmla="*/ 353103 h 1422948"/>
              <a:gd name="connsiteX45" fmla="*/ 1195968 w 1393485"/>
              <a:gd name="connsiteY45" fmla="*/ 319323 h 1422948"/>
              <a:gd name="connsiteX46" fmla="*/ 1183888 w 1393485"/>
              <a:gd name="connsiteY46" fmla="*/ 217423 h 1422948"/>
              <a:gd name="connsiteX47" fmla="*/ 1178855 w 1393485"/>
              <a:gd name="connsiteY47" fmla="*/ 182301 h 1422948"/>
              <a:gd name="connsiteX48" fmla="*/ 1184671 w 1393485"/>
              <a:gd name="connsiteY48" fmla="*/ 183643 h 1422948"/>
              <a:gd name="connsiteX49" fmla="*/ 1222142 w 1393485"/>
              <a:gd name="connsiteY49" fmla="*/ 183419 h 1422948"/>
              <a:gd name="connsiteX50" fmla="*/ 1245744 w 1393485"/>
              <a:gd name="connsiteY50" fmla="*/ 167312 h 1422948"/>
              <a:gd name="connsiteX51" fmla="*/ 1262857 w 1393485"/>
              <a:gd name="connsiteY51" fmla="*/ 152212 h 1422948"/>
              <a:gd name="connsiteX52" fmla="*/ 1256929 w 1393485"/>
              <a:gd name="connsiteY52" fmla="*/ 120781 h 1422948"/>
              <a:gd name="connsiteX53" fmla="*/ 1246862 w 1393485"/>
              <a:gd name="connsiteY53" fmla="*/ 89238 h 1422948"/>
              <a:gd name="connsiteX54" fmla="*/ 1218675 w 1393485"/>
              <a:gd name="connsiteY54" fmla="*/ 78835 h 1422948"/>
              <a:gd name="connsiteX55" fmla="*/ 1194067 w 1393485"/>
              <a:gd name="connsiteY55" fmla="*/ 85323 h 1422948"/>
              <a:gd name="connsiteX56" fmla="*/ 1166774 w 1393485"/>
              <a:gd name="connsiteY56" fmla="*/ 87448 h 1422948"/>
              <a:gd name="connsiteX57" fmla="*/ 1165656 w 1393485"/>
              <a:gd name="connsiteY57" fmla="*/ 87560 h 1422948"/>
              <a:gd name="connsiteX58" fmla="*/ 1156148 w 1393485"/>
              <a:gd name="connsiteY58" fmla="*/ 16197 h 1422948"/>
              <a:gd name="connsiteX59" fmla="*/ 1154470 w 1393485"/>
              <a:gd name="connsiteY59" fmla="*/ 14407 h 1422948"/>
              <a:gd name="connsiteX60" fmla="*/ 1154470 w 1393485"/>
              <a:gd name="connsiteY60" fmla="*/ 14295 h 1422948"/>
              <a:gd name="connsiteX61" fmla="*/ 1127737 w 1393485"/>
              <a:gd name="connsiteY61" fmla="*/ 313 h 1422948"/>
              <a:gd name="connsiteX62" fmla="*/ 1106484 w 1393485"/>
              <a:gd name="connsiteY62" fmla="*/ 3781 h 1422948"/>
              <a:gd name="connsiteX63" fmla="*/ 1060848 w 1393485"/>
              <a:gd name="connsiteY63" fmla="*/ 22572 h 1422948"/>
              <a:gd name="connsiteX64" fmla="*/ 1059729 w 1393485"/>
              <a:gd name="connsiteY64" fmla="*/ 26711 h 1422948"/>
              <a:gd name="connsiteX65" fmla="*/ 1063644 w 1393485"/>
              <a:gd name="connsiteY65" fmla="*/ 47963 h 1422948"/>
              <a:gd name="connsiteX66" fmla="*/ 1062190 w 1393485"/>
              <a:gd name="connsiteY66" fmla="*/ 87560 h 1422948"/>
              <a:gd name="connsiteX67" fmla="*/ 1069908 w 1393485"/>
              <a:gd name="connsiteY67" fmla="*/ 104674 h 1422948"/>
              <a:gd name="connsiteX68" fmla="*/ 1062861 w 1393485"/>
              <a:gd name="connsiteY68" fmla="*/ 105121 h 1422948"/>
              <a:gd name="connsiteX69" fmla="*/ 1004249 w 1393485"/>
              <a:gd name="connsiteY69" fmla="*/ 109260 h 1422948"/>
              <a:gd name="connsiteX70" fmla="*/ 974943 w 1393485"/>
              <a:gd name="connsiteY70" fmla="*/ 111385 h 1422948"/>
              <a:gd name="connsiteX71" fmla="*/ 950000 w 1393485"/>
              <a:gd name="connsiteY71" fmla="*/ 116418 h 1422948"/>
              <a:gd name="connsiteX72" fmla="*/ 930425 w 1393485"/>
              <a:gd name="connsiteY72" fmla="*/ 117761 h 1422948"/>
              <a:gd name="connsiteX73" fmla="*/ 910291 w 1393485"/>
              <a:gd name="connsiteY73" fmla="*/ 121564 h 1422948"/>
              <a:gd name="connsiteX74" fmla="*/ 862082 w 1393485"/>
              <a:gd name="connsiteY74" fmla="*/ 127492 h 1422948"/>
              <a:gd name="connsiteX75" fmla="*/ 814991 w 1393485"/>
              <a:gd name="connsiteY75" fmla="*/ 133085 h 1422948"/>
              <a:gd name="connsiteX76" fmla="*/ 790942 w 1393485"/>
              <a:gd name="connsiteY76" fmla="*/ 134763 h 1422948"/>
              <a:gd name="connsiteX77" fmla="*/ 767453 w 1393485"/>
              <a:gd name="connsiteY77" fmla="*/ 139796 h 1422948"/>
              <a:gd name="connsiteX78" fmla="*/ 767453 w 1393485"/>
              <a:gd name="connsiteY78" fmla="*/ 139796 h 1422948"/>
              <a:gd name="connsiteX79" fmla="*/ 675956 w 1393485"/>
              <a:gd name="connsiteY79" fmla="*/ 146396 h 1422948"/>
              <a:gd name="connsiteX80" fmla="*/ 589380 w 1393485"/>
              <a:gd name="connsiteY80" fmla="*/ 159147 h 1422948"/>
              <a:gd name="connsiteX81" fmla="*/ 589380 w 1393485"/>
              <a:gd name="connsiteY81" fmla="*/ 159147 h 1422948"/>
              <a:gd name="connsiteX82" fmla="*/ 538374 w 1393485"/>
              <a:gd name="connsiteY82" fmla="*/ 167760 h 1422948"/>
              <a:gd name="connsiteX83" fmla="*/ 510634 w 1393485"/>
              <a:gd name="connsiteY83" fmla="*/ 171339 h 1422948"/>
              <a:gd name="connsiteX84" fmla="*/ 498107 w 1393485"/>
              <a:gd name="connsiteY84" fmla="*/ 171227 h 1422948"/>
              <a:gd name="connsiteX85" fmla="*/ 484796 w 1393485"/>
              <a:gd name="connsiteY85" fmla="*/ 173017 h 1422948"/>
              <a:gd name="connsiteX86" fmla="*/ 469807 w 1393485"/>
              <a:gd name="connsiteY86" fmla="*/ 177267 h 1422948"/>
              <a:gd name="connsiteX87" fmla="*/ 450792 w 1393485"/>
              <a:gd name="connsiteY87" fmla="*/ 178945 h 1422948"/>
              <a:gd name="connsiteX88" fmla="*/ 414775 w 1393485"/>
              <a:gd name="connsiteY88" fmla="*/ 184538 h 1422948"/>
              <a:gd name="connsiteX89" fmla="*/ 388713 w 1393485"/>
              <a:gd name="connsiteY89" fmla="*/ 175701 h 1422948"/>
              <a:gd name="connsiteX90" fmla="*/ 355604 w 1393485"/>
              <a:gd name="connsiteY90" fmla="*/ 180735 h 1422948"/>
              <a:gd name="connsiteX91" fmla="*/ 286254 w 1393485"/>
              <a:gd name="connsiteY91" fmla="*/ 191026 h 1422948"/>
              <a:gd name="connsiteX92" fmla="*/ 246993 w 1393485"/>
              <a:gd name="connsiteY92" fmla="*/ 197737 h 1422948"/>
              <a:gd name="connsiteX93" fmla="*/ 209186 w 1393485"/>
              <a:gd name="connsiteY93" fmla="*/ 202882 h 1422948"/>
              <a:gd name="connsiteX94" fmla="*/ 196658 w 1393485"/>
              <a:gd name="connsiteY94" fmla="*/ 203665 h 1422948"/>
              <a:gd name="connsiteX95" fmla="*/ 186144 w 1393485"/>
              <a:gd name="connsiteY95" fmla="*/ 125031 h 1422948"/>
              <a:gd name="connsiteX96" fmla="*/ 178090 w 1393485"/>
              <a:gd name="connsiteY96" fmla="*/ 114853 h 1422948"/>
              <a:gd name="connsiteX97" fmla="*/ 139500 w 1393485"/>
              <a:gd name="connsiteY97" fmla="*/ 118320 h 1422948"/>
              <a:gd name="connsiteX98" fmla="*/ 89501 w 1393485"/>
              <a:gd name="connsiteY98" fmla="*/ 136664 h 1422948"/>
              <a:gd name="connsiteX99" fmla="*/ 95094 w 1393485"/>
              <a:gd name="connsiteY99" fmla="*/ 167312 h 1422948"/>
              <a:gd name="connsiteX100" fmla="*/ 93864 w 1393485"/>
              <a:gd name="connsiteY100" fmla="*/ 208699 h 1422948"/>
              <a:gd name="connsiteX101" fmla="*/ 96772 w 1393485"/>
              <a:gd name="connsiteY101" fmla="*/ 215074 h 1422948"/>
              <a:gd name="connsiteX102" fmla="*/ 94423 w 1393485"/>
              <a:gd name="connsiteY102" fmla="*/ 216305 h 1422948"/>
              <a:gd name="connsiteX103" fmla="*/ 63104 w 1393485"/>
              <a:gd name="connsiteY103" fmla="*/ 222792 h 1422948"/>
              <a:gd name="connsiteX104" fmla="*/ 52030 w 1393485"/>
              <a:gd name="connsiteY104" fmla="*/ 230175 h 1422948"/>
              <a:gd name="connsiteX105" fmla="*/ 38943 w 1393485"/>
              <a:gd name="connsiteY105" fmla="*/ 231741 h 1422948"/>
              <a:gd name="connsiteX106" fmla="*/ 24737 w 1393485"/>
              <a:gd name="connsiteY106" fmla="*/ 241472 h 1422948"/>
              <a:gd name="connsiteX107" fmla="*/ 6505 w 1393485"/>
              <a:gd name="connsiteY107" fmla="*/ 247624 h 1422948"/>
              <a:gd name="connsiteX108" fmla="*/ 6505 w 1393485"/>
              <a:gd name="connsiteY108" fmla="*/ 247624 h 1422948"/>
              <a:gd name="connsiteX109" fmla="*/ 1807 w 1393485"/>
              <a:gd name="connsiteY109" fmla="*/ 271897 h 1422948"/>
              <a:gd name="connsiteX110" fmla="*/ 1807 w 1393485"/>
              <a:gd name="connsiteY110" fmla="*/ 271897 h 1422948"/>
              <a:gd name="connsiteX111" fmla="*/ 1136 w 1393485"/>
              <a:gd name="connsiteY111" fmla="*/ 292030 h 1422948"/>
              <a:gd name="connsiteX112" fmla="*/ 1136 w 1393485"/>
              <a:gd name="connsiteY112" fmla="*/ 292030 h 1422948"/>
              <a:gd name="connsiteX113" fmla="*/ 4827 w 1393485"/>
              <a:gd name="connsiteY113" fmla="*/ 332857 h 1422948"/>
              <a:gd name="connsiteX114" fmla="*/ 36258 w 1393485"/>
              <a:gd name="connsiteY114" fmla="*/ 328607 h 1422948"/>
              <a:gd name="connsiteX115" fmla="*/ 115228 w 1393485"/>
              <a:gd name="connsiteY115" fmla="*/ 309592 h 1422948"/>
              <a:gd name="connsiteX116" fmla="*/ 116011 w 1393485"/>
              <a:gd name="connsiteY116" fmla="*/ 315855 h 1422948"/>
              <a:gd name="connsiteX117" fmla="*/ 122834 w 1393485"/>
              <a:gd name="connsiteY117" fmla="*/ 369098 h 1422948"/>
              <a:gd name="connsiteX118" fmla="*/ 129769 w 1393485"/>
              <a:gd name="connsiteY118" fmla="*/ 421111 h 1422948"/>
              <a:gd name="connsiteX119" fmla="*/ 134691 w 1393485"/>
              <a:gd name="connsiteY119" fmla="*/ 444824 h 1422948"/>
              <a:gd name="connsiteX120" fmla="*/ 136928 w 1393485"/>
              <a:gd name="connsiteY120" fmla="*/ 475920 h 1422948"/>
              <a:gd name="connsiteX121" fmla="*/ 138270 w 1393485"/>
              <a:gd name="connsiteY121" fmla="*/ 496836 h 1422948"/>
              <a:gd name="connsiteX122" fmla="*/ 134802 w 1393485"/>
              <a:gd name="connsiteY122" fmla="*/ 501646 h 1422948"/>
              <a:gd name="connsiteX123" fmla="*/ 140395 w 1393485"/>
              <a:gd name="connsiteY123" fmla="*/ 532294 h 1422948"/>
              <a:gd name="connsiteX124" fmla="*/ 139165 w 1393485"/>
              <a:gd name="connsiteY124" fmla="*/ 573681 h 1422948"/>
              <a:gd name="connsiteX125" fmla="*/ 143975 w 1393485"/>
              <a:gd name="connsiteY125" fmla="*/ 583859 h 1422948"/>
              <a:gd name="connsiteX126" fmla="*/ 124064 w 1393485"/>
              <a:gd name="connsiteY126" fmla="*/ 585873 h 1422948"/>
              <a:gd name="connsiteX127" fmla="*/ 102812 w 1393485"/>
              <a:gd name="connsiteY127" fmla="*/ 602315 h 1422948"/>
              <a:gd name="connsiteX128" fmla="*/ 87488 w 1393485"/>
              <a:gd name="connsiteY128" fmla="*/ 617640 h 1422948"/>
              <a:gd name="connsiteX129" fmla="*/ 93752 w 1393485"/>
              <a:gd name="connsiteY129" fmla="*/ 648959 h 1422948"/>
              <a:gd name="connsiteX130" fmla="*/ 103819 w 1393485"/>
              <a:gd name="connsiteY130" fmla="*/ 680278 h 1422948"/>
              <a:gd name="connsiteX131" fmla="*/ 130105 w 1393485"/>
              <a:gd name="connsiteY131" fmla="*/ 690233 h 1422948"/>
              <a:gd name="connsiteX132" fmla="*/ 152587 w 1393485"/>
              <a:gd name="connsiteY132" fmla="*/ 683298 h 1422948"/>
              <a:gd name="connsiteX133" fmla="*/ 161424 w 1393485"/>
              <a:gd name="connsiteY133" fmla="*/ 682403 h 1422948"/>
              <a:gd name="connsiteX134" fmla="*/ 168023 w 1393485"/>
              <a:gd name="connsiteY134" fmla="*/ 733968 h 1422948"/>
              <a:gd name="connsiteX135" fmla="*/ 174958 w 1393485"/>
              <a:gd name="connsiteY135" fmla="*/ 785981 h 1422948"/>
              <a:gd name="connsiteX136" fmla="*/ 179880 w 1393485"/>
              <a:gd name="connsiteY136" fmla="*/ 809694 h 1422948"/>
              <a:gd name="connsiteX137" fmla="*/ 182117 w 1393485"/>
              <a:gd name="connsiteY137" fmla="*/ 840790 h 1422948"/>
              <a:gd name="connsiteX138" fmla="*/ 184019 w 1393485"/>
              <a:gd name="connsiteY138" fmla="*/ 867859 h 1422948"/>
              <a:gd name="connsiteX139" fmla="*/ 189164 w 1393485"/>
              <a:gd name="connsiteY139" fmla="*/ 894144 h 1422948"/>
              <a:gd name="connsiteX140" fmla="*/ 191065 w 1393485"/>
              <a:gd name="connsiteY140" fmla="*/ 923115 h 1422948"/>
              <a:gd name="connsiteX141" fmla="*/ 183347 w 1393485"/>
              <a:gd name="connsiteY141" fmla="*/ 924457 h 1422948"/>
              <a:gd name="connsiteX142" fmla="*/ 169589 w 1393485"/>
              <a:gd name="connsiteY142" fmla="*/ 934188 h 1422948"/>
              <a:gd name="connsiteX143" fmla="*/ 152028 w 1393485"/>
              <a:gd name="connsiteY143" fmla="*/ 940340 h 1422948"/>
              <a:gd name="connsiteX144" fmla="*/ 152028 w 1393485"/>
              <a:gd name="connsiteY144" fmla="*/ 940340 h 1422948"/>
              <a:gd name="connsiteX145" fmla="*/ 147442 w 1393485"/>
              <a:gd name="connsiteY145" fmla="*/ 964613 h 1422948"/>
              <a:gd name="connsiteX146" fmla="*/ 147442 w 1393485"/>
              <a:gd name="connsiteY146" fmla="*/ 964613 h 1422948"/>
              <a:gd name="connsiteX147" fmla="*/ 146771 w 1393485"/>
              <a:gd name="connsiteY147" fmla="*/ 984747 h 1422948"/>
              <a:gd name="connsiteX148" fmla="*/ 146771 w 1393485"/>
              <a:gd name="connsiteY148" fmla="*/ 984747 h 1422948"/>
              <a:gd name="connsiteX149" fmla="*/ 150350 w 1393485"/>
              <a:gd name="connsiteY149" fmla="*/ 1025462 h 1422948"/>
              <a:gd name="connsiteX150" fmla="*/ 180663 w 1393485"/>
              <a:gd name="connsiteY150" fmla="*/ 1021211 h 1422948"/>
              <a:gd name="connsiteX151" fmla="*/ 202698 w 1393485"/>
              <a:gd name="connsiteY151" fmla="*/ 1013493 h 1422948"/>
              <a:gd name="connsiteX152" fmla="*/ 203146 w 1393485"/>
              <a:gd name="connsiteY152" fmla="*/ 1014948 h 1422948"/>
              <a:gd name="connsiteX153" fmla="*/ 211199 w 1393485"/>
              <a:gd name="connsiteY153" fmla="*/ 1043582 h 1422948"/>
              <a:gd name="connsiteX154" fmla="*/ 222161 w 1393485"/>
              <a:gd name="connsiteY154" fmla="*/ 1075014 h 1422948"/>
              <a:gd name="connsiteX155" fmla="*/ 222161 w 1393485"/>
              <a:gd name="connsiteY155" fmla="*/ 1075014 h 1422948"/>
              <a:gd name="connsiteX156" fmla="*/ 227530 w 1393485"/>
              <a:gd name="connsiteY156" fmla="*/ 1085640 h 1422948"/>
              <a:gd name="connsiteX157" fmla="*/ 231333 w 1393485"/>
              <a:gd name="connsiteY157" fmla="*/ 1113827 h 1422948"/>
              <a:gd name="connsiteX158" fmla="*/ 236255 w 1393485"/>
              <a:gd name="connsiteY158" fmla="*/ 1137540 h 1422948"/>
              <a:gd name="connsiteX159" fmla="*/ 238492 w 1393485"/>
              <a:gd name="connsiteY159" fmla="*/ 1168636 h 1422948"/>
              <a:gd name="connsiteX160" fmla="*/ 240393 w 1393485"/>
              <a:gd name="connsiteY160" fmla="*/ 1195705 h 1422948"/>
              <a:gd name="connsiteX161" fmla="*/ 245539 w 1393485"/>
              <a:gd name="connsiteY161" fmla="*/ 1221991 h 1422948"/>
              <a:gd name="connsiteX162" fmla="*/ 246881 w 1393485"/>
              <a:gd name="connsiteY162" fmla="*/ 1240894 h 1422948"/>
              <a:gd name="connsiteX163" fmla="*/ 227194 w 1393485"/>
              <a:gd name="connsiteY163" fmla="*/ 1242796 h 1422948"/>
              <a:gd name="connsiteX164" fmla="*/ 205047 w 1393485"/>
              <a:gd name="connsiteY164" fmla="*/ 1258120 h 1422948"/>
              <a:gd name="connsiteX165" fmla="*/ 189164 w 1393485"/>
              <a:gd name="connsiteY165" fmla="*/ 1272325 h 1422948"/>
              <a:gd name="connsiteX166" fmla="*/ 195651 w 1393485"/>
              <a:gd name="connsiteY166" fmla="*/ 1301407 h 1422948"/>
              <a:gd name="connsiteX167" fmla="*/ 206166 w 1393485"/>
              <a:gd name="connsiteY167" fmla="*/ 1330490 h 1422948"/>
              <a:gd name="connsiteX168" fmla="*/ 233458 w 1393485"/>
              <a:gd name="connsiteY168" fmla="*/ 1339662 h 1422948"/>
              <a:gd name="connsiteX169" fmla="*/ 256836 w 1393485"/>
              <a:gd name="connsiteY169" fmla="*/ 1333286 h 1422948"/>
              <a:gd name="connsiteX170" fmla="*/ 256836 w 1393485"/>
              <a:gd name="connsiteY170" fmla="*/ 1333286 h 1422948"/>
              <a:gd name="connsiteX171" fmla="*/ 259744 w 1393485"/>
              <a:gd name="connsiteY171" fmla="*/ 1342906 h 1422948"/>
              <a:gd name="connsiteX172" fmla="*/ 267798 w 1393485"/>
              <a:gd name="connsiteY172" fmla="*/ 1371540 h 1422948"/>
              <a:gd name="connsiteX173" fmla="*/ 278760 w 1393485"/>
              <a:gd name="connsiteY173" fmla="*/ 1402972 h 1422948"/>
              <a:gd name="connsiteX174" fmla="*/ 278760 w 1393485"/>
              <a:gd name="connsiteY174" fmla="*/ 1402972 h 1422948"/>
              <a:gd name="connsiteX175" fmla="*/ 286030 w 1393485"/>
              <a:gd name="connsiteY175" fmla="*/ 1414493 h 1422948"/>
              <a:gd name="connsiteX176" fmla="*/ 286030 w 1393485"/>
              <a:gd name="connsiteY176" fmla="*/ 1414493 h 1422948"/>
              <a:gd name="connsiteX177" fmla="*/ 320593 w 1393485"/>
              <a:gd name="connsiteY177" fmla="*/ 1422882 h 1422948"/>
              <a:gd name="connsiteX178" fmla="*/ 365335 w 1393485"/>
              <a:gd name="connsiteY178" fmla="*/ 1418072 h 1422948"/>
              <a:gd name="connsiteX179" fmla="*/ 365335 w 1393485"/>
              <a:gd name="connsiteY179" fmla="*/ 1418072 h 1422948"/>
              <a:gd name="connsiteX180" fmla="*/ 365335 w 1393485"/>
              <a:gd name="connsiteY180" fmla="*/ 1418072 h 1422948"/>
              <a:gd name="connsiteX181" fmla="*/ 364664 w 1393485"/>
              <a:gd name="connsiteY181" fmla="*/ 1382055 h 1422948"/>
              <a:gd name="connsiteX182" fmla="*/ 361085 w 1393485"/>
              <a:gd name="connsiteY182" fmla="*/ 1358118 h 1422948"/>
              <a:gd name="connsiteX183" fmla="*/ 360861 w 1393485"/>
              <a:gd name="connsiteY183" fmla="*/ 1358901 h 1422948"/>
              <a:gd name="connsiteX184" fmla="*/ 353702 w 1393485"/>
              <a:gd name="connsiteY184" fmla="*/ 1315389 h 1422948"/>
              <a:gd name="connsiteX185" fmla="*/ 381890 w 1393485"/>
              <a:gd name="connsiteY185" fmla="*/ 1313152 h 1422948"/>
              <a:gd name="connsiteX186" fmla="*/ 437817 w 1393485"/>
              <a:gd name="connsiteY186" fmla="*/ 1308454 h 1422948"/>
              <a:gd name="connsiteX187" fmla="*/ 465781 w 1393485"/>
              <a:gd name="connsiteY187" fmla="*/ 1306105 h 1422948"/>
              <a:gd name="connsiteX188" fmla="*/ 489494 w 1393485"/>
              <a:gd name="connsiteY188" fmla="*/ 1301072 h 1422948"/>
              <a:gd name="connsiteX189" fmla="*/ 508174 w 1393485"/>
              <a:gd name="connsiteY189" fmla="*/ 1299506 h 1422948"/>
              <a:gd name="connsiteX190" fmla="*/ 527301 w 1393485"/>
              <a:gd name="connsiteY190" fmla="*/ 1295703 h 1422948"/>
              <a:gd name="connsiteX191" fmla="*/ 573273 w 1393485"/>
              <a:gd name="connsiteY191" fmla="*/ 1289439 h 1422948"/>
              <a:gd name="connsiteX192" fmla="*/ 618127 w 1393485"/>
              <a:gd name="connsiteY192" fmla="*/ 1283511 h 1422948"/>
              <a:gd name="connsiteX193" fmla="*/ 641169 w 1393485"/>
              <a:gd name="connsiteY193" fmla="*/ 1281609 h 1422948"/>
              <a:gd name="connsiteX194" fmla="*/ 663540 w 1393485"/>
              <a:gd name="connsiteY194" fmla="*/ 1276576 h 1422948"/>
              <a:gd name="connsiteX195" fmla="*/ 663540 w 1393485"/>
              <a:gd name="connsiteY195" fmla="*/ 1276576 h 1422948"/>
              <a:gd name="connsiteX196" fmla="*/ 750898 w 1393485"/>
              <a:gd name="connsiteY196" fmla="*/ 1269081 h 1422948"/>
              <a:gd name="connsiteX197" fmla="*/ 833447 w 1393485"/>
              <a:gd name="connsiteY197" fmla="*/ 1255994 h 1422948"/>
              <a:gd name="connsiteX198" fmla="*/ 833447 w 1393485"/>
              <a:gd name="connsiteY198" fmla="*/ 1255994 h 1422948"/>
              <a:gd name="connsiteX199" fmla="*/ 881992 w 1393485"/>
              <a:gd name="connsiteY199" fmla="*/ 1247270 h 1422948"/>
              <a:gd name="connsiteX200" fmla="*/ 908502 w 1393485"/>
              <a:gd name="connsiteY200" fmla="*/ 1243579 h 1422948"/>
              <a:gd name="connsiteX201" fmla="*/ 920470 w 1393485"/>
              <a:gd name="connsiteY201" fmla="*/ 1243579 h 1422948"/>
              <a:gd name="connsiteX202" fmla="*/ 933222 w 1393485"/>
              <a:gd name="connsiteY202" fmla="*/ 1241677 h 1422948"/>
              <a:gd name="connsiteX203" fmla="*/ 947427 w 1393485"/>
              <a:gd name="connsiteY203" fmla="*/ 1237538 h 1422948"/>
              <a:gd name="connsiteX204" fmla="*/ 965548 w 1393485"/>
              <a:gd name="connsiteY204" fmla="*/ 1235749 h 1422948"/>
              <a:gd name="connsiteX205" fmla="*/ 999887 w 1393485"/>
              <a:gd name="connsiteY205" fmla="*/ 1229932 h 1422948"/>
              <a:gd name="connsiteX206" fmla="*/ 1025054 w 1393485"/>
              <a:gd name="connsiteY206" fmla="*/ 1237762 h 1422948"/>
              <a:gd name="connsiteX207" fmla="*/ 1056597 w 1393485"/>
              <a:gd name="connsiteY207" fmla="*/ 1232617 h 1422948"/>
              <a:gd name="connsiteX208" fmla="*/ 1122703 w 1393485"/>
              <a:gd name="connsiteY208" fmla="*/ 1221991 h 1422948"/>
              <a:gd name="connsiteX209" fmla="*/ 1160175 w 1393485"/>
              <a:gd name="connsiteY209" fmla="*/ 1215168 h 1422948"/>
              <a:gd name="connsiteX210" fmla="*/ 1196192 w 1393485"/>
              <a:gd name="connsiteY210" fmla="*/ 1209798 h 1422948"/>
              <a:gd name="connsiteX211" fmla="*/ 1227176 w 1393485"/>
              <a:gd name="connsiteY211" fmla="*/ 1207450 h 1422948"/>
              <a:gd name="connsiteX212" fmla="*/ 1233216 w 1393485"/>
              <a:gd name="connsiteY212" fmla="*/ 1229709 h 1422948"/>
              <a:gd name="connsiteX213" fmla="*/ 1243954 w 1393485"/>
              <a:gd name="connsiteY213" fmla="*/ 1259686 h 1422948"/>
              <a:gd name="connsiteX214" fmla="*/ 1243954 w 1393485"/>
              <a:gd name="connsiteY214" fmla="*/ 1259686 h 1422948"/>
              <a:gd name="connsiteX215" fmla="*/ 1251113 w 1393485"/>
              <a:gd name="connsiteY215" fmla="*/ 1270759 h 1422948"/>
              <a:gd name="connsiteX216" fmla="*/ 1251113 w 1393485"/>
              <a:gd name="connsiteY216" fmla="*/ 1270759 h 1422948"/>
              <a:gd name="connsiteX217" fmla="*/ 1285564 w 1393485"/>
              <a:gd name="connsiteY217" fmla="*/ 1278589 h 1422948"/>
              <a:gd name="connsiteX218" fmla="*/ 1330306 w 1393485"/>
              <a:gd name="connsiteY218" fmla="*/ 1273779 h 1422948"/>
              <a:gd name="connsiteX219" fmla="*/ 1330306 w 1393485"/>
              <a:gd name="connsiteY219" fmla="*/ 1273779 h 1422948"/>
              <a:gd name="connsiteX220" fmla="*/ 1330306 w 1393485"/>
              <a:gd name="connsiteY220" fmla="*/ 1273779 h 1422948"/>
              <a:gd name="connsiteX221" fmla="*/ 1329858 w 1393485"/>
              <a:gd name="connsiteY221" fmla="*/ 1239328 h 1422948"/>
              <a:gd name="connsiteX222" fmla="*/ 1326503 w 1393485"/>
              <a:gd name="connsiteY222" fmla="*/ 1216398 h 1422948"/>
              <a:gd name="connsiteX223" fmla="*/ 1326279 w 1393485"/>
              <a:gd name="connsiteY223" fmla="*/ 1217181 h 1422948"/>
              <a:gd name="connsiteX224" fmla="*/ 1322364 w 1393485"/>
              <a:gd name="connsiteY224" fmla="*/ 1193244 h 1422948"/>
              <a:gd name="connsiteX225" fmla="*/ 1335451 w 1393485"/>
              <a:gd name="connsiteY225" fmla="*/ 1189217 h 1422948"/>
              <a:gd name="connsiteX226" fmla="*/ 1345854 w 1393485"/>
              <a:gd name="connsiteY226" fmla="*/ 1182170 h 1422948"/>
              <a:gd name="connsiteX227" fmla="*/ 1358381 w 1393485"/>
              <a:gd name="connsiteY227" fmla="*/ 1180493 h 1422948"/>
              <a:gd name="connsiteX228" fmla="*/ 1371692 w 1393485"/>
              <a:gd name="connsiteY228" fmla="*/ 1171320 h 1422948"/>
              <a:gd name="connsiteX229" fmla="*/ 1388918 w 1393485"/>
              <a:gd name="connsiteY229" fmla="*/ 1165392 h 1422948"/>
              <a:gd name="connsiteX230" fmla="*/ 1388918 w 1393485"/>
              <a:gd name="connsiteY230" fmla="*/ 1165392 h 1422948"/>
              <a:gd name="connsiteX231" fmla="*/ 1392833 w 1393485"/>
              <a:gd name="connsiteY231" fmla="*/ 1142797 h 1422948"/>
              <a:gd name="connsiteX232" fmla="*/ 1392944 w 1393485"/>
              <a:gd name="connsiteY232" fmla="*/ 1124118 h 1422948"/>
              <a:gd name="connsiteX233" fmla="*/ 714546 w 1393485"/>
              <a:gd name="connsiteY233" fmla="*/ 851304 h 1422948"/>
              <a:gd name="connsiteX234" fmla="*/ 665329 w 1393485"/>
              <a:gd name="connsiteY234" fmla="*/ 859917 h 1422948"/>
              <a:gd name="connsiteX235" fmla="*/ 638596 w 1393485"/>
              <a:gd name="connsiteY235" fmla="*/ 863496 h 1422948"/>
              <a:gd name="connsiteX236" fmla="*/ 626516 w 1393485"/>
              <a:gd name="connsiteY236" fmla="*/ 863384 h 1422948"/>
              <a:gd name="connsiteX237" fmla="*/ 613653 w 1393485"/>
              <a:gd name="connsiteY237" fmla="*/ 865174 h 1422948"/>
              <a:gd name="connsiteX238" fmla="*/ 599223 w 1393485"/>
              <a:gd name="connsiteY238" fmla="*/ 869424 h 1422948"/>
              <a:gd name="connsiteX239" fmla="*/ 580879 w 1393485"/>
              <a:gd name="connsiteY239" fmla="*/ 871102 h 1422948"/>
              <a:gd name="connsiteX240" fmla="*/ 546092 w 1393485"/>
              <a:gd name="connsiteY240" fmla="*/ 876695 h 1422948"/>
              <a:gd name="connsiteX241" fmla="*/ 520925 w 1393485"/>
              <a:gd name="connsiteY241" fmla="*/ 867859 h 1422948"/>
              <a:gd name="connsiteX242" fmla="*/ 488935 w 1393485"/>
              <a:gd name="connsiteY242" fmla="*/ 872892 h 1422948"/>
              <a:gd name="connsiteX243" fmla="*/ 421934 w 1393485"/>
              <a:gd name="connsiteY243" fmla="*/ 883183 h 1422948"/>
              <a:gd name="connsiteX244" fmla="*/ 384015 w 1393485"/>
              <a:gd name="connsiteY244" fmla="*/ 889894 h 1422948"/>
              <a:gd name="connsiteX245" fmla="*/ 347550 w 1393485"/>
              <a:gd name="connsiteY245" fmla="*/ 895039 h 1422948"/>
              <a:gd name="connsiteX246" fmla="*/ 310526 w 1393485"/>
              <a:gd name="connsiteY246" fmla="*/ 897836 h 1422948"/>
              <a:gd name="connsiteX247" fmla="*/ 298893 w 1393485"/>
              <a:gd name="connsiteY247" fmla="*/ 899402 h 1422948"/>
              <a:gd name="connsiteX248" fmla="*/ 287932 w 1393485"/>
              <a:gd name="connsiteY248" fmla="*/ 817076 h 1422948"/>
              <a:gd name="connsiteX249" fmla="*/ 279878 w 1393485"/>
              <a:gd name="connsiteY249" fmla="*/ 806898 h 1422948"/>
              <a:gd name="connsiteX250" fmla="*/ 272943 w 1393485"/>
              <a:gd name="connsiteY250" fmla="*/ 806450 h 1422948"/>
              <a:gd name="connsiteX251" fmla="*/ 272831 w 1393485"/>
              <a:gd name="connsiteY251" fmla="*/ 805667 h 1422948"/>
              <a:gd name="connsiteX252" fmla="*/ 263883 w 1393485"/>
              <a:gd name="connsiteY252" fmla="*/ 724461 h 1422948"/>
              <a:gd name="connsiteX253" fmla="*/ 263100 w 1393485"/>
              <a:gd name="connsiteY253" fmla="*/ 688555 h 1422948"/>
              <a:gd name="connsiteX254" fmla="*/ 259520 w 1393485"/>
              <a:gd name="connsiteY254" fmla="*/ 664619 h 1422948"/>
              <a:gd name="connsiteX255" fmla="*/ 259297 w 1393485"/>
              <a:gd name="connsiteY255" fmla="*/ 665401 h 1422948"/>
              <a:gd name="connsiteX256" fmla="*/ 258738 w 1393485"/>
              <a:gd name="connsiteY256" fmla="*/ 662046 h 1422948"/>
              <a:gd name="connsiteX257" fmla="*/ 273167 w 1393485"/>
              <a:gd name="connsiteY257" fmla="*/ 660927 h 1422948"/>
              <a:gd name="connsiteX258" fmla="*/ 326969 w 1393485"/>
              <a:gd name="connsiteY258" fmla="*/ 655894 h 1422948"/>
              <a:gd name="connsiteX259" fmla="*/ 353926 w 1393485"/>
              <a:gd name="connsiteY259" fmla="*/ 653321 h 1422948"/>
              <a:gd name="connsiteX260" fmla="*/ 376744 w 1393485"/>
              <a:gd name="connsiteY260" fmla="*/ 647952 h 1422948"/>
              <a:gd name="connsiteX261" fmla="*/ 394753 w 1393485"/>
              <a:gd name="connsiteY261" fmla="*/ 646274 h 1422948"/>
              <a:gd name="connsiteX262" fmla="*/ 413209 w 1393485"/>
              <a:gd name="connsiteY262" fmla="*/ 642136 h 1422948"/>
              <a:gd name="connsiteX263" fmla="*/ 457503 w 1393485"/>
              <a:gd name="connsiteY263" fmla="*/ 635424 h 1422948"/>
              <a:gd name="connsiteX264" fmla="*/ 500679 w 1393485"/>
              <a:gd name="connsiteY264" fmla="*/ 629049 h 1422948"/>
              <a:gd name="connsiteX265" fmla="*/ 522827 w 1393485"/>
              <a:gd name="connsiteY265" fmla="*/ 627035 h 1422948"/>
              <a:gd name="connsiteX266" fmla="*/ 544303 w 1393485"/>
              <a:gd name="connsiteY266" fmla="*/ 621554 h 1422948"/>
              <a:gd name="connsiteX267" fmla="*/ 544303 w 1393485"/>
              <a:gd name="connsiteY267" fmla="*/ 621554 h 1422948"/>
              <a:gd name="connsiteX268" fmla="*/ 628417 w 1393485"/>
              <a:gd name="connsiteY268" fmla="*/ 613389 h 1422948"/>
              <a:gd name="connsiteX269" fmla="*/ 707834 w 1393485"/>
              <a:gd name="connsiteY269" fmla="*/ 599295 h 1422948"/>
              <a:gd name="connsiteX270" fmla="*/ 707834 w 1393485"/>
              <a:gd name="connsiteY270" fmla="*/ 599295 h 1422948"/>
              <a:gd name="connsiteX271" fmla="*/ 754590 w 1393485"/>
              <a:gd name="connsiteY271" fmla="*/ 589900 h 1422948"/>
              <a:gd name="connsiteX272" fmla="*/ 780092 w 1393485"/>
              <a:gd name="connsiteY272" fmla="*/ 585873 h 1422948"/>
              <a:gd name="connsiteX273" fmla="*/ 791613 w 1393485"/>
              <a:gd name="connsiteY273" fmla="*/ 585873 h 1422948"/>
              <a:gd name="connsiteX274" fmla="*/ 803806 w 1393485"/>
              <a:gd name="connsiteY274" fmla="*/ 583859 h 1422948"/>
              <a:gd name="connsiteX275" fmla="*/ 817452 w 1393485"/>
              <a:gd name="connsiteY275" fmla="*/ 579385 h 1422948"/>
              <a:gd name="connsiteX276" fmla="*/ 834901 w 1393485"/>
              <a:gd name="connsiteY276" fmla="*/ 577484 h 1422948"/>
              <a:gd name="connsiteX277" fmla="*/ 867898 w 1393485"/>
              <a:gd name="connsiteY277" fmla="*/ 571220 h 1422948"/>
              <a:gd name="connsiteX278" fmla="*/ 892171 w 1393485"/>
              <a:gd name="connsiteY278" fmla="*/ 579609 h 1422948"/>
              <a:gd name="connsiteX279" fmla="*/ 922595 w 1393485"/>
              <a:gd name="connsiteY279" fmla="*/ 574016 h 1422948"/>
              <a:gd name="connsiteX280" fmla="*/ 986241 w 1393485"/>
              <a:gd name="connsiteY280" fmla="*/ 562607 h 1422948"/>
              <a:gd name="connsiteX281" fmla="*/ 1022258 w 1393485"/>
              <a:gd name="connsiteY281" fmla="*/ 555225 h 1422948"/>
              <a:gd name="connsiteX282" fmla="*/ 1056933 w 1393485"/>
              <a:gd name="connsiteY282" fmla="*/ 549520 h 1422948"/>
              <a:gd name="connsiteX283" fmla="*/ 1092279 w 1393485"/>
              <a:gd name="connsiteY283" fmla="*/ 546164 h 1422948"/>
              <a:gd name="connsiteX284" fmla="*/ 1127625 w 1393485"/>
              <a:gd name="connsiteY284" fmla="*/ 541355 h 1422948"/>
              <a:gd name="connsiteX285" fmla="*/ 1128184 w 1393485"/>
              <a:gd name="connsiteY285" fmla="*/ 546500 h 1422948"/>
              <a:gd name="connsiteX286" fmla="*/ 1135567 w 1393485"/>
              <a:gd name="connsiteY286" fmla="*/ 605336 h 1422948"/>
              <a:gd name="connsiteX287" fmla="*/ 1142166 w 1393485"/>
              <a:gd name="connsiteY287" fmla="*/ 654999 h 1422948"/>
              <a:gd name="connsiteX288" fmla="*/ 1146976 w 1393485"/>
              <a:gd name="connsiteY288" fmla="*/ 677706 h 1422948"/>
              <a:gd name="connsiteX289" fmla="*/ 1148989 w 1393485"/>
              <a:gd name="connsiteY289" fmla="*/ 707459 h 1422948"/>
              <a:gd name="connsiteX290" fmla="*/ 1150667 w 1393485"/>
              <a:gd name="connsiteY290" fmla="*/ 733409 h 1422948"/>
              <a:gd name="connsiteX291" fmla="*/ 1155589 w 1393485"/>
              <a:gd name="connsiteY291" fmla="*/ 758465 h 1422948"/>
              <a:gd name="connsiteX292" fmla="*/ 1158161 w 1393485"/>
              <a:gd name="connsiteY292" fmla="*/ 798509 h 1422948"/>
              <a:gd name="connsiteX293" fmla="*/ 1115209 w 1393485"/>
              <a:gd name="connsiteY293" fmla="*/ 801641 h 1422948"/>
              <a:gd name="connsiteX294" fmla="*/ 1086910 w 1393485"/>
              <a:gd name="connsiteY294" fmla="*/ 803766 h 1422948"/>
              <a:gd name="connsiteX295" fmla="*/ 1062861 w 1393485"/>
              <a:gd name="connsiteY295" fmla="*/ 808799 h 1422948"/>
              <a:gd name="connsiteX296" fmla="*/ 1043958 w 1393485"/>
              <a:gd name="connsiteY296" fmla="*/ 810142 h 1422948"/>
              <a:gd name="connsiteX297" fmla="*/ 1024495 w 1393485"/>
              <a:gd name="connsiteY297" fmla="*/ 813945 h 1422948"/>
              <a:gd name="connsiteX298" fmla="*/ 977963 w 1393485"/>
              <a:gd name="connsiteY298" fmla="*/ 819873 h 1422948"/>
              <a:gd name="connsiteX299" fmla="*/ 932550 w 1393485"/>
              <a:gd name="connsiteY299" fmla="*/ 825466 h 1422948"/>
              <a:gd name="connsiteX300" fmla="*/ 909285 w 1393485"/>
              <a:gd name="connsiteY300" fmla="*/ 827143 h 1422948"/>
              <a:gd name="connsiteX301" fmla="*/ 886578 w 1393485"/>
              <a:gd name="connsiteY301" fmla="*/ 832177 h 1422948"/>
              <a:gd name="connsiteX302" fmla="*/ 886578 w 1393485"/>
              <a:gd name="connsiteY302" fmla="*/ 832177 h 1422948"/>
              <a:gd name="connsiteX303" fmla="*/ 798325 w 1393485"/>
              <a:gd name="connsiteY303" fmla="*/ 838776 h 1422948"/>
              <a:gd name="connsiteX304" fmla="*/ 714769 w 1393485"/>
              <a:gd name="connsiteY304" fmla="*/ 851528 h 1422948"/>
              <a:gd name="connsiteX305" fmla="*/ 714769 w 1393485"/>
              <a:gd name="connsiteY305" fmla="*/ 851528 h 1422948"/>
              <a:gd name="connsiteX306" fmla="*/ 232675 w 1393485"/>
              <a:gd name="connsiteY306" fmla="*/ 295833 h 1422948"/>
              <a:gd name="connsiteX307" fmla="*/ 279766 w 1393485"/>
              <a:gd name="connsiteY307" fmla="*/ 291471 h 1422948"/>
              <a:gd name="connsiteX308" fmla="*/ 302249 w 1393485"/>
              <a:gd name="connsiteY308" fmla="*/ 288004 h 1422948"/>
              <a:gd name="connsiteX309" fmla="*/ 328647 w 1393485"/>
              <a:gd name="connsiteY309" fmla="*/ 282746 h 1422948"/>
              <a:gd name="connsiteX310" fmla="*/ 328647 w 1393485"/>
              <a:gd name="connsiteY310" fmla="*/ 282746 h 1422948"/>
              <a:gd name="connsiteX311" fmla="*/ 377080 w 1393485"/>
              <a:gd name="connsiteY311" fmla="*/ 278272 h 1422948"/>
              <a:gd name="connsiteX312" fmla="*/ 427750 w 1393485"/>
              <a:gd name="connsiteY312" fmla="*/ 272232 h 1422948"/>
              <a:gd name="connsiteX313" fmla="*/ 453253 w 1393485"/>
              <a:gd name="connsiteY313" fmla="*/ 270107 h 1422948"/>
              <a:gd name="connsiteX314" fmla="*/ 477525 w 1393485"/>
              <a:gd name="connsiteY314" fmla="*/ 268653 h 1422948"/>
              <a:gd name="connsiteX315" fmla="*/ 498890 w 1393485"/>
              <a:gd name="connsiteY315" fmla="*/ 268988 h 1422948"/>
              <a:gd name="connsiteX316" fmla="*/ 521149 w 1393485"/>
              <a:gd name="connsiteY316" fmla="*/ 268988 h 1422948"/>
              <a:gd name="connsiteX317" fmla="*/ 568911 w 1393485"/>
              <a:gd name="connsiteY317" fmla="*/ 264962 h 1422948"/>
              <a:gd name="connsiteX318" fmla="*/ 617456 w 1393485"/>
              <a:gd name="connsiteY318" fmla="*/ 252769 h 1422948"/>
              <a:gd name="connsiteX319" fmla="*/ 668238 w 1393485"/>
              <a:gd name="connsiteY319" fmla="*/ 246841 h 1422948"/>
              <a:gd name="connsiteX320" fmla="*/ 691839 w 1393485"/>
              <a:gd name="connsiteY320" fmla="*/ 243709 h 1422948"/>
              <a:gd name="connsiteX321" fmla="*/ 713763 w 1393485"/>
              <a:gd name="connsiteY321" fmla="*/ 235208 h 1422948"/>
              <a:gd name="connsiteX322" fmla="*/ 734232 w 1393485"/>
              <a:gd name="connsiteY322" fmla="*/ 238676 h 1422948"/>
              <a:gd name="connsiteX323" fmla="*/ 759287 w 1393485"/>
              <a:gd name="connsiteY323" fmla="*/ 237893 h 1422948"/>
              <a:gd name="connsiteX324" fmla="*/ 806714 w 1393485"/>
              <a:gd name="connsiteY324" fmla="*/ 231741 h 1422948"/>
              <a:gd name="connsiteX325" fmla="*/ 854252 w 1393485"/>
              <a:gd name="connsiteY325" fmla="*/ 228273 h 1422948"/>
              <a:gd name="connsiteX326" fmla="*/ 878860 w 1393485"/>
              <a:gd name="connsiteY326" fmla="*/ 224470 h 1422948"/>
              <a:gd name="connsiteX327" fmla="*/ 900224 w 1393485"/>
              <a:gd name="connsiteY327" fmla="*/ 214180 h 1422948"/>
              <a:gd name="connsiteX328" fmla="*/ 903580 w 1393485"/>
              <a:gd name="connsiteY328" fmla="*/ 213508 h 1422948"/>
              <a:gd name="connsiteX329" fmla="*/ 903580 w 1393485"/>
              <a:gd name="connsiteY329" fmla="*/ 213508 h 1422948"/>
              <a:gd name="connsiteX330" fmla="*/ 932998 w 1393485"/>
              <a:gd name="connsiteY330" fmla="*/ 211495 h 1422948"/>
              <a:gd name="connsiteX331" fmla="*/ 932998 w 1393485"/>
              <a:gd name="connsiteY331" fmla="*/ 211495 h 1422948"/>
              <a:gd name="connsiteX332" fmla="*/ 945078 w 1393485"/>
              <a:gd name="connsiteY332" fmla="*/ 208587 h 1422948"/>
              <a:gd name="connsiteX333" fmla="*/ 945078 w 1393485"/>
              <a:gd name="connsiteY333" fmla="*/ 208587 h 1422948"/>
              <a:gd name="connsiteX334" fmla="*/ 954474 w 1393485"/>
              <a:gd name="connsiteY334" fmla="*/ 207468 h 1422948"/>
              <a:gd name="connsiteX335" fmla="*/ 954474 w 1393485"/>
              <a:gd name="connsiteY335" fmla="*/ 207468 h 1422948"/>
              <a:gd name="connsiteX336" fmla="*/ 974160 w 1393485"/>
              <a:gd name="connsiteY336" fmla="*/ 206462 h 1422948"/>
              <a:gd name="connsiteX337" fmla="*/ 974160 w 1393485"/>
              <a:gd name="connsiteY337" fmla="*/ 203218 h 1422948"/>
              <a:gd name="connsiteX338" fmla="*/ 974160 w 1393485"/>
              <a:gd name="connsiteY338" fmla="*/ 203218 h 1422948"/>
              <a:gd name="connsiteX339" fmla="*/ 1046418 w 1393485"/>
              <a:gd name="connsiteY339" fmla="*/ 198072 h 1422948"/>
              <a:gd name="connsiteX340" fmla="*/ 1084785 w 1393485"/>
              <a:gd name="connsiteY340" fmla="*/ 195835 h 1422948"/>
              <a:gd name="connsiteX341" fmla="*/ 1090489 w 1393485"/>
              <a:gd name="connsiteY341" fmla="*/ 240354 h 1422948"/>
              <a:gd name="connsiteX342" fmla="*/ 1097089 w 1393485"/>
              <a:gd name="connsiteY342" fmla="*/ 290017 h 1422948"/>
              <a:gd name="connsiteX343" fmla="*/ 1101898 w 1393485"/>
              <a:gd name="connsiteY343" fmla="*/ 312724 h 1422948"/>
              <a:gd name="connsiteX344" fmla="*/ 1103912 w 1393485"/>
              <a:gd name="connsiteY344" fmla="*/ 342477 h 1422948"/>
              <a:gd name="connsiteX345" fmla="*/ 1105590 w 1393485"/>
              <a:gd name="connsiteY345" fmla="*/ 368427 h 1422948"/>
              <a:gd name="connsiteX346" fmla="*/ 1107491 w 1393485"/>
              <a:gd name="connsiteY346" fmla="*/ 378159 h 1422948"/>
              <a:gd name="connsiteX347" fmla="*/ 1106373 w 1393485"/>
              <a:gd name="connsiteY347" fmla="*/ 387219 h 1422948"/>
              <a:gd name="connsiteX348" fmla="*/ 1105254 w 1393485"/>
              <a:gd name="connsiteY348" fmla="*/ 391357 h 1422948"/>
              <a:gd name="connsiteX349" fmla="*/ 1109169 w 1393485"/>
              <a:gd name="connsiteY349" fmla="*/ 412610 h 1422948"/>
              <a:gd name="connsiteX350" fmla="*/ 1105478 w 1393485"/>
              <a:gd name="connsiteY350" fmla="*/ 446054 h 1422948"/>
              <a:gd name="connsiteX351" fmla="*/ 1077738 w 1393485"/>
              <a:gd name="connsiteY351" fmla="*/ 448627 h 1422948"/>
              <a:gd name="connsiteX352" fmla="*/ 1032884 w 1393485"/>
              <a:gd name="connsiteY352" fmla="*/ 456457 h 1422948"/>
              <a:gd name="connsiteX353" fmla="*/ 989596 w 1393485"/>
              <a:gd name="connsiteY353" fmla="*/ 461602 h 1422948"/>
              <a:gd name="connsiteX354" fmla="*/ 969015 w 1393485"/>
              <a:gd name="connsiteY354" fmla="*/ 465405 h 1422948"/>
              <a:gd name="connsiteX355" fmla="*/ 944854 w 1393485"/>
              <a:gd name="connsiteY355" fmla="*/ 471110 h 1422948"/>
              <a:gd name="connsiteX356" fmla="*/ 944854 w 1393485"/>
              <a:gd name="connsiteY356" fmla="*/ 471110 h 1422948"/>
              <a:gd name="connsiteX357" fmla="*/ 900448 w 1393485"/>
              <a:gd name="connsiteY357" fmla="*/ 476367 h 1422948"/>
              <a:gd name="connsiteX358" fmla="*/ 853916 w 1393485"/>
              <a:gd name="connsiteY358" fmla="*/ 483190 h 1422948"/>
              <a:gd name="connsiteX359" fmla="*/ 830427 w 1393485"/>
              <a:gd name="connsiteY359" fmla="*/ 485763 h 1422948"/>
              <a:gd name="connsiteX360" fmla="*/ 808168 w 1393485"/>
              <a:gd name="connsiteY360" fmla="*/ 487664 h 1422948"/>
              <a:gd name="connsiteX361" fmla="*/ 788481 w 1393485"/>
              <a:gd name="connsiteY361" fmla="*/ 487664 h 1422948"/>
              <a:gd name="connsiteX362" fmla="*/ 768012 w 1393485"/>
              <a:gd name="connsiteY362" fmla="*/ 488000 h 1422948"/>
              <a:gd name="connsiteX363" fmla="*/ 724165 w 1393485"/>
              <a:gd name="connsiteY363" fmla="*/ 492810 h 1422948"/>
              <a:gd name="connsiteX364" fmla="*/ 679759 w 1393485"/>
              <a:gd name="connsiteY364" fmla="*/ 505785 h 1422948"/>
              <a:gd name="connsiteX365" fmla="*/ 633115 w 1393485"/>
              <a:gd name="connsiteY365" fmla="*/ 512608 h 1422948"/>
              <a:gd name="connsiteX366" fmla="*/ 611527 w 1393485"/>
              <a:gd name="connsiteY366" fmla="*/ 516075 h 1422948"/>
              <a:gd name="connsiteX367" fmla="*/ 591505 w 1393485"/>
              <a:gd name="connsiteY367" fmla="*/ 524912 h 1422948"/>
              <a:gd name="connsiteX368" fmla="*/ 572602 w 1393485"/>
              <a:gd name="connsiteY368" fmla="*/ 521780 h 1422948"/>
              <a:gd name="connsiteX369" fmla="*/ 549560 w 1393485"/>
              <a:gd name="connsiteY369" fmla="*/ 523010 h 1422948"/>
              <a:gd name="connsiteX370" fmla="*/ 505936 w 1393485"/>
              <a:gd name="connsiteY370" fmla="*/ 529834 h 1422948"/>
              <a:gd name="connsiteX371" fmla="*/ 462201 w 1393485"/>
              <a:gd name="connsiteY371" fmla="*/ 534084 h 1422948"/>
              <a:gd name="connsiteX372" fmla="*/ 439607 w 1393485"/>
              <a:gd name="connsiteY372" fmla="*/ 538223 h 1422948"/>
              <a:gd name="connsiteX373" fmla="*/ 420256 w 1393485"/>
              <a:gd name="connsiteY373" fmla="*/ 548849 h 1422948"/>
              <a:gd name="connsiteX374" fmla="*/ 417236 w 1393485"/>
              <a:gd name="connsiteY374" fmla="*/ 549632 h 1422948"/>
              <a:gd name="connsiteX375" fmla="*/ 417236 w 1393485"/>
              <a:gd name="connsiteY375" fmla="*/ 549632 h 1422948"/>
              <a:gd name="connsiteX376" fmla="*/ 390167 w 1393485"/>
              <a:gd name="connsiteY376" fmla="*/ 552093 h 1422948"/>
              <a:gd name="connsiteX377" fmla="*/ 390167 w 1393485"/>
              <a:gd name="connsiteY377" fmla="*/ 552093 h 1422948"/>
              <a:gd name="connsiteX378" fmla="*/ 379093 w 1393485"/>
              <a:gd name="connsiteY378" fmla="*/ 555225 h 1422948"/>
              <a:gd name="connsiteX379" fmla="*/ 379093 w 1393485"/>
              <a:gd name="connsiteY379" fmla="*/ 555225 h 1422948"/>
              <a:gd name="connsiteX380" fmla="*/ 370480 w 1393485"/>
              <a:gd name="connsiteY380" fmla="*/ 556567 h 1422948"/>
              <a:gd name="connsiteX381" fmla="*/ 370480 w 1393485"/>
              <a:gd name="connsiteY381" fmla="*/ 556567 h 1422948"/>
              <a:gd name="connsiteX382" fmla="*/ 352360 w 1393485"/>
              <a:gd name="connsiteY382" fmla="*/ 557909 h 1422948"/>
              <a:gd name="connsiteX383" fmla="*/ 352472 w 1393485"/>
              <a:gd name="connsiteY383" fmla="*/ 561153 h 1422948"/>
              <a:gd name="connsiteX384" fmla="*/ 352472 w 1393485"/>
              <a:gd name="connsiteY384" fmla="*/ 561153 h 1422948"/>
              <a:gd name="connsiteX385" fmla="*/ 286142 w 1393485"/>
              <a:gd name="connsiteY385" fmla="*/ 567529 h 1422948"/>
              <a:gd name="connsiteX386" fmla="*/ 244644 w 1393485"/>
              <a:gd name="connsiteY386" fmla="*/ 570884 h 1422948"/>
              <a:gd name="connsiteX387" fmla="*/ 242407 w 1393485"/>
              <a:gd name="connsiteY387" fmla="*/ 554665 h 1422948"/>
              <a:gd name="connsiteX388" fmla="*/ 236031 w 1393485"/>
              <a:gd name="connsiteY388" fmla="*/ 518872 h 1422948"/>
              <a:gd name="connsiteX389" fmla="*/ 236702 w 1393485"/>
              <a:gd name="connsiteY389" fmla="*/ 497619 h 1422948"/>
              <a:gd name="connsiteX390" fmla="*/ 234353 w 1393485"/>
              <a:gd name="connsiteY390" fmla="*/ 482631 h 1422948"/>
              <a:gd name="connsiteX391" fmla="*/ 227642 w 1393485"/>
              <a:gd name="connsiteY391" fmla="*/ 440909 h 1422948"/>
              <a:gd name="connsiteX392" fmla="*/ 216792 w 1393485"/>
              <a:gd name="connsiteY392" fmla="*/ 344826 h 1422948"/>
              <a:gd name="connsiteX393" fmla="*/ 210193 w 1393485"/>
              <a:gd name="connsiteY393" fmla="*/ 299413 h 1422948"/>
              <a:gd name="connsiteX394" fmla="*/ 232899 w 1393485"/>
              <a:gd name="connsiteY394" fmla="*/ 296057 h 1422948"/>
              <a:gd name="connsiteX395" fmla="*/ 1170913 w 1393485"/>
              <a:gd name="connsiteY395" fmla="*/ 1122552 h 1422948"/>
              <a:gd name="connsiteX396" fmla="*/ 1125947 w 1393485"/>
              <a:gd name="connsiteY396" fmla="*/ 1127250 h 1422948"/>
              <a:gd name="connsiteX397" fmla="*/ 1104471 w 1393485"/>
              <a:gd name="connsiteY397" fmla="*/ 1130829 h 1422948"/>
              <a:gd name="connsiteX398" fmla="*/ 1079416 w 1393485"/>
              <a:gd name="connsiteY398" fmla="*/ 1136086 h 1422948"/>
              <a:gd name="connsiteX399" fmla="*/ 1079416 w 1393485"/>
              <a:gd name="connsiteY399" fmla="*/ 1136086 h 1422948"/>
              <a:gd name="connsiteX400" fmla="*/ 1033220 w 1393485"/>
              <a:gd name="connsiteY400" fmla="*/ 1140896 h 1422948"/>
              <a:gd name="connsiteX401" fmla="*/ 984898 w 1393485"/>
              <a:gd name="connsiteY401" fmla="*/ 1147272 h 1422948"/>
              <a:gd name="connsiteX402" fmla="*/ 960514 w 1393485"/>
              <a:gd name="connsiteY402" fmla="*/ 1149621 h 1422948"/>
              <a:gd name="connsiteX403" fmla="*/ 937360 w 1393485"/>
              <a:gd name="connsiteY403" fmla="*/ 1151410 h 1422948"/>
              <a:gd name="connsiteX404" fmla="*/ 917003 w 1393485"/>
              <a:gd name="connsiteY404" fmla="*/ 1151410 h 1422948"/>
              <a:gd name="connsiteX405" fmla="*/ 895750 w 1393485"/>
              <a:gd name="connsiteY405" fmla="*/ 1151746 h 1422948"/>
              <a:gd name="connsiteX406" fmla="*/ 850113 w 1393485"/>
              <a:gd name="connsiteY406" fmla="*/ 1156220 h 1422948"/>
              <a:gd name="connsiteX407" fmla="*/ 804029 w 1393485"/>
              <a:gd name="connsiteY407" fmla="*/ 1168300 h 1422948"/>
              <a:gd name="connsiteX408" fmla="*/ 755596 w 1393485"/>
              <a:gd name="connsiteY408" fmla="*/ 1174564 h 1422948"/>
              <a:gd name="connsiteX409" fmla="*/ 733113 w 1393485"/>
              <a:gd name="connsiteY409" fmla="*/ 1177808 h 1422948"/>
              <a:gd name="connsiteX410" fmla="*/ 712308 w 1393485"/>
              <a:gd name="connsiteY410" fmla="*/ 1185973 h 1422948"/>
              <a:gd name="connsiteX411" fmla="*/ 692622 w 1393485"/>
              <a:gd name="connsiteY411" fmla="*/ 1183065 h 1422948"/>
              <a:gd name="connsiteX412" fmla="*/ 668685 w 1393485"/>
              <a:gd name="connsiteY412" fmla="*/ 1184184 h 1422948"/>
              <a:gd name="connsiteX413" fmla="*/ 623384 w 1393485"/>
              <a:gd name="connsiteY413" fmla="*/ 1190559 h 1422948"/>
              <a:gd name="connsiteX414" fmla="*/ 577971 w 1393485"/>
              <a:gd name="connsiteY414" fmla="*/ 1194474 h 1422948"/>
              <a:gd name="connsiteX415" fmla="*/ 554481 w 1393485"/>
              <a:gd name="connsiteY415" fmla="*/ 1198277 h 1422948"/>
              <a:gd name="connsiteX416" fmla="*/ 534348 w 1393485"/>
              <a:gd name="connsiteY416" fmla="*/ 1208121 h 1422948"/>
              <a:gd name="connsiteX417" fmla="*/ 531216 w 1393485"/>
              <a:gd name="connsiteY417" fmla="*/ 1208792 h 1422948"/>
              <a:gd name="connsiteX418" fmla="*/ 531216 w 1393485"/>
              <a:gd name="connsiteY418" fmla="*/ 1208792 h 1422948"/>
              <a:gd name="connsiteX419" fmla="*/ 503140 w 1393485"/>
              <a:gd name="connsiteY419" fmla="*/ 1211029 h 1422948"/>
              <a:gd name="connsiteX420" fmla="*/ 503140 w 1393485"/>
              <a:gd name="connsiteY420" fmla="*/ 1211029 h 1422948"/>
              <a:gd name="connsiteX421" fmla="*/ 491731 w 1393485"/>
              <a:gd name="connsiteY421" fmla="*/ 1213937 h 1422948"/>
              <a:gd name="connsiteX422" fmla="*/ 491731 w 1393485"/>
              <a:gd name="connsiteY422" fmla="*/ 1213937 h 1422948"/>
              <a:gd name="connsiteX423" fmla="*/ 482783 w 1393485"/>
              <a:gd name="connsiteY423" fmla="*/ 1215168 h 1422948"/>
              <a:gd name="connsiteX424" fmla="*/ 482783 w 1393485"/>
              <a:gd name="connsiteY424" fmla="*/ 1215168 h 1422948"/>
              <a:gd name="connsiteX425" fmla="*/ 463991 w 1393485"/>
              <a:gd name="connsiteY425" fmla="*/ 1216398 h 1422948"/>
              <a:gd name="connsiteX426" fmla="*/ 464103 w 1393485"/>
              <a:gd name="connsiteY426" fmla="*/ 1219418 h 1422948"/>
              <a:gd name="connsiteX427" fmla="*/ 464103 w 1393485"/>
              <a:gd name="connsiteY427" fmla="*/ 1219418 h 1422948"/>
              <a:gd name="connsiteX428" fmla="*/ 395200 w 1393485"/>
              <a:gd name="connsiteY428" fmla="*/ 1225346 h 1422948"/>
              <a:gd name="connsiteX429" fmla="*/ 339720 w 1393485"/>
              <a:gd name="connsiteY429" fmla="*/ 1229373 h 1422948"/>
              <a:gd name="connsiteX430" fmla="*/ 337371 w 1393485"/>
              <a:gd name="connsiteY430" fmla="*/ 1211253 h 1422948"/>
              <a:gd name="connsiteX431" fmla="*/ 338043 w 1393485"/>
              <a:gd name="connsiteY431" fmla="*/ 1190000 h 1422948"/>
              <a:gd name="connsiteX432" fmla="*/ 335694 w 1393485"/>
              <a:gd name="connsiteY432" fmla="*/ 1175012 h 1422948"/>
              <a:gd name="connsiteX433" fmla="*/ 328982 w 1393485"/>
              <a:gd name="connsiteY433" fmla="*/ 1133290 h 1422948"/>
              <a:gd name="connsiteX434" fmla="*/ 318132 w 1393485"/>
              <a:gd name="connsiteY434" fmla="*/ 1037207 h 1422948"/>
              <a:gd name="connsiteX435" fmla="*/ 312316 w 1393485"/>
              <a:gd name="connsiteY435" fmla="*/ 996156 h 1422948"/>
              <a:gd name="connsiteX436" fmla="*/ 322942 w 1393485"/>
              <a:gd name="connsiteY436" fmla="*/ 995373 h 1422948"/>
              <a:gd name="connsiteX437" fmla="*/ 370145 w 1393485"/>
              <a:gd name="connsiteY437" fmla="*/ 988326 h 1422948"/>
              <a:gd name="connsiteX438" fmla="*/ 415670 w 1393485"/>
              <a:gd name="connsiteY438" fmla="*/ 983964 h 1422948"/>
              <a:gd name="connsiteX439" fmla="*/ 437370 w 1393485"/>
              <a:gd name="connsiteY439" fmla="*/ 980496 h 1422948"/>
              <a:gd name="connsiteX440" fmla="*/ 462761 w 1393485"/>
              <a:gd name="connsiteY440" fmla="*/ 975239 h 1422948"/>
              <a:gd name="connsiteX441" fmla="*/ 462761 w 1393485"/>
              <a:gd name="connsiteY441" fmla="*/ 975239 h 1422948"/>
              <a:gd name="connsiteX442" fmla="*/ 509404 w 1393485"/>
              <a:gd name="connsiteY442" fmla="*/ 970765 h 1422948"/>
              <a:gd name="connsiteX443" fmla="*/ 558284 w 1393485"/>
              <a:gd name="connsiteY443" fmla="*/ 964725 h 1422948"/>
              <a:gd name="connsiteX444" fmla="*/ 582893 w 1393485"/>
              <a:gd name="connsiteY444" fmla="*/ 962599 h 1422948"/>
              <a:gd name="connsiteX445" fmla="*/ 606270 w 1393485"/>
              <a:gd name="connsiteY445" fmla="*/ 961145 h 1422948"/>
              <a:gd name="connsiteX446" fmla="*/ 626851 w 1393485"/>
              <a:gd name="connsiteY446" fmla="*/ 961481 h 1422948"/>
              <a:gd name="connsiteX447" fmla="*/ 648328 w 1393485"/>
              <a:gd name="connsiteY447" fmla="*/ 961481 h 1422948"/>
              <a:gd name="connsiteX448" fmla="*/ 694412 w 1393485"/>
              <a:gd name="connsiteY448" fmla="*/ 957454 h 1422948"/>
              <a:gd name="connsiteX449" fmla="*/ 741279 w 1393485"/>
              <a:gd name="connsiteY449" fmla="*/ 945262 h 1422948"/>
              <a:gd name="connsiteX450" fmla="*/ 790271 w 1393485"/>
              <a:gd name="connsiteY450" fmla="*/ 939334 h 1422948"/>
              <a:gd name="connsiteX451" fmla="*/ 812978 w 1393485"/>
              <a:gd name="connsiteY451" fmla="*/ 936202 h 1422948"/>
              <a:gd name="connsiteX452" fmla="*/ 834118 w 1393485"/>
              <a:gd name="connsiteY452" fmla="*/ 927701 h 1422948"/>
              <a:gd name="connsiteX453" fmla="*/ 853916 w 1393485"/>
              <a:gd name="connsiteY453" fmla="*/ 931168 h 1422948"/>
              <a:gd name="connsiteX454" fmla="*/ 878077 w 1393485"/>
              <a:gd name="connsiteY454" fmla="*/ 930385 h 1422948"/>
              <a:gd name="connsiteX455" fmla="*/ 923938 w 1393485"/>
              <a:gd name="connsiteY455" fmla="*/ 924233 h 1422948"/>
              <a:gd name="connsiteX456" fmla="*/ 969910 w 1393485"/>
              <a:gd name="connsiteY456" fmla="*/ 920766 h 1422948"/>
              <a:gd name="connsiteX457" fmla="*/ 993623 w 1393485"/>
              <a:gd name="connsiteY457" fmla="*/ 916963 h 1422948"/>
              <a:gd name="connsiteX458" fmla="*/ 1014204 w 1393485"/>
              <a:gd name="connsiteY458" fmla="*/ 906672 h 1422948"/>
              <a:gd name="connsiteX459" fmla="*/ 1017448 w 1393485"/>
              <a:gd name="connsiteY459" fmla="*/ 906001 h 1422948"/>
              <a:gd name="connsiteX460" fmla="*/ 1017448 w 1393485"/>
              <a:gd name="connsiteY460" fmla="*/ 906001 h 1422948"/>
              <a:gd name="connsiteX461" fmla="*/ 1045859 w 1393485"/>
              <a:gd name="connsiteY461" fmla="*/ 903988 h 1422948"/>
              <a:gd name="connsiteX462" fmla="*/ 1045859 w 1393485"/>
              <a:gd name="connsiteY462" fmla="*/ 903988 h 1422948"/>
              <a:gd name="connsiteX463" fmla="*/ 1057492 w 1393485"/>
              <a:gd name="connsiteY463" fmla="*/ 901079 h 1422948"/>
              <a:gd name="connsiteX464" fmla="*/ 1057492 w 1393485"/>
              <a:gd name="connsiteY464" fmla="*/ 901079 h 1422948"/>
              <a:gd name="connsiteX465" fmla="*/ 1066552 w 1393485"/>
              <a:gd name="connsiteY465" fmla="*/ 899961 h 1422948"/>
              <a:gd name="connsiteX466" fmla="*/ 1066552 w 1393485"/>
              <a:gd name="connsiteY466" fmla="*/ 899961 h 1422948"/>
              <a:gd name="connsiteX467" fmla="*/ 1085568 w 1393485"/>
              <a:gd name="connsiteY467" fmla="*/ 898954 h 1422948"/>
              <a:gd name="connsiteX468" fmla="*/ 1085568 w 1393485"/>
              <a:gd name="connsiteY468" fmla="*/ 895710 h 1422948"/>
              <a:gd name="connsiteX469" fmla="*/ 1085568 w 1393485"/>
              <a:gd name="connsiteY469" fmla="*/ 895710 h 1422948"/>
              <a:gd name="connsiteX470" fmla="*/ 1155253 w 1393485"/>
              <a:gd name="connsiteY470" fmla="*/ 890565 h 1422948"/>
              <a:gd name="connsiteX471" fmla="*/ 1173485 w 1393485"/>
              <a:gd name="connsiteY471" fmla="*/ 889335 h 1422948"/>
              <a:gd name="connsiteX472" fmla="*/ 1176506 w 1393485"/>
              <a:gd name="connsiteY472" fmla="*/ 900856 h 1422948"/>
              <a:gd name="connsiteX473" fmla="*/ 1187244 w 1393485"/>
              <a:gd name="connsiteY473" fmla="*/ 930833 h 1422948"/>
              <a:gd name="connsiteX474" fmla="*/ 1187244 w 1393485"/>
              <a:gd name="connsiteY474" fmla="*/ 930833 h 1422948"/>
              <a:gd name="connsiteX475" fmla="*/ 1192501 w 1393485"/>
              <a:gd name="connsiteY475" fmla="*/ 941012 h 1422948"/>
              <a:gd name="connsiteX476" fmla="*/ 1198205 w 1393485"/>
              <a:gd name="connsiteY476" fmla="*/ 982621 h 1422948"/>
              <a:gd name="connsiteX477" fmla="*/ 1203015 w 1393485"/>
              <a:gd name="connsiteY477" fmla="*/ 1005328 h 1422948"/>
              <a:gd name="connsiteX478" fmla="*/ 1205028 w 1393485"/>
              <a:gd name="connsiteY478" fmla="*/ 1035081 h 1422948"/>
              <a:gd name="connsiteX479" fmla="*/ 1206706 w 1393485"/>
              <a:gd name="connsiteY479" fmla="*/ 1061032 h 1422948"/>
              <a:gd name="connsiteX480" fmla="*/ 1211628 w 1393485"/>
              <a:gd name="connsiteY480" fmla="*/ 1086087 h 1422948"/>
              <a:gd name="connsiteX481" fmla="*/ 1213529 w 1393485"/>
              <a:gd name="connsiteY481" fmla="*/ 1115729 h 1422948"/>
              <a:gd name="connsiteX482" fmla="*/ 1170801 w 1393485"/>
              <a:gd name="connsiteY482" fmla="*/ 1122552 h 14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1393485" h="1422948">
                <a:moveTo>
                  <a:pt x="1392721" y="1123335"/>
                </a:moveTo>
                <a:cubicBezTo>
                  <a:pt x="1392721" y="1123335"/>
                  <a:pt x="1392721" y="1123335"/>
                  <a:pt x="1392721" y="1123335"/>
                </a:cubicBezTo>
                <a:cubicBezTo>
                  <a:pt x="1394399" y="1116176"/>
                  <a:pt x="1393504" y="1092575"/>
                  <a:pt x="1388135" y="1085640"/>
                </a:cubicBezTo>
                <a:cubicBezTo>
                  <a:pt x="1381200" y="1076580"/>
                  <a:pt x="1364533" y="1087541"/>
                  <a:pt x="1358158" y="1090002"/>
                </a:cubicBezTo>
                <a:cubicBezTo>
                  <a:pt x="1341939" y="1096490"/>
                  <a:pt x="1325272" y="1101076"/>
                  <a:pt x="1308270" y="1104543"/>
                </a:cubicBezTo>
                <a:cubicBezTo>
                  <a:pt x="1305921" y="1095259"/>
                  <a:pt x="1305474" y="1085640"/>
                  <a:pt x="1303908" y="1076244"/>
                </a:cubicBezTo>
                <a:cubicBezTo>
                  <a:pt x="1302678" y="1069197"/>
                  <a:pt x="1306369" y="1063045"/>
                  <a:pt x="1304691" y="1055886"/>
                </a:cubicBezTo>
                <a:cubicBezTo>
                  <a:pt x="1303908" y="1052531"/>
                  <a:pt x="1303349" y="1049063"/>
                  <a:pt x="1302901" y="1045596"/>
                </a:cubicBezTo>
                <a:cubicBezTo>
                  <a:pt x="1301447" y="1034298"/>
                  <a:pt x="1299993" y="1023001"/>
                  <a:pt x="1297756" y="1011816"/>
                </a:cubicBezTo>
                <a:cubicBezTo>
                  <a:pt x="1291157" y="977924"/>
                  <a:pt x="1290821" y="943920"/>
                  <a:pt x="1285676" y="909916"/>
                </a:cubicBezTo>
                <a:cubicBezTo>
                  <a:pt x="1283886" y="898059"/>
                  <a:pt x="1282320" y="886203"/>
                  <a:pt x="1280642" y="874346"/>
                </a:cubicBezTo>
                <a:cubicBezTo>
                  <a:pt x="1283439" y="874458"/>
                  <a:pt x="1286235" y="875465"/>
                  <a:pt x="1289255" y="876136"/>
                </a:cubicBezTo>
                <a:cubicBezTo>
                  <a:pt x="1301559" y="878820"/>
                  <a:pt x="1313416" y="877702"/>
                  <a:pt x="1325496" y="875912"/>
                </a:cubicBezTo>
                <a:cubicBezTo>
                  <a:pt x="1331648" y="875017"/>
                  <a:pt x="1352677" y="873228"/>
                  <a:pt x="1348203" y="859805"/>
                </a:cubicBezTo>
                <a:cubicBezTo>
                  <a:pt x="1357487" y="861035"/>
                  <a:pt x="1365093" y="860476"/>
                  <a:pt x="1364645" y="844705"/>
                </a:cubicBezTo>
                <a:cubicBezTo>
                  <a:pt x="1364421" y="834190"/>
                  <a:pt x="1360954" y="823452"/>
                  <a:pt x="1358941" y="813273"/>
                </a:cubicBezTo>
                <a:cubicBezTo>
                  <a:pt x="1356704" y="802088"/>
                  <a:pt x="1353460" y="791909"/>
                  <a:pt x="1349209" y="781730"/>
                </a:cubicBezTo>
                <a:cubicBezTo>
                  <a:pt x="1341827" y="764281"/>
                  <a:pt x="1333885" y="768308"/>
                  <a:pt x="1321917" y="771328"/>
                </a:cubicBezTo>
                <a:cubicBezTo>
                  <a:pt x="1313975" y="773341"/>
                  <a:pt x="1306257" y="777144"/>
                  <a:pt x="1298203" y="777816"/>
                </a:cubicBezTo>
                <a:cubicBezTo>
                  <a:pt x="1289367" y="778487"/>
                  <a:pt x="1280642" y="779046"/>
                  <a:pt x="1271806" y="779941"/>
                </a:cubicBezTo>
                <a:cubicBezTo>
                  <a:pt x="1270352" y="780053"/>
                  <a:pt x="1268898" y="780276"/>
                  <a:pt x="1267443" y="780500"/>
                </a:cubicBezTo>
                <a:cubicBezTo>
                  <a:pt x="1264200" y="756563"/>
                  <a:pt x="1261068" y="732626"/>
                  <a:pt x="1257824" y="708689"/>
                </a:cubicBezTo>
                <a:cubicBezTo>
                  <a:pt x="1257153" y="708242"/>
                  <a:pt x="1256594" y="707683"/>
                  <a:pt x="1256146" y="706900"/>
                </a:cubicBezTo>
                <a:cubicBezTo>
                  <a:pt x="1256146" y="706900"/>
                  <a:pt x="1256146" y="706900"/>
                  <a:pt x="1256146" y="706788"/>
                </a:cubicBezTo>
                <a:cubicBezTo>
                  <a:pt x="1253126" y="701307"/>
                  <a:pt x="1248428" y="697056"/>
                  <a:pt x="1243059" y="694596"/>
                </a:cubicBezTo>
                <a:cubicBezTo>
                  <a:pt x="1242500" y="691016"/>
                  <a:pt x="1241941" y="687549"/>
                  <a:pt x="1241269" y="684081"/>
                </a:cubicBezTo>
                <a:cubicBezTo>
                  <a:pt x="1234670" y="650189"/>
                  <a:pt x="1234334" y="616185"/>
                  <a:pt x="1229189" y="582182"/>
                </a:cubicBezTo>
                <a:cubicBezTo>
                  <a:pt x="1229189" y="581510"/>
                  <a:pt x="1228965" y="580727"/>
                  <a:pt x="1228854" y="580056"/>
                </a:cubicBezTo>
                <a:cubicBezTo>
                  <a:pt x="1243059" y="570213"/>
                  <a:pt x="1229860" y="556343"/>
                  <a:pt x="1228071" y="545829"/>
                </a:cubicBezTo>
                <a:cubicBezTo>
                  <a:pt x="1226840" y="538670"/>
                  <a:pt x="1223596" y="530281"/>
                  <a:pt x="1224715" y="522899"/>
                </a:cubicBezTo>
                <a:cubicBezTo>
                  <a:pt x="1224715" y="523122"/>
                  <a:pt x="1224603" y="523458"/>
                  <a:pt x="1224491" y="523682"/>
                </a:cubicBezTo>
                <a:cubicBezTo>
                  <a:pt x="1223708" y="519096"/>
                  <a:pt x="1223037" y="514621"/>
                  <a:pt x="1222254" y="510035"/>
                </a:cubicBezTo>
                <a:cubicBezTo>
                  <a:pt x="1223261" y="509364"/>
                  <a:pt x="1224379" y="508693"/>
                  <a:pt x="1225610" y="508134"/>
                </a:cubicBezTo>
                <a:cubicBezTo>
                  <a:pt x="1230979" y="505785"/>
                  <a:pt x="1237690" y="506456"/>
                  <a:pt x="1242164" y="501758"/>
                </a:cubicBezTo>
                <a:lnTo>
                  <a:pt x="1242164" y="501758"/>
                </a:lnTo>
                <a:cubicBezTo>
                  <a:pt x="1246415" y="495159"/>
                  <a:pt x="1246191" y="486322"/>
                  <a:pt x="1245855" y="477486"/>
                </a:cubicBezTo>
                <a:cubicBezTo>
                  <a:pt x="1247198" y="473682"/>
                  <a:pt x="1245855" y="461938"/>
                  <a:pt x="1245967" y="457352"/>
                </a:cubicBezTo>
                <a:cubicBezTo>
                  <a:pt x="1245967" y="457352"/>
                  <a:pt x="1245967" y="457352"/>
                  <a:pt x="1245967" y="457352"/>
                </a:cubicBezTo>
                <a:cubicBezTo>
                  <a:pt x="1247533" y="449634"/>
                  <a:pt x="1246638" y="424243"/>
                  <a:pt x="1241493" y="416748"/>
                </a:cubicBezTo>
                <a:cubicBezTo>
                  <a:pt x="1234782" y="406905"/>
                  <a:pt x="1218787" y="418762"/>
                  <a:pt x="1212635" y="421558"/>
                </a:cubicBezTo>
                <a:cubicBezTo>
                  <a:pt x="1211628" y="422006"/>
                  <a:pt x="1210621" y="422341"/>
                  <a:pt x="1209615" y="422789"/>
                </a:cubicBezTo>
                <a:cubicBezTo>
                  <a:pt x="1209279" y="421223"/>
                  <a:pt x="1208943" y="419657"/>
                  <a:pt x="1208272" y="417979"/>
                </a:cubicBezTo>
                <a:cubicBezTo>
                  <a:pt x="1204022" y="407017"/>
                  <a:pt x="1204134" y="395160"/>
                  <a:pt x="1202120" y="383751"/>
                </a:cubicBezTo>
                <a:cubicBezTo>
                  <a:pt x="1200890" y="376704"/>
                  <a:pt x="1204581" y="370552"/>
                  <a:pt x="1202903" y="363394"/>
                </a:cubicBezTo>
                <a:cubicBezTo>
                  <a:pt x="1202120" y="360038"/>
                  <a:pt x="1201561" y="356571"/>
                  <a:pt x="1201114" y="353103"/>
                </a:cubicBezTo>
                <a:cubicBezTo>
                  <a:pt x="1199659" y="341806"/>
                  <a:pt x="1198205" y="330508"/>
                  <a:pt x="1195968" y="319323"/>
                </a:cubicBezTo>
                <a:cubicBezTo>
                  <a:pt x="1189369" y="285431"/>
                  <a:pt x="1189033" y="251427"/>
                  <a:pt x="1183888" y="217423"/>
                </a:cubicBezTo>
                <a:cubicBezTo>
                  <a:pt x="1182098" y="205679"/>
                  <a:pt x="1180532" y="193934"/>
                  <a:pt x="1178855" y="182301"/>
                </a:cubicBezTo>
                <a:cubicBezTo>
                  <a:pt x="1180756" y="182748"/>
                  <a:pt x="1182658" y="183308"/>
                  <a:pt x="1184671" y="183643"/>
                </a:cubicBezTo>
                <a:cubicBezTo>
                  <a:pt x="1197422" y="186328"/>
                  <a:pt x="1209726" y="185209"/>
                  <a:pt x="1222142" y="183419"/>
                </a:cubicBezTo>
                <a:cubicBezTo>
                  <a:pt x="1228518" y="182525"/>
                  <a:pt x="1250330" y="180735"/>
                  <a:pt x="1245744" y="167312"/>
                </a:cubicBezTo>
                <a:cubicBezTo>
                  <a:pt x="1255363" y="168543"/>
                  <a:pt x="1263193" y="167984"/>
                  <a:pt x="1262857" y="152212"/>
                </a:cubicBezTo>
                <a:cubicBezTo>
                  <a:pt x="1262522" y="141698"/>
                  <a:pt x="1259054" y="130960"/>
                  <a:pt x="1256929" y="120781"/>
                </a:cubicBezTo>
                <a:cubicBezTo>
                  <a:pt x="1254580" y="109595"/>
                  <a:pt x="1251336" y="99417"/>
                  <a:pt x="1246862" y="89238"/>
                </a:cubicBezTo>
                <a:cubicBezTo>
                  <a:pt x="1239144" y="71788"/>
                  <a:pt x="1230979" y="75815"/>
                  <a:pt x="1218675" y="78835"/>
                </a:cubicBezTo>
                <a:cubicBezTo>
                  <a:pt x="1210398" y="80849"/>
                  <a:pt x="1202456" y="84652"/>
                  <a:pt x="1194067" y="85323"/>
                </a:cubicBezTo>
                <a:cubicBezTo>
                  <a:pt x="1185006" y="85994"/>
                  <a:pt x="1175834" y="86553"/>
                  <a:pt x="1166774" y="87448"/>
                </a:cubicBezTo>
                <a:cubicBezTo>
                  <a:pt x="1166439" y="87448"/>
                  <a:pt x="1166103" y="87448"/>
                  <a:pt x="1165656" y="87560"/>
                </a:cubicBezTo>
                <a:cubicBezTo>
                  <a:pt x="1162524" y="63735"/>
                  <a:pt x="1159280" y="39910"/>
                  <a:pt x="1156148" y="16197"/>
                </a:cubicBezTo>
                <a:cubicBezTo>
                  <a:pt x="1155477" y="15749"/>
                  <a:pt x="1154918" y="15190"/>
                  <a:pt x="1154470" y="14407"/>
                </a:cubicBezTo>
                <a:cubicBezTo>
                  <a:pt x="1154470" y="14407"/>
                  <a:pt x="1154470" y="14407"/>
                  <a:pt x="1154470" y="14295"/>
                </a:cubicBezTo>
                <a:cubicBezTo>
                  <a:pt x="1149101" y="4564"/>
                  <a:pt x="1138699" y="-1476"/>
                  <a:pt x="1127737" y="313"/>
                </a:cubicBezTo>
                <a:cubicBezTo>
                  <a:pt x="1120131" y="1544"/>
                  <a:pt x="1112525" y="3333"/>
                  <a:pt x="1106484" y="3781"/>
                </a:cubicBezTo>
                <a:cubicBezTo>
                  <a:pt x="1094404" y="4787"/>
                  <a:pt x="1055367" y="2103"/>
                  <a:pt x="1060848" y="22572"/>
                </a:cubicBezTo>
                <a:cubicBezTo>
                  <a:pt x="1061295" y="24362"/>
                  <a:pt x="1060848" y="25816"/>
                  <a:pt x="1059729" y="26711"/>
                </a:cubicBezTo>
                <a:cubicBezTo>
                  <a:pt x="1061072" y="33758"/>
                  <a:pt x="1062414" y="40917"/>
                  <a:pt x="1063644" y="47963"/>
                </a:cubicBezTo>
                <a:cubicBezTo>
                  <a:pt x="1048208" y="50983"/>
                  <a:pt x="1059506" y="81072"/>
                  <a:pt x="1062190" y="87560"/>
                </a:cubicBezTo>
                <a:cubicBezTo>
                  <a:pt x="1064651" y="93488"/>
                  <a:pt x="1068118" y="98745"/>
                  <a:pt x="1069908" y="104674"/>
                </a:cubicBezTo>
                <a:cubicBezTo>
                  <a:pt x="1067559" y="104786"/>
                  <a:pt x="1065210" y="104897"/>
                  <a:pt x="1062861" y="105121"/>
                </a:cubicBezTo>
                <a:cubicBezTo>
                  <a:pt x="1043287" y="106463"/>
                  <a:pt x="1023824" y="107806"/>
                  <a:pt x="1004249" y="109260"/>
                </a:cubicBezTo>
                <a:cubicBezTo>
                  <a:pt x="994518" y="109931"/>
                  <a:pt x="984675" y="110602"/>
                  <a:pt x="974943" y="111385"/>
                </a:cubicBezTo>
                <a:cubicBezTo>
                  <a:pt x="967002" y="111944"/>
                  <a:pt x="956711" y="110378"/>
                  <a:pt x="950000" y="116418"/>
                </a:cubicBezTo>
                <a:cubicBezTo>
                  <a:pt x="948769" y="114629"/>
                  <a:pt x="932103" y="117425"/>
                  <a:pt x="930425" y="117761"/>
                </a:cubicBezTo>
                <a:cubicBezTo>
                  <a:pt x="923714" y="118991"/>
                  <a:pt x="917114" y="120669"/>
                  <a:pt x="910291" y="121564"/>
                </a:cubicBezTo>
                <a:cubicBezTo>
                  <a:pt x="894184" y="123577"/>
                  <a:pt x="878077" y="125255"/>
                  <a:pt x="862082" y="127492"/>
                </a:cubicBezTo>
                <a:cubicBezTo>
                  <a:pt x="846422" y="129617"/>
                  <a:pt x="830874" y="131966"/>
                  <a:pt x="814991" y="133085"/>
                </a:cubicBezTo>
                <a:cubicBezTo>
                  <a:pt x="806938" y="133644"/>
                  <a:pt x="798884" y="134203"/>
                  <a:pt x="790942" y="134763"/>
                </a:cubicBezTo>
                <a:cubicBezTo>
                  <a:pt x="782665" y="135322"/>
                  <a:pt x="775506" y="138678"/>
                  <a:pt x="767453" y="139796"/>
                </a:cubicBezTo>
                <a:cubicBezTo>
                  <a:pt x="767453" y="139796"/>
                  <a:pt x="767453" y="139796"/>
                  <a:pt x="767453" y="139796"/>
                </a:cubicBezTo>
                <a:cubicBezTo>
                  <a:pt x="737252" y="141921"/>
                  <a:pt x="705709" y="140803"/>
                  <a:pt x="675956" y="146396"/>
                </a:cubicBezTo>
                <a:cubicBezTo>
                  <a:pt x="647209" y="151876"/>
                  <a:pt x="618015" y="152548"/>
                  <a:pt x="589380" y="159147"/>
                </a:cubicBezTo>
                <a:cubicBezTo>
                  <a:pt x="589380" y="159147"/>
                  <a:pt x="589380" y="159147"/>
                  <a:pt x="589380" y="159147"/>
                </a:cubicBezTo>
                <a:cubicBezTo>
                  <a:pt x="571931" y="158923"/>
                  <a:pt x="555376" y="164516"/>
                  <a:pt x="538374" y="167760"/>
                </a:cubicBezTo>
                <a:cubicBezTo>
                  <a:pt x="529202" y="169438"/>
                  <a:pt x="519918" y="170780"/>
                  <a:pt x="510634" y="171339"/>
                </a:cubicBezTo>
                <a:cubicBezTo>
                  <a:pt x="506384" y="171563"/>
                  <a:pt x="501910" y="170892"/>
                  <a:pt x="498107" y="171227"/>
                </a:cubicBezTo>
                <a:cubicBezTo>
                  <a:pt x="493856" y="171451"/>
                  <a:pt x="489158" y="172681"/>
                  <a:pt x="484796" y="173017"/>
                </a:cubicBezTo>
                <a:cubicBezTo>
                  <a:pt x="484796" y="173912"/>
                  <a:pt x="472156" y="177044"/>
                  <a:pt x="469807" y="177267"/>
                </a:cubicBezTo>
                <a:cubicBezTo>
                  <a:pt x="463544" y="177939"/>
                  <a:pt x="457168" y="178386"/>
                  <a:pt x="450792" y="178945"/>
                </a:cubicBezTo>
                <a:cubicBezTo>
                  <a:pt x="438935" y="179840"/>
                  <a:pt x="425513" y="178945"/>
                  <a:pt x="414775" y="184538"/>
                </a:cubicBezTo>
                <a:cubicBezTo>
                  <a:pt x="410636" y="176373"/>
                  <a:pt x="394865" y="174919"/>
                  <a:pt x="388713" y="175701"/>
                </a:cubicBezTo>
                <a:cubicBezTo>
                  <a:pt x="377639" y="177156"/>
                  <a:pt x="366565" y="178945"/>
                  <a:pt x="355604" y="180735"/>
                </a:cubicBezTo>
                <a:cubicBezTo>
                  <a:pt x="332562" y="184426"/>
                  <a:pt x="309520" y="188900"/>
                  <a:pt x="286254" y="191026"/>
                </a:cubicBezTo>
                <a:cubicBezTo>
                  <a:pt x="273726" y="195723"/>
                  <a:pt x="260080" y="196171"/>
                  <a:pt x="246993" y="197737"/>
                </a:cubicBezTo>
                <a:cubicBezTo>
                  <a:pt x="234353" y="199191"/>
                  <a:pt x="221825" y="201652"/>
                  <a:pt x="209186" y="202882"/>
                </a:cubicBezTo>
                <a:cubicBezTo>
                  <a:pt x="204935" y="203218"/>
                  <a:pt x="200797" y="203441"/>
                  <a:pt x="196658" y="203665"/>
                </a:cubicBezTo>
                <a:cubicBezTo>
                  <a:pt x="193191" y="177491"/>
                  <a:pt x="189723" y="151205"/>
                  <a:pt x="186144" y="125031"/>
                </a:cubicBezTo>
                <a:cubicBezTo>
                  <a:pt x="184019" y="121228"/>
                  <a:pt x="181558" y="117761"/>
                  <a:pt x="178090" y="114853"/>
                </a:cubicBezTo>
                <a:cubicBezTo>
                  <a:pt x="165563" y="112839"/>
                  <a:pt x="147218" y="117537"/>
                  <a:pt x="139500" y="118320"/>
                </a:cubicBezTo>
                <a:cubicBezTo>
                  <a:pt x="122275" y="119886"/>
                  <a:pt x="98226" y="119998"/>
                  <a:pt x="89501" y="136664"/>
                </a:cubicBezTo>
                <a:cubicBezTo>
                  <a:pt x="91403" y="146843"/>
                  <a:pt x="93304" y="157022"/>
                  <a:pt x="95094" y="167312"/>
                </a:cubicBezTo>
                <a:cubicBezTo>
                  <a:pt x="79658" y="170332"/>
                  <a:pt x="91179" y="201987"/>
                  <a:pt x="93864" y="208699"/>
                </a:cubicBezTo>
                <a:cubicBezTo>
                  <a:pt x="94758" y="210936"/>
                  <a:pt x="95765" y="212949"/>
                  <a:pt x="96772" y="215074"/>
                </a:cubicBezTo>
                <a:cubicBezTo>
                  <a:pt x="96101" y="215522"/>
                  <a:pt x="95318" y="215857"/>
                  <a:pt x="94423" y="216305"/>
                </a:cubicBezTo>
                <a:cubicBezTo>
                  <a:pt x="84132" y="221003"/>
                  <a:pt x="72947" y="215522"/>
                  <a:pt x="63104" y="222792"/>
                </a:cubicBezTo>
                <a:cubicBezTo>
                  <a:pt x="59524" y="225365"/>
                  <a:pt x="56169" y="229056"/>
                  <a:pt x="52030" y="230175"/>
                </a:cubicBezTo>
                <a:cubicBezTo>
                  <a:pt x="47220" y="231517"/>
                  <a:pt x="43417" y="228609"/>
                  <a:pt x="38943" y="231741"/>
                </a:cubicBezTo>
                <a:cubicBezTo>
                  <a:pt x="34021" y="235208"/>
                  <a:pt x="30330" y="239235"/>
                  <a:pt x="24737" y="241472"/>
                </a:cubicBezTo>
                <a:cubicBezTo>
                  <a:pt x="18809" y="243709"/>
                  <a:pt x="11650" y="242926"/>
                  <a:pt x="6505" y="247624"/>
                </a:cubicBezTo>
                <a:lnTo>
                  <a:pt x="6505" y="247624"/>
                </a:lnTo>
                <a:cubicBezTo>
                  <a:pt x="1695" y="254224"/>
                  <a:pt x="1695" y="263060"/>
                  <a:pt x="1807" y="271897"/>
                </a:cubicBezTo>
                <a:cubicBezTo>
                  <a:pt x="1807" y="271897"/>
                  <a:pt x="1807" y="271897"/>
                  <a:pt x="1807" y="271897"/>
                </a:cubicBezTo>
                <a:cubicBezTo>
                  <a:pt x="241" y="275700"/>
                  <a:pt x="1248" y="287556"/>
                  <a:pt x="1136" y="292030"/>
                </a:cubicBezTo>
                <a:cubicBezTo>
                  <a:pt x="1136" y="292030"/>
                  <a:pt x="1136" y="292030"/>
                  <a:pt x="1136" y="292030"/>
                </a:cubicBezTo>
                <a:cubicBezTo>
                  <a:pt x="-877" y="299748"/>
                  <a:pt x="-542" y="325139"/>
                  <a:pt x="4827" y="332857"/>
                </a:cubicBezTo>
                <a:cubicBezTo>
                  <a:pt x="11874" y="342812"/>
                  <a:pt x="29435" y="331291"/>
                  <a:pt x="36258" y="328607"/>
                </a:cubicBezTo>
                <a:cubicBezTo>
                  <a:pt x="61761" y="318652"/>
                  <a:pt x="88383" y="312947"/>
                  <a:pt x="115228" y="309592"/>
                </a:cubicBezTo>
                <a:cubicBezTo>
                  <a:pt x="115452" y="311717"/>
                  <a:pt x="115787" y="313842"/>
                  <a:pt x="116011" y="315855"/>
                </a:cubicBezTo>
                <a:cubicBezTo>
                  <a:pt x="118136" y="333640"/>
                  <a:pt x="121380" y="351090"/>
                  <a:pt x="122834" y="369098"/>
                </a:cubicBezTo>
                <a:cubicBezTo>
                  <a:pt x="124288" y="386548"/>
                  <a:pt x="128203" y="403550"/>
                  <a:pt x="129769" y="421111"/>
                </a:cubicBezTo>
                <a:cubicBezTo>
                  <a:pt x="130440" y="429276"/>
                  <a:pt x="133348" y="436882"/>
                  <a:pt x="134691" y="444824"/>
                </a:cubicBezTo>
                <a:cubicBezTo>
                  <a:pt x="136368" y="455003"/>
                  <a:pt x="136145" y="465629"/>
                  <a:pt x="136928" y="475920"/>
                </a:cubicBezTo>
                <a:cubicBezTo>
                  <a:pt x="137375" y="482855"/>
                  <a:pt x="137711" y="489901"/>
                  <a:pt x="138270" y="496836"/>
                </a:cubicBezTo>
                <a:cubicBezTo>
                  <a:pt x="136928" y="498291"/>
                  <a:pt x="135697" y="499856"/>
                  <a:pt x="134802" y="501646"/>
                </a:cubicBezTo>
                <a:cubicBezTo>
                  <a:pt x="136704" y="511825"/>
                  <a:pt x="138606" y="522004"/>
                  <a:pt x="140395" y="532294"/>
                </a:cubicBezTo>
                <a:cubicBezTo>
                  <a:pt x="124959" y="535314"/>
                  <a:pt x="136480" y="566969"/>
                  <a:pt x="139165" y="573681"/>
                </a:cubicBezTo>
                <a:cubicBezTo>
                  <a:pt x="140619" y="577260"/>
                  <a:pt x="142409" y="580504"/>
                  <a:pt x="143975" y="583859"/>
                </a:cubicBezTo>
                <a:cubicBezTo>
                  <a:pt x="137263" y="583859"/>
                  <a:pt x="130664" y="584754"/>
                  <a:pt x="124064" y="585873"/>
                </a:cubicBezTo>
                <a:cubicBezTo>
                  <a:pt x="118248" y="586879"/>
                  <a:pt x="98114" y="589005"/>
                  <a:pt x="102812" y="602315"/>
                </a:cubicBezTo>
                <a:cubicBezTo>
                  <a:pt x="93864" y="601197"/>
                  <a:pt x="86705" y="601868"/>
                  <a:pt x="87488" y="617640"/>
                </a:cubicBezTo>
                <a:cubicBezTo>
                  <a:pt x="88047" y="628154"/>
                  <a:pt x="91515" y="638780"/>
                  <a:pt x="93752" y="648959"/>
                </a:cubicBezTo>
                <a:cubicBezTo>
                  <a:pt x="96213" y="660144"/>
                  <a:pt x="99456" y="670211"/>
                  <a:pt x="103819" y="680278"/>
                </a:cubicBezTo>
                <a:cubicBezTo>
                  <a:pt x="111313" y="697616"/>
                  <a:pt x="118807" y="693365"/>
                  <a:pt x="130105" y="690233"/>
                </a:cubicBezTo>
                <a:cubicBezTo>
                  <a:pt x="137711" y="688108"/>
                  <a:pt x="144869" y="684081"/>
                  <a:pt x="152587" y="683298"/>
                </a:cubicBezTo>
                <a:cubicBezTo>
                  <a:pt x="155496" y="682963"/>
                  <a:pt x="158516" y="682739"/>
                  <a:pt x="161424" y="682403"/>
                </a:cubicBezTo>
                <a:cubicBezTo>
                  <a:pt x="163549" y="699629"/>
                  <a:pt x="166569" y="716519"/>
                  <a:pt x="168023" y="733968"/>
                </a:cubicBezTo>
                <a:cubicBezTo>
                  <a:pt x="169477" y="751418"/>
                  <a:pt x="173392" y="768420"/>
                  <a:pt x="174958" y="785981"/>
                </a:cubicBezTo>
                <a:cubicBezTo>
                  <a:pt x="175629" y="794146"/>
                  <a:pt x="178538" y="801752"/>
                  <a:pt x="179880" y="809694"/>
                </a:cubicBezTo>
                <a:cubicBezTo>
                  <a:pt x="181558" y="819873"/>
                  <a:pt x="181334" y="830499"/>
                  <a:pt x="182117" y="840790"/>
                </a:cubicBezTo>
                <a:cubicBezTo>
                  <a:pt x="182788" y="849850"/>
                  <a:pt x="183012" y="858910"/>
                  <a:pt x="184019" y="867859"/>
                </a:cubicBezTo>
                <a:cubicBezTo>
                  <a:pt x="185025" y="876695"/>
                  <a:pt x="188269" y="885196"/>
                  <a:pt x="189164" y="894144"/>
                </a:cubicBezTo>
                <a:cubicBezTo>
                  <a:pt x="190059" y="903764"/>
                  <a:pt x="190506" y="913495"/>
                  <a:pt x="191065" y="923115"/>
                </a:cubicBezTo>
                <a:cubicBezTo>
                  <a:pt x="188493" y="922891"/>
                  <a:pt x="186032" y="922555"/>
                  <a:pt x="183347" y="924457"/>
                </a:cubicBezTo>
                <a:cubicBezTo>
                  <a:pt x="178650" y="927925"/>
                  <a:pt x="175070" y="931951"/>
                  <a:pt x="169589" y="934188"/>
                </a:cubicBezTo>
                <a:cubicBezTo>
                  <a:pt x="163885" y="936426"/>
                  <a:pt x="156950" y="935643"/>
                  <a:pt x="152028" y="940340"/>
                </a:cubicBezTo>
                <a:lnTo>
                  <a:pt x="152028" y="940340"/>
                </a:lnTo>
                <a:cubicBezTo>
                  <a:pt x="147442" y="946940"/>
                  <a:pt x="147330" y="955776"/>
                  <a:pt x="147442" y="964613"/>
                </a:cubicBezTo>
                <a:cubicBezTo>
                  <a:pt x="147442" y="964613"/>
                  <a:pt x="147442" y="964613"/>
                  <a:pt x="147442" y="964613"/>
                </a:cubicBezTo>
                <a:cubicBezTo>
                  <a:pt x="145988" y="968416"/>
                  <a:pt x="146883" y="980273"/>
                  <a:pt x="146771" y="984747"/>
                </a:cubicBezTo>
                <a:lnTo>
                  <a:pt x="146771" y="984747"/>
                </a:lnTo>
                <a:cubicBezTo>
                  <a:pt x="144869" y="992465"/>
                  <a:pt x="145093" y="1017856"/>
                  <a:pt x="150350" y="1025462"/>
                </a:cubicBezTo>
                <a:cubicBezTo>
                  <a:pt x="157173" y="1035417"/>
                  <a:pt x="174175" y="1023896"/>
                  <a:pt x="180663" y="1021211"/>
                </a:cubicBezTo>
                <a:cubicBezTo>
                  <a:pt x="187933" y="1018303"/>
                  <a:pt x="195316" y="1015730"/>
                  <a:pt x="202698" y="1013493"/>
                </a:cubicBezTo>
                <a:cubicBezTo>
                  <a:pt x="202922" y="1013941"/>
                  <a:pt x="203034" y="1014500"/>
                  <a:pt x="203146" y="1014948"/>
                </a:cubicBezTo>
                <a:cubicBezTo>
                  <a:pt x="206725" y="1024231"/>
                  <a:pt x="208515" y="1034075"/>
                  <a:pt x="211199" y="1043582"/>
                </a:cubicBezTo>
                <a:cubicBezTo>
                  <a:pt x="213772" y="1052754"/>
                  <a:pt x="213996" y="1067743"/>
                  <a:pt x="222161" y="1075014"/>
                </a:cubicBezTo>
                <a:lnTo>
                  <a:pt x="222161" y="1075014"/>
                </a:lnTo>
                <a:cubicBezTo>
                  <a:pt x="222720" y="1078817"/>
                  <a:pt x="223056" y="1083403"/>
                  <a:pt x="227530" y="1085640"/>
                </a:cubicBezTo>
                <a:cubicBezTo>
                  <a:pt x="228984" y="1095036"/>
                  <a:pt x="230550" y="1104319"/>
                  <a:pt x="231333" y="1113827"/>
                </a:cubicBezTo>
                <a:cubicBezTo>
                  <a:pt x="232004" y="1121992"/>
                  <a:pt x="234912" y="1129599"/>
                  <a:pt x="236255" y="1137540"/>
                </a:cubicBezTo>
                <a:cubicBezTo>
                  <a:pt x="237933" y="1147719"/>
                  <a:pt x="237709" y="1158345"/>
                  <a:pt x="238492" y="1168636"/>
                </a:cubicBezTo>
                <a:cubicBezTo>
                  <a:pt x="239163" y="1177696"/>
                  <a:pt x="239387" y="1186756"/>
                  <a:pt x="240393" y="1195705"/>
                </a:cubicBezTo>
                <a:cubicBezTo>
                  <a:pt x="241400" y="1204541"/>
                  <a:pt x="244644" y="1213042"/>
                  <a:pt x="245539" y="1221991"/>
                </a:cubicBezTo>
                <a:cubicBezTo>
                  <a:pt x="246098" y="1228254"/>
                  <a:pt x="246545" y="1234518"/>
                  <a:pt x="246881" y="1240894"/>
                </a:cubicBezTo>
                <a:cubicBezTo>
                  <a:pt x="240281" y="1241006"/>
                  <a:pt x="233682" y="1241789"/>
                  <a:pt x="227194" y="1242796"/>
                </a:cubicBezTo>
                <a:cubicBezTo>
                  <a:pt x="221154" y="1243802"/>
                  <a:pt x="200237" y="1245704"/>
                  <a:pt x="205047" y="1258120"/>
                </a:cubicBezTo>
                <a:cubicBezTo>
                  <a:pt x="195763" y="1257113"/>
                  <a:pt x="188269" y="1257784"/>
                  <a:pt x="189164" y="1272325"/>
                </a:cubicBezTo>
                <a:cubicBezTo>
                  <a:pt x="189723" y="1282057"/>
                  <a:pt x="193303" y="1292012"/>
                  <a:pt x="195651" y="1301407"/>
                </a:cubicBezTo>
                <a:cubicBezTo>
                  <a:pt x="198224" y="1311810"/>
                  <a:pt x="201580" y="1321094"/>
                  <a:pt x="206166" y="1330490"/>
                </a:cubicBezTo>
                <a:cubicBezTo>
                  <a:pt x="213996" y="1346485"/>
                  <a:pt x="221714" y="1342682"/>
                  <a:pt x="233458" y="1339662"/>
                </a:cubicBezTo>
                <a:cubicBezTo>
                  <a:pt x="241288" y="1337648"/>
                  <a:pt x="248782" y="1333957"/>
                  <a:pt x="256836" y="1333286"/>
                </a:cubicBezTo>
                <a:cubicBezTo>
                  <a:pt x="256836" y="1333286"/>
                  <a:pt x="256836" y="1333286"/>
                  <a:pt x="256836" y="1333286"/>
                </a:cubicBezTo>
                <a:cubicBezTo>
                  <a:pt x="257619" y="1336530"/>
                  <a:pt x="258514" y="1339774"/>
                  <a:pt x="259744" y="1342906"/>
                </a:cubicBezTo>
                <a:cubicBezTo>
                  <a:pt x="263324" y="1352190"/>
                  <a:pt x="265113" y="1362033"/>
                  <a:pt x="267798" y="1371540"/>
                </a:cubicBezTo>
                <a:cubicBezTo>
                  <a:pt x="270370" y="1380713"/>
                  <a:pt x="270594" y="1395701"/>
                  <a:pt x="278760" y="1402972"/>
                </a:cubicBezTo>
                <a:cubicBezTo>
                  <a:pt x="278760" y="1402972"/>
                  <a:pt x="278760" y="1402972"/>
                  <a:pt x="278760" y="1402972"/>
                </a:cubicBezTo>
                <a:cubicBezTo>
                  <a:pt x="279319" y="1407334"/>
                  <a:pt x="279431" y="1412815"/>
                  <a:pt x="286030" y="1414493"/>
                </a:cubicBezTo>
                <a:cubicBezTo>
                  <a:pt x="286030" y="1414493"/>
                  <a:pt x="286030" y="1414493"/>
                  <a:pt x="286030" y="1414493"/>
                </a:cubicBezTo>
                <a:cubicBezTo>
                  <a:pt x="296992" y="1420645"/>
                  <a:pt x="306052" y="1422882"/>
                  <a:pt x="320593" y="1422882"/>
                </a:cubicBezTo>
                <a:cubicBezTo>
                  <a:pt x="336253" y="1422882"/>
                  <a:pt x="350235" y="1423888"/>
                  <a:pt x="365335" y="1418072"/>
                </a:cubicBezTo>
                <a:lnTo>
                  <a:pt x="365335" y="1418072"/>
                </a:lnTo>
                <a:cubicBezTo>
                  <a:pt x="365335" y="1418072"/>
                  <a:pt x="365335" y="1418072"/>
                  <a:pt x="365335" y="1418072"/>
                </a:cubicBezTo>
                <a:cubicBezTo>
                  <a:pt x="380100" y="1407893"/>
                  <a:pt x="366454" y="1393128"/>
                  <a:pt x="364664" y="1382055"/>
                </a:cubicBezTo>
                <a:cubicBezTo>
                  <a:pt x="363434" y="1374560"/>
                  <a:pt x="360078" y="1365836"/>
                  <a:pt x="361085" y="1358118"/>
                </a:cubicBezTo>
                <a:cubicBezTo>
                  <a:pt x="361085" y="1358342"/>
                  <a:pt x="360973" y="1358677"/>
                  <a:pt x="360861" y="1358901"/>
                </a:cubicBezTo>
                <a:cubicBezTo>
                  <a:pt x="358512" y="1344360"/>
                  <a:pt x="356051" y="1329819"/>
                  <a:pt x="353702" y="1315389"/>
                </a:cubicBezTo>
                <a:cubicBezTo>
                  <a:pt x="363098" y="1314383"/>
                  <a:pt x="372606" y="1313935"/>
                  <a:pt x="381890" y="1313152"/>
                </a:cubicBezTo>
                <a:cubicBezTo>
                  <a:pt x="400569" y="1311586"/>
                  <a:pt x="419137" y="1310020"/>
                  <a:pt x="437817" y="1308454"/>
                </a:cubicBezTo>
                <a:cubicBezTo>
                  <a:pt x="447101" y="1307671"/>
                  <a:pt x="456497" y="1306888"/>
                  <a:pt x="465781" y="1306105"/>
                </a:cubicBezTo>
                <a:cubicBezTo>
                  <a:pt x="473387" y="1305434"/>
                  <a:pt x="483230" y="1306777"/>
                  <a:pt x="489494" y="1301072"/>
                </a:cubicBezTo>
                <a:cubicBezTo>
                  <a:pt x="490724" y="1302750"/>
                  <a:pt x="506496" y="1299842"/>
                  <a:pt x="508174" y="1299506"/>
                </a:cubicBezTo>
                <a:cubicBezTo>
                  <a:pt x="514549" y="1298276"/>
                  <a:pt x="520813" y="1296598"/>
                  <a:pt x="527301" y="1295703"/>
                </a:cubicBezTo>
                <a:cubicBezTo>
                  <a:pt x="542625" y="1293578"/>
                  <a:pt x="557949" y="1291788"/>
                  <a:pt x="573273" y="1289439"/>
                </a:cubicBezTo>
                <a:cubicBezTo>
                  <a:pt x="588262" y="1287202"/>
                  <a:pt x="603026" y="1284741"/>
                  <a:pt x="618127" y="1283511"/>
                </a:cubicBezTo>
                <a:cubicBezTo>
                  <a:pt x="625845" y="1282840"/>
                  <a:pt x="633451" y="1282280"/>
                  <a:pt x="641169" y="1281609"/>
                </a:cubicBezTo>
                <a:cubicBezTo>
                  <a:pt x="649111" y="1280938"/>
                  <a:pt x="655822" y="1277694"/>
                  <a:pt x="663540" y="1276576"/>
                </a:cubicBezTo>
                <a:cubicBezTo>
                  <a:pt x="663540" y="1276576"/>
                  <a:pt x="663540" y="1276576"/>
                  <a:pt x="663540" y="1276576"/>
                </a:cubicBezTo>
                <a:cubicBezTo>
                  <a:pt x="692398" y="1274227"/>
                  <a:pt x="722599" y="1274786"/>
                  <a:pt x="750898" y="1269081"/>
                </a:cubicBezTo>
                <a:cubicBezTo>
                  <a:pt x="778191" y="1263601"/>
                  <a:pt x="806155" y="1262482"/>
                  <a:pt x="833447" y="1255994"/>
                </a:cubicBezTo>
                <a:cubicBezTo>
                  <a:pt x="833447" y="1255994"/>
                  <a:pt x="833447" y="1255994"/>
                  <a:pt x="833447" y="1255994"/>
                </a:cubicBezTo>
                <a:cubicBezTo>
                  <a:pt x="850225" y="1255994"/>
                  <a:pt x="865885" y="1250514"/>
                  <a:pt x="881992" y="1247270"/>
                </a:cubicBezTo>
                <a:cubicBezTo>
                  <a:pt x="890717" y="1245480"/>
                  <a:pt x="899553" y="1244250"/>
                  <a:pt x="908502" y="1243579"/>
                </a:cubicBezTo>
                <a:cubicBezTo>
                  <a:pt x="912528" y="1243243"/>
                  <a:pt x="916891" y="1243802"/>
                  <a:pt x="920470" y="1243579"/>
                </a:cubicBezTo>
                <a:cubicBezTo>
                  <a:pt x="924497" y="1243243"/>
                  <a:pt x="928971" y="1242124"/>
                  <a:pt x="933222" y="1241677"/>
                </a:cubicBezTo>
                <a:cubicBezTo>
                  <a:pt x="933110" y="1240782"/>
                  <a:pt x="945190" y="1237762"/>
                  <a:pt x="947427" y="1237538"/>
                </a:cubicBezTo>
                <a:cubicBezTo>
                  <a:pt x="953467" y="1236867"/>
                  <a:pt x="959507" y="1236308"/>
                  <a:pt x="965548" y="1235749"/>
                </a:cubicBezTo>
                <a:cubicBezTo>
                  <a:pt x="976845" y="1234742"/>
                  <a:pt x="989820" y="1235413"/>
                  <a:pt x="999887" y="1229932"/>
                </a:cubicBezTo>
                <a:cubicBezTo>
                  <a:pt x="1004137" y="1237427"/>
                  <a:pt x="1019126" y="1238545"/>
                  <a:pt x="1025054" y="1237762"/>
                </a:cubicBezTo>
                <a:cubicBezTo>
                  <a:pt x="1035569" y="1236308"/>
                  <a:pt x="1046195" y="1234407"/>
                  <a:pt x="1056597" y="1232617"/>
                </a:cubicBezTo>
                <a:cubicBezTo>
                  <a:pt x="1078633" y="1228814"/>
                  <a:pt x="1100444" y="1224340"/>
                  <a:pt x="1122703" y="1221991"/>
                </a:cubicBezTo>
                <a:cubicBezTo>
                  <a:pt x="1134672" y="1217516"/>
                  <a:pt x="1147647" y="1216845"/>
                  <a:pt x="1160175" y="1215168"/>
                </a:cubicBezTo>
                <a:cubicBezTo>
                  <a:pt x="1172255" y="1213602"/>
                  <a:pt x="1184112" y="1211141"/>
                  <a:pt x="1196192" y="1209798"/>
                </a:cubicBezTo>
                <a:cubicBezTo>
                  <a:pt x="1206706" y="1208680"/>
                  <a:pt x="1216885" y="1208680"/>
                  <a:pt x="1227176" y="1207450"/>
                </a:cubicBezTo>
                <a:cubicBezTo>
                  <a:pt x="1229525" y="1214832"/>
                  <a:pt x="1231091" y="1222438"/>
                  <a:pt x="1233216" y="1229709"/>
                </a:cubicBezTo>
                <a:cubicBezTo>
                  <a:pt x="1235789" y="1238545"/>
                  <a:pt x="1235900" y="1252751"/>
                  <a:pt x="1243954" y="1259686"/>
                </a:cubicBezTo>
                <a:cubicBezTo>
                  <a:pt x="1243954" y="1259686"/>
                  <a:pt x="1243954" y="1259686"/>
                  <a:pt x="1243954" y="1259686"/>
                </a:cubicBezTo>
                <a:cubicBezTo>
                  <a:pt x="1244513" y="1263824"/>
                  <a:pt x="1244513" y="1269193"/>
                  <a:pt x="1251113" y="1270759"/>
                </a:cubicBezTo>
                <a:cubicBezTo>
                  <a:pt x="1251113" y="1270759"/>
                  <a:pt x="1251113" y="1270759"/>
                  <a:pt x="1251113" y="1270759"/>
                </a:cubicBezTo>
                <a:cubicBezTo>
                  <a:pt x="1261963" y="1276576"/>
                  <a:pt x="1271135" y="1278701"/>
                  <a:pt x="1285564" y="1278589"/>
                </a:cubicBezTo>
                <a:cubicBezTo>
                  <a:pt x="1301224" y="1278589"/>
                  <a:pt x="1315205" y="1279372"/>
                  <a:pt x="1330306" y="1273779"/>
                </a:cubicBezTo>
                <a:lnTo>
                  <a:pt x="1330306" y="1273779"/>
                </a:lnTo>
                <a:cubicBezTo>
                  <a:pt x="1330306" y="1273779"/>
                  <a:pt x="1330306" y="1273779"/>
                  <a:pt x="1330306" y="1273779"/>
                </a:cubicBezTo>
                <a:cubicBezTo>
                  <a:pt x="1345071" y="1263936"/>
                  <a:pt x="1331536" y="1249954"/>
                  <a:pt x="1329858" y="1239328"/>
                </a:cubicBezTo>
                <a:cubicBezTo>
                  <a:pt x="1328628" y="1232169"/>
                  <a:pt x="1325384" y="1223780"/>
                  <a:pt x="1326503" y="1216398"/>
                </a:cubicBezTo>
                <a:cubicBezTo>
                  <a:pt x="1326503" y="1216622"/>
                  <a:pt x="1326391" y="1216957"/>
                  <a:pt x="1326279" y="1217181"/>
                </a:cubicBezTo>
                <a:cubicBezTo>
                  <a:pt x="1324937" y="1209239"/>
                  <a:pt x="1323594" y="1201186"/>
                  <a:pt x="1322364" y="1193244"/>
                </a:cubicBezTo>
                <a:cubicBezTo>
                  <a:pt x="1326838" y="1193020"/>
                  <a:pt x="1331312" y="1192349"/>
                  <a:pt x="1335451" y="1189217"/>
                </a:cubicBezTo>
                <a:cubicBezTo>
                  <a:pt x="1338807" y="1186756"/>
                  <a:pt x="1341939" y="1183289"/>
                  <a:pt x="1345854" y="1182170"/>
                </a:cubicBezTo>
                <a:cubicBezTo>
                  <a:pt x="1350440" y="1180828"/>
                  <a:pt x="1354131" y="1183513"/>
                  <a:pt x="1358381" y="1180493"/>
                </a:cubicBezTo>
                <a:cubicBezTo>
                  <a:pt x="1362967" y="1177137"/>
                  <a:pt x="1366323" y="1173446"/>
                  <a:pt x="1371692" y="1171320"/>
                </a:cubicBezTo>
                <a:cubicBezTo>
                  <a:pt x="1377285" y="1169195"/>
                  <a:pt x="1384220" y="1169755"/>
                  <a:pt x="1388918" y="1165392"/>
                </a:cubicBezTo>
                <a:lnTo>
                  <a:pt x="1388918" y="1165392"/>
                </a:lnTo>
                <a:cubicBezTo>
                  <a:pt x="1393280" y="1159240"/>
                  <a:pt x="1393168" y="1151075"/>
                  <a:pt x="1392833" y="1142797"/>
                </a:cubicBezTo>
                <a:cubicBezTo>
                  <a:pt x="1394175" y="1139218"/>
                  <a:pt x="1392833" y="1128368"/>
                  <a:pt x="1392944" y="1124118"/>
                </a:cubicBezTo>
                <a:close/>
                <a:moveTo>
                  <a:pt x="714546" y="851304"/>
                </a:moveTo>
                <a:cubicBezTo>
                  <a:pt x="697655" y="851080"/>
                  <a:pt x="681772" y="856673"/>
                  <a:pt x="665329" y="859917"/>
                </a:cubicBezTo>
                <a:cubicBezTo>
                  <a:pt x="656493" y="861595"/>
                  <a:pt x="647545" y="862937"/>
                  <a:pt x="638596" y="863496"/>
                </a:cubicBezTo>
                <a:cubicBezTo>
                  <a:pt x="634569" y="863720"/>
                  <a:pt x="630095" y="863049"/>
                  <a:pt x="626516" y="863384"/>
                </a:cubicBezTo>
                <a:cubicBezTo>
                  <a:pt x="622377" y="863608"/>
                  <a:pt x="617903" y="864838"/>
                  <a:pt x="613653" y="865174"/>
                </a:cubicBezTo>
                <a:cubicBezTo>
                  <a:pt x="613653" y="866069"/>
                  <a:pt x="601460" y="869201"/>
                  <a:pt x="599223" y="869424"/>
                </a:cubicBezTo>
                <a:cubicBezTo>
                  <a:pt x="593183" y="870096"/>
                  <a:pt x="587031" y="870543"/>
                  <a:pt x="580879" y="871102"/>
                </a:cubicBezTo>
                <a:cubicBezTo>
                  <a:pt x="569470" y="871997"/>
                  <a:pt x="556383" y="871102"/>
                  <a:pt x="546092" y="876695"/>
                </a:cubicBezTo>
                <a:cubicBezTo>
                  <a:pt x="542066" y="868530"/>
                  <a:pt x="526965" y="867076"/>
                  <a:pt x="520925" y="867859"/>
                </a:cubicBezTo>
                <a:cubicBezTo>
                  <a:pt x="510299" y="869313"/>
                  <a:pt x="499561" y="871102"/>
                  <a:pt x="488935" y="872892"/>
                </a:cubicBezTo>
                <a:cubicBezTo>
                  <a:pt x="466675" y="876583"/>
                  <a:pt x="444528" y="881057"/>
                  <a:pt x="421934" y="883183"/>
                </a:cubicBezTo>
                <a:cubicBezTo>
                  <a:pt x="409741" y="887881"/>
                  <a:pt x="396654" y="888328"/>
                  <a:pt x="384015" y="889894"/>
                </a:cubicBezTo>
                <a:cubicBezTo>
                  <a:pt x="371823" y="891348"/>
                  <a:pt x="359742" y="893809"/>
                  <a:pt x="347550" y="895039"/>
                </a:cubicBezTo>
                <a:cubicBezTo>
                  <a:pt x="335022" y="896270"/>
                  <a:pt x="322830" y="895599"/>
                  <a:pt x="310526" y="897836"/>
                </a:cubicBezTo>
                <a:cubicBezTo>
                  <a:pt x="306723" y="898507"/>
                  <a:pt x="302808" y="898954"/>
                  <a:pt x="298893" y="899402"/>
                </a:cubicBezTo>
                <a:cubicBezTo>
                  <a:pt x="295202" y="871997"/>
                  <a:pt x="291623" y="844593"/>
                  <a:pt x="287932" y="817076"/>
                </a:cubicBezTo>
                <a:cubicBezTo>
                  <a:pt x="285806" y="813273"/>
                  <a:pt x="283346" y="809806"/>
                  <a:pt x="279878" y="806898"/>
                </a:cubicBezTo>
                <a:cubicBezTo>
                  <a:pt x="277753" y="806562"/>
                  <a:pt x="275292" y="806450"/>
                  <a:pt x="272943" y="806450"/>
                </a:cubicBezTo>
                <a:cubicBezTo>
                  <a:pt x="272943" y="806227"/>
                  <a:pt x="272943" y="805891"/>
                  <a:pt x="272831" y="805667"/>
                </a:cubicBezTo>
                <a:cubicBezTo>
                  <a:pt x="268469" y="778598"/>
                  <a:pt x="267127" y="751530"/>
                  <a:pt x="263883" y="724461"/>
                </a:cubicBezTo>
                <a:cubicBezTo>
                  <a:pt x="278312" y="714282"/>
                  <a:pt x="264890" y="699629"/>
                  <a:pt x="263100" y="688555"/>
                </a:cubicBezTo>
                <a:cubicBezTo>
                  <a:pt x="261869" y="681061"/>
                  <a:pt x="258514" y="672337"/>
                  <a:pt x="259520" y="664619"/>
                </a:cubicBezTo>
                <a:cubicBezTo>
                  <a:pt x="259520" y="664842"/>
                  <a:pt x="259409" y="665178"/>
                  <a:pt x="259297" y="665401"/>
                </a:cubicBezTo>
                <a:cubicBezTo>
                  <a:pt x="259073" y="664283"/>
                  <a:pt x="258961" y="663164"/>
                  <a:pt x="258738" y="662046"/>
                </a:cubicBezTo>
                <a:cubicBezTo>
                  <a:pt x="263547" y="661710"/>
                  <a:pt x="268357" y="661375"/>
                  <a:pt x="273167" y="660927"/>
                </a:cubicBezTo>
                <a:cubicBezTo>
                  <a:pt x="291064" y="659249"/>
                  <a:pt x="309072" y="657572"/>
                  <a:pt x="326969" y="655894"/>
                </a:cubicBezTo>
                <a:cubicBezTo>
                  <a:pt x="335917" y="654999"/>
                  <a:pt x="344866" y="654216"/>
                  <a:pt x="353926" y="653321"/>
                </a:cubicBezTo>
                <a:cubicBezTo>
                  <a:pt x="361308" y="652650"/>
                  <a:pt x="370704" y="654104"/>
                  <a:pt x="376744" y="647952"/>
                </a:cubicBezTo>
                <a:cubicBezTo>
                  <a:pt x="377863" y="649742"/>
                  <a:pt x="393187" y="646610"/>
                  <a:pt x="394753" y="646274"/>
                </a:cubicBezTo>
                <a:cubicBezTo>
                  <a:pt x="400905" y="644932"/>
                  <a:pt x="406945" y="643142"/>
                  <a:pt x="413209" y="642136"/>
                </a:cubicBezTo>
                <a:cubicBezTo>
                  <a:pt x="427974" y="639899"/>
                  <a:pt x="442739" y="637885"/>
                  <a:pt x="457503" y="635424"/>
                </a:cubicBezTo>
                <a:cubicBezTo>
                  <a:pt x="471933" y="632964"/>
                  <a:pt x="486138" y="630391"/>
                  <a:pt x="500679" y="629049"/>
                </a:cubicBezTo>
                <a:cubicBezTo>
                  <a:pt x="508062" y="628378"/>
                  <a:pt x="515444" y="627706"/>
                  <a:pt x="522827" y="627035"/>
                </a:cubicBezTo>
                <a:cubicBezTo>
                  <a:pt x="530433" y="626252"/>
                  <a:pt x="536920" y="622897"/>
                  <a:pt x="544303" y="621554"/>
                </a:cubicBezTo>
                <a:cubicBezTo>
                  <a:pt x="544303" y="621554"/>
                  <a:pt x="544303" y="621554"/>
                  <a:pt x="544303" y="621554"/>
                </a:cubicBezTo>
                <a:cubicBezTo>
                  <a:pt x="572043" y="618982"/>
                  <a:pt x="601237" y="619541"/>
                  <a:pt x="628417" y="613389"/>
                </a:cubicBezTo>
                <a:cubicBezTo>
                  <a:pt x="654703" y="607461"/>
                  <a:pt x="681660" y="606342"/>
                  <a:pt x="707834" y="599295"/>
                </a:cubicBezTo>
                <a:lnTo>
                  <a:pt x="707834" y="599295"/>
                </a:lnTo>
                <a:cubicBezTo>
                  <a:pt x="723941" y="599295"/>
                  <a:pt x="739042" y="593367"/>
                  <a:pt x="754590" y="589900"/>
                </a:cubicBezTo>
                <a:cubicBezTo>
                  <a:pt x="762979" y="587998"/>
                  <a:pt x="771480" y="586656"/>
                  <a:pt x="780092" y="585873"/>
                </a:cubicBezTo>
                <a:cubicBezTo>
                  <a:pt x="784007" y="585537"/>
                  <a:pt x="788146" y="586096"/>
                  <a:pt x="791613" y="585873"/>
                </a:cubicBezTo>
                <a:cubicBezTo>
                  <a:pt x="795528" y="585537"/>
                  <a:pt x="799779" y="584307"/>
                  <a:pt x="803806" y="583859"/>
                </a:cubicBezTo>
                <a:cubicBezTo>
                  <a:pt x="803694" y="582965"/>
                  <a:pt x="815327" y="579609"/>
                  <a:pt x="817452" y="579385"/>
                </a:cubicBezTo>
                <a:cubicBezTo>
                  <a:pt x="823268" y="578602"/>
                  <a:pt x="829085" y="578043"/>
                  <a:pt x="834901" y="577484"/>
                </a:cubicBezTo>
                <a:cubicBezTo>
                  <a:pt x="845751" y="576477"/>
                  <a:pt x="858279" y="577036"/>
                  <a:pt x="867898" y="571220"/>
                </a:cubicBezTo>
                <a:cubicBezTo>
                  <a:pt x="871925" y="579273"/>
                  <a:pt x="886466" y="580504"/>
                  <a:pt x="892171" y="579609"/>
                </a:cubicBezTo>
                <a:cubicBezTo>
                  <a:pt x="902238" y="577931"/>
                  <a:pt x="912417" y="575918"/>
                  <a:pt x="922595" y="574016"/>
                </a:cubicBezTo>
                <a:cubicBezTo>
                  <a:pt x="943736" y="569878"/>
                  <a:pt x="964765" y="565068"/>
                  <a:pt x="986241" y="562607"/>
                </a:cubicBezTo>
                <a:cubicBezTo>
                  <a:pt x="997762" y="557685"/>
                  <a:pt x="1010178" y="557014"/>
                  <a:pt x="1022258" y="555225"/>
                </a:cubicBezTo>
                <a:cubicBezTo>
                  <a:pt x="1033891" y="553547"/>
                  <a:pt x="1045300" y="550862"/>
                  <a:pt x="1056933" y="549520"/>
                </a:cubicBezTo>
                <a:cubicBezTo>
                  <a:pt x="1068901" y="548066"/>
                  <a:pt x="1080422" y="548513"/>
                  <a:pt x="1092279" y="546164"/>
                </a:cubicBezTo>
                <a:cubicBezTo>
                  <a:pt x="1103912" y="543815"/>
                  <a:pt x="1115768" y="542473"/>
                  <a:pt x="1127625" y="541355"/>
                </a:cubicBezTo>
                <a:cubicBezTo>
                  <a:pt x="1127849" y="543032"/>
                  <a:pt x="1128072" y="544710"/>
                  <a:pt x="1128184" y="546500"/>
                </a:cubicBezTo>
                <a:cubicBezTo>
                  <a:pt x="1130086" y="566298"/>
                  <a:pt x="1134001" y="585425"/>
                  <a:pt x="1135567" y="605336"/>
                </a:cubicBezTo>
                <a:cubicBezTo>
                  <a:pt x="1136909" y="622002"/>
                  <a:pt x="1140712" y="638333"/>
                  <a:pt x="1142166" y="654999"/>
                </a:cubicBezTo>
                <a:cubicBezTo>
                  <a:pt x="1142837" y="662829"/>
                  <a:pt x="1145634" y="669988"/>
                  <a:pt x="1146976" y="677706"/>
                </a:cubicBezTo>
                <a:cubicBezTo>
                  <a:pt x="1148542" y="687437"/>
                  <a:pt x="1148318" y="697616"/>
                  <a:pt x="1148989" y="707459"/>
                </a:cubicBezTo>
                <a:cubicBezTo>
                  <a:pt x="1149549" y="716072"/>
                  <a:pt x="1149772" y="724796"/>
                  <a:pt x="1150667" y="733409"/>
                </a:cubicBezTo>
                <a:cubicBezTo>
                  <a:pt x="1151674" y="741910"/>
                  <a:pt x="1154806" y="749964"/>
                  <a:pt x="1155589" y="758465"/>
                </a:cubicBezTo>
                <a:cubicBezTo>
                  <a:pt x="1156819" y="771775"/>
                  <a:pt x="1157155" y="785198"/>
                  <a:pt x="1158161" y="798509"/>
                </a:cubicBezTo>
                <a:cubicBezTo>
                  <a:pt x="1143844" y="799515"/>
                  <a:pt x="1129527" y="800634"/>
                  <a:pt x="1115209" y="801641"/>
                </a:cubicBezTo>
                <a:cubicBezTo>
                  <a:pt x="1105813" y="802312"/>
                  <a:pt x="1096418" y="802983"/>
                  <a:pt x="1086910" y="803766"/>
                </a:cubicBezTo>
                <a:cubicBezTo>
                  <a:pt x="1079192" y="804325"/>
                  <a:pt x="1069349" y="802759"/>
                  <a:pt x="1062861" y="808799"/>
                </a:cubicBezTo>
                <a:cubicBezTo>
                  <a:pt x="1061743" y="807010"/>
                  <a:pt x="1045635" y="809806"/>
                  <a:pt x="1043958" y="810142"/>
                </a:cubicBezTo>
                <a:cubicBezTo>
                  <a:pt x="1037470" y="811372"/>
                  <a:pt x="1031094" y="813050"/>
                  <a:pt x="1024495" y="813945"/>
                </a:cubicBezTo>
                <a:cubicBezTo>
                  <a:pt x="1008947" y="815958"/>
                  <a:pt x="993399" y="817636"/>
                  <a:pt x="977963" y="819873"/>
                </a:cubicBezTo>
                <a:cubicBezTo>
                  <a:pt x="962751" y="821998"/>
                  <a:pt x="947874" y="824347"/>
                  <a:pt x="932550" y="825466"/>
                </a:cubicBezTo>
                <a:cubicBezTo>
                  <a:pt x="924832" y="826025"/>
                  <a:pt x="917003" y="826584"/>
                  <a:pt x="909285" y="827143"/>
                </a:cubicBezTo>
                <a:cubicBezTo>
                  <a:pt x="901231" y="827703"/>
                  <a:pt x="894408" y="831058"/>
                  <a:pt x="886578" y="832177"/>
                </a:cubicBezTo>
                <a:lnTo>
                  <a:pt x="886578" y="832177"/>
                </a:lnTo>
                <a:cubicBezTo>
                  <a:pt x="857496" y="834302"/>
                  <a:pt x="826960" y="833184"/>
                  <a:pt x="798325" y="838776"/>
                </a:cubicBezTo>
                <a:cubicBezTo>
                  <a:pt x="770585" y="844257"/>
                  <a:pt x="742397" y="844928"/>
                  <a:pt x="714769" y="851528"/>
                </a:cubicBezTo>
                <a:cubicBezTo>
                  <a:pt x="714769" y="851528"/>
                  <a:pt x="714769" y="851528"/>
                  <a:pt x="714769" y="851528"/>
                </a:cubicBezTo>
                <a:close/>
                <a:moveTo>
                  <a:pt x="232675" y="295833"/>
                </a:moveTo>
                <a:cubicBezTo>
                  <a:pt x="248335" y="294379"/>
                  <a:pt x="264107" y="291695"/>
                  <a:pt x="279766" y="291471"/>
                </a:cubicBezTo>
                <a:cubicBezTo>
                  <a:pt x="287372" y="291359"/>
                  <a:pt x="294643" y="288898"/>
                  <a:pt x="302249" y="288004"/>
                </a:cubicBezTo>
                <a:cubicBezTo>
                  <a:pt x="310526" y="287109"/>
                  <a:pt x="321488" y="288787"/>
                  <a:pt x="328647" y="282746"/>
                </a:cubicBezTo>
                <a:lnTo>
                  <a:pt x="328647" y="282746"/>
                </a:lnTo>
                <a:cubicBezTo>
                  <a:pt x="344195" y="285767"/>
                  <a:pt x="361644" y="279503"/>
                  <a:pt x="377080" y="278272"/>
                </a:cubicBezTo>
                <a:cubicBezTo>
                  <a:pt x="394082" y="276930"/>
                  <a:pt x="410748" y="273574"/>
                  <a:pt x="427750" y="272232"/>
                </a:cubicBezTo>
                <a:cubicBezTo>
                  <a:pt x="436251" y="271561"/>
                  <a:pt x="444752" y="270778"/>
                  <a:pt x="453253" y="270107"/>
                </a:cubicBezTo>
                <a:cubicBezTo>
                  <a:pt x="461195" y="269436"/>
                  <a:pt x="469584" y="266975"/>
                  <a:pt x="477525" y="268653"/>
                </a:cubicBezTo>
                <a:cubicBezTo>
                  <a:pt x="485467" y="270219"/>
                  <a:pt x="490948" y="270666"/>
                  <a:pt x="498890" y="268988"/>
                </a:cubicBezTo>
                <a:cubicBezTo>
                  <a:pt x="506608" y="267311"/>
                  <a:pt x="513207" y="268429"/>
                  <a:pt x="521149" y="268988"/>
                </a:cubicBezTo>
                <a:cubicBezTo>
                  <a:pt x="537144" y="270107"/>
                  <a:pt x="552915" y="264962"/>
                  <a:pt x="568911" y="264962"/>
                </a:cubicBezTo>
                <a:cubicBezTo>
                  <a:pt x="585018" y="264962"/>
                  <a:pt x="601460" y="255901"/>
                  <a:pt x="617456" y="252769"/>
                </a:cubicBezTo>
                <a:cubicBezTo>
                  <a:pt x="634122" y="249526"/>
                  <a:pt x="651236" y="247289"/>
                  <a:pt x="668238" y="246841"/>
                </a:cubicBezTo>
                <a:cubicBezTo>
                  <a:pt x="676403" y="246617"/>
                  <a:pt x="683897" y="245946"/>
                  <a:pt x="691839" y="243709"/>
                </a:cubicBezTo>
                <a:cubicBezTo>
                  <a:pt x="697991" y="241919"/>
                  <a:pt x="710966" y="242702"/>
                  <a:pt x="713763" y="235208"/>
                </a:cubicBezTo>
                <a:cubicBezTo>
                  <a:pt x="718349" y="242814"/>
                  <a:pt x="728415" y="239011"/>
                  <a:pt x="734232" y="238676"/>
                </a:cubicBezTo>
                <a:cubicBezTo>
                  <a:pt x="742621" y="238228"/>
                  <a:pt x="750898" y="238228"/>
                  <a:pt x="759287" y="237893"/>
                </a:cubicBezTo>
                <a:cubicBezTo>
                  <a:pt x="775283" y="237110"/>
                  <a:pt x="790942" y="234202"/>
                  <a:pt x="806714" y="231741"/>
                </a:cubicBezTo>
                <a:cubicBezTo>
                  <a:pt x="822485" y="229280"/>
                  <a:pt x="838257" y="228161"/>
                  <a:pt x="854252" y="228273"/>
                </a:cubicBezTo>
                <a:cubicBezTo>
                  <a:pt x="862753" y="228273"/>
                  <a:pt x="870695" y="226931"/>
                  <a:pt x="878860" y="224470"/>
                </a:cubicBezTo>
                <a:cubicBezTo>
                  <a:pt x="884453" y="222792"/>
                  <a:pt x="898546" y="221450"/>
                  <a:pt x="900224" y="214180"/>
                </a:cubicBezTo>
                <a:cubicBezTo>
                  <a:pt x="901678" y="214739"/>
                  <a:pt x="902797" y="214515"/>
                  <a:pt x="903580" y="213508"/>
                </a:cubicBezTo>
                <a:cubicBezTo>
                  <a:pt x="903580" y="213508"/>
                  <a:pt x="903580" y="213508"/>
                  <a:pt x="903580" y="213508"/>
                </a:cubicBezTo>
                <a:cubicBezTo>
                  <a:pt x="913200" y="215522"/>
                  <a:pt x="923602" y="212837"/>
                  <a:pt x="932998" y="211495"/>
                </a:cubicBezTo>
                <a:cubicBezTo>
                  <a:pt x="932998" y="211495"/>
                  <a:pt x="932998" y="211495"/>
                  <a:pt x="932998" y="211495"/>
                </a:cubicBezTo>
                <a:cubicBezTo>
                  <a:pt x="936130" y="210712"/>
                  <a:pt x="942394" y="210936"/>
                  <a:pt x="945078" y="208587"/>
                </a:cubicBezTo>
                <a:cubicBezTo>
                  <a:pt x="945078" y="208587"/>
                  <a:pt x="945078" y="208587"/>
                  <a:pt x="945078" y="208587"/>
                </a:cubicBezTo>
                <a:cubicBezTo>
                  <a:pt x="948210" y="208139"/>
                  <a:pt x="951342" y="207804"/>
                  <a:pt x="954474" y="207468"/>
                </a:cubicBezTo>
                <a:cubicBezTo>
                  <a:pt x="954474" y="207468"/>
                  <a:pt x="954474" y="207468"/>
                  <a:pt x="954474" y="207468"/>
                </a:cubicBezTo>
                <a:cubicBezTo>
                  <a:pt x="959060" y="209817"/>
                  <a:pt x="969351" y="206685"/>
                  <a:pt x="974160" y="206462"/>
                </a:cubicBezTo>
                <a:cubicBezTo>
                  <a:pt x="974160" y="205343"/>
                  <a:pt x="974160" y="204336"/>
                  <a:pt x="974160" y="203218"/>
                </a:cubicBezTo>
                <a:lnTo>
                  <a:pt x="974160" y="203218"/>
                </a:lnTo>
                <a:cubicBezTo>
                  <a:pt x="998321" y="202994"/>
                  <a:pt x="1022370" y="199862"/>
                  <a:pt x="1046418" y="198072"/>
                </a:cubicBezTo>
                <a:cubicBezTo>
                  <a:pt x="1059170" y="197066"/>
                  <a:pt x="1071921" y="196506"/>
                  <a:pt x="1084785" y="195835"/>
                </a:cubicBezTo>
                <a:cubicBezTo>
                  <a:pt x="1086798" y="210712"/>
                  <a:pt x="1089259" y="225365"/>
                  <a:pt x="1090489" y="240354"/>
                </a:cubicBezTo>
                <a:cubicBezTo>
                  <a:pt x="1091832" y="257020"/>
                  <a:pt x="1095635" y="273351"/>
                  <a:pt x="1097089" y="290017"/>
                </a:cubicBezTo>
                <a:cubicBezTo>
                  <a:pt x="1097760" y="297847"/>
                  <a:pt x="1100556" y="305006"/>
                  <a:pt x="1101898" y="312724"/>
                </a:cubicBezTo>
                <a:cubicBezTo>
                  <a:pt x="1103464" y="322455"/>
                  <a:pt x="1103241" y="332634"/>
                  <a:pt x="1103912" y="342477"/>
                </a:cubicBezTo>
                <a:cubicBezTo>
                  <a:pt x="1104471" y="351090"/>
                  <a:pt x="1104695" y="359814"/>
                  <a:pt x="1105590" y="368427"/>
                </a:cubicBezTo>
                <a:cubicBezTo>
                  <a:pt x="1105925" y="371671"/>
                  <a:pt x="1106708" y="374915"/>
                  <a:pt x="1107491" y="378159"/>
                </a:cubicBezTo>
                <a:cubicBezTo>
                  <a:pt x="1105925" y="380508"/>
                  <a:pt x="1105366" y="383528"/>
                  <a:pt x="1106373" y="387219"/>
                </a:cubicBezTo>
                <a:cubicBezTo>
                  <a:pt x="1106820" y="389008"/>
                  <a:pt x="1106373" y="390351"/>
                  <a:pt x="1105254" y="391357"/>
                </a:cubicBezTo>
                <a:cubicBezTo>
                  <a:pt x="1106596" y="398404"/>
                  <a:pt x="1107939" y="405563"/>
                  <a:pt x="1109169" y="412610"/>
                </a:cubicBezTo>
                <a:cubicBezTo>
                  <a:pt x="1096753" y="415071"/>
                  <a:pt x="1101675" y="435093"/>
                  <a:pt x="1105478" y="446054"/>
                </a:cubicBezTo>
                <a:cubicBezTo>
                  <a:pt x="1096194" y="446949"/>
                  <a:pt x="1087022" y="447844"/>
                  <a:pt x="1077738" y="448627"/>
                </a:cubicBezTo>
                <a:cubicBezTo>
                  <a:pt x="1062526" y="449969"/>
                  <a:pt x="1047984" y="454667"/>
                  <a:pt x="1032884" y="456457"/>
                </a:cubicBezTo>
                <a:cubicBezTo>
                  <a:pt x="1018567" y="458135"/>
                  <a:pt x="1004137" y="461043"/>
                  <a:pt x="989596" y="461602"/>
                </a:cubicBezTo>
                <a:cubicBezTo>
                  <a:pt x="982549" y="461826"/>
                  <a:pt x="975950" y="464510"/>
                  <a:pt x="969015" y="465405"/>
                </a:cubicBezTo>
                <a:cubicBezTo>
                  <a:pt x="961409" y="466524"/>
                  <a:pt x="951230" y="464958"/>
                  <a:pt x="944854" y="471110"/>
                </a:cubicBezTo>
                <a:lnTo>
                  <a:pt x="944854" y="471110"/>
                </a:lnTo>
                <a:cubicBezTo>
                  <a:pt x="930537" y="468313"/>
                  <a:pt x="914542" y="474913"/>
                  <a:pt x="900448" y="476367"/>
                </a:cubicBezTo>
                <a:cubicBezTo>
                  <a:pt x="884788" y="477933"/>
                  <a:pt x="869576" y="481512"/>
                  <a:pt x="853916" y="483190"/>
                </a:cubicBezTo>
                <a:cubicBezTo>
                  <a:pt x="846087" y="483973"/>
                  <a:pt x="838257" y="484868"/>
                  <a:pt x="830427" y="485763"/>
                </a:cubicBezTo>
                <a:cubicBezTo>
                  <a:pt x="823156" y="486546"/>
                  <a:pt x="815550" y="489118"/>
                  <a:pt x="808168" y="487664"/>
                </a:cubicBezTo>
                <a:cubicBezTo>
                  <a:pt x="800897" y="486210"/>
                  <a:pt x="795752" y="485875"/>
                  <a:pt x="788481" y="487664"/>
                </a:cubicBezTo>
                <a:cubicBezTo>
                  <a:pt x="781435" y="489454"/>
                  <a:pt x="775283" y="488447"/>
                  <a:pt x="768012" y="488000"/>
                </a:cubicBezTo>
                <a:cubicBezTo>
                  <a:pt x="753247" y="487105"/>
                  <a:pt x="738818" y="492586"/>
                  <a:pt x="724165" y="492810"/>
                </a:cubicBezTo>
                <a:cubicBezTo>
                  <a:pt x="709288" y="493033"/>
                  <a:pt x="694412" y="502429"/>
                  <a:pt x="679759" y="505785"/>
                </a:cubicBezTo>
                <a:cubicBezTo>
                  <a:pt x="664435" y="509364"/>
                  <a:pt x="648775" y="511825"/>
                  <a:pt x="633115" y="512608"/>
                </a:cubicBezTo>
                <a:cubicBezTo>
                  <a:pt x="625621" y="512944"/>
                  <a:pt x="618686" y="513726"/>
                  <a:pt x="611527" y="516075"/>
                </a:cubicBezTo>
                <a:cubicBezTo>
                  <a:pt x="605935" y="517977"/>
                  <a:pt x="593966" y="517418"/>
                  <a:pt x="591505" y="524912"/>
                </a:cubicBezTo>
                <a:cubicBezTo>
                  <a:pt x="587031" y="517418"/>
                  <a:pt x="577971" y="521444"/>
                  <a:pt x="572602" y="521780"/>
                </a:cubicBezTo>
                <a:cubicBezTo>
                  <a:pt x="564884" y="522339"/>
                  <a:pt x="557278" y="522451"/>
                  <a:pt x="549560" y="523010"/>
                </a:cubicBezTo>
                <a:cubicBezTo>
                  <a:pt x="534795" y="524017"/>
                  <a:pt x="520478" y="527149"/>
                  <a:pt x="505936" y="529834"/>
                </a:cubicBezTo>
                <a:cubicBezTo>
                  <a:pt x="491395" y="532518"/>
                  <a:pt x="476966" y="533972"/>
                  <a:pt x="462201" y="534084"/>
                </a:cubicBezTo>
                <a:cubicBezTo>
                  <a:pt x="454371" y="534084"/>
                  <a:pt x="446989" y="535650"/>
                  <a:pt x="439607" y="538223"/>
                </a:cubicBezTo>
                <a:cubicBezTo>
                  <a:pt x="434461" y="540012"/>
                  <a:pt x="421598" y="541578"/>
                  <a:pt x="420256" y="548849"/>
                </a:cubicBezTo>
                <a:cubicBezTo>
                  <a:pt x="418913" y="548290"/>
                  <a:pt x="417907" y="548625"/>
                  <a:pt x="417236" y="549632"/>
                </a:cubicBezTo>
                <a:cubicBezTo>
                  <a:pt x="417236" y="549632"/>
                  <a:pt x="417236" y="549632"/>
                  <a:pt x="417236" y="549632"/>
                </a:cubicBezTo>
                <a:cubicBezTo>
                  <a:pt x="408399" y="547842"/>
                  <a:pt x="398780" y="550639"/>
                  <a:pt x="390167" y="552093"/>
                </a:cubicBezTo>
                <a:lnTo>
                  <a:pt x="390167" y="552093"/>
                </a:lnTo>
                <a:cubicBezTo>
                  <a:pt x="387259" y="552876"/>
                  <a:pt x="381554" y="552764"/>
                  <a:pt x="379093" y="555225"/>
                </a:cubicBezTo>
                <a:cubicBezTo>
                  <a:pt x="379093" y="555225"/>
                  <a:pt x="379093" y="555225"/>
                  <a:pt x="379093" y="555225"/>
                </a:cubicBezTo>
                <a:cubicBezTo>
                  <a:pt x="376185" y="555672"/>
                  <a:pt x="373389" y="556119"/>
                  <a:pt x="370480" y="556567"/>
                </a:cubicBezTo>
                <a:cubicBezTo>
                  <a:pt x="370480" y="556567"/>
                  <a:pt x="370480" y="556567"/>
                  <a:pt x="370480" y="556567"/>
                </a:cubicBezTo>
                <a:cubicBezTo>
                  <a:pt x="366118" y="554330"/>
                  <a:pt x="356722" y="557574"/>
                  <a:pt x="352360" y="557909"/>
                </a:cubicBezTo>
                <a:cubicBezTo>
                  <a:pt x="352360" y="559028"/>
                  <a:pt x="352360" y="560034"/>
                  <a:pt x="352472" y="561153"/>
                </a:cubicBezTo>
                <a:cubicBezTo>
                  <a:pt x="352472" y="561153"/>
                  <a:pt x="352472" y="561153"/>
                  <a:pt x="352472" y="561153"/>
                </a:cubicBezTo>
                <a:cubicBezTo>
                  <a:pt x="330213" y="561824"/>
                  <a:pt x="308177" y="565292"/>
                  <a:pt x="286142" y="567529"/>
                </a:cubicBezTo>
                <a:cubicBezTo>
                  <a:pt x="272384" y="568871"/>
                  <a:pt x="258514" y="569766"/>
                  <a:pt x="244644" y="570884"/>
                </a:cubicBezTo>
                <a:cubicBezTo>
                  <a:pt x="244644" y="565515"/>
                  <a:pt x="244532" y="560370"/>
                  <a:pt x="242407" y="554665"/>
                </a:cubicBezTo>
                <a:cubicBezTo>
                  <a:pt x="238156" y="543144"/>
                  <a:pt x="238044" y="530728"/>
                  <a:pt x="236031" y="518872"/>
                </a:cubicBezTo>
                <a:cubicBezTo>
                  <a:pt x="234801" y="511489"/>
                  <a:pt x="238492" y="505002"/>
                  <a:pt x="236702" y="497619"/>
                </a:cubicBezTo>
                <a:cubicBezTo>
                  <a:pt x="235584" y="492698"/>
                  <a:pt x="234801" y="487552"/>
                  <a:pt x="234353" y="482631"/>
                </a:cubicBezTo>
                <a:cubicBezTo>
                  <a:pt x="232787" y="468537"/>
                  <a:pt x="229879" y="454779"/>
                  <a:pt x="227642" y="440909"/>
                </a:cubicBezTo>
                <a:cubicBezTo>
                  <a:pt x="222497" y="408919"/>
                  <a:pt x="221602" y="376928"/>
                  <a:pt x="216792" y="344826"/>
                </a:cubicBezTo>
                <a:cubicBezTo>
                  <a:pt x="214443" y="329725"/>
                  <a:pt x="212318" y="314513"/>
                  <a:pt x="210193" y="299413"/>
                </a:cubicBezTo>
                <a:cubicBezTo>
                  <a:pt x="217687" y="298071"/>
                  <a:pt x="225293" y="296728"/>
                  <a:pt x="232899" y="296057"/>
                </a:cubicBezTo>
                <a:close/>
                <a:moveTo>
                  <a:pt x="1170913" y="1122552"/>
                </a:moveTo>
                <a:cubicBezTo>
                  <a:pt x="1156036" y="1124118"/>
                  <a:pt x="1141048" y="1126802"/>
                  <a:pt x="1125947" y="1127250"/>
                </a:cubicBezTo>
                <a:cubicBezTo>
                  <a:pt x="1118677" y="1127473"/>
                  <a:pt x="1111742" y="1129934"/>
                  <a:pt x="1104471" y="1130829"/>
                </a:cubicBezTo>
                <a:cubicBezTo>
                  <a:pt x="1096529" y="1131836"/>
                  <a:pt x="1086015" y="1130493"/>
                  <a:pt x="1079416" y="1136086"/>
                </a:cubicBezTo>
                <a:cubicBezTo>
                  <a:pt x="1079416" y="1136086"/>
                  <a:pt x="1079416" y="1136086"/>
                  <a:pt x="1079416" y="1136086"/>
                </a:cubicBezTo>
                <a:cubicBezTo>
                  <a:pt x="1064539" y="1133514"/>
                  <a:pt x="1047984" y="1139554"/>
                  <a:pt x="1033220" y="1140896"/>
                </a:cubicBezTo>
                <a:cubicBezTo>
                  <a:pt x="1016889" y="1142350"/>
                  <a:pt x="1001117" y="1145706"/>
                  <a:pt x="984898" y="1147272"/>
                </a:cubicBezTo>
                <a:cubicBezTo>
                  <a:pt x="976733" y="1148055"/>
                  <a:pt x="968679" y="1148838"/>
                  <a:pt x="960514" y="1149621"/>
                </a:cubicBezTo>
                <a:cubicBezTo>
                  <a:pt x="952908" y="1150404"/>
                  <a:pt x="944966" y="1152753"/>
                  <a:pt x="937360" y="1151410"/>
                </a:cubicBezTo>
                <a:cubicBezTo>
                  <a:pt x="929754" y="1150068"/>
                  <a:pt x="924497" y="1149733"/>
                  <a:pt x="917003" y="1151410"/>
                </a:cubicBezTo>
                <a:cubicBezTo>
                  <a:pt x="909620" y="1153088"/>
                  <a:pt x="903244" y="1152193"/>
                  <a:pt x="895750" y="1151746"/>
                </a:cubicBezTo>
                <a:cubicBezTo>
                  <a:pt x="880426" y="1150963"/>
                  <a:pt x="865438" y="1155996"/>
                  <a:pt x="850113" y="1156220"/>
                </a:cubicBezTo>
                <a:cubicBezTo>
                  <a:pt x="834677" y="1156444"/>
                  <a:pt x="819130" y="1165057"/>
                  <a:pt x="804029" y="1168300"/>
                </a:cubicBezTo>
                <a:cubicBezTo>
                  <a:pt x="788146" y="1171656"/>
                  <a:pt x="771927" y="1173893"/>
                  <a:pt x="755596" y="1174564"/>
                </a:cubicBezTo>
                <a:cubicBezTo>
                  <a:pt x="747766" y="1174900"/>
                  <a:pt x="740608" y="1175571"/>
                  <a:pt x="733113" y="1177808"/>
                </a:cubicBezTo>
                <a:cubicBezTo>
                  <a:pt x="727297" y="1179598"/>
                  <a:pt x="714881" y="1179038"/>
                  <a:pt x="712308" y="1185973"/>
                </a:cubicBezTo>
                <a:cubicBezTo>
                  <a:pt x="707722" y="1179038"/>
                  <a:pt x="698215" y="1182730"/>
                  <a:pt x="692622" y="1183065"/>
                </a:cubicBezTo>
                <a:cubicBezTo>
                  <a:pt x="684680" y="1183513"/>
                  <a:pt x="676627" y="1183736"/>
                  <a:pt x="668685" y="1184184"/>
                </a:cubicBezTo>
                <a:cubicBezTo>
                  <a:pt x="653361" y="1185079"/>
                  <a:pt x="638484" y="1188099"/>
                  <a:pt x="623384" y="1190559"/>
                </a:cubicBezTo>
                <a:cubicBezTo>
                  <a:pt x="608284" y="1193020"/>
                  <a:pt x="593295" y="1194363"/>
                  <a:pt x="577971" y="1194474"/>
                </a:cubicBezTo>
                <a:cubicBezTo>
                  <a:pt x="569917" y="1194474"/>
                  <a:pt x="562199" y="1195928"/>
                  <a:pt x="554481" y="1198277"/>
                </a:cubicBezTo>
                <a:cubicBezTo>
                  <a:pt x="549112" y="1199955"/>
                  <a:pt x="535690" y="1201409"/>
                  <a:pt x="534348" y="1208121"/>
                </a:cubicBezTo>
                <a:cubicBezTo>
                  <a:pt x="533005" y="1207673"/>
                  <a:pt x="531887" y="1207897"/>
                  <a:pt x="531216" y="1208792"/>
                </a:cubicBezTo>
                <a:cubicBezTo>
                  <a:pt x="531216" y="1208792"/>
                  <a:pt x="531216" y="1208792"/>
                  <a:pt x="531216" y="1208792"/>
                </a:cubicBezTo>
                <a:cubicBezTo>
                  <a:pt x="522044" y="1207114"/>
                  <a:pt x="512088" y="1209687"/>
                  <a:pt x="503140" y="1211029"/>
                </a:cubicBezTo>
                <a:cubicBezTo>
                  <a:pt x="503140" y="1211029"/>
                  <a:pt x="503140" y="1211029"/>
                  <a:pt x="503140" y="1211029"/>
                </a:cubicBezTo>
                <a:cubicBezTo>
                  <a:pt x="500120" y="1211812"/>
                  <a:pt x="494192" y="1211700"/>
                  <a:pt x="491731" y="1213937"/>
                </a:cubicBezTo>
                <a:cubicBezTo>
                  <a:pt x="491731" y="1213937"/>
                  <a:pt x="491731" y="1213937"/>
                  <a:pt x="491731" y="1213937"/>
                </a:cubicBezTo>
                <a:cubicBezTo>
                  <a:pt x="488711" y="1214385"/>
                  <a:pt x="485803" y="1214720"/>
                  <a:pt x="482783" y="1215168"/>
                </a:cubicBezTo>
                <a:cubicBezTo>
                  <a:pt x="482783" y="1215168"/>
                  <a:pt x="482783" y="1215168"/>
                  <a:pt x="482783" y="1215168"/>
                </a:cubicBezTo>
                <a:cubicBezTo>
                  <a:pt x="478308" y="1213042"/>
                  <a:pt x="468465" y="1216062"/>
                  <a:pt x="463991" y="1216398"/>
                </a:cubicBezTo>
                <a:cubicBezTo>
                  <a:pt x="463991" y="1217405"/>
                  <a:pt x="463991" y="1218411"/>
                  <a:pt x="464103" y="1219418"/>
                </a:cubicBezTo>
                <a:cubicBezTo>
                  <a:pt x="464103" y="1219418"/>
                  <a:pt x="464103" y="1219418"/>
                  <a:pt x="464103" y="1219418"/>
                </a:cubicBezTo>
                <a:cubicBezTo>
                  <a:pt x="440949" y="1219977"/>
                  <a:pt x="418130" y="1223333"/>
                  <a:pt x="395200" y="1225346"/>
                </a:cubicBezTo>
                <a:cubicBezTo>
                  <a:pt x="376744" y="1227024"/>
                  <a:pt x="358176" y="1227807"/>
                  <a:pt x="339720" y="1229373"/>
                </a:cubicBezTo>
                <a:cubicBezTo>
                  <a:pt x="338937" y="1223333"/>
                  <a:pt x="338378" y="1217181"/>
                  <a:pt x="337371" y="1211253"/>
                </a:cubicBezTo>
                <a:cubicBezTo>
                  <a:pt x="336141" y="1203870"/>
                  <a:pt x="339832" y="1197383"/>
                  <a:pt x="338043" y="1190000"/>
                </a:cubicBezTo>
                <a:cubicBezTo>
                  <a:pt x="336924" y="1185079"/>
                  <a:pt x="336141" y="1179933"/>
                  <a:pt x="335694" y="1175012"/>
                </a:cubicBezTo>
                <a:cubicBezTo>
                  <a:pt x="334128" y="1160918"/>
                  <a:pt x="331219" y="1147160"/>
                  <a:pt x="328982" y="1133290"/>
                </a:cubicBezTo>
                <a:cubicBezTo>
                  <a:pt x="323837" y="1101299"/>
                  <a:pt x="322942" y="1069309"/>
                  <a:pt x="318132" y="1037207"/>
                </a:cubicBezTo>
                <a:cubicBezTo>
                  <a:pt x="316119" y="1023560"/>
                  <a:pt x="314217" y="1009802"/>
                  <a:pt x="312316" y="996156"/>
                </a:cubicBezTo>
                <a:cubicBezTo>
                  <a:pt x="315895" y="995932"/>
                  <a:pt x="319363" y="995597"/>
                  <a:pt x="322942" y="995373"/>
                </a:cubicBezTo>
                <a:cubicBezTo>
                  <a:pt x="338937" y="994254"/>
                  <a:pt x="354261" y="989892"/>
                  <a:pt x="370145" y="988326"/>
                </a:cubicBezTo>
                <a:cubicBezTo>
                  <a:pt x="385245" y="986872"/>
                  <a:pt x="400457" y="984187"/>
                  <a:pt x="415670" y="983964"/>
                </a:cubicBezTo>
                <a:cubicBezTo>
                  <a:pt x="423052" y="983852"/>
                  <a:pt x="429987" y="981391"/>
                  <a:pt x="437370" y="980496"/>
                </a:cubicBezTo>
                <a:cubicBezTo>
                  <a:pt x="445423" y="979601"/>
                  <a:pt x="455937" y="981279"/>
                  <a:pt x="462761" y="975239"/>
                </a:cubicBezTo>
                <a:lnTo>
                  <a:pt x="462761" y="975239"/>
                </a:lnTo>
                <a:cubicBezTo>
                  <a:pt x="477749" y="978259"/>
                  <a:pt x="494527" y="971995"/>
                  <a:pt x="509404" y="970765"/>
                </a:cubicBezTo>
                <a:cubicBezTo>
                  <a:pt x="525847" y="969423"/>
                  <a:pt x="541842" y="966067"/>
                  <a:pt x="558284" y="964725"/>
                </a:cubicBezTo>
                <a:cubicBezTo>
                  <a:pt x="566450" y="964054"/>
                  <a:pt x="574727" y="963271"/>
                  <a:pt x="582893" y="962599"/>
                </a:cubicBezTo>
                <a:cubicBezTo>
                  <a:pt x="590499" y="961928"/>
                  <a:pt x="598664" y="959468"/>
                  <a:pt x="606270" y="961145"/>
                </a:cubicBezTo>
                <a:cubicBezTo>
                  <a:pt x="613876" y="962711"/>
                  <a:pt x="619245" y="963159"/>
                  <a:pt x="626851" y="961481"/>
                </a:cubicBezTo>
                <a:cubicBezTo>
                  <a:pt x="634346" y="959803"/>
                  <a:pt x="640721" y="960922"/>
                  <a:pt x="648328" y="961481"/>
                </a:cubicBezTo>
                <a:cubicBezTo>
                  <a:pt x="663763" y="962599"/>
                  <a:pt x="678976" y="957454"/>
                  <a:pt x="694412" y="957454"/>
                </a:cubicBezTo>
                <a:cubicBezTo>
                  <a:pt x="709959" y="957454"/>
                  <a:pt x="725843" y="948394"/>
                  <a:pt x="741279" y="945262"/>
                </a:cubicBezTo>
                <a:cubicBezTo>
                  <a:pt x="757386" y="942018"/>
                  <a:pt x="773829" y="939781"/>
                  <a:pt x="790271" y="939334"/>
                </a:cubicBezTo>
                <a:cubicBezTo>
                  <a:pt x="798101" y="939110"/>
                  <a:pt x="805372" y="938439"/>
                  <a:pt x="812978" y="936202"/>
                </a:cubicBezTo>
                <a:cubicBezTo>
                  <a:pt x="818906" y="934412"/>
                  <a:pt x="831434" y="935195"/>
                  <a:pt x="834118" y="927701"/>
                </a:cubicBezTo>
                <a:cubicBezTo>
                  <a:pt x="838592" y="935307"/>
                  <a:pt x="848212" y="931504"/>
                  <a:pt x="853916" y="931168"/>
                </a:cubicBezTo>
                <a:cubicBezTo>
                  <a:pt x="861970" y="930721"/>
                  <a:pt x="870024" y="930721"/>
                  <a:pt x="878077" y="930385"/>
                </a:cubicBezTo>
                <a:cubicBezTo>
                  <a:pt x="893513" y="929602"/>
                  <a:pt x="908613" y="926694"/>
                  <a:pt x="923938" y="924233"/>
                </a:cubicBezTo>
                <a:cubicBezTo>
                  <a:pt x="939150" y="921772"/>
                  <a:pt x="954362" y="920654"/>
                  <a:pt x="969910" y="920766"/>
                </a:cubicBezTo>
                <a:cubicBezTo>
                  <a:pt x="978075" y="920766"/>
                  <a:pt x="985793" y="919424"/>
                  <a:pt x="993623" y="916963"/>
                </a:cubicBezTo>
                <a:cubicBezTo>
                  <a:pt x="999104" y="915285"/>
                  <a:pt x="1012638" y="913943"/>
                  <a:pt x="1014204" y="906672"/>
                </a:cubicBezTo>
                <a:cubicBezTo>
                  <a:pt x="1015547" y="907231"/>
                  <a:pt x="1016665" y="907008"/>
                  <a:pt x="1017448" y="906001"/>
                </a:cubicBezTo>
                <a:cubicBezTo>
                  <a:pt x="1017448" y="906001"/>
                  <a:pt x="1017448" y="906001"/>
                  <a:pt x="1017448" y="906001"/>
                </a:cubicBezTo>
                <a:cubicBezTo>
                  <a:pt x="1026732" y="908014"/>
                  <a:pt x="1036799" y="905330"/>
                  <a:pt x="1045859" y="903988"/>
                </a:cubicBezTo>
                <a:cubicBezTo>
                  <a:pt x="1045859" y="903988"/>
                  <a:pt x="1045859" y="903988"/>
                  <a:pt x="1045859" y="903988"/>
                </a:cubicBezTo>
                <a:cubicBezTo>
                  <a:pt x="1048879" y="903205"/>
                  <a:pt x="1054919" y="903428"/>
                  <a:pt x="1057492" y="901079"/>
                </a:cubicBezTo>
                <a:cubicBezTo>
                  <a:pt x="1057492" y="901079"/>
                  <a:pt x="1057492" y="901079"/>
                  <a:pt x="1057492" y="901079"/>
                </a:cubicBezTo>
                <a:cubicBezTo>
                  <a:pt x="1060512" y="900632"/>
                  <a:pt x="1063532" y="900296"/>
                  <a:pt x="1066552" y="899961"/>
                </a:cubicBezTo>
                <a:cubicBezTo>
                  <a:pt x="1066552" y="899961"/>
                  <a:pt x="1066552" y="899961"/>
                  <a:pt x="1066552" y="899961"/>
                </a:cubicBezTo>
                <a:cubicBezTo>
                  <a:pt x="1071027" y="902310"/>
                  <a:pt x="1080982" y="899178"/>
                  <a:pt x="1085568" y="898954"/>
                </a:cubicBezTo>
                <a:cubicBezTo>
                  <a:pt x="1085568" y="897836"/>
                  <a:pt x="1085568" y="896829"/>
                  <a:pt x="1085568" y="895710"/>
                </a:cubicBezTo>
                <a:lnTo>
                  <a:pt x="1085568" y="895710"/>
                </a:lnTo>
                <a:cubicBezTo>
                  <a:pt x="1108945" y="895487"/>
                  <a:pt x="1132099" y="892355"/>
                  <a:pt x="1155253" y="890565"/>
                </a:cubicBezTo>
                <a:cubicBezTo>
                  <a:pt x="1161293" y="890118"/>
                  <a:pt x="1167445" y="889670"/>
                  <a:pt x="1173485" y="889335"/>
                </a:cubicBezTo>
                <a:cubicBezTo>
                  <a:pt x="1174492" y="893250"/>
                  <a:pt x="1175387" y="897053"/>
                  <a:pt x="1176506" y="900856"/>
                </a:cubicBezTo>
                <a:cubicBezTo>
                  <a:pt x="1179078" y="909692"/>
                  <a:pt x="1179190" y="923898"/>
                  <a:pt x="1187244" y="930833"/>
                </a:cubicBezTo>
                <a:cubicBezTo>
                  <a:pt x="1187244" y="930833"/>
                  <a:pt x="1187244" y="930833"/>
                  <a:pt x="1187244" y="930833"/>
                </a:cubicBezTo>
                <a:cubicBezTo>
                  <a:pt x="1187803" y="934524"/>
                  <a:pt x="1188027" y="938886"/>
                  <a:pt x="1192501" y="941012"/>
                </a:cubicBezTo>
                <a:cubicBezTo>
                  <a:pt x="1194179" y="954882"/>
                  <a:pt x="1196975" y="968640"/>
                  <a:pt x="1198205" y="982621"/>
                </a:cubicBezTo>
                <a:cubicBezTo>
                  <a:pt x="1198877" y="990451"/>
                  <a:pt x="1201673" y="997610"/>
                  <a:pt x="1203015" y="1005328"/>
                </a:cubicBezTo>
                <a:cubicBezTo>
                  <a:pt x="1204581" y="1015059"/>
                  <a:pt x="1204357" y="1025238"/>
                  <a:pt x="1205028" y="1035081"/>
                </a:cubicBezTo>
                <a:cubicBezTo>
                  <a:pt x="1205588" y="1043694"/>
                  <a:pt x="1205811" y="1052419"/>
                  <a:pt x="1206706" y="1061032"/>
                </a:cubicBezTo>
                <a:cubicBezTo>
                  <a:pt x="1207713" y="1069533"/>
                  <a:pt x="1210845" y="1077586"/>
                  <a:pt x="1211628" y="1086087"/>
                </a:cubicBezTo>
                <a:cubicBezTo>
                  <a:pt x="1212523" y="1095930"/>
                  <a:pt x="1212970" y="1105885"/>
                  <a:pt x="1213529" y="1115729"/>
                </a:cubicBezTo>
                <a:cubicBezTo>
                  <a:pt x="1199100" y="1117295"/>
                  <a:pt x="1185230" y="1120986"/>
                  <a:pt x="1170801" y="1122552"/>
                </a:cubicBezTo>
                <a:close/>
              </a:path>
            </a:pathLst>
          </a:custGeom>
          <a:solidFill>
            <a:schemeClr val="accent2"/>
          </a:solidFill>
          <a:ln w="11125" cap="flat">
            <a:noFill/>
            <a:prstDash val="solid"/>
            <a:miter/>
          </a:ln>
        </p:spPr>
        <p:txBody>
          <a:bodyPr rtlCol="0" anchor="ctr"/>
          <a:lstStyle/>
          <a:p>
            <a:endParaRPr lang="en-NZ"/>
          </a:p>
        </p:txBody>
      </p:sp>
      <p:sp>
        <p:nvSpPr>
          <p:cNvPr id="39" name="Content Placeholder 2">
            <a:extLst>
              <a:ext uri="{FF2B5EF4-FFF2-40B4-BE49-F238E27FC236}">
                <a16:creationId xmlns:a16="http://schemas.microsoft.com/office/drawing/2014/main" id="{87D755C5-2BC2-A9DC-64CD-EEEB490AF035}"/>
              </a:ext>
            </a:extLst>
          </p:cNvPr>
          <p:cNvSpPr txBox="1">
            <a:spLocks/>
          </p:cNvSpPr>
          <p:nvPr/>
        </p:nvSpPr>
        <p:spPr>
          <a:xfrm rot="602762">
            <a:off x="7326572" y="4345455"/>
            <a:ext cx="1268185" cy="1388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600"/>
              </a:spcAft>
              <a:buNone/>
            </a:pPr>
            <a:r>
              <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simple.</a:t>
            </a:r>
          </a:p>
          <a:p>
            <a:pPr marL="0" indent="0">
              <a:lnSpc>
                <a:spcPts val="1401"/>
              </a:lnSpc>
              <a:spcBef>
                <a:spcPts val="0"/>
              </a:spcBef>
              <a:buNone/>
            </a:pPr>
            <a:endPar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spcAft>
                <a:spcPts val="600"/>
              </a:spcAft>
              <a:buNone/>
            </a:pPr>
            <a:r>
              <a:rPr lang="en-US" sz="1150" b="1" spc="-10">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human.</a:t>
            </a:r>
          </a:p>
          <a:p>
            <a:pPr marL="0" indent="0">
              <a:lnSpc>
                <a:spcPts val="1401"/>
              </a:lnSpc>
              <a:spcBef>
                <a:spcPts val="0"/>
              </a:spcBef>
              <a:buNone/>
            </a:pPr>
            <a:endPar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buNone/>
            </a:pPr>
            <a:r>
              <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up.</a:t>
            </a:r>
          </a:p>
          <a:p>
            <a:endParaRPr lang="en-NZ" sz="1600">
              <a:solidFill>
                <a:schemeClr val="tx2"/>
              </a:solidFill>
              <a:latin typeface="Segoe UI" panose="020B0502040204020203" pitchFamily="34" charset="0"/>
              <a:cs typeface="Segoe UI" panose="020B0502040204020203" pitchFamily="34" charset="0"/>
            </a:endParaRPr>
          </a:p>
        </p:txBody>
      </p:sp>
      <p:sp>
        <p:nvSpPr>
          <p:cNvPr id="10" name="Google Shape;92;p2">
            <a:extLst>
              <a:ext uri="{FF2B5EF4-FFF2-40B4-BE49-F238E27FC236}">
                <a16:creationId xmlns:a16="http://schemas.microsoft.com/office/drawing/2014/main" id="{36D78A34-F30A-B408-8702-627127F9C24E}"/>
              </a:ext>
            </a:extLst>
          </p:cNvPr>
          <p:cNvSpPr txBox="1">
            <a:spLocks/>
          </p:cNvSpPr>
          <p:nvPr/>
        </p:nvSpPr>
        <p:spPr>
          <a:xfrm>
            <a:off x="1196066" y="1505997"/>
            <a:ext cx="8012667" cy="142808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700"/>
              </a:lnSpc>
              <a:spcBef>
                <a:spcPts val="0"/>
              </a:spcBef>
              <a:buSzPts val="4400"/>
              <a:defRPr/>
            </a:pPr>
            <a: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Construction and</a:t>
            </a:r>
            <a:b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Infrastructure sector:</a:t>
            </a:r>
            <a:b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br>
            <a:endParaRPr lang="en-NZ" sz="6000" b="1">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endParaRPr>
          </a:p>
        </p:txBody>
      </p:sp>
      <p:sp>
        <p:nvSpPr>
          <p:cNvPr id="3" name="TextBox 2">
            <a:extLst>
              <a:ext uri="{FF2B5EF4-FFF2-40B4-BE49-F238E27FC236}">
                <a16:creationId xmlns:a16="http://schemas.microsoft.com/office/drawing/2014/main" id="{64B09E13-B86D-C6D7-E8DD-841D0D34C1E4}"/>
              </a:ext>
            </a:extLst>
          </p:cNvPr>
          <p:cNvSpPr txBox="1"/>
          <p:nvPr/>
        </p:nvSpPr>
        <p:spPr>
          <a:xfrm>
            <a:off x="171422" y="6142319"/>
            <a:ext cx="2238165" cy="808250"/>
          </a:xfrm>
          <a:prstGeom prst="rect">
            <a:avLst/>
          </a:prstGeom>
          <a:noFill/>
        </p:spPr>
        <p:txBody>
          <a:bodyPr wrap="square" tIns="36000" bIns="0" rtlCol="0" anchor="ctr" anchorCtr="0">
            <a:noAutofit/>
          </a:bodyPr>
          <a:lstStyle/>
          <a:p>
            <a:pPr marL="48490">
              <a:lnSpc>
                <a:spcPts val="1000"/>
              </a:lnSpc>
              <a:spcAft>
                <a:spcPts val="1200"/>
              </a:spcAft>
            </a:pPr>
            <a:r>
              <a:rPr lang="en-US" sz="900" spc="-10" dirty="0">
                <a:solidFill>
                  <a:schemeClr val="accent2"/>
                </a:solidFill>
                <a:latin typeface="Arial Black" panose="020B0A04020102020204" pitchFamily="34" charset="0"/>
              </a:rPr>
              <a:t>NOVEMBER 2025</a:t>
            </a:r>
          </a:p>
        </p:txBody>
      </p:sp>
    </p:spTree>
    <p:custDataLst>
      <p:custData r:id="rId1"/>
      <p:custData r:id="rId2"/>
    </p:custDataLst>
    <p:extLst>
      <p:ext uri="{BB962C8B-B14F-4D97-AF65-F5344CB8AC3E}">
        <p14:creationId xmlns:p14="http://schemas.microsoft.com/office/powerpoint/2010/main" val="3963173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80311-A7CB-D25A-43E7-54B5E160AAD0}"/>
            </a:ext>
          </a:extLst>
        </p:cNvPr>
        <p:cNvGrpSpPr/>
        <p:nvPr/>
      </p:nvGrpSpPr>
      <p:grpSpPr>
        <a:xfrm>
          <a:off x="0" y="0"/>
          <a:ext cx="0" cy="0"/>
          <a:chOff x="0" y="0"/>
          <a:chExt cx="0" cy="0"/>
        </a:xfrm>
      </p:grpSpPr>
      <p:pic>
        <p:nvPicPr>
          <p:cNvPr id="6" name="Picture 5" descr="A close-up of a white and black background&#10;&#10;AI-generated content may be incorrect.">
            <a:extLst>
              <a:ext uri="{FF2B5EF4-FFF2-40B4-BE49-F238E27FC236}">
                <a16:creationId xmlns:a16="http://schemas.microsoft.com/office/drawing/2014/main" id="{24AFF7A0-34B0-4BC3-7E4C-1727D994E47F}"/>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9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0" y="1"/>
            <a:ext cx="9906000" cy="6858000"/>
          </a:xfrm>
          <a:prstGeom prst="rect">
            <a:avLst/>
          </a:prstGeom>
        </p:spPr>
      </p:pic>
      <p:graphicFrame>
        <p:nvGraphicFramePr>
          <p:cNvPr id="3" name="Table 2">
            <a:extLst>
              <a:ext uri="{FF2B5EF4-FFF2-40B4-BE49-F238E27FC236}">
                <a16:creationId xmlns:a16="http://schemas.microsoft.com/office/drawing/2014/main" id="{58821B76-469F-E2A7-BD87-5F319EA455AA}"/>
              </a:ext>
            </a:extLst>
          </p:cNvPr>
          <p:cNvGraphicFramePr>
            <a:graphicFrameLocks noGrp="1"/>
          </p:cNvGraphicFramePr>
          <p:nvPr>
            <p:extLst>
              <p:ext uri="{D42A27DB-BD31-4B8C-83A1-F6EECF244321}">
                <p14:modId xmlns:p14="http://schemas.microsoft.com/office/powerpoint/2010/main" val="1129524734"/>
              </p:ext>
            </p:extLst>
          </p:nvPr>
        </p:nvGraphicFramePr>
        <p:xfrm>
          <a:off x="311150" y="700695"/>
          <a:ext cx="9310544" cy="5725259"/>
        </p:xfrm>
        <a:graphic>
          <a:graphicData uri="http://schemas.openxmlformats.org/drawingml/2006/table">
            <a:tbl>
              <a:tblPr firstRow="1" bandRow="1">
                <a:tableStyleId>{5C22544A-7EE6-4342-B048-85BDC9FD1C3A}</a:tableStyleId>
              </a:tblPr>
              <a:tblGrid>
                <a:gridCol w="219108">
                  <a:extLst>
                    <a:ext uri="{9D8B030D-6E8A-4147-A177-3AD203B41FA5}">
                      <a16:colId xmlns:a16="http://schemas.microsoft.com/office/drawing/2014/main" val="3521350448"/>
                    </a:ext>
                  </a:extLst>
                </a:gridCol>
                <a:gridCol w="41036">
                  <a:extLst>
                    <a:ext uri="{9D8B030D-6E8A-4147-A177-3AD203B41FA5}">
                      <a16:colId xmlns:a16="http://schemas.microsoft.com/office/drawing/2014/main" val="1436133954"/>
                    </a:ext>
                  </a:extLst>
                </a:gridCol>
                <a:gridCol w="1508400">
                  <a:extLst>
                    <a:ext uri="{9D8B030D-6E8A-4147-A177-3AD203B41FA5}">
                      <a16:colId xmlns:a16="http://schemas.microsoft.com/office/drawing/2014/main" val="4136461872"/>
                    </a:ext>
                  </a:extLst>
                </a:gridCol>
                <a:gridCol w="1508400">
                  <a:extLst>
                    <a:ext uri="{9D8B030D-6E8A-4147-A177-3AD203B41FA5}">
                      <a16:colId xmlns:a16="http://schemas.microsoft.com/office/drawing/2014/main" val="1582519137"/>
                    </a:ext>
                  </a:extLst>
                </a:gridCol>
                <a:gridCol w="1508400">
                  <a:extLst>
                    <a:ext uri="{9D8B030D-6E8A-4147-A177-3AD203B41FA5}">
                      <a16:colId xmlns:a16="http://schemas.microsoft.com/office/drawing/2014/main" val="2400621418"/>
                    </a:ext>
                  </a:extLst>
                </a:gridCol>
                <a:gridCol w="1508400">
                  <a:extLst>
                    <a:ext uri="{9D8B030D-6E8A-4147-A177-3AD203B41FA5}">
                      <a16:colId xmlns:a16="http://schemas.microsoft.com/office/drawing/2014/main" val="39352104"/>
                    </a:ext>
                  </a:extLst>
                </a:gridCol>
                <a:gridCol w="1508400">
                  <a:extLst>
                    <a:ext uri="{9D8B030D-6E8A-4147-A177-3AD203B41FA5}">
                      <a16:colId xmlns:a16="http://schemas.microsoft.com/office/drawing/2014/main" val="2966604190"/>
                    </a:ext>
                  </a:extLst>
                </a:gridCol>
                <a:gridCol w="1508400">
                  <a:extLst>
                    <a:ext uri="{9D8B030D-6E8A-4147-A177-3AD203B41FA5}">
                      <a16:colId xmlns:a16="http://schemas.microsoft.com/office/drawing/2014/main" val="3216281165"/>
                    </a:ext>
                  </a:extLst>
                </a:gridCol>
              </a:tblGrid>
              <a:tr h="575692">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1">
                          <a:solidFill>
                            <a:schemeClr val="bg1"/>
                          </a:solidFill>
                          <a:latin typeface="Segoe UI" panose="020B0502040204020203" pitchFamily="34" charset="0"/>
                          <a:cs typeface="Segoe UI" panose="020B0502040204020203" pitchFamily="34" charset="0"/>
                        </a:rPr>
                        <a:t>Focus area</a:t>
                      </a:r>
                      <a:endParaRPr lang="en-NZ" sz="850">
                        <a:solidFill>
                          <a:schemeClr val="bg1"/>
                        </a:solidFill>
                        <a:latin typeface="Segoe UI" panose="020B0502040204020203" pitchFamily="34" charset="0"/>
                        <a:cs typeface="Segoe UI" panose="020B0502040204020203" pitchFamily="34" charset="0"/>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Onboarding and orientation</a:t>
                      </a:r>
                    </a:p>
                  </a:txBody>
                  <a:tcPr marL="108000" marR="108000"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Seeing the person</a:t>
                      </a:r>
                      <a:endParaRPr lang="en-NZ" sz="1250" b="0"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R="108000"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Supporting needs and goals</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indent="0" algn="ctr" defTabSz="914400" rtl="0" eaLnBrk="1" latinLnBrk="0" hangingPunct="1">
                        <a:lnSpc>
                          <a:spcPts val="1200"/>
                        </a:lnSpc>
                        <a:buFont typeface="Arial" panose="020B0604020202020204" pitchFamily="34" charset="0"/>
                        <a:buNone/>
                      </a:pPr>
                      <a:r>
                        <a:rPr lang="en-US"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marR="0" indent="0" algn="ctr" defTabSz="914400" rtl="0" eaLnBrk="1" latinLnBrk="0" hangingPunct="1">
                        <a:lnSpc>
                          <a:spcPts val="1200"/>
                        </a:lnSpc>
                        <a:spcBef>
                          <a:spcPts val="0"/>
                        </a:spcBef>
                        <a:spcAft>
                          <a:spcPts val="0"/>
                        </a:spcAft>
                        <a:buClr>
                          <a:srgbClr val="000000"/>
                        </a:buClr>
                        <a:buFont typeface="Arial" panose="020B0604020202020204" pitchFamily="34" charset="0"/>
                        <a:buNone/>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Building team culture</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tc>
                  <a:txBody>
                    <a:bodyPr/>
                    <a:lstStyle/>
                    <a:p>
                      <a:pPr marL="0" marR="0" indent="0" algn="ctr" defTabSz="914400" rtl="0" eaLnBrk="1" latinLnBrk="0" hangingPunct="1">
                        <a:lnSpc>
                          <a:spcPts val="1200"/>
                        </a:lnSpc>
                        <a:spcBef>
                          <a:spcPts val="0"/>
                        </a:spcBef>
                        <a:spcAft>
                          <a:spcPts val="0"/>
                        </a:spcAft>
                        <a:buClr>
                          <a:srgbClr val="000000"/>
                        </a:buClr>
                        <a:buFont typeface="Arial" panose="020B0604020202020204" pitchFamily="34" charset="0"/>
                        <a:buNone/>
                      </a:pPr>
                      <a:r>
                        <a:rPr lang="en-NZ" sz="1250" b="1" i="0" u="none" strike="noStrike" cap="none">
                          <a:solidFill>
                            <a:schemeClr val="bg1"/>
                          </a:solidFill>
                          <a:effectLst/>
                          <a:latin typeface="Segoe UI Black" panose="020B0A02040204020203" pitchFamily="34" charset="0"/>
                          <a:ea typeface="Segoe UI Black" panose="020B0A02040204020203" pitchFamily="34" charset="0"/>
                          <a:cs typeface="Segoe UI" panose="020B0502040204020203" pitchFamily="34" charset="0"/>
                          <a:sym typeface="Arial"/>
                        </a:rPr>
                        <a:t>Role and career moves</a:t>
                      </a:r>
                    </a:p>
                  </a:txBody>
                  <a:tcPr marT="45721" marB="45721"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2"/>
                    </a:solidFill>
                  </a:tcPr>
                </a:tc>
                <a:extLst>
                  <a:ext uri="{0D108BD9-81ED-4DB2-BD59-A6C34878D82A}">
                    <a16:rowId xmlns:a16="http://schemas.microsoft.com/office/drawing/2014/main" val="2954070346"/>
                  </a:ext>
                </a:extLst>
              </a:tr>
              <a:tr h="5599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850" b="1" i="0" u="none" strike="noStrike" cap="none">
                        <a:solidFill>
                          <a:srgbClr val="000000"/>
                        </a:solidFill>
                        <a:effectLst/>
                        <a:latin typeface="+mn-lt"/>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0" i="0" u="none" strike="noStrike" cap="none">
                        <a:solidFill>
                          <a:srgbClr val="000000"/>
                        </a:solidFill>
                        <a:effectLst/>
                        <a:latin typeface="+mj-lt"/>
                        <a:ea typeface="Arial"/>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mpd="sng">
                      <a:noFill/>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extLst>
                  <a:ext uri="{0D108BD9-81ED-4DB2-BD59-A6C34878D82A}">
                    <a16:rowId xmlns:a16="http://schemas.microsoft.com/office/drawing/2014/main" val="605022694"/>
                  </a:ext>
                </a:extLst>
              </a:tr>
              <a:tr h="135456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850" b="1" kern="1200">
                          <a:solidFill>
                            <a:schemeClr val="bg1"/>
                          </a:solidFill>
                          <a:latin typeface="Segoe UI" panose="020B0502040204020203" pitchFamily="34" charset="0"/>
                          <a:ea typeface="+mn-ea"/>
                          <a:cs typeface="Segoe UI" panose="020B0502040204020203" pitchFamily="34" charset="0"/>
                          <a:sym typeface="Arial"/>
                        </a:rPr>
                        <a:t>Signs of success</a:t>
                      </a: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cs typeface="Segoe UI" panose="020B0502040204020203" pitchFamily="34" charset="0"/>
                        <a:sym typeface="Arial"/>
                      </a:endParaRPr>
                    </a:p>
                  </a:txBody>
                  <a:tcPr marL="108000" marR="108000" marT="45721" marB="4572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000" b="0" i="0" u="none" strike="noStrike" cap="none">
                        <a:solidFill>
                          <a:srgbClr val="000000"/>
                        </a:solidFill>
                        <a:effectLst/>
                        <a:latin typeface="+mj-lt"/>
                        <a:ea typeface="Arial"/>
                        <a:cs typeface="Segoe UI" panose="020B0502040204020203" pitchFamily="34" charset="0"/>
                        <a:sym typeface="Arial"/>
                      </a:endParaRPr>
                    </a:p>
                  </a:txBody>
                  <a:tcPr marR="108000"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ea typeface="+mn-ea"/>
                        <a:cs typeface="Segoe UI" panose="020B0502040204020203" pitchFamily="34" charset="0"/>
                        <a:sym typeface="Aria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ea typeface="+mn-ea"/>
                        <a:cs typeface="Segoe UI" panose="020B0502040204020203" pitchFamily="34" charset="0"/>
                        <a:sym typeface="Aria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ea typeface="+mn-ea"/>
                        <a:cs typeface="Segoe UI" panose="020B0502040204020203" pitchFamily="34" charset="0"/>
                        <a:sym typeface="Arial"/>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tc>
                  <a:txBody>
                    <a:bodyPr/>
                    <a:lstStyle/>
                    <a:p>
                      <a:pPr marL="0" marR="0" lvl="0" indent="0" algn="ctr" defTabSz="914400" rtl="0" eaLnBrk="1" fontAlgn="auto" latinLnBrk="0" hangingPunct="1">
                        <a:lnSpc>
                          <a:spcPts val="1200"/>
                        </a:lnSpc>
                        <a:spcBef>
                          <a:spcPts val="0"/>
                        </a:spcBef>
                        <a:spcAft>
                          <a:spcPts val="0"/>
                        </a:spcAft>
                        <a:buClrTx/>
                        <a:buSzTx/>
                        <a:buFont typeface="Arial" panose="020B0604020202020204" pitchFamily="34" charset="0"/>
                        <a:buNone/>
                        <a:tabLst/>
                        <a:defRPr/>
                      </a:pPr>
                      <a:endParaRPr lang="en-NZ" sz="1000" b="1" i="0" u="none" strike="noStrike" cap="none">
                        <a:solidFill>
                          <a:srgbClr val="000000"/>
                        </a:solidFill>
                        <a:effectLst/>
                        <a:latin typeface="+mj-lt"/>
                        <a:ea typeface="+mn-ea"/>
                        <a:cs typeface="Segoe UI" panose="020B0502040204020203" pitchFamily="34" charset="0"/>
                        <a:sym typeface="Arial"/>
                      </a:endParaRPr>
                    </a:p>
                  </a:txBody>
                  <a:tcPr marT="45721" marB="45721"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accent3"/>
                    </a:solidFill>
                  </a:tcPr>
                </a:tc>
                <a:extLst>
                  <a:ext uri="{0D108BD9-81ED-4DB2-BD59-A6C34878D82A}">
                    <a16:rowId xmlns:a16="http://schemas.microsoft.com/office/drawing/2014/main" val="3387757552"/>
                  </a:ext>
                </a:extLst>
              </a:tr>
              <a:tr h="46181">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850" b="1" i="0" u="none" strike="noStrike" cap="none">
                        <a:solidFill>
                          <a:srgbClr val="000000"/>
                        </a:solidFill>
                        <a:effectLst/>
                        <a:latin typeface="+mn-lt"/>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0" i="0" u="none" strike="noStrike" cap="none">
                        <a:solidFill>
                          <a:srgbClr val="000000"/>
                        </a:solidFill>
                        <a:effectLst/>
                        <a:latin typeface="+mj-lt"/>
                        <a:ea typeface="Arial"/>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extLst>
                  <a:ext uri="{0D108BD9-81ED-4DB2-BD59-A6C34878D82A}">
                    <a16:rowId xmlns:a16="http://schemas.microsoft.com/office/drawing/2014/main" val="1050082988"/>
                  </a:ext>
                </a:extLst>
              </a:tr>
              <a:tr h="189830">
                <a:tc rowSpan="8">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1" kern="1200">
                          <a:solidFill>
                            <a:schemeClr val="bg1"/>
                          </a:solidFill>
                          <a:latin typeface="Segoe UI" panose="020B0502040204020203" pitchFamily="34" charset="0"/>
                          <a:ea typeface="+mn-ea"/>
                          <a:cs typeface="Segoe UI" panose="020B0502040204020203" pitchFamily="34" charset="0"/>
                          <a:sym typeface="Arial"/>
                        </a:rPr>
                        <a:t>Key employer benefits</a:t>
                      </a:r>
                      <a:endParaRPr lang="en-NZ" sz="850" b="1" kern="1200">
                        <a:solidFill>
                          <a:schemeClr val="bg1"/>
                        </a:solidFill>
                        <a:latin typeface="Segoe UI" panose="020B0502040204020203" pitchFamily="34" charset="0"/>
                        <a:ea typeface="+mn-ea"/>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rowSpan="8">
                  <a:txBody>
                    <a:bodyPr/>
                    <a:lstStyle/>
                    <a:p>
                      <a:pPr marL="108000" marR="0" lvl="1" indent="0" algn="l" defTabSz="914400" rtl="0" eaLnBrk="1" fontAlgn="auto" latinLnBrk="0" hangingPunct="1">
                        <a:lnSpc>
                          <a:spcPts val="0"/>
                        </a:lnSpc>
                        <a:spcBef>
                          <a:spcPts val="0"/>
                        </a:spcBef>
                        <a:spcAft>
                          <a:spcPts val="0"/>
                        </a:spcAft>
                        <a:buClr>
                          <a:srgbClr val="000000"/>
                        </a:buClr>
                        <a:buSzTx/>
                        <a:buFont typeface="Wingdings" panose="05000000000000000000" pitchFamily="2" charset="2"/>
                        <a:buChar char="ü"/>
                        <a:tabLst/>
                        <a:defRPr/>
                      </a:pPr>
                      <a:endParaRPr lang="en-NZ" sz="200" b="1" spc="-10" baseline="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feel better at work</a:t>
                      </a:r>
                      <a:endParaRPr lang="en-NZ" sz="600" b="1" kern="1200" spc="-10" baseline="0" dirty="0">
                        <a:solidFill>
                          <a:schemeClr val="tx2"/>
                        </a:solidFill>
                        <a:latin typeface="Segoe UI" panose="020B0502040204020203" pitchFamily="34" charset="0"/>
                        <a:ea typeface="+mn-ea"/>
                        <a:cs typeface="Segoe UI" panose="020B0502040204020203" pitchFamily="34" charset="0"/>
                      </a:endParaRP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feel better at work</a:t>
                      </a:r>
                      <a:endParaRPr lang="en-NZ" sz="600" b="1" kern="1200" spc="-10" baseline="0" dirty="0">
                        <a:solidFill>
                          <a:schemeClr val="tx2"/>
                        </a:solidFill>
                        <a:latin typeface="Segoe UI" panose="020B0502040204020203" pitchFamily="34" charset="0"/>
                        <a:ea typeface="+mn-ea"/>
                        <a:cs typeface="Segoe UI" panose="020B0502040204020203" pitchFamily="34" charset="0"/>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feel better at work</a:t>
                      </a:r>
                      <a:endParaRPr lang="en-NZ" sz="600" b="1" kern="1200" spc="-10" baseline="0" dirty="0">
                        <a:solidFill>
                          <a:schemeClr val="tx2"/>
                        </a:solidFill>
                        <a:latin typeface="Segoe UI" panose="020B0502040204020203" pitchFamily="34" charset="0"/>
                        <a:ea typeface="+mn-ea"/>
                        <a:cs typeface="Segoe UI" panose="020B0502040204020203" pitchFamily="34" charset="0"/>
                      </a:endParaRP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6">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feel better at work</a:t>
                      </a:r>
                      <a:endParaRPr lang="en-NZ" sz="600" b="1" kern="1200" spc="-10" baseline="0" dirty="0">
                        <a:solidFill>
                          <a:schemeClr val="tx2"/>
                        </a:solidFill>
                        <a:latin typeface="Segoe UI" panose="020B0502040204020203" pitchFamily="34" charset="0"/>
                        <a:ea typeface="+mn-ea"/>
                        <a:cs typeface="Segoe UI" panose="020B0502040204020203"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extLst>
                  <a:ext uri="{0D108BD9-81ED-4DB2-BD59-A6C34878D82A}">
                    <a16:rowId xmlns:a16="http://schemas.microsoft.com/office/drawing/2014/main" val="448041683"/>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accent6">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DDEAF6"/>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People show up more often</a:t>
                      </a:r>
                    </a:p>
                  </a:txBody>
                  <a:tcPr marL="36000" marR="0" marT="0" marB="0"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778403292"/>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Workers stick around longer</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Workers stick around longer</a:t>
                      </a: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Workers stick around longer</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Workers stick around longer</a:t>
                      </a:r>
                    </a:p>
                  </a:txBody>
                  <a:tcPr marL="36000" marR="0" marT="0" marB="0" anchor="ctr">
                    <a:lnL w="12700" cap="flat" cmpd="sng" algn="ctr">
                      <a:solidFill>
                        <a:schemeClr val="tx1"/>
                      </a:solidFill>
                      <a:prstDash val="solid"/>
                      <a:round/>
                      <a:headEnd type="none" w="med" len="med"/>
                      <a:tailEnd type="none" w="med" len="med"/>
                    </a:lnL>
                    <a:lnR w="12700" cmpd="sng">
                      <a:noFill/>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212413987"/>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More work gets done</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More work gets done</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More work gets done</a:t>
                      </a: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More work gets done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endParaRPr>
                    </a:p>
                  </a:txBody>
                  <a:tcPr marL="144000" marR="0" marT="0" marB="0" anchor="ctr">
                    <a:lnL w="12700" cap="flat" cmpd="sng" algn="ctr">
                      <a:no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extLst>
                  <a:ext uri="{0D108BD9-81ED-4DB2-BD59-A6C34878D82A}">
                    <a16:rowId xmlns:a16="http://schemas.microsoft.com/office/drawing/2014/main" val="745433173"/>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br>
                        <a:rPr lang="en-GB" sz="600" b="1" kern="1200" spc="-10" baseline="0" dirty="0">
                          <a:solidFill>
                            <a:schemeClr val="bg1"/>
                          </a:solidFill>
                          <a:latin typeface="Segoe UI" panose="020B0502040204020203" pitchFamily="34" charset="0"/>
                          <a:ea typeface="+mn-ea"/>
                          <a:cs typeface="Segoe UI" panose="020B0502040204020203" pitchFamily="34" charset="0"/>
                          <a:sym typeface="Arial"/>
                        </a:rPr>
                      </a:br>
                      <a:endParaRPr lang="en-GB"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sym typeface="Arial"/>
                        </a:rPr>
                        <a:t>New ways of doing things are shared</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sym typeface="Arial"/>
                        </a:rPr>
                        <a:t>New ways of doing things are shared</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sym typeface="Arial"/>
                        </a:rPr>
                        <a:t>New ways of doing things are shared</a:t>
                      </a:r>
                    </a:p>
                  </a:txBody>
                  <a:tcPr marL="3600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GB"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mpd="sng">
                      <a:noFill/>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extLst>
                  <a:ext uri="{0D108BD9-81ED-4DB2-BD59-A6C34878D82A}">
                    <a16:rowId xmlns:a16="http://schemas.microsoft.com/office/drawing/2014/main" val="1522649098"/>
                  </a:ext>
                </a:extLst>
              </a:tr>
              <a:tr h="22324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People are connected, the culture is strong &amp; healthy</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08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People are connected, the culture is strong &amp; healthy</a:t>
                      </a:r>
                    </a:p>
                  </a:txBody>
                  <a:tcPr marL="36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People are connected, the culture is strong &amp; healthy</a:t>
                      </a: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NZ" sz="600" b="1" kern="1200" spc="-10" baseline="0" dirty="0">
                          <a:solidFill>
                            <a:schemeClr val="tx2"/>
                          </a:solidFill>
                          <a:latin typeface="Segoe UI" panose="020B0502040204020203" pitchFamily="34" charset="0"/>
                          <a:ea typeface="+mn-ea"/>
                          <a:cs typeface="Segoe UI" panose="020B0502040204020203" pitchFamily="34" charset="0"/>
                          <a:sym typeface="Arial"/>
                        </a:rPr>
                        <a:t>People are connected, the culture is strong &amp; healthy</a:t>
                      </a:r>
                    </a:p>
                  </a:txBody>
                  <a:tcPr marL="36000" marR="0" marT="0" marB="0"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806445056"/>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Customers experience great service</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1">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Customers experience great service</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0" marR="0" lvl="1" indent="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None/>
                        <a:tabLst/>
                        <a:defRPr/>
                      </a:pPr>
                      <a:endParaRPr lang="en-NZ" sz="600" b="1" kern="1200" spc="-10" baseline="0" dirty="0">
                        <a:solidFill>
                          <a:schemeClr val="bg1"/>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extLst>
                  <a:ext uri="{0D108BD9-81ED-4DB2-BD59-A6C34878D82A}">
                    <a16:rowId xmlns:a16="http://schemas.microsoft.com/office/drawing/2014/main" val="1259757905"/>
                  </a:ext>
                </a:extLst>
              </a:tr>
              <a:tr h="189830">
                <a:tc vMerge="1">
                  <a:txBody>
                    <a:bodyPr/>
                    <a:lstStyle/>
                    <a:p>
                      <a:pPr marL="108000" marR="0" lvl="1" indent="-108000" algn="l" defTabSz="914400" rtl="0" eaLnBrk="1" fontAlgn="auto" latinLnBrk="0" hangingPunct="1">
                        <a:lnSpc>
                          <a:spcPts val="300"/>
                        </a:lnSpc>
                        <a:spcBef>
                          <a:spcPts val="0"/>
                        </a:spcBef>
                        <a:spcAft>
                          <a:spcPts val="0"/>
                        </a:spcAft>
                        <a:buClr>
                          <a:srgbClr val="000000"/>
                        </a:buClr>
                        <a:buSzTx/>
                        <a:buFont typeface="Wingdings" panose="05000000000000000000" pitchFamily="2" charset="2"/>
                        <a:buChar char="ü"/>
                        <a:tabLst/>
                        <a:defRPr/>
                      </a:pPr>
                      <a:endParaRPr lang="en-NZ" sz="670" b="1">
                        <a:solidFill>
                          <a:srgbClr val="000000"/>
                        </a:solidFill>
                        <a:latin typeface="+mn-lt"/>
                      </a:endParaRPr>
                    </a:p>
                  </a:txBody>
                  <a:tcPr marL="72000" marR="0" marT="108000" marB="36000" anchor="ctr">
                    <a:lnL w="12700" cmpd="sng">
                      <a:noFill/>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accent3"/>
                    </a:solidFill>
                  </a:tcPr>
                </a:tc>
                <a:tc vMerge="1">
                  <a:txBody>
                    <a:bodyPr/>
                    <a:lstStyle/>
                    <a:p>
                      <a:pPr marL="108000" marR="0" lvl="1" indent="0" algn="l" defTabSz="914400" rtl="0" eaLnBrk="1" fontAlgn="auto" latinLnBrk="0" hangingPunct="1">
                        <a:lnSpc>
                          <a:spcPts val="100"/>
                        </a:lnSpc>
                        <a:spcBef>
                          <a:spcPts val="0"/>
                        </a:spcBef>
                        <a:spcAft>
                          <a:spcPts val="0"/>
                        </a:spcAft>
                        <a:buClr>
                          <a:srgbClr val="000000"/>
                        </a:buClr>
                        <a:buSzTx/>
                        <a:buFont typeface="Wingdings" panose="05000000000000000000" pitchFamily="2" charset="2"/>
                        <a:buChar char="ü"/>
                        <a:tabLst/>
                        <a:defRPr/>
                      </a:pPr>
                      <a:endParaRPr lang="en-NZ" sz="200" b="1">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72000" marR="0" marT="108000" marB="3600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2"/>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14400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1">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DDEAF6"/>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tc>
                  <a:txBody>
                    <a:bodyPr/>
                    <a:lstStyle/>
                    <a:p>
                      <a:pPr marL="108000" marR="0" lvl="1" indent="-108000" algn="l" defTabSz="914400" rtl="0" eaLnBrk="1" fontAlgn="auto" latinLnBrk="0" hangingPunct="1">
                        <a:lnSpc>
                          <a:spcPts val="600"/>
                        </a:lnSpc>
                        <a:spcBef>
                          <a:spcPts val="0"/>
                        </a:spcBef>
                        <a:spcAft>
                          <a:spcPts val="0"/>
                        </a:spcAft>
                        <a:buClr>
                          <a:schemeClr val="tx2"/>
                        </a:buClr>
                        <a:buSzTx/>
                        <a:buFont typeface="Wingdings" panose="05000000000000000000" pitchFamily="2" charset="2"/>
                        <a:buChar char="ü"/>
                        <a:tabLst/>
                        <a:defRPr/>
                      </a:pPr>
                      <a:r>
                        <a:rPr lang="en-GB" sz="600" b="1" kern="1200" spc="-10" baseline="0" dirty="0">
                          <a:solidFill>
                            <a:schemeClr val="tx2"/>
                          </a:solidFill>
                          <a:latin typeface="Segoe UI" panose="020B0502040204020203" pitchFamily="34" charset="0"/>
                          <a:ea typeface="+mn-ea"/>
                          <a:cs typeface="Segoe UI" panose="020B0502040204020203" pitchFamily="34" charset="0"/>
                        </a:rPr>
                        <a:t>Good people want to work with &amp; for you</a:t>
                      </a:r>
                      <a:endParaRPr lang="en-NZ" sz="600" b="1" kern="1200" spc="-10" baseline="0" dirty="0">
                        <a:solidFill>
                          <a:schemeClr val="tx2"/>
                        </a:solidFill>
                        <a:latin typeface="Segoe UI" panose="020B0502040204020203" pitchFamily="34" charset="0"/>
                        <a:ea typeface="+mn-ea"/>
                        <a:cs typeface="Segoe UI" panose="020B0502040204020203" pitchFamily="34" charset="0"/>
                        <a:sym typeface="Arial"/>
                      </a:endParaRPr>
                    </a:p>
                  </a:txBody>
                  <a:tcPr marL="36000" marR="0" marT="0" marB="0" anchor="ctr">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648004321"/>
                  </a:ext>
                </a:extLst>
              </a:tr>
              <a:tr h="39136">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850" b="1" i="0" u="none" strike="noStrike" cap="none">
                        <a:solidFill>
                          <a:srgbClr val="000000"/>
                        </a:solidFill>
                        <a:effectLst/>
                        <a:latin typeface="+mn-lt"/>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l"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chemeClr val="tx2"/>
                        </a:solidFill>
                        <a:effectLst/>
                        <a:latin typeface="+mj-lt"/>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0" i="0" u="none" strike="noStrike" cap="none">
                        <a:solidFill>
                          <a:schemeClr val="tx2"/>
                        </a:solidFill>
                        <a:effectLst/>
                        <a:latin typeface="+mj-lt"/>
                        <a:ea typeface="Arial"/>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dirty="0">
                        <a:solidFill>
                          <a:schemeClr val="tx2"/>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dirty="0">
                        <a:solidFill>
                          <a:schemeClr val="tx2"/>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chemeClr val="tx2"/>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0" marR="0" lvl="0" indent="0" algn="ctr" defTabSz="914400" rtl="0" eaLnBrk="1" fontAlgn="auto" latinLnBrk="0" hangingPunct="1">
                        <a:lnSpc>
                          <a:spcPts val="0"/>
                        </a:lnSpc>
                        <a:spcBef>
                          <a:spcPts val="0"/>
                        </a:spcBef>
                        <a:spcAft>
                          <a:spcPts val="0"/>
                        </a:spcAft>
                        <a:buClrTx/>
                        <a:buSzTx/>
                        <a:buFont typeface="Arial" panose="020B0604020202020204" pitchFamily="34" charset="0"/>
                        <a:buNone/>
                        <a:tabLst/>
                        <a:defRPr/>
                      </a:pPr>
                      <a:endParaRPr lang="en-NZ" sz="200" b="1" i="0" u="none" strike="noStrike" cap="none">
                        <a:solidFill>
                          <a:srgbClr val="000000"/>
                        </a:solidFill>
                        <a:effectLst/>
                        <a:latin typeface="+mj-lt"/>
                        <a:ea typeface="+mn-ea"/>
                        <a:cs typeface="Segoe UI" panose="020B0502040204020203" pitchFamily="34" charset="0"/>
                        <a:sym typeface="Arial"/>
                      </a:endParaRPr>
                    </a:p>
                  </a:txBody>
                  <a:tcPr marL="0" marR="0" marT="0" marB="0">
                    <a:lnL w="12700" cap="flat" cmpd="sng" algn="ctr">
                      <a:noFill/>
                      <a:prstDash val="solid"/>
                      <a:round/>
                      <a:headEnd type="none" w="med" len="med"/>
                      <a:tailEnd type="none" w="med" len="med"/>
                    </a:lnL>
                    <a:lnR w="12700" cmpd="sng">
                      <a:noFill/>
                    </a:lnR>
                    <a:lnT w="3175" cap="flat" cmpd="sng" algn="ctr">
                      <a:solidFill>
                        <a:schemeClr val="tx1">
                          <a:lumMod val="75000"/>
                          <a:lumOff val="25000"/>
                        </a:schemeClr>
                      </a:solid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extLst>
                  <a:ext uri="{0D108BD9-81ED-4DB2-BD59-A6C34878D82A}">
                    <a16:rowId xmlns:a16="http://schemas.microsoft.com/office/drawing/2014/main" val="200138804"/>
                  </a:ext>
                </a:extLst>
              </a:tr>
              <a:tr h="2101638">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50" b="1" kern="1200">
                          <a:solidFill>
                            <a:schemeClr val="bg1"/>
                          </a:solidFill>
                          <a:latin typeface="Segoe UI" panose="020B0502040204020203" pitchFamily="34" charset="0"/>
                          <a:ea typeface="+mn-ea"/>
                          <a:cs typeface="Segoe UI" panose="020B0502040204020203" pitchFamily="34" charset="0"/>
                          <a:sym typeface="Arial"/>
                        </a:rPr>
                        <a:t>Practice opportunity </a:t>
                      </a:r>
                      <a:r>
                        <a:rPr lang="en-US" sz="850" b="1" i="1" kern="1200">
                          <a:solidFill>
                            <a:schemeClr val="bg1"/>
                          </a:solidFill>
                          <a:latin typeface="Segoe UI" panose="020B0502040204020203" pitchFamily="34" charset="0"/>
                          <a:ea typeface="+mn-ea"/>
                          <a:cs typeface="Segoe UI" panose="020B0502040204020203" pitchFamily="34" charset="0"/>
                          <a:sym typeface="Arial"/>
                        </a:rPr>
                        <a:t>examples</a:t>
                      </a:r>
                      <a:endParaRPr lang="en-NZ" sz="850" b="1" i="1" kern="1200">
                        <a:solidFill>
                          <a:schemeClr val="bg1"/>
                        </a:solidFill>
                        <a:latin typeface="Segoe UI" panose="020B0502040204020203" pitchFamily="34" charset="0"/>
                        <a:ea typeface="+mn-ea"/>
                        <a:cs typeface="Segoe UI" panose="020B0502040204020203" pitchFamily="34" charset="0"/>
                        <a:sym typeface="Arial"/>
                      </a:endParaRPr>
                    </a:p>
                  </a:txBody>
                  <a:tcPr marL="0" marR="0" marT="0" marB="0" vert="vert270" anchor="ctr">
                    <a:lnL w="12700" cmpd="sng">
                      <a:noFill/>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rgbClr val="4C6880"/>
                    </a:solidFill>
                  </a:tcPr>
                </a:tc>
                <a:tc>
                  <a:txBody>
                    <a:bodyPr/>
                    <a:lstStyle/>
                    <a:p>
                      <a:pPr marL="144000" marR="0" lvl="1" indent="0" algn="l" defTabSz="914400" rtl="0" eaLnBrk="1" fontAlgn="auto" latinLnBrk="0" hangingPunct="1">
                        <a:lnSpc>
                          <a:spcPts val="0"/>
                        </a:lnSpc>
                        <a:spcBef>
                          <a:spcPts val="0"/>
                        </a:spcBef>
                        <a:spcAft>
                          <a:spcPts val="200"/>
                        </a:spcAft>
                        <a:buClr>
                          <a:schemeClr val="accent1"/>
                        </a:buClr>
                        <a:buSzPct val="85000"/>
                        <a:buFont typeface="Wingdings 3" panose="05040102010807070707" pitchFamily="18" charset="2"/>
                        <a:buNone/>
                        <a:tabLst/>
                        <a:defRPr/>
                      </a:pPr>
                      <a:endParaRPr lang="en-NZ" sz="2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tx2"/>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cap="none" dirty="0">
                          <a:solidFill>
                            <a:schemeClr val="bg2">
                              <a:lumMod val="25000"/>
                            </a:schemeClr>
                          </a:solidFill>
                          <a:latin typeface="Segoe UI" panose="020B0502040204020203" pitchFamily="34" charset="0"/>
                          <a:cs typeface="Segoe UI" panose="020B0502040204020203" pitchFamily="34" charset="0"/>
                          <a:sym typeface="Arial"/>
                        </a:rPr>
                        <a:t>Welcome warmly and create </a:t>
                      </a:r>
                      <a:r>
                        <a:rPr lang="en-NZ" sz="850" kern="1200" dirty="0">
                          <a:solidFill>
                            <a:schemeClr val="bg2">
                              <a:lumMod val="25000"/>
                            </a:schemeClr>
                          </a:solidFill>
                          <a:latin typeface="Segoe UI" panose="020B0502040204020203" pitchFamily="34" charset="0"/>
                          <a:ea typeface="+mn-ea"/>
                          <a:cs typeface="Segoe UI" panose="020B0502040204020203" pitchFamily="34" charset="0"/>
                          <a:sym typeface="Arial"/>
                        </a:rPr>
                        <a:t>space for connection and </a:t>
                      </a:r>
                      <a:r>
                        <a:rPr lang="en-NZ" sz="850" kern="1200" dirty="0" err="1">
                          <a:solidFill>
                            <a:schemeClr val="bg2">
                              <a:lumMod val="25000"/>
                            </a:schemeClr>
                          </a:solidFill>
                          <a:latin typeface="Segoe UI" panose="020B0502040204020203" pitchFamily="34" charset="0"/>
                          <a:ea typeface="+mn-ea"/>
                          <a:cs typeface="Segoe UI" panose="020B0502040204020203" pitchFamily="34" charset="0"/>
                          <a:sym typeface="Arial"/>
                        </a:rPr>
                        <a:t>whakawhanaungatanga</a:t>
                      </a:r>
                      <a:r>
                        <a:rPr lang="en-NZ" sz="850" kern="1200" dirty="0">
                          <a:solidFill>
                            <a:schemeClr val="bg2">
                              <a:lumMod val="25000"/>
                            </a:schemeClr>
                          </a:solidFill>
                          <a:latin typeface="Segoe UI" panose="020B0502040204020203" pitchFamily="34" charset="0"/>
                          <a:ea typeface="+mn-ea"/>
                          <a:cs typeface="Segoe UI" panose="020B0502040204020203" pitchFamily="34" charset="0"/>
                          <a:sym typeface="Arial"/>
                        </a:rPr>
                        <a:t>.</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kern="1200" dirty="0">
                          <a:solidFill>
                            <a:schemeClr val="bg2">
                              <a:lumMod val="25000"/>
                            </a:schemeClr>
                          </a:solidFill>
                          <a:latin typeface="Segoe UI" panose="020B0502040204020203" pitchFamily="34" charset="0"/>
                          <a:ea typeface="+mn-ea"/>
                          <a:cs typeface="Segoe UI" panose="020B0502040204020203" pitchFamily="34" charset="0"/>
                          <a:sym typeface="Arial"/>
                        </a:rPr>
                        <a:t>Ensure onboarding information and activities cover everything new workers need to know including what comes next.</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kern="1200" dirty="0">
                          <a:solidFill>
                            <a:schemeClr val="bg2">
                              <a:lumMod val="25000"/>
                            </a:schemeClr>
                          </a:solidFill>
                          <a:latin typeface="Segoe UI" panose="020B0502040204020203" pitchFamily="34" charset="0"/>
                          <a:ea typeface="+mn-ea"/>
                          <a:cs typeface="Segoe UI" panose="020B0502040204020203" pitchFamily="34" charset="0"/>
                          <a:sym typeface="Arial"/>
                        </a:rPr>
                        <a:t>Support initial relationship building and learning </a:t>
                      </a:r>
                      <a:r>
                        <a:rPr lang="en-NZ" sz="850" b="0" i="0" u="none" strike="noStrike" cap="none" dirty="0">
                          <a:solidFill>
                            <a:schemeClr val="bg2">
                              <a:lumMod val="25000"/>
                            </a:schemeClr>
                          </a:solidFill>
                          <a:latin typeface="Segoe UI" panose="020B0502040204020203" pitchFamily="34" charset="0"/>
                          <a:cs typeface="Segoe UI" panose="020B0502040204020203" pitchFamily="34" charset="0"/>
                          <a:sym typeface="Arial"/>
                        </a:rPr>
                        <a:t>by pairing experienced staff with new workers or buddy/mentoring </a:t>
                      </a:r>
                      <a:br>
                        <a:rPr lang="en-NZ" sz="850" b="0" i="0" u="none" strike="noStrike" cap="none" dirty="0">
                          <a:solidFill>
                            <a:schemeClr val="bg2">
                              <a:lumMod val="25000"/>
                            </a:schemeClr>
                          </a:solidFill>
                          <a:latin typeface="Segoe UI" panose="020B0502040204020203" pitchFamily="34" charset="0"/>
                          <a:cs typeface="Segoe UI" panose="020B0502040204020203" pitchFamily="34" charset="0"/>
                          <a:sym typeface="Arial"/>
                        </a:rPr>
                      </a:br>
                      <a:r>
                        <a:rPr lang="en-NZ" sz="850" b="0" i="0" u="none" strike="noStrike" cap="none" dirty="0">
                          <a:solidFill>
                            <a:schemeClr val="bg2">
                              <a:lumMod val="25000"/>
                            </a:schemeClr>
                          </a:solidFill>
                          <a:latin typeface="Segoe UI" panose="020B0502040204020203" pitchFamily="34" charset="0"/>
                          <a:cs typeface="Segoe UI" panose="020B0502040204020203" pitchFamily="34" charset="0"/>
                          <a:sym typeface="Arial"/>
                        </a:rPr>
                        <a:t>arrangements.</a:t>
                      </a:r>
                    </a:p>
                  </a:txBody>
                  <a:tcPr marL="36000" marR="0" marT="45721" marB="4572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Get to know your people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 and what will set them up to be successful. </a:t>
                      </a:r>
                      <a:endPar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endParaRP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Seek to understand and honour your worker’s orientation, culture and identity.</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Create a variety of intentional ways for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your team to get to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know each other. </a:t>
                      </a:r>
                    </a:p>
                  </a:txBody>
                  <a:tcPr marL="36000" marR="0"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Work together to overcome set-backs and </a:t>
                      </a:r>
                      <a:b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achieve goals, ensuring you revisit them regularly.</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Identify and create regular </a:t>
                      </a:r>
                      <a:b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ways for your team to  collaborate and </a:t>
                      </a:r>
                      <a:b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learn together.</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Set up ways for your people to safely feed back or voice needs and concerns. </a:t>
                      </a:r>
                    </a:p>
                  </a:txBody>
                  <a:tcPr marL="36000" marR="0"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Lean into your local support system to learn how their knowledge and skills can complement what you do for your team.</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Partner and coordinate with your training advisor to navigate learner needs.</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Make visible and regularly</a:t>
                      </a:r>
                      <a:b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raise awareness of company resources, supports and partnerships that are available to your people.</a:t>
                      </a:r>
                    </a:p>
                  </a:txBody>
                  <a:tcPr marL="36000" marR="0"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Look for ways to grow company culture –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including values or behaviors that reflect your people, their experience and viewpoint. </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Invite feedback and seek ideas from your team.</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NZ"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Reward positive contributions to team culture and recognise leadership skills.</a:t>
                      </a:r>
                      <a:endParaRPr lang="en-NZ" sz="850" b="0" i="0" u="none" strike="noStrike" cap="none" dirty="0">
                        <a:solidFill>
                          <a:schemeClr val="bg2">
                            <a:lumMod val="25000"/>
                          </a:schemeClr>
                        </a:solidFill>
                        <a:latin typeface="Segoe UI" panose="020B0502040204020203" pitchFamily="34" charset="0"/>
                        <a:ea typeface="+mn-ea"/>
                        <a:cs typeface="Segoe UI" panose="020B0502040204020203" pitchFamily="34" charset="0"/>
                        <a:sym typeface="Arial"/>
                      </a:endParaRPr>
                    </a:p>
                  </a:txBody>
                  <a:tcPr marL="36000" marR="0"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tc>
                  <a:txBody>
                    <a:bodyPr/>
                    <a:lstStyle/>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Support your workers to navigate specific career points in time such as the move into and out of apprenticeships.</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Make it easy for staff to see how they can grow within your company.</a:t>
                      </a:r>
                    </a:p>
                    <a:p>
                      <a:pPr marL="108000" marR="0" lvl="1" indent="-108000" algn="l" defTabSz="914400" rtl="0" eaLnBrk="1" fontAlgn="auto" latinLnBrk="0" hangingPunct="1">
                        <a:lnSpc>
                          <a:spcPts val="1000"/>
                        </a:lnSpc>
                        <a:spcBef>
                          <a:spcPts val="0"/>
                        </a:spcBef>
                        <a:spcAft>
                          <a:spcPts val="300"/>
                        </a:spcAft>
                        <a:buClr>
                          <a:schemeClr val="tx1"/>
                        </a:buClr>
                        <a:buSzPct val="59000"/>
                        <a:buFont typeface="Arial" panose="020B0604020202020204" pitchFamily="34" charset="0"/>
                        <a:buChar char="►"/>
                        <a:tabLst/>
                        <a:defRPr/>
                      </a:pP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Acknowledge valuable input departing team </a:t>
                      </a:r>
                      <a:b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br>
                      <a:r>
                        <a:rPr lang="en-US" sz="850" b="0" i="0" u="none" strike="noStrike" kern="1200" cap="none" dirty="0">
                          <a:solidFill>
                            <a:schemeClr val="bg2">
                              <a:lumMod val="25000"/>
                            </a:schemeClr>
                          </a:solidFill>
                          <a:latin typeface="Segoe UI" panose="020B0502040204020203" pitchFamily="34" charset="0"/>
                          <a:ea typeface="+mn-ea"/>
                          <a:cs typeface="Segoe UI" panose="020B0502040204020203" pitchFamily="34" charset="0"/>
                          <a:sym typeface="Arial"/>
                        </a:rPr>
                        <a:t>members have made and make sure to have a chat to them about the why and what next.</a:t>
                      </a:r>
                    </a:p>
                  </a:txBody>
                  <a:tcPr marL="36000" marR="0" marT="45721" marB="45721">
                    <a:lnL w="12700" cap="flat" cmpd="sng" algn="ctr">
                      <a:solidFill>
                        <a:schemeClr val="tx1"/>
                      </a:solidFill>
                      <a:prstDash val="solid"/>
                      <a:round/>
                      <a:headEnd type="none" w="med" len="med"/>
                      <a:tailEnd type="none" w="med" len="med"/>
                    </a:lnL>
                    <a:lnR w="12700" cmpd="sng">
                      <a:noFill/>
                    </a:lnR>
                    <a:lnT w="3175" cap="flat" cmpd="sng" algn="ctr">
                      <a:noFill/>
                      <a:prstDash val="sysDash"/>
                      <a:round/>
                      <a:headEnd type="none" w="med" len="med"/>
                      <a:tailEnd type="none" w="med" len="med"/>
                    </a:lnT>
                    <a:lnB w="3175" cap="flat" cmpd="sng" algn="ctr">
                      <a:noFill/>
                      <a:prstDash val="sysDash"/>
                      <a:round/>
                      <a:headEnd type="none" w="med" len="med"/>
                      <a:tailEnd type="none" w="med" len="med"/>
                    </a:lnB>
                    <a:solidFill>
                      <a:schemeClr val="bg1"/>
                    </a:solidFill>
                  </a:tcPr>
                </a:tc>
                <a:extLst>
                  <a:ext uri="{0D108BD9-81ED-4DB2-BD59-A6C34878D82A}">
                    <a16:rowId xmlns:a16="http://schemas.microsoft.com/office/drawing/2014/main" val="1028490220"/>
                  </a:ext>
                </a:extLst>
              </a:tr>
            </a:tbl>
          </a:graphicData>
        </a:graphic>
      </p:graphicFrame>
      <p:sp>
        <p:nvSpPr>
          <p:cNvPr id="4" name="TextBox 3">
            <a:extLst>
              <a:ext uri="{FF2B5EF4-FFF2-40B4-BE49-F238E27FC236}">
                <a16:creationId xmlns:a16="http://schemas.microsoft.com/office/drawing/2014/main" id="{B22423E4-DBFB-EFBB-A9B1-89DEA19CFD39}"/>
              </a:ext>
            </a:extLst>
          </p:cNvPr>
          <p:cNvSpPr txBox="1"/>
          <p:nvPr/>
        </p:nvSpPr>
        <p:spPr>
          <a:xfrm>
            <a:off x="215458" y="171391"/>
            <a:ext cx="11747612" cy="362901"/>
          </a:xfrm>
          <a:prstGeom prst="rect">
            <a:avLst/>
          </a:prstGeom>
          <a:noFill/>
        </p:spPr>
        <p:txBody>
          <a:bodyPr wrap="square">
            <a:noAutofit/>
          </a:bodyPr>
          <a:lstStyle/>
          <a:p>
            <a:r>
              <a:rPr lang="en-US" sz="28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Worker support </a:t>
            </a:r>
            <a:r>
              <a:rPr lang="en-US"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focus areas</a:t>
            </a:r>
            <a:endPar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46" name="Group 45">
            <a:extLst>
              <a:ext uri="{FF2B5EF4-FFF2-40B4-BE49-F238E27FC236}">
                <a16:creationId xmlns:a16="http://schemas.microsoft.com/office/drawing/2014/main" id="{6790D354-00C0-B791-54E6-39113E8A7769}"/>
              </a:ext>
            </a:extLst>
          </p:cNvPr>
          <p:cNvGrpSpPr/>
          <p:nvPr/>
        </p:nvGrpSpPr>
        <p:grpSpPr>
          <a:xfrm>
            <a:off x="619245" y="1413072"/>
            <a:ext cx="1385731" cy="1262981"/>
            <a:chOff x="619245" y="1413072"/>
            <a:chExt cx="1385731" cy="1332529"/>
          </a:xfrm>
        </p:grpSpPr>
        <p:pic>
          <p:nvPicPr>
            <p:cNvPr id="28" name="Graphic 27">
              <a:extLst>
                <a:ext uri="{FF2B5EF4-FFF2-40B4-BE49-F238E27FC236}">
                  <a16:creationId xmlns:a16="http://schemas.microsoft.com/office/drawing/2014/main" id="{58248095-A38F-5A9C-4954-63A4D05CB5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245" y="1413072"/>
              <a:ext cx="1356325" cy="1332529"/>
            </a:xfrm>
            <a:prstGeom prst="rect">
              <a:avLst/>
            </a:prstGeom>
          </p:spPr>
        </p:pic>
        <p:sp>
          <p:nvSpPr>
            <p:cNvPr id="7" name="TextBox 6">
              <a:extLst>
                <a:ext uri="{FF2B5EF4-FFF2-40B4-BE49-F238E27FC236}">
                  <a16:creationId xmlns:a16="http://schemas.microsoft.com/office/drawing/2014/main" id="{8266B03D-A80D-D631-C98A-2AC61981987F}"/>
                </a:ext>
              </a:extLst>
            </p:cNvPr>
            <p:cNvSpPr txBox="1"/>
            <p:nvPr/>
          </p:nvSpPr>
          <p:spPr>
            <a:xfrm>
              <a:off x="771980" y="1652696"/>
              <a:ext cx="1232996" cy="784830"/>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People get off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to the right start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by feeling welcome, valued, and comfortable with next steps</a:t>
              </a:r>
            </a:p>
          </p:txBody>
        </p:sp>
      </p:grpSp>
      <p:grpSp>
        <p:nvGrpSpPr>
          <p:cNvPr id="47" name="Group 46">
            <a:extLst>
              <a:ext uri="{FF2B5EF4-FFF2-40B4-BE49-F238E27FC236}">
                <a16:creationId xmlns:a16="http://schemas.microsoft.com/office/drawing/2014/main" id="{FDDBA326-ED87-AD5D-384E-E1821657EA9F}"/>
              </a:ext>
            </a:extLst>
          </p:cNvPr>
          <p:cNvGrpSpPr/>
          <p:nvPr/>
        </p:nvGrpSpPr>
        <p:grpSpPr>
          <a:xfrm>
            <a:off x="2114702" y="1344658"/>
            <a:ext cx="1417850" cy="1328488"/>
            <a:chOff x="2114702" y="1408454"/>
            <a:chExt cx="1417850" cy="1389822"/>
          </a:xfrm>
        </p:grpSpPr>
        <p:sp>
          <p:nvSpPr>
            <p:cNvPr id="36" name="Graphic 34">
              <a:extLst>
                <a:ext uri="{FF2B5EF4-FFF2-40B4-BE49-F238E27FC236}">
                  <a16:creationId xmlns:a16="http://schemas.microsoft.com/office/drawing/2014/main" id="{53770E2B-E03D-DDDB-674F-BB97D2BFBA38}"/>
                </a:ext>
              </a:extLst>
            </p:cNvPr>
            <p:cNvSpPr/>
            <p:nvPr/>
          </p:nvSpPr>
          <p:spPr>
            <a:xfrm>
              <a:off x="2114702" y="1408454"/>
              <a:ext cx="1417850" cy="1389822"/>
            </a:xfrm>
            <a:custGeom>
              <a:avLst/>
              <a:gdLst>
                <a:gd name="connsiteX0" fmla="*/ 309474 w 1510248"/>
                <a:gd name="connsiteY0" fmla="*/ 177681 h 1471129"/>
                <a:gd name="connsiteX1" fmla="*/ 6957 w 1510248"/>
                <a:gd name="connsiteY1" fmla="*/ 560401 h 1471129"/>
                <a:gd name="connsiteX2" fmla="*/ 145431 w 1510248"/>
                <a:gd name="connsiteY2" fmla="*/ 1098165 h 1471129"/>
                <a:gd name="connsiteX3" fmla="*/ 394988 w 1510248"/>
                <a:gd name="connsiteY3" fmla="*/ 1391536 h 1471129"/>
                <a:gd name="connsiteX4" fmla="*/ 746088 w 1510248"/>
                <a:gd name="connsiteY4" fmla="*/ 1464510 h 1471129"/>
                <a:gd name="connsiteX5" fmla="*/ 960978 w 1510248"/>
                <a:gd name="connsiteY5" fmla="*/ 1391438 h 1471129"/>
                <a:gd name="connsiteX6" fmla="*/ 1223369 w 1510248"/>
                <a:gd name="connsiteY6" fmla="*/ 1264225 h 1471129"/>
                <a:gd name="connsiteX7" fmla="*/ 1472582 w 1510248"/>
                <a:gd name="connsiteY7" fmla="*/ 1055532 h 1471129"/>
                <a:gd name="connsiteX8" fmla="*/ 1499283 w 1510248"/>
                <a:gd name="connsiteY8" fmla="*/ 748540 h 1471129"/>
                <a:gd name="connsiteX9" fmla="*/ 1371923 w 1510248"/>
                <a:gd name="connsiteY9" fmla="*/ 338037 h 1471129"/>
                <a:gd name="connsiteX10" fmla="*/ 1063505 w 1510248"/>
                <a:gd name="connsiteY10" fmla="*/ 46781 h 1471129"/>
                <a:gd name="connsiteX11" fmla="*/ 803966 w 1510248"/>
                <a:gd name="connsiteY11" fmla="*/ 66 h 1471129"/>
                <a:gd name="connsiteX12" fmla="*/ 309474 w 1510248"/>
                <a:gd name="connsiteY12" fmla="*/ 177681 h 147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0248" h="1471129">
                  <a:moveTo>
                    <a:pt x="309474" y="177681"/>
                  </a:moveTo>
                  <a:cubicBezTo>
                    <a:pt x="152905" y="243230"/>
                    <a:pt x="34593" y="392915"/>
                    <a:pt x="6957" y="560401"/>
                  </a:cubicBezTo>
                  <a:cubicBezTo>
                    <a:pt x="-23776" y="746720"/>
                    <a:pt x="51804" y="934171"/>
                    <a:pt x="145431" y="1098165"/>
                  </a:cubicBezTo>
                  <a:cubicBezTo>
                    <a:pt x="209701" y="1210724"/>
                    <a:pt x="286264" y="1320922"/>
                    <a:pt x="394988" y="1391536"/>
                  </a:cubicBezTo>
                  <a:cubicBezTo>
                    <a:pt x="497564" y="1458166"/>
                    <a:pt x="625465" y="1484720"/>
                    <a:pt x="746088" y="1464510"/>
                  </a:cubicBezTo>
                  <a:cubicBezTo>
                    <a:pt x="820931" y="1451971"/>
                    <a:pt x="891692" y="1422417"/>
                    <a:pt x="960978" y="1391438"/>
                  </a:cubicBezTo>
                  <a:cubicBezTo>
                    <a:pt x="1049737" y="1351755"/>
                    <a:pt x="1137266" y="1309318"/>
                    <a:pt x="1223369" y="1264225"/>
                  </a:cubicBezTo>
                  <a:cubicBezTo>
                    <a:pt x="1320930" y="1213134"/>
                    <a:pt x="1421982" y="1153387"/>
                    <a:pt x="1472582" y="1055532"/>
                  </a:cubicBezTo>
                  <a:cubicBezTo>
                    <a:pt x="1520526" y="962741"/>
                    <a:pt x="1514429" y="851903"/>
                    <a:pt x="1499283" y="748540"/>
                  </a:cubicBezTo>
                  <a:cubicBezTo>
                    <a:pt x="1478384" y="606034"/>
                    <a:pt x="1441848" y="463971"/>
                    <a:pt x="1371923" y="338037"/>
                  </a:cubicBezTo>
                  <a:cubicBezTo>
                    <a:pt x="1301998" y="212103"/>
                    <a:pt x="1196274" y="102691"/>
                    <a:pt x="1063505" y="46781"/>
                  </a:cubicBezTo>
                  <a:cubicBezTo>
                    <a:pt x="981926" y="12359"/>
                    <a:pt x="892479" y="-1065"/>
                    <a:pt x="803966" y="66"/>
                  </a:cubicBezTo>
                  <a:cubicBezTo>
                    <a:pt x="604615" y="2623"/>
                    <a:pt x="436835" y="124328"/>
                    <a:pt x="309474" y="177681"/>
                  </a:cubicBezTo>
                  <a:close/>
                </a:path>
              </a:pathLst>
            </a:custGeom>
            <a:solidFill>
              <a:schemeClr val="accent3">
                <a:lumMod val="75000"/>
              </a:schemeClr>
            </a:solidFill>
            <a:ln w="4902" cap="flat">
              <a:noFill/>
              <a:prstDash val="solid"/>
              <a:miter/>
            </a:ln>
          </p:spPr>
          <p:txBody>
            <a:bodyPr rtlCol="0" anchor="ctr"/>
            <a:lstStyle/>
            <a:p>
              <a:endParaRPr lang="en-NZ"/>
            </a:p>
          </p:txBody>
        </p:sp>
        <p:sp>
          <p:nvSpPr>
            <p:cNvPr id="10" name="TextBox 9">
              <a:extLst>
                <a:ext uri="{FF2B5EF4-FFF2-40B4-BE49-F238E27FC236}">
                  <a16:creationId xmlns:a16="http://schemas.microsoft.com/office/drawing/2014/main" id="{8A72BB82-B7E5-CBC8-F395-CD4B8F09F331}"/>
                </a:ext>
              </a:extLst>
            </p:cNvPr>
            <p:cNvSpPr txBox="1"/>
            <p:nvPr/>
          </p:nvSpPr>
          <p:spPr>
            <a:xfrm>
              <a:off x="2294170" y="1755011"/>
              <a:ext cx="1232996" cy="669414"/>
            </a:xfrm>
            <a:prstGeom prst="rect">
              <a:avLst/>
            </a:prstGeom>
            <a:noFill/>
          </p:spPr>
          <p:txBody>
            <a:bodyPr wrap="square">
              <a:spAutoFit/>
            </a:bodyPr>
            <a:lstStyle/>
            <a:p>
              <a:pPr>
                <a:lnSpc>
                  <a:spcPts val="900"/>
                </a:lnSpc>
              </a:pP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People connect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and find purpose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work because they feel seen, heard, and safe</a:t>
              </a:r>
            </a:p>
          </p:txBody>
        </p:sp>
      </p:grpSp>
      <p:grpSp>
        <p:nvGrpSpPr>
          <p:cNvPr id="48" name="Group 47">
            <a:extLst>
              <a:ext uri="{FF2B5EF4-FFF2-40B4-BE49-F238E27FC236}">
                <a16:creationId xmlns:a16="http://schemas.microsoft.com/office/drawing/2014/main" id="{B70F7315-6080-8C37-1543-5093DEC31C99}"/>
              </a:ext>
            </a:extLst>
          </p:cNvPr>
          <p:cNvGrpSpPr/>
          <p:nvPr/>
        </p:nvGrpSpPr>
        <p:grpSpPr>
          <a:xfrm>
            <a:off x="3661896" y="1413072"/>
            <a:ext cx="1381111" cy="1262981"/>
            <a:chOff x="3661896" y="1413072"/>
            <a:chExt cx="1381111" cy="1328995"/>
          </a:xfrm>
        </p:grpSpPr>
        <p:sp>
          <p:nvSpPr>
            <p:cNvPr id="45" name="Graphic 43">
              <a:extLst>
                <a:ext uri="{FF2B5EF4-FFF2-40B4-BE49-F238E27FC236}">
                  <a16:creationId xmlns:a16="http://schemas.microsoft.com/office/drawing/2014/main" id="{00D9CFBD-DB4A-47B7-9206-C0F5C0283633}"/>
                </a:ext>
              </a:extLst>
            </p:cNvPr>
            <p:cNvSpPr/>
            <p:nvPr/>
          </p:nvSpPr>
          <p:spPr>
            <a:xfrm>
              <a:off x="3661896" y="1413072"/>
              <a:ext cx="1381111" cy="1328995"/>
            </a:xfrm>
            <a:custGeom>
              <a:avLst/>
              <a:gdLst>
                <a:gd name="connsiteX0" fmla="*/ 2726898 w 2763964"/>
                <a:gd name="connsiteY0" fmla="*/ 1165212 h 2659667"/>
                <a:gd name="connsiteX1" fmla="*/ 2402667 w 2763964"/>
                <a:gd name="connsiteY1" fmla="*/ 377304 h 2659667"/>
                <a:gd name="connsiteX2" fmla="*/ 2130252 w 2763964"/>
                <a:gd name="connsiteY2" fmla="*/ 187470 h 2659667"/>
                <a:gd name="connsiteX3" fmla="*/ 1157273 w 2763964"/>
                <a:gd name="connsiteY3" fmla="*/ 10020 h 2659667"/>
                <a:gd name="connsiteX4" fmla="*/ 245445 w 2763964"/>
                <a:gd name="connsiteY4" fmla="*/ 393020 h 2659667"/>
                <a:gd name="connsiteX5" fmla="*/ 87139 w 2763964"/>
                <a:gd name="connsiteY5" fmla="*/ 564279 h 2659667"/>
                <a:gd name="connsiteX6" fmla="*/ 15416 w 2763964"/>
                <a:gd name="connsiteY6" fmla="*/ 782402 h 2659667"/>
                <a:gd name="connsiteX7" fmla="*/ 4272 w 2763964"/>
                <a:gd name="connsiteY7" fmla="*/ 1186357 h 2659667"/>
                <a:gd name="connsiteX8" fmla="*/ 293832 w 2763964"/>
                <a:gd name="connsiteY8" fmla="*/ 2306783 h 2659667"/>
                <a:gd name="connsiteX9" fmla="*/ 457281 w 2763964"/>
                <a:gd name="connsiteY9" fmla="*/ 2459278 h 2659667"/>
                <a:gd name="connsiteX10" fmla="*/ 696644 w 2763964"/>
                <a:gd name="connsiteY10" fmla="*/ 2565101 h 2659667"/>
                <a:gd name="connsiteX11" fmla="*/ 1613425 w 2763964"/>
                <a:gd name="connsiteY11" fmla="*/ 2653207 h 2659667"/>
                <a:gd name="connsiteX12" fmla="*/ 2066625 w 2763964"/>
                <a:gd name="connsiteY12" fmla="*/ 2571864 h 2659667"/>
                <a:gd name="connsiteX13" fmla="*/ 2650984 w 2763964"/>
                <a:gd name="connsiteY13" fmla="*/ 1966169 h 2659667"/>
                <a:gd name="connsiteX14" fmla="*/ 2728041 w 2763964"/>
                <a:gd name="connsiteY14" fmla="*/ 1188739 h 26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3964" h="2659667">
                  <a:moveTo>
                    <a:pt x="2726898" y="1165212"/>
                  </a:moveTo>
                  <a:cubicBezTo>
                    <a:pt x="2670605" y="882414"/>
                    <a:pt x="2605454" y="582282"/>
                    <a:pt x="2402667" y="377304"/>
                  </a:cubicBezTo>
                  <a:cubicBezTo>
                    <a:pt x="2324466" y="298341"/>
                    <a:pt x="2229312" y="237762"/>
                    <a:pt x="2130252" y="187470"/>
                  </a:cubicBezTo>
                  <a:cubicBezTo>
                    <a:pt x="1832024" y="36309"/>
                    <a:pt x="1489600" y="-26175"/>
                    <a:pt x="1157273" y="10020"/>
                  </a:cubicBezTo>
                  <a:cubicBezTo>
                    <a:pt x="824946" y="46310"/>
                    <a:pt x="503953" y="181089"/>
                    <a:pt x="245445" y="393020"/>
                  </a:cubicBezTo>
                  <a:cubicBezTo>
                    <a:pt x="185056" y="442550"/>
                    <a:pt x="127144" y="497128"/>
                    <a:pt x="87139" y="564279"/>
                  </a:cubicBezTo>
                  <a:cubicBezTo>
                    <a:pt x="47706" y="630478"/>
                    <a:pt x="27227" y="706297"/>
                    <a:pt x="15416" y="782402"/>
                  </a:cubicBezTo>
                  <a:cubicBezTo>
                    <a:pt x="-5349" y="915752"/>
                    <a:pt x="-777" y="1051579"/>
                    <a:pt x="4272" y="1186357"/>
                  </a:cubicBezTo>
                  <a:cubicBezTo>
                    <a:pt x="18940" y="1578882"/>
                    <a:pt x="47610" y="2000745"/>
                    <a:pt x="293832" y="2306783"/>
                  </a:cubicBezTo>
                  <a:cubicBezTo>
                    <a:pt x="340695" y="2365076"/>
                    <a:pt x="394892" y="2417845"/>
                    <a:pt x="457281" y="2459278"/>
                  </a:cubicBezTo>
                  <a:cubicBezTo>
                    <a:pt x="530242" y="2507665"/>
                    <a:pt x="612919" y="2539574"/>
                    <a:pt x="696644" y="2565101"/>
                  </a:cubicBezTo>
                  <a:cubicBezTo>
                    <a:pt x="991824" y="2655208"/>
                    <a:pt x="1305291" y="2671019"/>
                    <a:pt x="1613425" y="2653207"/>
                  </a:cubicBezTo>
                  <a:cubicBezTo>
                    <a:pt x="1767254" y="2644349"/>
                    <a:pt x="1922607" y="2626728"/>
                    <a:pt x="2066625" y="2571864"/>
                  </a:cubicBezTo>
                  <a:cubicBezTo>
                    <a:pt x="2336659" y="2468899"/>
                    <a:pt x="2547828" y="2236108"/>
                    <a:pt x="2650984" y="1966169"/>
                  </a:cubicBezTo>
                  <a:cubicBezTo>
                    <a:pt x="2754139" y="1696231"/>
                    <a:pt x="2802241" y="1468011"/>
                    <a:pt x="2728041" y="1188739"/>
                  </a:cubicBezTo>
                </a:path>
              </a:pathLst>
            </a:custGeom>
            <a:solidFill>
              <a:schemeClr val="accent3">
                <a:lumMod val="75000"/>
              </a:schemeClr>
            </a:solidFill>
            <a:ln w="9525" cap="flat">
              <a:noFill/>
              <a:prstDash val="solid"/>
              <a:miter/>
            </a:ln>
          </p:spPr>
          <p:txBody>
            <a:bodyPr rtlCol="0" anchor="ctr"/>
            <a:lstStyle/>
            <a:p>
              <a:endParaRPr lang="en-NZ"/>
            </a:p>
          </p:txBody>
        </p:sp>
        <p:sp>
          <p:nvSpPr>
            <p:cNvPr id="13" name="TextBox 12">
              <a:extLst>
                <a:ext uri="{FF2B5EF4-FFF2-40B4-BE49-F238E27FC236}">
                  <a16:creationId xmlns:a16="http://schemas.microsoft.com/office/drawing/2014/main" id="{B05BA24C-6C9A-17E3-FB37-140F10C60FBA}"/>
                </a:ext>
              </a:extLst>
            </p:cNvPr>
            <p:cNvSpPr txBox="1"/>
            <p:nvPr/>
          </p:nvSpPr>
          <p:spPr>
            <a:xfrm>
              <a:off x="3781137" y="1556168"/>
              <a:ext cx="1190774" cy="1015663"/>
            </a:xfrm>
            <a:prstGeom prst="rect">
              <a:avLst/>
            </a:prstGeom>
            <a:noFill/>
          </p:spPr>
          <p:txBody>
            <a:bodyPr wrap="square">
              <a:spAutoFit/>
            </a:bodyPr>
            <a:lstStyle/>
            <a:p>
              <a:pPr>
                <a:lnSpc>
                  <a:spcPts val="900"/>
                </a:lnSpc>
              </a:pP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People thrive in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the workplace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and feel confident to overcome challenges because getting help is easy, timely, and right for them</a:t>
              </a:r>
            </a:p>
          </p:txBody>
        </p:sp>
      </p:grpSp>
      <p:grpSp>
        <p:nvGrpSpPr>
          <p:cNvPr id="49" name="Group 48">
            <a:extLst>
              <a:ext uri="{FF2B5EF4-FFF2-40B4-BE49-F238E27FC236}">
                <a16:creationId xmlns:a16="http://schemas.microsoft.com/office/drawing/2014/main" id="{0ECEE127-E117-37DE-FF82-4440FD777D64}"/>
              </a:ext>
            </a:extLst>
          </p:cNvPr>
          <p:cNvGrpSpPr/>
          <p:nvPr/>
        </p:nvGrpSpPr>
        <p:grpSpPr>
          <a:xfrm>
            <a:off x="5160208" y="1403338"/>
            <a:ext cx="1420955" cy="1272715"/>
            <a:chOff x="5160208" y="1403338"/>
            <a:chExt cx="1420955" cy="1332529"/>
          </a:xfrm>
        </p:grpSpPr>
        <p:pic>
          <p:nvPicPr>
            <p:cNvPr id="31" name="Graphic 30">
              <a:extLst>
                <a:ext uri="{FF2B5EF4-FFF2-40B4-BE49-F238E27FC236}">
                  <a16:creationId xmlns:a16="http://schemas.microsoft.com/office/drawing/2014/main" id="{B7C9D829-56B2-76ED-377E-62E300F0B2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0208" y="1403338"/>
              <a:ext cx="1356325" cy="1332529"/>
            </a:xfrm>
            <a:prstGeom prst="rect">
              <a:avLst/>
            </a:prstGeom>
          </p:spPr>
        </p:pic>
        <p:sp>
          <p:nvSpPr>
            <p:cNvPr id="16" name="TextBox 15">
              <a:extLst>
                <a:ext uri="{FF2B5EF4-FFF2-40B4-BE49-F238E27FC236}">
                  <a16:creationId xmlns:a16="http://schemas.microsoft.com/office/drawing/2014/main" id="{4412AFA2-8454-05C6-CEF6-4A577BE679A4}"/>
                </a:ext>
              </a:extLst>
            </p:cNvPr>
            <p:cNvSpPr txBox="1"/>
            <p:nvPr/>
          </p:nvSpPr>
          <p:spPr>
            <a:xfrm>
              <a:off x="5269934" y="1652696"/>
              <a:ext cx="1311229" cy="1023357"/>
            </a:xfrm>
            <a:prstGeom prst="rect">
              <a:avLst/>
            </a:prstGeom>
            <a:noFill/>
          </p:spPr>
          <p:txBody>
            <a:bodyPr wrap="square">
              <a:spAutoFit/>
            </a:bodyPr>
            <a:lstStyle/>
            <a:p>
              <a:pPr>
                <a:lnSpc>
                  <a:spcPts val="900"/>
                </a:lnSpc>
              </a:pP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People act on early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signs of need as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they have awareness, are connected to community and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know what services exist to help</a:t>
              </a:r>
            </a:p>
            <a:p>
              <a:endParaRPr lang="en-US" sz="800" b="1" dirty="0"/>
            </a:p>
          </p:txBody>
        </p:sp>
      </p:grpSp>
      <p:grpSp>
        <p:nvGrpSpPr>
          <p:cNvPr id="50" name="Group 49">
            <a:extLst>
              <a:ext uri="{FF2B5EF4-FFF2-40B4-BE49-F238E27FC236}">
                <a16:creationId xmlns:a16="http://schemas.microsoft.com/office/drawing/2014/main" id="{6BAE2C5C-D34B-A465-0F14-B8409DFAFC9E}"/>
              </a:ext>
            </a:extLst>
          </p:cNvPr>
          <p:cNvGrpSpPr/>
          <p:nvPr/>
        </p:nvGrpSpPr>
        <p:grpSpPr>
          <a:xfrm>
            <a:off x="6669268" y="1406919"/>
            <a:ext cx="1392859" cy="1272715"/>
            <a:chOff x="6669268" y="1406919"/>
            <a:chExt cx="1392859" cy="1324907"/>
          </a:xfrm>
        </p:grpSpPr>
        <p:sp>
          <p:nvSpPr>
            <p:cNvPr id="42" name="Graphic 40">
              <a:extLst>
                <a:ext uri="{FF2B5EF4-FFF2-40B4-BE49-F238E27FC236}">
                  <a16:creationId xmlns:a16="http://schemas.microsoft.com/office/drawing/2014/main" id="{138BA688-88B9-076F-8945-C929F2F76F75}"/>
                </a:ext>
              </a:extLst>
            </p:cNvPr>
            <p:cNvSpPr/>
            <p:nvPr/>
          </p:nvSpPr>
          <p:spPr>
            <a:xfrm>
              <a:off x="6669268" y="1406919"/>
              <a:ext cx="1392859" cy="1324907"/>
            </a:xfrm>
            <a:custGeom>
              <a:avLst/>
              <a:gdLst>
                <a:gd name="connsiteX0" fmla="*/ 1478395 w 2910069"/>
                <a:gd name="connsiteY0" fmla="*/ 12531 h 2768098"/>
                <a:gd name="connsiteX1" fmla="*/ 546946 w 2910069"/>
                <a:gd name="connsiteY1" fmla="*/ 246942 h 2768098"/>
                <a:gd name="connsiteX2" fmla="*/ 347778 w 2910069"/>
                <a:gd name="connsiteY2" fmla="*/ 453825 h 2768098"/>
                <a:gd name="connsiteX3" fmla="*/ 162136 w 2910069"/>
                <a:gd name="connsiteY3" fmla="*/ 727478 h 2768098"/>
                <a:gd name="connsiteX4" fmla="*/ 106986 w 2910069"/>
                <a:gd name="connsiteY4" fmla="*/ 2009924 h 2768098"/>
                <a:gd name="connsiteX5" fmla="*/ 433312 w 2910069"/>
                <a:gd name="connsiteY5" fmla="*/ 2515701 h 2768098"/>
                <a:gd name="connsiteX6" fmla="*/ 1099777 w 2910069"/>
                <a:gd name="connsiteY6" fmla="*/ 2743635 h 2768098"/>
                <a:gd name="connsiteX7" fmla="*/ 1981982 w 2910069"/>
                <a:gd name="connsiteY7" fmla="*/ 2739253 h 2768098"/>
                <a:gd name="connsiteX8" fmla="*/ 2416132 w 2910069"/>
                <a:gd name="connsiteY8" fmla="*/ 2602093 h 2768098"/>
                <a:gd name="connsiteX9" fmla="*/ 2633968 w 2910069"/>
                <a:gd name="connsiteY9" fmla="*/ 2357968 h 2768098"/>
                <a:gd name="connsiteX10" fmla="*/ 2847805 w 2910069"/>
                <a:gd name="connsiteY10" fmla="*/ 1944582 h 2768098"/>
                <a:gd name="connsiteX11" fmla="*/ 2906860 w 2910069"/>
                <a:gd name="connsiteY11" fmla="*/ 1320790 h 2768098"/>
                <a:gd name="connsiteX12" fmla="*/ 2760842 w 2910069"/>
                <a:gd name="connsiteY12" fmla="*/ 617179 h 2768098"/>
                <a:gd name="connsiteX13" fmla="*/ 2285925 w 2910069"/>
                <a:gd name="connsiteY13" fmla="*/ 170265 h 2768098"/>
                <a:gd name="connsiteX14" fmla="*/ 1814723 w 2910069"/>
                <a:gd name="connsiteY14" fmla="*/ 31772 h 2768098"/>
                <a:gd name="connsiteX15" fmla="*/ 1364286 w 2910069"/>
                <a:gd name="connsiteY15" fmla="*/ 48917 h 27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0069" h="2768098">
                  <a:moveTo>
                    <a:pt x="1478395" y="12531"/>
                  </a:moveTo>
                  <a:cubicBezTo>
                    <a:pt x="1151021" y="27867"/>
                    <a:pt x="798310" y="51965"/>
                    <a:pt x="546946" y="246942"/>
                  </a:cubicBezTo>
                  <a:cubicBezTo>
                    <a:pt x="470269" y="306378"/>
                    <a:pt x="407023" y="379244"/>
                    <a:pt x="347778" y="453825"/>
                  </a:cubicBezTo>
                  <a:cubicBezTo>
                    <a:pt x="278722" y="540693"/>
                    <a:pt x="214237" y="630990"/>
                    <a:pt x="162136" y="727478"/>
                  </a:cubicBezTo>
                  <a:cubicBezTo>
                    <a:pt x="-49796" y="1119813"/>
                    <a:pt x="-38556" y="1592253"/>
                    <a:pt x="106986" y="2009924"/>
                  </a:cubicBezTo>
                  <a:cubicBezTo>
                    <a:pt x="172994" y="2199281"/>
                    <a:pt x="269863" y="2386638"/>
                    <a:pt x="433312" y="2515701"/>
                  </a:cubicBezTo>
                  <a:cubicBezTo>
                    <a:pt x="616097" y="2660196"/>
                    <a:pt x="861366" y="2715917"/>
                    <a:pt x="1099777" y="2743635"/>
                  </a:cubicBezTo>
                  <a:cubicBezTo>
                    <a:pt x="1392385" y="2777639"/>
                    <a:pt x="1689755" y="2776210"/>
                    <a:pt x="1981982" y="2739253"/>
                  </a:cubicBezTo>
                  <a:cubicBezTo>
                    <a:pt x="2135239" y="2719917"/>
                    <a:pt x="2292783" y="2688485"/>
                    <a:pt x="2416132" y="2602093"/>
                  </a:cubicBezTo>
                  <a:cubicBezTo>
                    <a:pt x="2507572" y="2538085"/>
                    <a:pt x="2573580" y="2448265"/>
                    <a:pt x="2633968" y="2357968"/>
                  </a:cubicBezTo>
                  <a:cubicBezTo>
                    <a:pt x="2721027" y="2227666"/>
                    <a:pt x="2800561" y="2091458"/>
                    <a:pt x="2847805" y="1944582"/>
                  </a:cubicBezTo>
                  <a:cubicBezTo>
                    <a:pt x="2912479" y="1743700"/>
                    <a:pt x="2914766" y="1530340"/>
                    <a:pt x="2906860" y="1320790"/>
                  </a:cubicBezTo>
                  <a:cubicBezTo>
                    <a:pt x="2897811" y="1080284"/>
                    <a:pt x="2874284" y="833682"/>
                    <a:pt x="2760842" y="617179"/>
                  </a:cubicBezTo>
                  <a:cubicBezTo>
                    <a:pt x="2660543" y="425726"/>
                    <a:pt x="2490998" y="266182"/>
                    <a:pt x="2285925" y="170265"/>
                  </a:cubicBezTo>
                  <a:cubicBezTo>
                    <a:pt x="2138383" y="101304"/>
                    <a:pt x="1975886" y="65395"/>
                    <a:pt x="1814723" y="31772"/>
                  </a:cubicBezTo>
                  <a:cubicBezTo>
                    <a:pt x="1664133" y="339"/>
                    <a:pt x="1495159" y="-26997"/>
                    <a:pt x="1364286" y="48917"/>
                  </a:cubicBezTo>
                </a:path>
              </a:pathLst>
            </a:custGeom>
            <a:solidFill>
              <a:schemeClr val="accent3">
                <a:lumMod val="75000"/>
              </a:schemeClr>
            </a:solidFill>
            <a:ln w="9525" cap="flat">
              <a:noFill/>
              <a:prstDash val="solid"/>
              <a:miter/>
            </a:ln>
          </p:spPr>
          <p:txBody>
            <a:bodyPr rtlCol="0" anchor="ctr"/>
            <a:lstStyle/>
            <a:p>
              <a:endParaRPr lang="en-NZ"/>
            </a:p>
          </p:txBody>
        </p:sp>
        <p:sp>
          <p:nvSpPr>
            <p:cNvPr id="19" name="TextBox 18">
              <a:extLst>
                <a:ext uri="{FF2B5EF4-FFF2-40B4-BE49-F238E27FC236}">
                  <a16:creationId xmlns:a16="http://schemas.microsoft.com/office/drawing/2014/main" id="{6D5B162C-E223-24DF-627B-1870584B8F85}"/>
                </a:ext>
              </a:extLst>
            </p:cNvPr>
            <p:cNvSpPr txBox="1"/>
            <p:nvPr/>
          </p:nvSpPr>
          <p:spPr>
            <a:xfrm>
              <a:off x="6821083" y="1652696"/>
              <a:ext cx="1226620" cy="900246"/>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 culture where people proactively turn up, pipe up and recognise the ups and downs strengthens solidarity</a:t>
              </a:r>
            </a:p>
          </p:txBody>
        </p:sp>
      </p:grpSp>
      <p:grpSp>
        <p:nvGrpSpPr>
          <p:cNvPr id="51" name="Group 50">
            <a:extLst>
              <a:ext uri="{FF2B5EF4-FFF2-40B4-BE49-F238E27FC236}">
                <a16:creationId xmlns:a16="http://schemas.microsoft.com/office/drawing/2014/main" id="{F14A6C7D-1125-DFBA-A1B2-215DCDC38DB6}"/>
              </a:ext>
            </a:extLst>
          </p:cNvPr>
          <p:cNvGrpSpPr/>
          <p:nvPr/>
        </p:nvGrpSpPr>
        <p:grpSpPr>
          <a:xfrm>
            <a:off x="8197907" y="1406919"/>
            <a:ext cx="1406464" cy="1272715"/>
            <a:chOff x="8197907" y="1406919"/>
            <a:chExt cx="1406464" cy="1332529"/>
          </a:xfrm>
        </p:grpSpPr>
        <p:sp>
          <p:nvSpPr>
            <p:cNvPr id="39" name="Graphic 37">
              <a:extLst>
                <a:ext uri="{FF2B5EF4-FFF2-40B4-BE49-F238E27FC236}">
                  <a16:creationId xmlns:a16="http://schemas.microsoft.com/office/drawing/2014/main" id="{E9BC75CD-EAF7-348E-423E-6907FE949989}"/>
                </a:ext>
              </a:extLst>
            </p:cNvPr>
            <p:cNvSpPr/>
            <p:nvPr/>
          </p:nvSpPr>
          <p:spPr>
            <a:xfrm>
              <a:off x="8197907" y="1406919"/>
              <a:ext cx="1332786" cy="1332529"/>
            </a:xfrm>
            <a:custGeom>
              <a:avLst/>
              <a:gdLst>
                <a:gd name="connsiteX0" fmla="*/ 1331512 w 2794333"/>
                <a:gd name="connsiteY0" fmla="*/ 9324 h 2793795"/>
                <a:gd name="connsiteX1" fmla="*/ 661238 w 2794333"/>
                <a:gd name="connsiteY1" fmla="*/ 172964 h 2793795"/>
                <a:gd name="connsiteX2" fmla="*/ 13919 w 2794333"/>
                <a:gd name="connsiteY2" fmla="*/ 1156039 h 2793795"/>
                <a:gd name="connsiteX3" fmla="*/ 247282 w 2794333"/>
                <a:gd name="connsiteY3" fmla="*/ 2339425 h 2793795"/>
                <a:gd name="connsiteX4" fmla="*/ 369297 w 2794333"/>
                <a:gd name="connsiteY4" fmla="*/ 2531640 h 2793795"/>
                <a:gd name="connsiteX5" fmla="*/ 822496 w 2794333"/>
                <a:gd name="connsiteY5" fmla="*/ 2739094 h 2793795"/>
                <a:gd name="connsiteX6" fmla="*/ 1187495 w 2794333"/>
                <a:gd name="connsiteY6" fmla="*/ 2782909 h 2793795"/>
                <a:gd name="connsiteX7" fmla="*/ 1935207 w 2794333"/>
                <a:gd name="connsiteY7" fmla="*/ 2739189 h 2793795"/>
                <a:gd name="connsiteX8" fmla="*/ 2551189 w 2794333"/>
                <a:gd name="connsiteY8" fmla="*/ 2335711 h 2793795"/>
                <a:gd name="connsiteX9" fmla="*/ 2765692 w 2794333"/>
                <a:gd name="connsiteY9" fmla="*/ 1607905 h 2793795"/>
                <a:gd name="connsiteX10" fmla="*/ 2765692 w 2794333"/>
                <a:gd name="connsiteY10" fmla="*/ 978017 h 2793795"/>
                <a:gd name="connsiteX11" fmla="*/ 2619007 w 2794333"/>
                <a:gd name="connsiteY11" fmla="*/ 624830 h 2793795"/>
                <a:gd name="connsiteX12" fmla="*/ 2319350 w 2794333"/>
                <a:gd name="connsiteY12" fmla="*/ 239544 h 2793795"/>
                <a:gd name="connsiteX13" fmla="*/ 1331512 w 2794333"/>
                <a:gd name="connsiteY13" fmla="*/ 9324 h 27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4333" h="2793795">
                  <a:moveTo>
                    <a:pt x="1331512" y="9324"/>
                  </a:moveTo>
                  <a:cubicBezTo>
                    <a:pt x="1101103" y="31327"/>
                    <a:pt x="867073" y="67141"/>
                    <a:pt x="661238" y="172964"/>
                  </a:cubicBezTo>
                  <a:cubicBezTo>
                    <a:pt x="298336" y="359559"/>
                    <a:pt x="67545" y="751608"/>
                    <a:pt x="13919" y="1156039"/>
                  </a:cubicBezTo>
                  <a:cubicBezTo>
                    <a:pt x="-39707" y="1560471"/>
                    <a:pt x="66592" y="1973570"/>
                    <a:pt x="247282" y="2339425"/>
                  </a:cubicBezTo>
                  <a:cubicBezTo>
                    <a:pt x="281000" y="2407720"/>
                    <a:pt x="317862" y="2475538"/>
                    <a:pt x="369297" y="2531640"/>
                  </a:cubicBezTo>
                  <a:cubicBezTo>
                    <a:pt x="483692" y="2656322"/>
                    <a:pt x="656000" y="2708900"/>
                    <a:pt x="822496" y="2739094"/>
                  </a:cubicBezTo>
                  <a:cubicBezTo>
                    <a:pt x="943083" y="2761002"/>
                    <a:pt x="1065194" y="2773956"/>
                    <a:pt x="1187495" y="2782909"/>
                  </a:cubicBezTo>
                  <a:cubicBezTo>
                    <a:pt x="1437621" y="2801197"/>
                    <a:pt x="1692510" y="2802340"/>
                    <a:pt x="1935207" y="2739189"/>
                  </a:cubicBezTo>
                  <a:cubicBezTo>
                    <a:pt x="2177904" y="2675944"/>
                    <a:pt x="2409457" y="2542594"/>
                    <a:pt x="2551189" y="2335711"/>
                  </a:cubicBezTo>
                  <a:cubicBezTo>
                    <a:pt x="2695588" y="2124922"/>
                    <a:pt x="2734450" y="1861461"/>
                    <a:pt x="2765692" y="1607905"/>
                  </a:cubicBezTo>
                  <a:cubicBezTo>
                    <a:pt x="2791505" y="1398355"/>
                    <a:pt x="2814555" y="1183376"/>
                    <a:pt x="2765692" y="978017"/>
                  </a:cubicBezTo>
                  <a:cubicBezTo>
                    <a:pt x="2736069" y="853621"/>
                    <a:pt x="2680919" y="736749"/>
                    <a:pt x="2619007" y="624830"/>
                  </a:cubicBezTo>
                  <a:cubicBezTo>
                    <a:pt x="2539759" y="481574"/>
                    <a:pt x="2446700" y="342414"/>
                    <a:pt x="2319350" y="239544"/>
                  </a:cubicBezTo>
                  <a:cubicBezTo>
                    <a:pt x="2041601" y="15420"/>
                    <a:pt x="1651838" y="-21251"/>
                    <a:pt x="1331512" y="9324"/>
                  </a:cubicBezTo>
                  <a:close/>
                </a:path>
              </a:pathLst>
            </a:custGeom>
            <a:solidFill>
              <a:schemeClr val="accent3">
                <a:lumMod val="75000"/>
              </a:schemeClr>
            </a:solidFill>
            <a:ln w="9525" cap="flat">
              <a:noFill/>
              <a:prstDash val="solid"/>
              <a:miter/>
            </a:ln>
          </p:spPr>
          <p:txBody>
            <a:bodyPr rtlCol="0" anchor="ctr"/>
            <a:lstStyle/>
            <a:p>
              <a:endParaRPr lang="en-NZ"/>
            </a:p>
          </p:txBody>
        </p:sp>
        <p:sp>
          <p:nvSpPr>
            <p:cNvPr id="22" name="TextBox 21">
              <a:extLst>
                <a:ext uri="{FF2B5EF4-FFF2-40B4-BE49-F238E27FC236}">
                  <a16:creationId xmlns:a16="http://schemas.microsoft.com/office/drawing/2014/main" id="{AE058DAB-94F8-11FE-4F51-274E3FF88C4E}"/>
                </a:ext>
              </a:extLst>
            </p:cNvPr>
            <p:cNvSpPr txBox="1"/>
            <p:nvPr/>
          </p:nvSpPr>
          <p:spPr>
            <a:xfrm>
              <a:off x="8289442" y="1685155"/>
              <a:ext cx="1314929" cy="784830"/>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Change is viewed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as an opportunity and relationships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are positive, even when people pivot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or exit the industry</a:t>
              </a:r>
            </a:p>
          </p:txBody>
        </p:sp>
      </p:grpSp>
      <p:sp>
        <p:nvSpPr>
          <p:cNvPr id="5" name="TextBox 4">
            <a:extLst>
              <a:ext uri="{FF2B5EF4-FFF2-40B4-BE49-F238E27FC236}">
                <a16:creationId xmlns:a16="http://schemas.microsoft.com/office/drawing/2014/main" id="{979295E4-DF8D-2555-23C1-F0A818D44EA4}"/>
              </a:ext>
            </a:extLst>
          </p:cNvPr>
          <p:cNvSpPr txBox="1"/>
          <p:nvPr/>
        </p:nvSpPr>
        <p:spPr>
          <a:xfrm>
            <a:off x="8911466" y="6425952"/>
            <a:ext cx="797442" cy="307777"/>
          </a:xfrm>
          <a:prstGeom prst="rect">
            <a:avLst/>
          </a:prstGeom>
          <a:noFill/>
        </p:spPr>
        <p:txBody>
          <a:bodyPr wrap="square">
            <a:spAutoFit/>
          </a:bodyPr>
          <a:lstStyle/>
          <a:p>
            <a:pPr algn="r"/>
            <a:r>
              <a:rPr lang="en-NZ" sz="1400">
                <a:solidFill>
                  <a:srgbClr val="3F5669"/>
                </a:solidFill>
                <a:latin typeface="Segoe UI Black" panose="020B0A02040204020203" pitchFamily="34" charset="0"/>
                <a:ea typeface="Segoe UI Black" panose="020B0A02040204020203" pitchFamily="34" charset="0"/>
                <a:cs typeface="Segoe UI" panose="020B0502040204020203" pitchFamily="34" charset="0"/>
                <a:sym typeface="Arial"/>
              </a:rPr>
              <a:t>08</a:t>
            </a:r>
            <a:endParaRPr lang="en-NZ" sz="1400">
              <a:solidFill>
                <a:srgbClr val="3F5669"/>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859843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91DE2-ACAA-9C1E-934E-BB103A1FB66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6912F1-D095-5BC3-DD39-83D144D51F7C}"/>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12" name="Rectangle 11">
            <a:extLst>
              <a:ext uri="{FF2B5EF4-FFF2-40B4-BE49-F238E27FC236}">
                <a16:creationId xmlns:a16="http://schemas.microsoft.com/office/drawing/2014/main" id="{382B5210-55A0-13CE-3589-B879AB02A5C0}"/>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D256EC2B-CBA3-7421-9CB2-9BC8BE46CD85}"/>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Onboarding </a:t>
            </a:r>
            <a:b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and orientation</a:t>
            </a:r>
          </a:p>
        </p:txBody>
      </p:sp>
      <p:sp>
        <p:nvSpPr>
          <p:cNvPr id="5" name="TextBox 4">
            <a:extLst>
              <a:ext uri="{FF2B5EF4-FFF2-40B4-BE49-F238E27FC236}">
                <a16:creationId xmlns:a16="http://schemas.microsoft.com/office/drawing/2014/main" id="{EA8C0E64-9BD8-2D4F-7DD6-3EEC823AF4B0}"/>
              </a:ext>
            </a:extLst>
          </p:cNvPr>
          <p:cNvSpPr txBox="1"/>
          <p:nvPr/>
        </p:nvSpPr>
        <p:spPr>
          <a:xfrm>
            <a:off x="2056464" y="6131443"/>
            <a:ext cx="6197194" cy="535083"/>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First impressions count - new starters only ever have one first day/week with you. </a:t>
            </a:r>
            <a:b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Who they’re guided by and what they experience during this time can often confirm for them </a:t>
            </a:r>
            <a:b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that they’re in the right place, have made a good decision and have a lot to look forward to.</a:t>
            </a:r>
          </a:p>
        </p:txBody>
      </p:sp>
      <p:sp>
        <p:nvSpPr>
          <p:cNvPr id="9" name="TextBox 8">
            <a:extLst>
              <a:ext uri="{FF2B5EF4-FFF2-40B4-BE49-F238E27FC236}">
                <a16:creationId xmlns:a16="http://schemas.microsoft.com/office/drawing/2014/main" id="{64B68325-79BD-394B-61D9-3C92EC04F538}"/>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NZ" sz="1001" spc="-10" dirty="0">
                <a:solidFill>
                  <a:schemeClr val="bg2">
                    <a:lumMod val="25000"/>
                  </a:schemeClr>
                </a:solidFill>
                <a:latin typeface="Segoe UI" panose="020B0502040204020203" pitchFamily="34" charset="0"/>
                <a:cs typeface="Segoe UI" panose="020B0502040204020203" pitchFamily="34" charset="0"/>
              </a:rPr>
              <a:t>Check in on new starters before their first day, even if it’s a quick phone call to let them know where to be and what they can expect to be doing in their first few days with you.</a:t>
            </a:r>
          </a:p>
          <a:p>
            <a:pPr marL="180005" lvl="1" indent="-180005">
              <a:lnSpc>
                <a:spcPts val="1250"/>
              </a:lnSpc>
              <a:spcAft>
                <a:spcPts val="600"/>
              </a:spcAft>
              <a:buClr>
                <a:schemeClr val="accent2"/>
              </a:buClr>
              <a:buSzPct val="70000"/>
              <a:buFont typeface="Arial" panose="020B0604020202020204" pitchFamily="34" charset="0"/>
              <a:buChar char="►"/>
            </a:pPr>
            <a:r>
              <a:rPr lang="en-NZ" sz="1001" spc="-10" dirty="0">
                <a:solidFill>
                  <a:schemeClr val="bg2">
                    <a:lumMod val="25000"/>
                  </a:schemeClr>
                </a:solidFill>
                <a:latin typeface="Segoe UI" panose="020B0502040204020203" pitchFamily="34" charset="0"/>
                <a:cs typeface="Segoe UI" panose="020B0502040204020203" pitchFamily="34" charset="0"/>
              </a:rPr>
              <a:t>Ask your team what key information, resources and equipment they found helpful when they first started to keep onboarding practice up-to-date.</a:t>
            </a:r>
          </a:p>
          <a:p>
            <a:pPr marL="180005" lvl="1" indent="-180005">
              <a:lnSpc>
                <a:spcPts val="1250"/>
              </a:lnSpc>
              <a:spcAft>
                <a:spcPts val="600"/>
              </a:spcAft>
              <a:buClr>
                <a:schemeClr val="accent2"/>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Ask your team how you can create space for whakawhanaungatanga and connection on day one for new starters and during the onboarding process.</a:t>
            </a:r>
            <a:endParaRPr lang="en-NZ" sz="1001" spc="-10" dirty="0">
              <a:solidFill>
                <a:schemeClr val="bg2">
                  <a:lumMod val="25000"/>
                </a:schemeClr>
              </a:solidFill>
              <a:latin typeface="Segoe UI" panose="020B0502040204020203" pitchFamily="34" charset="0"/>
              <a:cs typeface="Segoe UI" panose="020B0502040204020203" pitchFamily="34" charset="0"/>
            </a:endParaRPr>
          </a:p>
          <a:p>
            <a:pPr marL="180005" lvl="1" indent="-180005">
              <a:lnSpc>
                <a:spcPts val="1250"/>
              </a:lnSpc>
              <a:spcAft>
                <a:spcPts val="600"/>
              </a:spcAft>
              <a:buClr>
                <a:schemeClr val="accent2"/>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Get to know any outside of work commitments your new starters have so </a:t>
            </a:r>
            <a:br>
              <a:rPr lang="en-NZ" sz="1001" dirty="0">
                <a:solidFill>
                  <a:schemeClr val="bg2">
                    <a:lumMod val="25000"/>
                  </a:schemeClr>
                </a:solidFill>
                <a:latin typeface="Segoe UI" panose="020B0502040204020203" pitchFamily="34" charset="0"/>
                <a:cs typeface="Segoe UI" panose="020B0502040204020203" pitchFamily="34" charset="0"/>
              </a:rPr>
            </a:br>
            <a:r>
              <a:rPr lang="en-NZ" sz="1001" dirty="0">
                <a:solidFill>
                  <a:schemeClr val="bg2">
                    <a:lumMod val="25000"/>
                  </a:schemeClr>
                </a:solidFill>
                <a:latin typeface="Segoe UI" panose="020B0502040204020203" pitchFamily="34" charset="0"/>
                <a:cs typeface="Segoe UI" panose="020B0502040204020203" pitchFamily="34" charset="0"/>
              </a:rPr>
              <a:t>you understand and can plan for flexibility, for example daycare pick ups or netball coaching. Be sure to communicate whether the flexibility you’re offering is a one off or permanent arrangement. </a:t>
            </a:r>
          </a:p>
          <a:p>
            <a:pPr marL="180005" lvl="1" indent="-180005">
              <a:lnSpc>
                <a:spcPts val="1250"/>
              </a:lnSpc>
              <a:spcAft>
                <a:spcPts val="600"/>
              </a:spcAft>
              <a:buClr>
                <a:schemeClr val="accent2"/>
              </a:buClr>
              <a:buSzPct val="70000"/>
              <a:buFont typeface="Arial" panose="020B0604020202020204" pitchFamily="34" charset="0"/>
              <a:buChar char="►"/>
            </a:pPr>
            <a:r>
              <a:rPr lang="en-US" sz="1001" dirty="0">
                <a:solidFill>
                  <a:schemeClr val="bg2">
                    <a:lumMod val="25000"/>
                  </a:schemeClr>
                </a:solidFill>
                <a:latin typeface="Segoe UI" panose="020B0502040204020203" pitchFamily="34" charset="0"/>
                <a:cs typeface="Segoe UI" panose="020B0502040204020203" pitchFamily="34" charset="0"/>
              </a:rPr>
              <a:t>Talk to your workers and wider network about buddy and mentoring arrangements. Gather ideas about expectations, goals and time commitments to see whether it might be a good fit for your business.</a:t>
            </a:r>
            <a:endParaRPr lang="en-NZ" sz="1001" dirty="0">
              <a:solidFill>
                <a:schemeClr val="bg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BED3B1E5-56FD-87A7-F2BF-D3F134253277}"/>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Develop a checklist to make sure new starters have everything they need on day one. This might look like key information about facilities, equipment or where/who </a:t>
            </a:r>
            <a:br>
              <a:rPr lang="en-NZ" sz="1001" dirty="0">
                <a:solidFill>
                  <a:schemeClr val="bg2">
                    <a:lumMod val="25000"/>
                  </a:schemeClr>
                </a:solidFill>
                <a:latin typeface="Segoe UI" panose="020B0502040204020203" pitchFamily="34" charset="0"/>
                <a:cs typeface="Segoe UI" panose="020B0502040204020203" pitchFamily="34" charset="0"/>
              </a:rPr>
            </a:br>
            <a:r>
              <a:rPr lang="en-NZ" sz="1001" dirty="0">
                <a:solidFill>
                  <a:schemeClr val="bg2">
                    <a:lumMod val="25000"/>
                  </a:schemeClr>
                </a:solidFill>
                <a:latin typeface="Segoe UI" panose="020B0502040204020203" pitchFamily="34" charset="0"/>
                <a:cs typeface="Segoe UI" panose="020B0502040204020203" pitchFamily="34" charset="0"/>
              </a:rPr>
              <a:t>to seek further guidance from.</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Capture and share with your new starter a high level week by week plan to ensure they know what comes next.</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spc="-10" dirty="0">
                <a:solidFill>
                  <a:schemeClr val="bg2">
                    <a:lumMod val="25000"/>
                  </a:schemeClr>
                </a:solidFill>
                <a:latin typeface="Segoe UI" panose="020B0502040204020203" pitchFamily="34" charset="0"/>
                <a:cs typeface="Segoe UI" panose="020B0502040204020203" pitchFamily="34" charset="0"/>
              </a:rPr>
              <a:t>Integrate key workforce ready or transferrable skills that are important to your business into the induction learning process, for example time management skills.</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Establish a buddy/mentoring process or support relationship building and initial learning through small team structures, pairing experienced staff with new workers.</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NZ" sz="1001" dirty="0">
                <a:solidFill>
                  <a:schemeClr val="bg2">
                    <a:lumMod val="25000"/>
                  </a:schemeClr>
                </a:solidFill>
                <a:latin typeface="Segoe UI" panose="020B0502040204020203" pitchFamily="34" charset="0"/>
                <a:cs typeface="Segoe UI" panose="020B0502040204020203" pitchFamily="34" charset="0"/>
              </a:rPr>
              <a:t>Write it all down – capture and organise key information about your people, agreements and processes and follow up.</a:t>
            </a:r>
            <a:endParaRPr lang="en-NZ" sz="1050" dirty="0">
              <a:solidFill>
                <a:schemeClr val="bg2">
                  <a:lumMod val="25000"/>
                </a:schemeClr>
              </a:solidFill>
            </a:endParaRPr>
          </a:p>
          <a:p>
            <a:pPr marL="171454" lvl="1" indent="-171454">
              <a:lnSpc>
                <a:spcPts val="1100"/>
              </a:lnSpc>
              <a:spcAft>
                <a:spcPts val="601"/>
              </a:spcAft>
              <a:buFont typeface="Arial" panose="020B0604020202020204" pitchFamily="34" charset="0"/>
              <a:buChar char="•"/>
            </a:pPr>
            <a:endParaRPr lang="en-NZ" sz="1050" dirty="0">
              <a:solidFill>
                <a:schemeClr val="tx2">
                  <a:lumMod val="25000"/>
                </a:schemeClr>
              </a:solidFill>
            </a:endParaRPr>
          </a:p>
        </p:txBody>
      </p:sp>
      <p:sp>
        <p:nvSpPr>
          <p:cNvPr id="13" name="TextBox 12">
            <a:extLst>
              <a:ext uri="{FF2B5EF4-FFF2-40B4-BE49-F238E27FC236}">
                <a16:creationId xmlns:a16="http://schemas.microsoft.com/office/drawing/2014/main" id="{03874E41-E286-DA80-CBAA-423E2D2A885E}"/>
              </a:ext>
            </a:extLst>
          </p:cNvPr>
          <p:cNvSpPr txBox="1"/>
          <p:nvPr/>
        </p:nvSpPr>
        <p:spPr>
          <a:xfrm>
            <a:off x="357954" y="711626"/>
            <a:ext cx="2751432" cy="4905301"/>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How do you as a leader invest in new starter relationships and ensure they get a warm welcome?</a:t>
            </a:r>
          </a:p>
          <a:p>
            <a:pPr marL="180005" lvl="1" indent="-180005">
              <a:lnSpc>
                <a:spcPts val="1250"/>
              </a:lnSpc>
              <a:spcAft>
                <a:spcPts val="600"/>
              </a:spcAft>
              <a:buClr>
                <a:schemeClr val="tx1"/>
              </a:buClr>
              <a:buSzPct val="70000"/>
              <a:buFont typeface="Arial" panose="020B0604020202020204"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How do you ensure your people understand the importance of their role and skills within your company?</a:t>
            </a:r>
          </a:p>
          <a:p>
            <a:pPr marL="180005" lvl="1" indent="-180005">
              <a:lnSpc>
                <a:spcPts val="1250"/>
              </a:lnSpc>
              <a:spcAft>
                <a:spcPts val="600"/>
              </a:spcAft>
              <a:buClr>
                <a:schemeClr val="tx1"/>
              </a:buClr>
              <a:buSzPct val="70000"/>
              <a:buFont typeface="Arial" panose="020B0604020202020204"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Alongside technical skills what workforce ready or transferrable skills do you consider key to the success of your people and business, for example, time management or problem solving.</a:t>
            </a:r>
          </a:p>
          <a:p>
            <a:pPr marL="360009" lvl="5" indent="-180005">
              <a:lnSpc>
                <a:spcPts val="1250"/>
              </a:lnSpc>
              <a:spcAft>
                <a:spcPts val="600"/>
              </a:spcAft>
              <a:buClr>
                <a:srgbClr val="245888"/>
              </a:buClr>
              <a:buSzPct val="130000"/>
              <a:buFont typeface="Segoe UI Black" panose="020B0A02040204020203"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How could your induction process quickly show where new starters have gaps and help to close them?</a:t>
            </a:r>
          </a:p>
          <a:p>
            <a:pPr marL="180005" lvl="1" indent="-180005">
              <a:lnSpc>
                <a:spcPts val="1250"/>
              </a:lnSpc>
              <a:spcAft>
                <a:spcPts val="600"/>
              </a:spcAft>
              <a:buClr>
                <a:schemeClr val="tx1"/>
              </a:buClr>
              <a:buSzPct val="70000"/>
              <a:buFont typeface="Arial" panose="020B0604020202020204" pitchFamily="34" charset="0"/>
              <a:buChar char="►"/>
            </a:pPr>
            <a:r>
              <a:rPr lang="en-US" sz="1001">
                <a:solidFill>
                  <a:schemeClr val="bg2">
                    <a:lumMod val="25000"/>
                  </a:schemeClr>
                </a:solidFill>
                <a:latin typeface="Segoe UI" panose="020B0502040204020203" pitchFamily="34" charset="0"/>
                <a:cs typeface="Segoe UI" panose="020B0502040204020203" pitchFamily="34" charset="0"/>
              </a:rPr>
              <a:t>Exposure and learning can go both ways.</a:t>
            </a:r>
            <a:r>
              <a:rPr lang="en-NZ" sz="1001">
                <a:solidFill>
                  <a:schemeClr val="bg2">
                    <a:lumMod val="25000"/>
                  </a:schemeClr>
                </a:solidFill>
                <a:latin typeface="Segoe UI" panose="020B0502040204020203" pitchFamily="34" charset="0"/>
                <a:cs typeface="Segoe UI" panose="020B0502040204020203" pitchFamily="34" charset="0"/>
              </a:rPr>
              <a:t> </a:t>
            </a:r>
            <a:r>
              <a:rPr lang="en-US" sz="1001">
                <a:solidFill>
                  <a:schemeClr val="bg2">
                    <a:lumMod val="25000"/>
                  </a:schemeClr>
                </a:solidFill>
                <a:latin typeface="Segoe UI" panose="020B0502040204020203" pitchFamily="34" charset="0"/>
                <a:cs typeface="Segoe UI" panose="020B0502040204020203" pitchFamily="34" charset="0"/>
              </a:rPr>
              <a:t>Think about the value and importance of a buddy/mentoring arrangement for workers to connect, experience positive role modelling and come up to speed quickly. Identify who would be best placed to be involved.</a:t>
            </a:r>
          </a:p>
          <a:p>
            <a:pPr marL="180005" lvl="1" indent="-180005">
              <a:lnSpc>
                <a:spcPts val="1250"/>
              </a:lnSpc>
              <a:spcAft>
                <a:spcPts val="600"/>
              </a:spcAft>
              <a:buClr>
                <a:schemeClr val="tx1"/>
              </a:buClr>
              <a:buSzPct val="70000"/>
              <a:buFont typeface="Arial" panose="020B0604020202020204" pitchFamily="34" charset="0"/>
              <a:buChar char="►"/>
            </a:pPr>
            <a:r>
              <a:rPr lang="en-NZ" sz="1001" spc="-10">
                <a:solidFill>
                  <a:schemeClr val="bg2">
                    <a:lumMod val="25000"/>
                  </a:schemeClr>
                </a:solidFill>
                <a:latin typeface="Segoe UI" panose="020B0502040204020203" pitchFamily="34" charset="0"/>
                <a:cs typeface="Segoe UI" panose="020B0502040204020203" pitchFamily="34" charset="0"/>
              </a:rPr>
              <a:t>Returning from leave whether from injury, parental leave or a mental health break are critical moments, that alongside being new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to work, need to be treated with care. Think about how you remain connected to your worker during their time away and what a return to work plan could look like.</a:t>
            </a:r>
            <a:endParaRPr lang="en-GB" sz="1001">
              <a:solidFill>
                <a:schemeClr val="bg2">
                  <a:lumMod val="25000"/>
                </a:schemeClr>
              </a:solidFill>
              <a:latin typeface="Segoe UI" panose="020B0502040204020203" pitchFamily="34" charset="0"/>
              <a:cs typeface="Segoe UI" panose="020B0502040204020203" pitchFamily="34" charset="0"/>
            </a:endParaRPr>
          </a:p>
          <a:p>
            <a:pPr marL="180005" lvl="1" indent="-180005">
              <a:lnSpc>
                <a:spcPts val="1250"/>
              </a:lnSpc>
              <a:spcAft>
                <a:spcPts val="600"/>
              </a:spcAft>
              <a:buClr>
                <a:schemeClr val="tx1"/>
              </a:buClr>
              <a:buSzPct val="70000"/>
              <a:buFont typeface="Arial" panose="020B0604020202020204" pitchFamily="34" charset="0"/>
              <a:buChar char="►"/>
            </a:pPr>
            <a:endParaRPr lang="en-US" sz="1001">
              <a:solidFill>
                <a:schemeClr val="bg2">
                  <a:lumMod val="25000"/>
                </a:schemeClr>
              </a:solidFill>
              <a:latin typeface="Segoe UI" panose="020B0502040204020203" pitchFamily="34" charset="0"/>
              <a:cs typeface="Segoe UI" panose="020B0502040204020203" pitchFamily="34" charset="0"/>
            </a:endParaRPr>
          </a:p>
          <a:p>
            <a:pPr lvl="1">
              <a:lnSpc>
                <a:spcPts val="1250"/>
              </a:lnSpc>
              <a:spcAft>
                <a:spcPts val="300"/>
              </a:spcAft>
              <a:buClr>
                <a:schemeClr val="accent2"/>
              </a:buClr>
              <a:buSzPct val="83000"/>
            </a:pPr>
            <a:endParaRPr lang="en-US" sz="1050">
              <a:solidFill>
                <a:schemeClr val="bg2">
                  <a:lumMod val="25000"/>
                </a:schemeClr>
              </a:solidFill>
            </a:endParaRPr>
          </a:p>
          <a:p>
            <a:pPr marL="180005" lvl="1" indent="-180005">
              <a:lnSpc>
                <a:spcPts val="1250"/>
              </a:lnSpc>
              <a:spcAft>
                <a:spcPts val="300"/>
              </a:spcAft>
              <a:buClr>
                <a:schemeClr val="accent2"/>
              </a:buClr>
              <a:buSzPct val="83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grpSp>
        <p:nvGrpSpPr>
          <p:cNvPr id="6" name="Group 5">
            <a:extLst>
              <a:ext uri="{FF2B5EF4-FFF2-40B4-BE49-F238E27FC236}">
                <a16:creationId xmlns:a16="http://schemas.microsoft.com/office/drawing/2014/main" id="{DD761E87-7954-AFBA-7406-E9B3A0088745}"/>
              </a:ext>
            </a:extLst>
          </p:cNvPr>
          <p:cNvGrpSpPr/>
          <p:nvPr/>
        </p:nvGrpSpPr>
        <p:grpSpPr>
          <a:xfrm>
            <a:off x="301983" y="240174"/>
            <a:ext cx="9246063" cy="368690"/>
            <a:chOff x="301983" y="240174"/>
            <a:chExt cx="9246063" cy="368690"/>
          </a:xfrm>
        </p:grpSpPr>
        <p:grpSp>
          <p:nvGrpSpPr>
            <p:cNvPr id="54" name="Group 53">
              <a:extLst>
                <a:ext uri="{FF2B5EF4-FFF2-40B4-BE49-F238E27FC236}">
                  <a16:creationId xmlns:a16="http://schemas.microsoft.com/office/drawing/2014/main" id="{B6477581-CB05-1B5A-EE34-63F2D61E4BFD}"/>
                </a:ext>
              </a:extLst>
            </p:cNvPr>
            <p:cNvGrpSpPr/>
            <p:nvPr/>
          </p:nvGrpSpPr>
          <p:grpSpPr>
            <a:xfrm>
              <a:off x="301983" y="251040"/>
              <a:ext cx="2915013" cy="357824"/>
              <a:chOff x="301983" y="251040"/>
              <a:chExt cx="2915013" cy="357824"/>
            </a:xfrm>
          </p:grpSpPr>
          <p:sp>
            <p:nvSpPr>
              <p:cNvPr id="46" name="Free-form: Shape 45">
                <a:extLst>
                  <a:ext uri="{FF2B5EF4-FFF2-40B4-BE49-F238E27FC236}">
                    <a16:creationId xmlns:a16="http://schemas.microsoft.com/office/drawing/2014/main" id="{36855E91-610B-1D3F-8D6B-56F1921DFE92}"/>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8" name="Free-form: Shape 47">
                <a:extLst>
                  <a:ext uri="{FF2B5EF4-FFF2-40B4-BE49-F238E27FC236}">
                    <a16:creationId xmlns:a16="http://schemas.microsoft.com/office/drawing/2014/main" id="{97CEDEAB-31FA-0189-5D35-25DCAFAEF41D}"/>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53" name="Group 52">
              <a:extLst>
                <a:ext uri="{FF2B5EF4-FFF2-40B4-BE49-F238E27FC236}">
                  <a16:creationId xmlns:a16="http://schemas.microsoft.com/office/drawing/2014/main" id="{3698E1C6-08D4-630F-5C4B-1AE6D29CBA72}"/>
                </a:ext>
              </a:extLst>
            </p:cNvPr>
            <p:cNvGrpSpPr/>
            <p:nvPr/>
          </p:nvGrpSpPr>
          <p:grpSpPr>
            <a:xfrm>
              <a:off x="3547462" y="248418"/>
              <a:ext cx="2946948" cy="305182"/>
              <a:chOff x="3547462" y="248418"/>
              <a:chExt cx="2946948" cy="305182"/>
            </a:xfrm>
            <a:solidFill>
              <a:schemeClr val="accent2"/>
            </a:solidFill>
          </p:grpSpPr>
          <p:sp>
            <p:nvSpPr>
              <p:cNvPr id="50" name="Free-form: Shape 49">
                <a:extLst>
                  <a:ext uri="{FF2B5EF4-FFF2-40B4-BE49-F238E27FC236}">
                    <a16:creationId xmlns:a16="http://schemas.microsoft.com/office/drawing/2014/main" id="{1B7F0E47-66BB-AAB6-94CD-C49C068A693C}"/>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51" name="Free-form: Shape 50">
                <a:extLst>
                  <a:ext uri="{FF2B5EF4-FFF2-40B4-BE49-F238E27FC236}">
                    <a16:creationId xmlns:a16="http://schemas.microsoft.com/office/drawing/2014/main" id="{EF26F24F-7EF0-D3F6-C5AA-6D1150D659AD}"/>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26" name="TextBox 25">
              <a:extLst>
                <a:ext uri="{FF2B5EF4-FFF2-40B4-BE49-F238E27FC236}">
                  <a16:creationId xmlns:a16="http://schemas.microsoft.com/office/drawing/2014/main" id="{F113A96D-B9EF-6AFC-BB75-2BA2BFCFCC5D}"/>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A22D5BBA-BC26-0290-9462-977781D04613}"/>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56" name="Group 55">
              <a:extLst>
                <a:ext uri="{FF2B5EF4-FFF2-40B4-BE49-F238E27FC236}">
                  <a16:creationId xmlns:a16="http://schemas.microsoft.com/office/drawing/2014/main" id="{F2C4A6E0-3813-614A-4522-45582B0607E8}"/>
                </a:ext>
              </a:extLst>
            </p:cNvPr>
            <p:cNvGrpSpPr/>
            <p:nvPr/>
          </p:nvGrpSpPr>
          <p:grpSpPr>
            <a:xfrm>
              <a:off x="6776046" y="240174"/>
              <a:ext cx="2772000" cy="350579"/>
              <a:chOff x="6776046" y="240174"/>
              <a:chExt cx="2772000" cy="350579"/>
            </a:xfrm>
          </p:grpSpPr>
          <p:grpSp>
            <p:nvGrpSpPr>
              <p:cNvPr id="52" name="Group 51">
                <a:extLst>
                  <a:ext uri="{FF2B5EF4-FFF2-40B4-BE49-F238E27FC236}">
                    <a16:creationId xmlns:a16="http://schemas.microsoft.com/office/drawing/2014/main" id="{63CB2B93-DF3F-7EF6-0A9C-290E4A096307}"/>
                  </a:ext>
                </a:extLst>
              </p:cNvPr>
              <p:cNvGrpSpPr/>
              <p:nvPr/>
            </p:nvGrpSpPr>
            <p:grpSpPr>
              <a:xfrm>
                <a:off x="6776046" y="240174"/>
                <a:ext cx="2772000" cy="350579"/>
                <a:chOff x="6776046" y="240174"/>
                <a:chExt cx="2772000" cy="350579"/>
              </a:xfrm>
              <a:solidFill>
                <a:schemeClr val="accent3">
                  <a:lumMod val="75000"/>
                </a:schemeClr>
              </a:solidFill>
            </p:grpSpPr>
            <p:sp>
              <p:nvSpPr>
                <p:cNvPr id="47" name="Free-form: Shape 46">
                  <a:extLst>
                    <a:ext uri="{FF2B5EF4-FFF2-40B4-BE49-F238E27FC236}">
                      <a16:creationId xmlns:a16="http://schemas.microsoft.com/office/drawing/2014/main" id="{520F9347-261A-3243-F956-27638A7050C9}"/>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49" name="Free-form: Shape 48">
                  <a:extLst>
                    <a:ext uri="{FF2B5EF4-FFF2-40B4-BE49-F238E27FC236}">
                      <a16:creationId xmlns:a16="http://schemas.microsoft.com/office/drawing/2014/main" id="{75E8E030-E8FE-5C05-5EF3-B710613088B1}"/>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28" name="TextBox 27">
                <a:extLst>
                  <a:ext uri="{FF2B5EF4-FFF2-40B4-BE49-F238E27FC236}">
                    <a16:creationId xmlns:a16="http://schemas.microsoft.com/office/drawing/2014/main" id="{ABABE3D8-7261-EBBE-11A2-D339A6F28F08}"/>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
        <p:nvSpPr>
          <p:cNvPr id="36" name="TextBox 35">
            <a:extLst>
              <a:ext uri="{FF2B5EF4-FFF2-40B4-BE49-F238E27FC236}">
                <a16:creationId xmlns:a16="http://schemas.microsoft.com/office/drawing/2014/main" id="{9DDC5732-672A-7FC3-687A-00009CDB5014}"/>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D566EFA7-459B-1D0B-D86E-3D829742CD4A}"/>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B80604C-3243-4832-FB6E-7F97D40A7D09}"/>
              </a:ext>
            </a:extLst>
          </p:cNvPr>
          <p:cNvGrpSpPr/>
          <p:nvPr/>
        </p:nvGrpSpPr>
        <p:grpSpPr>
          <a:xfrm>
            <a:off x="7654875" y="5285297"/>
            <a:ext cx="1385731" cy="1332529"/>
            <a:chOff x="619245" y="1413072"/>
            <a:chExt cx="1385731" cy="1332529"/>
          </a:xfrm>
        </p:grpSpPr>
        <p:pic>
          <p:nvPicPr>
            <p:cNvPr id="58" name="Graphic 57">
              <a:extLst>
                <a:ext uri="{FF2B5EF4-FFF2-40B4-BE49-F238E27FC236}">
                  <a16:creationId xmlns:a16="http://schemas.microsoft.com/office/drawing/2014/main" id="{4A43BBCA-4C04-BC20-3015-F508CBBC25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245" y="1413072"/>
              <a:ext cx="1356325" cy="1332529"/>
            </a:xfrm>
            <a:prstGeom prst="rect">
              <a:avLst/>
            </a:prstGeom>
          </p:spPr>
        </p:pic>
        <p:sp>
          <p:nvSpPr>
            <p:cNvPr id="59" name="TextBox 58">
              <a:extLst>
                <a:ext uri="{FF2B5EF4-FFF2-40B4-BE49-F238E27FC236}">
                  <a16:creationId xmlns:a16="http://schemas.microsoft.com/office/drawing/2014/main" id="{A57CB7A8-0DA4-BF08-A0EA-966E278A06FD}"/>
                </a:ext>
              </a:extLst>
            </p:cNvPr>
            <p:cNvSpPr txBox="1"/>
            <p:nvPr/>
          </p:nvSpPr>
          <p:spPr>
            <a:xfrm>
              <a:off x="771980" y="1652696"/>
              <a:ext cx="1232996" cy="784830"/>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People get off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to the right start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by feeling welcome, valued, and comfortable with next steps</a:t>
              </a:r>
            </a:p>
          </p:txBody>
        </p:sp>
      </p:grpSp>
      <p:sp>
        <p:nvSpPr>
          <p:cNvPr id="3" name="TextBox 2">
            <a:extLst>
              <a:ext uri="{FF2B5EF4-FFF2-40B4-BE49-F238E27FC236}">
                <a16:creationId xmlns:a16="http://schemas.microsoft.com/office/drawing/2014/main" id="{C1A431A5-651D-084D-8B89-14F9842EC635}"/>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09</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76360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AE0EF-92E6-721A-381A-EEA1992FCD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A863ED6-EF74-D0AE-96B8-E972154FDE2B}"/>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AC44996F-49CA-2A18-D7A1-0E298FA424BF}"/>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pic>
        <p:nvPicPr>
          <p:cNvPr id="60" name="Picture 59">
            <a:extLst>
              <a:ext uri="{FF2B5EF4-FFF2-40B4-BE49-F238E27FC236}">
                <a16:creationId xmlns:a16="http://schemas.microsoft.com/office/drawing/2014/main" id="{75F99D15-AD6C-25E7-CFE5-5BC7A707B7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5572" y="4130414"/>
            <a:ext cx="2256237" cy="1558684"/>
          </a:xfrm>
          <a:prstGeom prst="rect">
            <a:avLst/>
          </a:prstGeom>
          <a:ln w="3175">
            <a:solidFill>
              <a:schemeClr val="bg1">
                <a:lumMod val="85000"/>
              </a:schemeClr>
            </a:solidFill>
          </a:ln>
          <a:effectLst>
            <a:outerShdw blurRad="50800" dist="25400" dir="2160000" algn="l" rotWithShape="0">
              <a:prstClr val="black">
                <a:alpha val="25000"/>
              </a:prstClr>
            </a:outerShdw>
          </a:effectLst>
        </p:spPr>
      </p:pic>
      <p:sp>
        <p:nvSpPr>
          <p:cNvPr id="4" name="TextBox 3">
            <a:extLst>
              <a:ext uri="{FF2B5EF4-FFF2-40B4-BE49-F238E27FC236}">
                <a16:creationId xmlns:a16="http://schemas.microsoft.com/office/drawing/2014/main" id="{28342288-8958-7B35-2856-4EED61E419D6}"/>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Seeing </a:t>
            </a:r>
            <a:b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the person</a:t>
            </a:r>
          </a:p>
        </p:txBody>
      </p:sp>
      <p:sp>
        <p:nvSpPr>
          <p:cNvPr id="5" name="TextBox 4">
            <a:extLst>
              <a:ext uri="{FF2B5EF4-FFF2-40B4-BE49-F238E27FC236}">
                <a16:creationId xmlns:a16="http://schemas.microsoft.com/office/drawing/2014/main" id="{476302A3-FC13-2ADF-491D-EE302CAA8206}"/>
              </a:ext>
            </a:extLst>
          </p:cNvPr>
          <p:cNvSpPr txBox="1"/>
          <p:nvPr/>
        </p:nvSpPr>
        <p:spPr>
          <a:xfrm>
            <a:off x="2056464" y="6131443"/>
            <a:ext cx="6197194" cy="533672"/>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Seeing the person speaks to how workers are received both by you and their colleagues </a:t>
            </a:r>
            <a:b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and can have a flow on impact to how they engage as part of your team and represent </a:t>
            </a:r>
            <a:b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your business.</a:t>
            </a:r>
          </a:p>
        </p:txBody>
      </p:sp>
      <p:sp>
        <p:nvSpPr>
          <p:cNvPr id="9" name="TextBox 8">
            <a:extLst>
              <a:ext uri="{FF2B5EF4-FFF2-40B4-BE49-F238E27FC236}">
                <a16:creationId xmlns:a16="http://schemas.microsoft.com/office/drawing/2014/main" id="{36669101-B067-DFB8-4BDB-57EE3CF78F18}"/>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dirty="0">
                <a:solidFill>
                  <a:schemeClr val="bg2">
                    <a:lumMod val="25000"/>
                  </a:schemeClr>
                </a:solidFill>
                <a:latin typeface="Segoe UI" panose="020B0502040204020203" pitchFamily="34" charset="0"/>
                <a:cs typeface="Segoe UI" panose="020B0502040204020203" pitchFamily="34" charset="0"/>
              </a:rPr>
              <a:t>Ask questions to get to know your people – and find out what will set them up for success. This could include: </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dirty="0">
                <a:solidFill>
                  <a:schemeClr val="bg2">
                    <a:lumMod val="25000"/>
                  </a:schemeClr>
                </a:solidFill>
                <a:latin typeface="Segoe UI" panose="020B0502040204020203" pitchFamily="34" charset="0"/>
                <a:cs typeface="Segoe UI" panose="020B0502040204020203" pitchFamily="34" charset="0"/>
              </a:rPr>
              <a:t>who is in their personal support network and where they spend their time outside of work or, </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dirty="0">
                <a:solidFill>
                  <a:schemeClr val="bg2">
                    <a:lumMod val="25000"/>
                  </a:schemeClr>
                </a:solidFill>
                <a:latin typeface="Segoe UI" panose="020B0502040204020203" pitchFamily="34" charset="0"/>
                <a:cs typeface="Segoe UI" panose="020B0502040204020203" pitchFamily="34" charset="0"/>
              </a:rPr>
              <a:t>what their communication and learning styles are, or</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dirty="0">
                <a:solidFill>
                  <a:schemeClr val="bg2">
                    <a:lumMod val="25000"/>
                  </a:schemeClr>
                </a:solidFill>
                <a:latin typeface="Segoe UI" panose="020B0502040204020203" pitchFamily="34" charset="0"/>
                <a:cs typeface="Segoe UI" panose="020B0502040204020203" pitchFamily="34" charset="0"/>
              </a:rPr>
              <a:t>whether they need any help or equipment that would support them to do the job well.</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dirty="0">
                <a:solidFill>
                  <a:schemeClr val="bg2">
                    <a:lumMod val="25000"/>
                  </a:schemeClr>
                </a:solidFill>
                <a:latin typeface="Segoe UI" panose="020B0502040204020203" pitchFamily="34" charset="0"/>
                <a:cs typeface="Segoe UI" panose="020B0502040204020203" pitchFamily="34" charset="0"/>
              </a:rPr>
              <a:t>Seek to understand and honour your peoples’ orientation and identity, be it social, gender, cultural or other. Create space to integrate </a:t>
            </a:r>
            <a:r>
              <a:rPr lang="en-GB" sz="1001" spc="-10" dirty="0" err="1">
                <a:solidFill>
                  <a:schemeClr val="bg2">
                    <a:lumMod val="25000"/>
                  </a:schemeClr>
                </a:solidFill>
                <a:latin typeface="Segoe UI" panose="020B0502040204020203" pitchFamily="34" charset="0"/>
                <a:cs typeface="Segoe UI" panose="020B0502040204020203" pitchFamily="34" charset="0"/>
              </a:rPr>
              <a:t>karakia</a:t>
            </a:r>
            <a:r>
              <a:rPr lang="en-GB" sz="1001" spc="-10" dirty="0">
                <a:solidFill>
                  <a:schemeClr val="bg2">
                    <a:lumMod val="25000"/>
                  </a:schemeClr>
                </a:solidFill>
                <a:latin typeface="Segoe UI" panose="020B0502040204020203" pitchFamily="34" charset="0"/>
                <a:cs typeface="Segoe UI" panose="020B0502040204020203" pitchFamily="34" charset="0"/>
              </a:rPr>
              <a:t>, shared kai, and cultural traditions into part of everyday work life.</a:t>
            </a:r>
          </a:p>
          <a:p>
            <a:pPr marL="180005" lvl="1" indent="-180005">
              <a:lnSpc>
                <a:spcPts val="1250"/>
              </a:lnSpc>
              <a:spcAft>
                <a:spcPts val="600"/>
              </a:spcAft>
              <a:buClr>
                <a:schemeClr val="accent4"/>
              </a:buClr>
              <a:buSzPct val="70000"/>
              <a:buFont typeface="Arial" panose="020B0604020202020204" pitchFamily="34" charset="0"/>
              <a:buChar char="►"/>
            </a:pPr>
            <a:endParaRPr lang="en-NZ" sz="1001" dirty="0">
              <a:solidFill>
                <a:schemeClr val="tx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9AF7211B-F6EF-8915-0D82-BCC61B683C70}"/>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Consider what your workers share with you about themselves and where to use those insights to: </a:t>
            </a:r>
          </a:p>
          <a:p>
            <a:pPr marL="360009" lvl="5" indent="-180005">
              <a:lnSpc>
                <a:spcPts val="1250"/>
              </a:lnSpc>
              <a:spcAft>
                <a:spcPts val="600"/>
              </a:spcAft>
              <a:buClr>
                <a:schemeClr val="accent3">
                  <a:lumMod val="75000"/>
                </a:schemeClr>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identify, offer and action (with agreement), specific supports or connect them to people who can help, and</a:t>
            </a:r>
          </a:p>
          <a:p>
            <a:pPr marL="360009" lvl="5" indent="-180005">
              <a:lnSpc>
                <a:spcPts val="1250"/>
              </a:lnSpc>
              <a:spcAft>
                <a:spcPts val="600"/>
              </a:spcAft>
              <a:buClr>
                <a:schemeClr val="accent3">
                  <a:lumMod val="75000"/>
                </a:schemeClr>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strengthen connections between workers or wider networks with shared interests/networks. </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Create intentional and varied ways for your team to get to know each other – whether through internal team profiles or social gatherings. Regular connection time that everyone can participate in is more valuable than formality.</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Strengthen trust and widen your business community by connecting with workers’ personal support networks (whānau/family and iwi). Choose inclusive spaces, thoughtful timing, and meaningful activities. Be curious and open to answering questions.</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B5790BBC-798D-7698-9E9D-137E22E3B004}"/>
              </a:ext>
            </a:extLst>
          </p:cNvPr>
          <p:cNvSpPr txBox="1"/>
          <p:nvPr/>
        </p:nvSpPr>
        <p:spPr>
          <a:xfrm>
            <a:off x="357954" y="711627"/>
            <a:ext cx="2751432" cy="3400118"/>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One size does not fit all. Given the changing nature of the workforce how could you adjust your approach to connecting with people – thinking about identity, gender, age, communication styles and aspirations beyond the job? </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How could you let your team see the person behind the leader including what’s important to you, what drives you and the way you have built the business?</a:t>
            </a:r>
          </a:p>
          <a:p>
            <a:pPr marL="180005" lvl="1" indent="-180005">
              <a:lnSpc>
                <a:spcPts val="1250"/>
              </a:lnSpc>
              <a:spcAft>
                <a:spcPts val="600"/>
              </a:spcAft>
              <a:buClr>
                <a:schemeClr val="tx1"/>
              </a:buClr>
              <a:buSzPct val="70000"/>
              <a:buFont typeface="Arial" panose="020B0604020202020204" pitchFamily="34" charset="0"/>
              <a:buChar char="►"/>
            </a:pPr>
            <a:endParaRPr lang="en-US" sz="1050">
              <a:solidFill>
                <a:schemeClr val="bg2">
                  <a:lumMod val="25000"/>
                </a:schemeClr>
              </a:solidFill>
            </a:endParaRPr>
          </a:p>
          <a:p>
            <a:pPr marL="180005" lvl="1" indent="-180005">
              <a:lnSpc>
                <a:spcPts val="1250"/>
              </a:lnSpc>
              <a:spcAft>
                <a:spcPts val="300"/>
              </a:spcAft>
              <a:buClr>
                <a:schemeClr val="accent2"/>
              </a:buClr>
              <a:buSzPct val="83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BF815A76-BBE4-652B-61BF-F0799691A07D}"/>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DBB9E0D8-B6AE-D27B-2849-7D3A5E43C7C4}"/>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4869DBDC-FF3B-F5EB-A428-46C2231AF6A5}"/>
              </a:ext>
            </a:extLst>
          </p:cNvPr>
          <p:cNvGrpSpPr/>
          <p:nvPr/>
        </p:nvGrpSpPr>
        <p:grpSpPr>
          <a:xfrm>
            <a:off x="7661979" y="5210597"/>
            <a:ext cx="1417850" cy="1389822"/>
            <a:chOff x="2114702" y="1403338"/>
            <a:chExt cx="1417850" cy="1389822"/>
          </a:xfrm>
        </p:grpSpPr>
        <p:sp>
          <p:nvSpPr>
            <p:cNvPr id="22" name="Graphic 34">
              <a:extLst>
                <a:ext uri="{FF2B5EF4-FFF2-40B4-BE49-F238E27FC236}">
                  <a16:creationId xmlns:a16="http://schemas.microsoft.com/office/drawing/2014/main" id="{FB37B088-C2BB-04CD-3F82-5AFF951CFDC3}"/>
                </a:ext>
              </a:extLst>
            </p:cNvPr>
            <p:cNvSpPr/>
            <p:nvPr/>
          </p:nvSpPr>
          <p:spPr>
            <a:xfrm>
              <a:off x="2114702" y="1403338"/>
              <a:ext cx="1417850" cy="1389822"/>
            </a:xfrm>
            <a:custGeom>
              <a:avLst/>
              <a:gdLst>
                <a:gd name="connsiteX0" fmla="*/ 309474 w 1510248"/>
                <a:gd name="connsiteY0" fmla="*/ 177681 h 1471129"/>
                <a:gd name="connsiteX1" fmla="*/ 6957 w 1510248"/>
                <a:gd name="connsiteY1" fmla="*/ 560401 h 1471129"/>
                <a:gd name="connsiteX2" fmla="*/ 145431 w 1510248"/>
                <a:gd name="connsiteY2" fmla="*/ 1098165 h 1471129"/>
                <a:gd name="connsiteX3" fmla="*/ 394988 w 1510248"/>
                <a:gd name="connsiteY3" fmla="*/ 1391536 h 1471129"/>
                <a:gd name="connsiteX4" fmla="*/ 746088 w 1510248"/>
                <a:gd name="connsiteY4" fmla="*/ 1464510 h 1471129"/>
                <a:gd name="connsiteX5" fmla="*/ 960978 w 1510248"/>
                <a:gd name="connsiteY5" fmla="*/ 1391438 h 1471129"/>
                <a:gd name="connsiteX6" fmla="*/ 1223369 w 1510248"/>
                <a:gd name="connsiteY6" fmla="*/ 1264225 h 1471129"/>
                <a:gd name="connsiteX7" fmla="*/ 1472582 w 1510248"/>
                <a:gd name="connsiteY7" fmla="*/ 1055532 h 1471129"/>
                <a:gd name="connsiteX8" fmla="*/ 1499283 w 1510248"/>
                <a:gd name="connsiteY8" fmla="*/ 748540 h 1471129"/>
                <a:gd name="connsiteX9" fmla="*/ 1371923 w 1510248"/>
                <a:gd name="connsiteY9" fmla="*/ 338037 h 1471129"/>
                <a:gd name="connsiteX10" fmla="*/ 1063505 w 1510248"/>
                <a:gd name="connsiteY10" fmla="*/ 46781 h 1471129"/>
                <a:gd name="connsiteX11" fmla="*/ 803966 w 1510248"/>
                <a:gd name="connsiteY11" fmla="*/ 66 h 1471129"/>
                <a:gd name="connsiteX12" fmla="*/ 309474 w 1510248"/>
                <a:gd name="connsiteY12" fmla="*/ 177681 h 147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0248" h="1471129">
                  <a:moveTo>
                    <a:pt x="309474" y="177681"/>
                  </a:moveTo>
                  <a:cubicBezTo>
                    <a:pt x="152905" y="243230"/>
                    <a:pt x="34593" y="392915"/>
                    <a:pt x="6957" y="560401"/>
                  </a:cubicBezTo>
                  <a:cubicBezTo>
                    <a:pt x="-23776" y="746720"/>
                    <a:pt x="51804" y="934171"/>
                    <a:pt x="145431" y="1098165"/>
                  </a:cubicBezTo>
                  <a:cubicBezTo>
                    <a:pt x="209701" y="1210724"/>
                    <a:pt x="286264" y="1320922"/>
                    <a:pt x="394988" y="1391536"/>
                  </a:cubicBezTo>
                  <a:cubicBezTo>
                    <a:pt x="497564" y="1458166"/>
                    <a:pt x="625465" y="1484720"/>
                    <a:pt x="746088" y="1464510"/>
                  </a:cubicBezTo>
                  <a:cubicBezTo>
                    <a:pt x="820931" y="1451971"/>
                    <a:pt x="891692" y="1422417"/>
                    <a:pt x="960978" y="1391438"/>
                  </a:cubicBezTo>
                  <a:cubicBezTo>
                    <a:pt x="1049737" y="1351755"/>
                    <a:pt x="1137266" y="1309318"/>
                    <a:pt x="1223369" y="1264225"/>
                  </a:cubicBezTo>
                  <a:cubicBezTo>
                    <a:pt x="1320930" y="1213134"/>
                    <a:pt x="1421982" y="1153387"/>
                    <a:pt x="1472582" y="1055532"/>
                  </a:cubicBezTo>
                  <a:cubicBezTo>
                    <a:pt x="1520526" y="962741"/>
                    <a:pt x="1514429" y="851903"/>
                    <a:pt x="1499283" y="748540"/>
                  </a:cubicBezTo>
                  <a:cubicBezTo>
                    <a:pt x="1478384" y="606034"/>
                    <a:pt x="1441848" y="463971"/>
                    <a:pt x="1371923" y="338037"/>
                  </a:cubicBezTo>
                  <a:cubicBezTo>
                    <a:pt x="1301998" y="212103"/>
                    <a:pt x="1196274" y="102691"/>
                    <a:pt x="1063505" y="46781"/>
                  </a:cubicBezTo>
                  <a:cubicBezTo>
                    <a:pt x="981926" y="12359"/>
                    <a:pt x="892479" y="-1065"/>
                    <a:pt x="803966" y="66"/>
                  </a:cubicBezTo>
                  <a:cubicBezTo>
                    <a:pt x="604615" y="2623"/>
                    <a:pt x="436835" y="124328"/>
                    <a:pt x="309474" y="177681"/>
                  </a:cubicBezTo>
                  <a:close/>
                </a:path>
              </a:pathLst>
            </a:custGeom>
            <a:solidFill>
              <a:schemeClr val="accent3">
                <a:lumMod val="75000"/>
              </a:schemeClr>
            </a:solidFill>
            <a:ln w="4902" cap="flat">
              <a:noFill/>
              <a:prstDash val="solid"/>
              <a:miter/>
            </a:ln>
          </p:spPr>
          <p:txBody>
            <a:bodyPr rtlCol="0" anchor="ctr"/>
            <a:lstStyle/>
            <a:p>
              <a:endParaRPr lang="en-NZ"/>
            </a:p>
          </p:txBody>
        </p:sp>
        <p:sp>
          <p:nvSpPr>
            <p:cNvPr id="23" name="TextBox 22">
              <a:extLst>
                <a:ext uri="{FF2B5EF4-FFF2-40B4-BE49-F238E27FC236}">
                  <a16:creationId xmlns:a16="http://schemas.microsoft.com/office/drawing/2014/main" id="{0B02CCBD-9729-E0F1-380B-08BC8D03C616}"/>
                </a:ext>
              </a:extLst>
            </p:cNvPr>
            <p:cNvSpPr txBox="1"/>
            <p:nvPr/>
          </p:nvSpPr>
          <p:spPr>
            <a:xfrm>
              <a:off x="2294170" y="1652696"/>
              <a:ext cx="1232996" cy="669414"/>
            </a:xfrm>
            <a:prstGeom prst="rect">
              <a:avLst/>
            </a:prstGeom>
            <a:noFill/>
          </p:spPr>
          <p:txBody>
            <a:bodyPr wrap="square">
              <a:spAutoFit/>
            </a:bodyPr>
            <a:lstStyle/>
            <a:p>
              <a:pPr>
                <a:lnSpc>
                  <a:spcPts val="900"/>
                </a:lnSpc>
              </a:pP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People connect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and find purpose </a:t>
              </a:r>
              <a:b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dirty="0">
                  <a:solidFill>
                    <a:schemeClr val="bg1"/>
                  </a:solidFill>
                  <a:latin typeface="Segoe UI" panose="020B0502040204020203" pitchFamily="34" charset="0"/>
                  <a:ea typeface="Segoe UI Black" panose="020B0A02040204020203" pitchFamily="34" charset="0"/>
                  <a:cs typeface="Segoe UI" panose="020B0502040204020203" pitchFamily="34" charset="0"/>
                </a:rPr>
                <a:t>at work because they feel seen, heard, and safe</a:t>
              </a:r>
            </a:p>
          </p:txBody>
        </p:sp>
      </p:grpSp>
      <p:sp>
        <p:nvSpPr>
          <p:cNvPr id="24" name="TextBox 23">
            <a:extLst>
              <a:ext uri="{FF2B5EF4-FFF2-40B4-BE49-F238E27FC236}">
                <a16:creationId xmlns:a16="http://schemas.microsoft.com/office/drawing/2014/main" id="{78ED40C0-4970-DD1B-6121-C30688A03CEC}"/>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10</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5" name="Group 24">
            <a:extLst>
              <a:ext uri="{FF2B5EF4-FFF2-40B4-BE49-F238E27FC236}">
                <a16:creationId xmlns:a16="http://schemas.microsoft.com/office/drawing/2014/main" id="{AAF66BB4-C399-B520-AEAB-8C745CABFD0B}"/>
              </a:ext>
            </a:extLst>
          </p:cNvPr>
          <p:cNvGrpSpPr/>
          <p:nvPr/>
        </p:nvGrpSpPr>
        <p:grpSpPr>
          <a:xfrm>
            <a:off x="301983" y="240174"/>
            <a:ext cx="9246063" cy="368690"/>
            <a:chOff x="301983" y="240174"/>
            <a:chExt cx="9246063" cy="368690"/>
          </a:xfrm>
        </p:grpSpPr>
        <p:grpSp>
          <p:nvGrpSpPr>
            <p:cNvPr id="26" name="Group 25">
              <a:extLst>
                <a:ext uri="{FF2B5EF4-FFF2-40B4-BE49-F238E27FC236}">
                  <a16:creationId xmlns:a16="http://schemas.microsoft.com/office/drawing/2014/main" id="{CEFD24FF-AB87-CCD9-9048-A714A41FDD1A}"/>
                </a:ext>
              </a:extLst>
            </p:cNvPr>
            <p:cNvGrpSpPr/>
            <p:nvPr/>
          </p:nvGrpSpPr>
          <p:grpSpPr>
            <a:xfrm>
              <a:off x="301983" y="251040"/>
              <a:ext cx="2915013" cy="357824"/>
              <a:chOff x="301983" y="251040"/>
              <a:chExt cx="2915013" cy="357824"/>
            </a:xfrm>
          </p:grpSpPr>
          <p:sp>
            <p:nvSpPr>
              <p:cNvPr id="40" name="Free-form: Shape 39">
                <a:extLst>
                  <a:ext uri="{FF2B5EF4-FFF2-40B4-BE49-F238E27FC236}">
                    <a16:creationId xmlns:a16="http://schemas.microsoft.com/office/drawing/2014/main" id="{4205E640-3C45-68FE-AE38-3B3F31FF2C24}"/>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57700113-54E4-C0F6-2742-593A95162AC8}"/>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27" name="Group 26">
              <a:extLst>
                <a:ext uri="{FF2B5EF4-FFF2-40B4-BE49-F238E27FC236}">
                  <a16:creationId xmlns:a16="http://schemas.microsoft.com/office/drawing/2014/main" id="{5559B798-65BA-7C0C-48E8-7A35C7FBA762}"/>
                </a:ext>
              </a:extLst>
            </p:cNvPr>
            <p:cNvGrpSpPr/>
            <p:nvPr/>
          </p:nvGrpSpPr>
          <p:grpSpPr>
            <a:xfrm>
              <a:off x="3547462" y="248418"/>
              <a:ext cx="2946948" cy="305182"/>
              <a:chOff x="3547462" y="248418"/>
              <a:chExt cx="2946948" cy="305182"/>
            </a:xfrm>
            <a:solidFill>
              <a:schemeClr val="accent2"/>
            </a:solidFill>
          </p:grpSpPr>
          <p:sp>
            <p:nvSpPr>
              <p:cNvPr id="35" name="Free-form: Shape 34">
                <a:extLst>
                  <a:ext uri="{FF2B5EF4-FFF2-40B4-BE49-F238E27FC236}">
                    <a16:creationId xmlns:a16="http://schemas.microsoft.com/office/drawing/2014/main" id="{B46F1B41-9134-24BF-E6C1-BC22DE92A814}"/>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D7A292F5-DCC2-367D-FC08-FDAF4F238D68}"/>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28" name="TextBox 27">
              <a:extLst>
                <a:ext uri="{FF2B5EF4-FFF2-40B4-BE49-F238E27FC236}">
                  <a16:creationId xmlns:a16="http://schemas.microsoft.com/office/drawing/2014/main" id="{C83599F0-1CD8-46AC-424C-54683B012760}"/>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3367BAEC-633C-E0BB-A929-E598A9DCB9F0}"/>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30" name="Group 29">
              <a:extLst>
                <a:ext uri="{FF2B5EF4-FFF2-40B4-BE49-F238E27FC236}">
                  <a16:creationId xmlns:a16="http://schemas.microsoft.com/office/drawing/2014/main" id="{6836046B-2A76-B101-E1FF-FE4F1C24AB44}"/>
                </a:ext>
              </a:extLst>
            </p:cNvPr>
            <p:cNvGrpSpPr/>
            <p:nvPr/>
          </p:nvGrpSpPr>
          <p:grpSpPr>
            <a:xfrm>
              <a:off x="6776046" y="240174"/>
              <a:ext cx="2772000" cy="350579"/>
              <a:chOff x="6776046" y="240174"/>
              <a:chExt cx="2772000" cy="350579"/>
            </a:xfrm>
          </p:grpSpPr>
          <p:grpSp>
            <p:nvGrpSpPr>
              <p:cNvPr id="31" name="Group 30">
                <a:extLst>
                  <a:ext uri="{FF2B5EF4-FFF2-40B4-BE49-F238E27FC236}">
                    <a16:creationId xmlns:a16="http://schemas.microsoft.com/office/drawing/2014/main" id="{CB21A93F-9376-1877-EE46-69F1C52B6957}"/>
                  </a:ext>
                </a:extLst>
              </p:cNvPr>
              <p:cNvGrpSpPr/>
              <p:nvPr/>
            </p:nvGrpSpPr>
            <p:grpSpPr>
              <a:xfrm>
                <a:off x="6776046" y="240174"/>
                <a:ext cx="2772000" cy="350579"/>
                <a:chOff x="6776046" y="240174"/>
                <a:chExt cx="2772000" cy="350579"/>
              </a:xfrm>
              <a:solidFill>
                <a:schemeClr val="accent3">
                  <a:lumMod val="75000"/>
                </a:schemeClr>
              </a:solidFill>
            </p:grpSpPr>
            <p:sp>
              <p:nvSpPr>
                <p:cNvPr id="33" name="Free-form: Shape 32">
                  <a:extLst>
                    <a:ext uri="{FF2B5EF4-FFF2-40B4-BE49-F238E27FC236}">
                      <a16:creationId xmlns:a16="http://schemas.microsoft.com/office/drawing/2014/main" id="{910D7455-98F5-3E22-5F9F-0FF15D9B83DD}"/>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865B199F-E388-134C-FEA9-7091F1F6F2EB}"/>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32" name="TextBox 31">
                <a:extLst>
                  <a:ext uri="{FF2B5EF4-FFF2-40B4-BE49-F238E27FC236}">
                    <a16:creationId xmlns:a16="http://schemas.microsoft.com/office/drawing/2014/main" id="{320241D5-526A-0953-ADE8-67D07D147D7D}"/>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grpSp>
        <p:nvGrpSpPr>
          <p:cNvPr id="58" name="Group 57">
            <a:extLst>
              <a:ext uri="{FF2B5EF4-FFF2-40B4-BE49-F238E27FC236}">
                <a16:creationId xmlns:a16="http://schemas.microsoft.com/office/drawing/2014/main" id="{2AA4C12F-A31B-3F1A-7BAF-7F10F9DACDFE}"/>
              </a:ext>
            </a:extLst>
          </p:cNvPr>
          <p:cNvGrpSpPr/>
          <p:nvPr/>
        </p:nvGrpSpPr>
        <p:grpSpPr>
          <a:xfrm>
            <a:off x="2270415" y="4342254"/>
            <a:ext cx="2262891" cy="1135003"/>
            <a:chOff x="2047292" y="4324952"/>
            <a:chExt cx="2262891" cy="1135003"/>
          </a:xfrm>
        </p:grpSpPr>
        <p:grpSp>
          <p:nvGrpSpPr>
            <p:cNvPr id="44" name="Group 43">
              <a:extLst>
                <a:ext uri="{FF2B5EF4-FFF2-40B4-BE49-F238E27FC236}">
                  <a16:creationId xmlns:a16="http://schemas.microsoft.com/office/drawing/2014/main" id="{9CBAC4A4-59C4-3378-ACD6-1931ABB371B6}"/>
                </a:ext>
              </a:extLst>
            </p:cNvPr>
            <p:cNvGrpSpPr/>
            <p:nvPr/>
          </p:nvGrpSpPr>
          <p:grpSpPr>
            <a:xfrm rot="790999">
              <a:off x="2047292" y="4447799"/>
              <a:ext cx="161277" cy="799860"/>
              <a:chOff x="4910098" y="3224287"/>
              <a:chExt cx="82532" cy="409321"/>
            </a:xfrm>
            <a:solidFill>
              <a:schemeClr val="tx1">
                <a:lumMod val="10000"/>
                <a:lumOff val="90000"/>
              </a:schemeClr>
            </a:solidFill>
          </p:grpSpPr>
          <p:sp>
            <p:nvSpPr>
              <p:cNvPr id="56" name="Free-form: Shape 55">
                <a:extLst>
                  <a:ext uri="{FF2B5EF4-FFF2-40B4-BE49-F238E27FC236}">
                    <a16:creationId xmlns:a16="http://schemas.microsoft.com/office/drawing/2014/main" id="{0790DDB5-33F0-AD1B-0944-078FF4FE8CA2}"/>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57" name="Free-form: Shape 56">
                <a:extLst>
                  <a:ext uri="{FF2B5EF4-FFF2-40B4-BE49-F238E27FC236}">
                    <a16:creationId xmlns:a16="http://schemas.microsoft.com/office/drawing/2014/main" id="{BE1DE7C3-E646-72D7-E153-2BE947DFD4FE}"/>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45" name="Group 44">
              <a:extLst>
                <a:ext uri="{FF2B5EF4-FFF2-40B4-BE49-F238E27FC236}">
                  <a16:creationId xmlns:a16="http://schemas.microsoft.com/office/drawing/2014/main" id="{73A72036-0180-AC5C-DEEB-3EC398B19F9D}"/>
                </a:ext>
              </a:extLst>
            </p:cNvPr>
            <p:cNvGrpSpPr/>
            <p:nvPr/>
          </p:nvGrpSpPr>
          <p:grpSpPr>
            <a:xfrm>
              <a:off x="2089501" y="4324952"/>
              <a:ext cx="2220682" cy="1135003"/>
              <a:chOff x="3130522" y="4722822"/>
              <a:chExt cx="2391181" cy="1029109"/>
            </a:xfrm>
          </p:grpSpPr>
          <p:sp>
            <p:nvSpPr>
              <p:cNvPr id="47" name="Free-form: Shape 46">
                <a:extLst>
                  <a:ext uri="{FF2B5EF4-FFF2-40B4-BE49-F238E27FC236}">
                    <a16:creationId xmlns:a16="http://schemas.microsoft.com/office/drawing/2014/main" id="{A20B8B96-B173-103F-B5A4-748C02B8AD79}"/>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8" name="Free-form: Shape 47">
                <a:extLst>
                  <a:ext uri="{FF2B5EF4-FFF2-40B4-BE49-F238E27FC236}">
                    <a16:creationId xmlns:a16="http://schemas.microsoft.com/office/drawing/2014/main" id="{C05596D5-37CD-D81F-EEEC-2995C723A03E}"/>
                  </a:ext>
                </a:extLst>
              </p:cNvPr>
              <p:cNvSpPr/>
              <p:nvPr/>
            </p:nvSpPr>
            <p:spPr>
              <a:xfrm rot="20668024">
                <a:off x="4916342" y="4827102"/>
                <a:ext cx="605361"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9" name="Free-form: Shape 48">
                <a:extLst>
                  <a:ext uri="{FF2B5EF4-FFF2-40B4-BE49-F238E27FC236}">
                    <a16:creationId xmlns:a16="http://schemas.microsoft.com/office/drawing/2014/main" id="{4615C0EB-84A1-44B3-801F-3280113323B7}"/>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0" name="Free-form: Shape 49">
                <a:extLst>
                  <a:ext uri="{FF2B5EF4-FFF2-40B4-BE49-F238E27FC236}">
                    <a16:creationId xmlns:a16="http://schemas.microsoft.com/office/drawing/2014/main" id="{6E328AB8-BCCA-90CF-4038-C5F7EA8DEECD}"/>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1" name="Free-form: Shape 50">
                <a:extLst>
                  <a:ext uri="{FF2B5EF4-FFF2-40B4-BE49-F238E27FC236}">
                    <a16:creationId xmlns:a16="http://schemas.microsoft.com/office/drawing/2014/main" id="{DE5ABDCE-D053-1167-8F81-22D6C86580C2}"/>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2" name="Free-form: Shape 51">
                <a:extLst>
                  <a:ext uri="{FF2B5EF4-FFF2-40B4-BE49-F238E27FC236}">
                    <a16:creationId xmlns:a16="http://schemas.microsoft.com/office/drawing/2014/main" id="{10ECF471-F756-36D9-1D5E-2595CB1661E0}"/>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3" name="Free-form: Shape 52">
                <a:extLst>
                  <a:ext uri="{FF2B5EF4-FFF2-40B4-BE49-F238E27FC236}">
                    <a16:creationId xmlns:a16="http://schemas.microsoft.com/office/drawing/2014/main" id="{7B47845A-6824-8721-1607-A4AE38C79076}"/>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4" name="Free-form: Shape 53">
                <a:extLst>
                  <a:ext uri="{FF2B5EF4-FFF2-40B4-BE49-F238E27FC236}">
                    <a16:creationId xmlns:a16="http://schemas.microsoft.com/office/drawing/2014/main" id="{82631CA6-8C43-E658-901E-2045CE39D8B2}"/>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55" name="Free-form: Shape 54">
                <a:extLst>
                  <a:ext uri="{FF2B5EF4-FFF2-40B4-BE49-F238E27FC236}">
                    <a16:creationId xmlns:a16="http://schemas.microsoft.com/office/drawing/2014/main" id="{1BA07551-A822-B38F-4A74-59AB814E9F52}"/>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46" name="TextBox 45">
              <a:extLst>
                <a:ext uri="{FF2B5EF4-FFF2-40B4-BE49-F238E27FC236}">
                  <a16:creationId xmlns:a16="http://schemas.microsoft.com/office/drawing/2014/main" id="{B4F914C1-9910-E752-FDFF-32552553762A}"/>
                </a:ext>
              </a:extLst>
            </p:cNvPr>
            <p:cNvSpPr txBox="1"/>
            <p:nvPr/>
          </p:nvSpPr>
          <p:spPr>
            <a:xfrm>
              <a:off x="2410670" y="4521977"/>
              <a:ext cx="1682923" cy="733534"/>
            </a:xfrm>
            <a:prstGeom prst="rect">
              <a:avLst/>
            </a:prstGeom>
            <a:noFill/>
          </p:spPr>
          <p:txBody>
            <a:bodyPr wrap="square">
              <a:spAutoFit/>
            </a:bodyPr>
            <a:lstStyle/>
            <a:p>
              <a:pPr>
                <a:lnSpc>
                  <a:spcPts val="1000"/>
                </a:lnSpc>
              </a:pPr>
              <a:r>
                <a:rPr lang="en-US" sz="850" i="1" spc="10">
                  <a:solidFill>
                    <a:schemeClr val="bg2">
                      <a:lumMod val="25000"/>
                    </a:schemeClr>
                  </a:solidFill>
                  <a:latin typeface="Segoe UI" panose="020B0502040204020203" pitchFamily="34" charset="0"/>
                  <a:cs typeface="Segoe UI" panose="020B0502040204020203" pitchFamily="34" charset="0"/>
                </a:rPr>
                <a:t>Please see a companion guide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 Apprenticeship toolkit” for effective ways to recruit, connect, and work specifically with apprentices.</a:t>
              </a:r>
            </a:p>
          </p:txBody>
        </p:sp>
      </p:grpSp>
    </p:spTree>
    <p:extLst>
      <p:ext uri="{BB962C8B-B14F-4D97-AF65-F5344CB8AC3E}">
        <p14:creationId xmlns:p14="http://schemas.microsoft.com/office/powerpoint/2010/main" val="3136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D41DC-2604-4786-90EA-785708F03175}"/>
            </a:ext>
          </a:extLst>
        </p:cNvPr>
        <p:cNvGrpSpPr/>
        <p:nvPr/>
      </p:nvGrpSpPr>
      <p:grpSpPr>
        <a:xfrm>
          <a:off x="0" y="0"/>
          <a:ext cx="0" cy="0"/>
          <a:chOff x="0" y="0"/>
          <a:chExt cx="0" cy="0"/>
        </a:xfrm>
      </p:grpSpPr>
      <p:sp>
        <p:nvSpPr>
          <p:cNvPr id="100" name="TextBox 99">
            <a:extLst>
              <a:ext uri="{FF2B5EF4-FFF2-40B4-BE49-F238E27FC236}">
                <a16:creationId xmlns:a16="http://schemas.microsoft.com/office/drawing/2014/main" id="{C480AEE4-B4CB-A75A-C434-325A343810C9}"/>
              </a:ext>
            </a:extLst>
          </p:cNvPr>
          <p:cNvSpPr txBox="1"/>
          <p:nvPr/>
        </p:nvSpPr>
        <p:spPr>
          <a:xfrm rot="21299098">
            <a:off x="530023" y="836473"/>
            <a:ext cx="6483595" cy="4808718"/>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ctr">
              <a:defRPr sz="900" b="1" i="1">
                <a:solidFill>
                  <a:schemeClr val="accent2"/>
                </a:solidFill>
              </a:defRPr>
            </a:lvl1pPr>
          </a:lstStyle>
          <a:p>
            <a:pPr lvl="1"/>
            <a:br>
              <a:rPr lang="en-US"/>
            </a:br>
            <a:endParaRPr lang="en-US"/>
          </a:p>
        </p:txBody>
      </p:sp>
      <p:sp>
        <p:nvSpPr>
          <p:cNvPr id="40" name="TextBox 39">
            <a:extLst>
              <a:ext uri="{FF2B5EF4-FFF2-40B4-BE49-F238E27FC236}">
                <a16:creationId xmlns:a16="http://schemas.microsoft.com/office/drawing/2014/main" id="{38995585-1FC2-E9C0-FA7A-78F1CC5A269F}"/>
              </a:ext>
            </a:extLst>
          </p:cNvPr>
          <p:cNvSpPr txBox="1"/>
          <p:nvPr/>
        </p:nvSpPr>
        <p:spPr>
          <a:xfrm rot="21299098">
            <a:off x="2355477" y="2502848"/>
            <a:ext cx="2484988" cy="511940"/>
          </a:xfrm>
          <a:prstGeom prst="rect">
            <a:avLst/>
          </a:prstGeom>
          <a:noFill/>
        </p:spPr>
        <p:txBody>
          <a:bodyPr wrap="square">
            <a:spAutoFit/>
          </a:bodyPr>
          <a:lstStyle/>
          <a:p>
            <a:pPr>
              <a:lnSpc>
                <a:spcPts val="1700"/>
              </a:lnSpc>
            </a:pPr>
            <a:r>
              <a:rPr lang="en-NZ" sz="900">
                <a:latin typeface="Segoe UI Black" panose="020B0A02040204020203" pitchFamily="34" charset="0"/>
                <a:ea typeface="Segoe UI Black" panose="020B0A02040204020203" pitchFamily="34" charset="0"/>
              </a:rPr>
              <a:t>NAME</a:t>
            </a:r>
          </a:p>
          <a:p>
            <a:pPr>
              <a:lnSpc>
                <a:spcPts val="1700"/>
              </a:lnSpc>
            </a:pPr>
            <a:r>
              <a:rPr lang="en-NZ" sz="900">
                <a:latin typeface="Segoe UI Black" panose="020B0A02040204020203" pitchFamily="34" charset="0"/>
                <a:ea typeface="Segoe UI Black" panose="020B0A02040204020203" pitchFamily="34" charset="0"/>
              </a:rPr>
              <a:t>NICKNAME </a:t>
            </a:r>
          </a:p>
          <a:p>
            <a:pPr>
              <a:lnSpc>
                <a:spcPts val="1700"/>
              </a:lnSpc>
            </a:pPr>
            <a:r>
              <a:rPr lang="en-NZ" sz="900">
                <a:latin typeface="Segoe UI Black" panose="020B0A02040204020203" pitchFamily="34" charset="0"/>
                <a:ea typeface="Segoe UI Black" panose="020B0A02040204020203" pitchFamily="34" charset="0"/>
              </a:rPr>
              <a:t>ROLE</a:t>
            </a:r>
          </a:p>
        </p:txBody>
      </p:sp>
      <p:grpSp>
        <p:nvGrpSpPr>
          <p:cNvPr id="41" name="Group 40">
            <a:extLst>
              <a:ext uri="{FF2B5EF4-FFF2-40B4-BE49-F238E27FC236}">
                <a16:creationId xmlns:a16="http://schemas.microsoft.com/office/drawing/2014/main" id="{AA89C63D-73F7-E26D-A8CB-7278211F6C87}"/>
              </a:ext>
            </a:extLst>
          </p:cNvPr>
          <p:cNvGrpSpPr/>
          <p:nvPr/>
        </p:nvGrpSpPr>
        <p:grpSpPr>
          <a:xfrm rot="21299098">
            <a:off x="611420" y="937233"/>
            <a:ext cx="6319944" cy="4622924"/>
            <a:chOff x="171415" y="269864"/>
            <a:chExt cx="9583362" cy="5522138"/>
          </a:xfrm>
          <a:solidFill>
            <a:schemeClr val="bg1"/>
          </a:solidFill>
        </p:grpSpPr>
        <p:sp>
          <p:nvSpPr>
            <p:cNvPr id="53" name="TextBox 52">
              <a:extLst>
                <a:ext uri="{FF2B5EF4-FFF2-40B4-BE49-F238E27FC236}">
                  <a16:creationId xmlns:a16="http://schemas.microsoft.com/office/drawing/2014/main" id="{128D4382-7FF8-F877-6837-39714DF8B8FE}"/>
                </a:ext>
              </a:extLst>
            </p:cNvPr>
            <p:cNvSpPr txBox="1"/>
            <p:nvPr/>
          </p:nvSpPr>
          <p:spPr>
            <a:xfrm>
              <a:off x="2887693" y="269864"/>
              <a:ext cx="3607754" cy="1785887"/>
            </a:xfrm>
            <a:prstGeom prst="rect">
              <a:avLst/>
            </a:prstGeom>
            <a:grp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Role goals/aspirations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does success look like for you over the next 6 months?</a:t>
              </a:r>
            </a:p>
          </p:txBody>
        </p:sp>
        <p:sp>
          <p:nvSpPr>
            <p:cNvPr id="54" name="TextBox 53">
              <a:extLst>
                <a:ext uri="{FF2B5EF4-FFF2-40B4-BE49-F238E27FC236}">
                  <a16:creationId xmlns:a16="http://schemas.microsoft.com/office/drawing/2014/main" id="{690E7180-4D3C-123B-E3CB-2FA9640CC957}"/>
                </a:ext>
              </a:extLst>
            </p:cNvPr>
            <p:cNvSpPr txBox="1"/>
            <p:nvPr/>
          </p:nvSpPr>
          <p:spPr>
            <a:xfrm>
              <a:off x="174994" y="4394453"/>
              <a:ext cx="2619671" cy="139754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Commitments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regular priorities or obligations do you have outside of work that would be useful for me to know? </a:t>
              </a:r>
            </a:p>
          </p:txBody>
        </p:sp>
        <p:sp>
          <p:nvSpPr>
            <p:cNvPr id="55" name="TextBox 54">
              <a:extLst>
                <a:ext uri="{FF2B5EF4-FFF2-40B4-BE49-F238E27FC236}">
                  <a16:creationId xmlns:a16="http://schemas.microsoft.com/office/drawing/2014/main" id="{BAFA5736-F960-EA72-103C-851F9E40D41C}"/>
                </a:ext>
              </a:extLst>
            </p:cNvPr>
            <p:cNvSpPr txBox="1"/>
            <p:nvPr/>
          </p:nvSpPr>
          <p:spPr>
            <a:xfrm>
              <a:off x="6610679" y="269867"/>
              <a:ext cx="3137934" cy="179065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Challenges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barriers or challenges do you have that might present in the workplace that you’re comfortable to share (</a:t>
              </a:r>
              <a:r>
                <a:rPr lang="en-US" sz="900" i="1" kern="0">
                  <a:solidFill>
                    <a:schemeClr val="bg2">
                      <a:lumMod val="25000"/>
                    </a:schemeClr>
                  </a:solidFill>
                  <a:latin typeface="Segoe UI" panose="020B0502040204020203" pitchFamily="34" charset="0"/>
                  <a:cs typeface="Segoe UI" panose="020B0502040204020203" pitchFamily="34" charset="0"/>
                </a:rPr>
                <a:t>current or pending</a:t>
              </a:r>
              <a:r>
                <a:rPr lang="en-US" sz="900" kern="0">
                  <a:solidFill>
                    <a:schemeClr val="bg2">
                      <a:lumMod val="25000"/>
                    </a:schemeClr>
                  </a:solidFill>
                  <a:latin typeface="Segoe UI" panose="020B0502040204020203" pitchFamily="34" charset="0"/>
                  <a:cs typeface="Segoe UI" panose="020B0502040204020203" pitchFamily="34" charset="0"/>
                </a:rPr>
                <a:t>).</a:t>
              </a:r>
              <a:br>
                <a:rPr lang="en-US" sz="900" kern="0">
                  <a:solidFill>
                    <a:srgbClr val="D1D2D4">
                      <a:lumMod val="50000"/>
                    </a:srgbClr>
                  </a:solidFill>
                  <a:latin typeface="Segoe UI" panose="020B0502040204020203" pitchFamily="34" charset="0"/>
                  <a:cs typeface="Segoe UI" panose="020B0502040204020203" pitchFamily="34" charset="0"/>
                </a:rPr>
              </a:br>
              <a:endParaRPr lang="en-US" sz="900" kern="0">
                <a:solidFill>
                  <a:srgbClr val="D1D2D4">
                    <a:lumMod val="50000"/>
                  </a:srgbClr>
                </a:solidFill>
                <a:latin typeface="Segoe UI" panose="020B0502040204020203" pitchFamily="34" charset="0"/>
                <a:cs typeface="Segoe UI" panose="020B0502040204020203" pitchFamily="34" charset="0"/>
              </a:endParaRPr>
            </a:p>
          </p:txBody>
        </p:sp>
        <p:sp>
          <p:nvSpPr>
            <p:cNvPr id="56" name="TextBox 55">
              <a:extLst>
                <a:ext uri="{FF2B5EF4-FFF2-40B4-BE49-F238E27FC236}">
                  <a16:creationId xmlns:a16="http://schemas.microsoft.com/office/drawing/2014/main" id="{6FD8AAC4-42A7-6FD9-64CE-1DD4046952F9}"/>
                </a:ext>
              </a:extLst>
            </p:cNvPr>
            <p:cNvSpPr txBox="1"/>
            <p:nvPr/>
          </p:nvSpPr>
          <p:spPr>
            <a:xfrm>
              <a:off x="6643293" y="4394450"/>
              <a:ext cx="3111484" cy="139754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Communication and learning</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how you like to engage with people and learn?</a:t>
              </a:r>
            </a:p>
          </p:txBody>
        </p:sp>
        <p:sp>
          <p:nvSpPr>
            <p:cNvPr id="57" name="TextBox 56">
              <a:extLst>
                <a:ext uri="{FF2B5EF4-FFF2-40B4-BE49-F238E27FC236}">
                  <a16:creationId xmlns:a16="http://schemas.microsoft.com/office/drawing/2014/main" id="{F91BE3C8-6960-3E6D-7E58-B81735BB339D}"/>
                </a:ext>
              </a:extLst>
            </p:cNvPr>
            <p:cNvSpPr txBox="1"/>
            <p:nvPr/>
          </p:nvSpPr>
          <p:spPr>
            <a:xfrm>
              <a:off x="6618494" y="2140798"/>
              <a:ext cx="3136283" cy="2181325"/>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Needs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support, equipment or resources do you need to be able to work well and thrive?</a:t>
              </a:r>
            </a:p>
            <a:p>
              <a:pPr marL="0" lvl="1" defTabSz="914423">
                <a:lnSpc>
                  <a:spcPts val="1100"/>
                </a:lnSpc>
                <a:spcAft>
                  <a:spcPts val="400"/>
                </a:spcAft>
                <a:defRPr/>
              </a:pPr>
              <a:endParaRPr lang="en-US" sz="900" kern="0">
                <a:solidFill>
                  <a:schemeClr val="bg2">
                    <a:lumMod val="25000"/>
                  </a:schemeClr>
                </a:solidFill>
                <a:latin typeface="Segoe UI" panose="020B0502040204020203" pitchFamily="34" charset="0"/>
                <a:cs typeface="Segoe UI" panose="020B0502040204020203" pitchFamily="34" charset="0"/>
              </a:endParaRPr>
            </a:p>
            <a:p>
              <a:pPr marL="0" lvl="1" defTabSz="914423">
                <a:lnSpc>
                  <a:spcPts val="1200"/>
                </a:lnSpc>
                <a:spcAft>
                  <a:spcPts val="400"/>
                </a:spcAft>
                <a:defRPr/>
              </a:pPr>
              <a:endParaRPr lang="en-US" sz="900" kern="0">
                <a:latin typeface="Segoe UI" panose="020B0502040204020203" pitchFamily="34" charset="0"/>
                <a:cs typeface="Segoe UI" panose="020B0502040204020203" pitchFamily="34" charset="0"/>
              </a:endParaRPr>
            </a:p>
            <a:p>
              <a:pPr marL="0" lvl="1" defTabSz="914423">
                <a:lnSpc>
                  <a:spcPts val="1200"/>
                </a:lnSpc>
                <a:spcAft>
                  <a:spcPts val="400"/>
                </a:spcAft>
                <a:defRPr/>
              </a:pPr>
              <a:endParaRPr lang="en-US" sz="900" kern="0">
                <a:latin typeface="Segoe UI" panose="020B0502040204020203" pitchFamily="34" charset="0"/>
                <a:cs typeface="Segoe UI" panose="020B0502040204020203" pitchFamily="34" charset="0"/>
              </a:endParaRPr>
            </a:p>
            <a:p>
              <a:pPr marL="0" lvl="1" defTabSz="914423">
                <a:lnSpc>
                  <a:spcPts val="1200"/>
                </a:lnSpc>
                <a:spcAft>
                  <a:spcPts val="400"/>
                </a:spcAft>
                <a:defRPr/>
              </a:pPr>
              <a:r>
                <a:rPr lang="en-US" sz="900" kern="0">
                  <a:solidFill>
                    <a:schemeClr val="bg2">
                      <a:lumMod val="25000"/>
                    </a:schemeClr>
                  </a:solidFill>
                  <a:latin typeface="Segoe UI" panose="020B0502040204020203" pitchFamily="34" charset="0"/>
                  <a:cs typeface="Segoe UI" panose="020B0502040204020203" pitchFamily="34" charset="0"/>
                </a:rPr>
                <a:t>What does stress look like on you and what do you find helps? </a:t>
              </a:r>
            </a:p>
            <a:p>
              <a:pPr marL="0" lvl="1" defTabSz="914423">
                <a:lnSpc>
                  <a:spcPts val="1200"/>
                </a:lnSpc>
                <a:spcAft>
                  <a:spcPts val="400"/>
                </a:spcAft>
                <a:defRPr/>
              </a:pPr>
              <a:br>
                <a:rPr lang="en-US" sz="900" kern="0">
                  <a:solidFill>
                    <a:schemeClr val="bg2">
                      <a:lumMod val="25000"/>
                    </a:schemeClr>
                  </a:solidFill>
                </a:rPr>
              </a:br>
              <a:endParaRPr lang="en-US" sz="900" kern="0">
                <a:solidFill>
                  <a:schemeClr val="bg2">
                    <a:lumMod val="25000"/>
                  </a:schemeClr>
                </a:solidFill>
              </a:endParaRPr>
            </a:p>
          </p:txBody>
        </p:sp>
        <p:sp>
          <p:nvSpPr>
            <p:cNvPr id="58" name="TextBox 57">
              <a:extLst>
                <a:ext uri="{FF2B5EF4-FFF2-40B4-BE49-F238E27FC236}">
                  <a16:creationId xmlns:a16="http://schemas.microsoft.com/office/drawing/2014/main" id="{5ADFB6F7-F9E6-EB8D-13D6-D6B3970DDFC0}"/>
                </a:ext>
              </a:extLst>
            </p:cNvPr>
            <p:cNvSpPr txBox="1"/>
            <p:nvPr/>
          </p:nvSpPr>
          <p:spPr>
            <a:xfrm>
              <a:off x="2878889" y="4394446"/>
              <a:ext cx="3647176" cy="139754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Your “go to” people</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Who are the people you value and go to for support? </a:t>
              </a:r>
            </a:p>
          </p:txBody>
        </p:sp>
        <p:sp>
          <p:nvSpPr>
            <p:cNvPr id="59" name="TextBox 58">
              <a:extLst>
                <a:ext uri="{FF2B5EF4-FFF2-40B4-BE49-F238E27FC236}">
                  <a16:creationId xmlns:a16="http://schemas.microsoft.com/office/drawing/2014/main" id="{3C48D227-020B-F8F0-3D32-B4E35C96B68F}"/>
                </a:ext>
              </a:extLst>
            </p:cNvPr>
            <p:cNvSpPr txBox="1"/>
            <p:nvPr/>
          </p:nvSpPr>
          <p:spPr>
            <a:xfrm>
              <a:off x="174994" y="269864"/>
              <a:ext cx="2619672" cy="2290699"/>
            </a:xfrm>
            <a:prstGeom prst="rect">
              <a:avLst/>
            </a:prstGeom>
            <a:grpFill/>
            <a:ln w="12700">
              <a:solidFill>
                <a:schemeClr val="tx1">
                  <a:lumMod val="10000"/>
                  <a:lumOff val="90000"/>
                </a:schemeClr>
              </a:solidFill>
            </a:ln>
          </p:spPr>
          <p:txBody>
            <a:bodyPr wrap="square">
              <a:noAutofit/>
            </a:bodyPr>
            <a:lstStyle/>
            <a:p>
              <a:pPr marL="0" lvl="1" defTabSz="914423">
                <a:lnSpc>
                  <a:spcPts val="1100"/>
                </a:lnSpc>
                <a:spcAft>
                  <a:spcPts val="400"/>
                </a:spcAft>
                <a:defRPr/>
              </a:pPr>
              <a:r>
                <a:rPr lang="en-US" sz="900" b="1" kern="0">
                  <a:latin typeface="Segoe UI" panose="020B0502040204020203" pitchFamily="34" charset="0"/>
                  <a:cs typeface="Segoe UI" panose="020B0502040204020203" pitchFamily="34" charset="0"/>
                </a:rPr>
                <a:t>How you got here</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led you to this role and what did the journey look like to get here? </a:t>
              </a:r>
              <a:br>
                <a:rPr lang="en-US" sz="900" kern="0">
                  <a:solidFill>
                    <a:srgbClr val="D1D2D4">
                      <a:lumMod val="50000"/>
                    </a:srgbClr>
                  </a:solidFill>
                  <a:latin typeface="Segoe UI" panose="020B0502040204020203" pitchFamily="34" charset="0"/>
                  <a:cs typeface="Segoe UI" panose="020B0502040204020203" pitchFamily="34" charset="0"/>
                </a:rPr>
              </a:br>
              <a:endParaRPr lang="en-US" sz="1801" kern="0">
                <a:solidFill>
                  <a:srgbClr val="D1D2D4">
                    <a:lumMod val="50000"/>
                  </a:srgbClr>
                </a:solidFill>
                <a:highlight>
                  <a:srgbClr val="00FFFF"/>
                </a:highlight>
                <a:latin typeface="Segoe UI" panose="020B0502040204020203" pitchFamily="34" charset="0"/>
                <a:cs typeface="Segoe UI" panose="020B0502040204020203" pitchFamily="34" charset="0"/>
              </a:endParaRPr>
            </a:p>
          </p:txBody>
        </p:sp>
        <p:sp>
          <p:nvSpPr>
            <p:cNvPr id="60" name="TextBox 59">
              <a:extLst>
                <a:ext uri="{FF2B5EF4-FFF2-40B4-BE49-F238E27FC236}">
                  <a16:creationId xmlns:a16="http://schemas.microsoft.com/office/drawing/2014/main" id="{082A6C3E-3E7A-F531-E7E8-2D9D30D4777D}"/>
                </a:ext>
              </a:extLst>
            </p:cNvPr>
            <p:cNvSpPr txBox="1"/>
            <p:nvPr/>
          </p:nvSpPr>
          <p:spPr>
            <a:xfrm>
              <a:off x="171415" y="2653925"/>
              <a:ext cx="2626489" cy="1668200"/>
            </a:xfrm>
            <a:prstGeom prst="rect">
              <a:avLst/>
            </a:prstGeom>
            <a:grpFill/>
            <a:ln w="12700">
              <a:solidFill>
                <a:schemeClr val="tx1">
                  <a:lumMod val="10000"/>
                  <a:lumOff val="90000"/>
                </a:schemeClr>
              </a:solidFill>
            </a:ln>
          </p:spPr>
          <p:txBody>
            <a:bodyPr wrap="square">
              <a:noAutofit/>
            </a:bodyPr>
            <a:lstStyle>
              <a:defPPr marR="0" lvl="0" algn="l" rtl="0">
                <a:lnSpc>
                  <a:spcPct val="100000"/>
                </a:lnSpc>
                <a:spcBef>
                  <a:spcPts val="0"/>
                </a:spcBef>
                <a:spcAft>
                  <a:spcPts val="0"/>
                </a:spcAft>
              </a:defPPr>
              <a:lvl2pPr>
                <a:lnSpc>
                  <a:spcPts val="1000"/>
                </a:lnSpc>
                <a:spcAft>
                  <a:spcPts val="400"/>
                </a:spcAft>
                <a:defRPr sz="800" b="1"/>
              </a:lvl2pPr>
            </a:lstStyle>
            <a:p>
              <a:pPr marL="0" lvl="1" defTabSz="914423">
                <a:defRPr/>
              </a:pPr>
              <a:r>
                <a:rPr lang="en-US" sz="900" kern="0">
                  <a:latin typeface="Segoe UI" panose="020B0502040204020203" pitchFamily="34" charset="0"/>
                  <a:cs typeface="Segoe UI" panose="020B0502040204020203" pitchFamily="34" charset="0"/>
                </a:rPr>
                <a:t>Interests</a:t>
              </a:r>
              <a:r>
                <a:rPr lang="en-US" sz="900" b="0" kern="0">
                  <a:latin typeface="Segoe UI" panose="020B0502040204020203" pitchFamily="34" charset="0"/>
                  <a:cs typeface="Segoe UI" panose="020B0502040204020203" pitchFamily="34" charset="0"/>
                </a:rPr>
                <a:t>: </a:t>
              </a:r>
              <a:r>
                <a:rPr lang="en-US" sz="900" b="0" kern="0">
                  <a:solidFill>
                    <a:schemeClr val="bg2">
                      <a:lumMod val="25000"/>
                    </a:schemeClr>
                  </a:solidFill>
                  <a:latin typeface="Segoe UI" panose="020B0502040204020203" pitchFamily="34" charset="0"/>
                  <a:cs typeface="Segoe UI" panose="020B0502040204020203" pitchFamily="34" charset="0"/>
                </a:rPr>
                <a:t>how do you like to spend your time outside of work?</a:t>
              </a:r>
            </a:p>
            <a:p>
              <a:pPr marL="0" lvl="1" defTabSz="914423">
                <a:lnSpc>
                  <a:spcPts val="1200"/>
                </a:lnSpc>
                <a:defRPr/>
              </a:pPr>
              <a:endParaRPr lang="en-US" sz="900" b="0" kern="0">
                <a:latin typeface="Segoe UI" panose="020B0502040204020203" pitchFamily="34" charset="0"/>
                <a:cs typeface="Segoe UI" panose="020B0502040204020203" pitchFamily="34" charset="0"/>
              </a:endParaRPr>
            </a:p>
            <a:p>
              <a:pPr marL="0" lvl="1" defTabSz="914423">
                <a:lnSpc>
                  <a:spcPts val="1200"/>
                </a:lnSpc>
                <a:defRPr/>
              </a:pPr>
              <a:endParaRPr lang="en-US" sz="900" b="0" kern="0">
                <a:latin typeface="Segoe UI" panose="020B0502040204020203" pitchFamily="34" charset="0"/>
                <a:cs typeface="Segoe UI" panose="020B0502040204020203" pitchFamily="34" charset="0"/>
              </a:endParaRPr>
            </a:p>
            <a:p>
              <a:pPr marL="0" lvl="1" defTabSz="914423">
                <a:lnSpc>
                  <a:spcPts val="1100"/>
                </a:lnSpc>
                <a:defRPr/>
              </a:pPr>
              <a:r>
                <a:rPr lang="en-US" sz="900" b="0" kern="0">
                  <a:solidFill>
                    <a:schemeClr val="bg2">
                      <a:lumMod val="25000"/>
                    </a:schemeClr>
                  </a:solidFill>
                  <a:latin typeface="Segoe UI" panose="020B0502040204020203" pitchFamily="34" charset="0"/>
                  <a:cs typeface="Segoe UI" panose="020B0502040204020203" pitchFamily="34" charset="0"/>
                </a:rPr>
                <a:t>What does relaxing look like for you?</a:t>
              </a:r>
            </a:p>
          </p:txBody>
        </p:sp>
      </p:grpSp>
      <p:grpSp>
        <p:nvGrpSpPr>
          <p:cNvPr id="42" name="Group 41">
            <a:extLst>
              <a:ext uri="{FF2B5EF4-FFF2-40B4-BE49-F238E27FC236}">
                <a16:creationId xmlns:a16="http://schemas.microsoft.com/office/drawing/2014/main" id="{67B49CFD-59DE-F41C-6582-57C41F86ED27}"/>
              </a:ext>
            </a:extLst>
          </p:cNvPr>
          <p:cNvGrpSpPr/>
          <p:nvPr/>
        </p:nvGrpSpPr>
        <p:grpSpPr>
          <a:xfrm rot="21299098">
            <a:off x="3054759" y="2647073"/>
            <a:ext cx="1747905" cy="445802"/>
            <a:chOff x="3441650" y="2306295"/>
            <a:chExt cx="3511315" cy="380043"/>
          </a:xfrm>
        </p:grpSpPr>
        <p:cxnSp>
          <p:nvCxnSpPr>
            <p:cNvPr id="49" name="Straight Connector 48">
              <a:extLst>
                <a:ext uri="{FF2B5EF4-FFF2-40B4-BE49-F238E27FC236}">
                  <a16:creationId xmlns:a16="http://schemas.microsoft.com/office/drawing/2014/main" id="{1CD9AE08-6F33-0198-04B1-CFBA8470F3D6}"/>
                </a:ext>
              </a:extLst>
            </p:cNvPr>
            <p:cNvCxnSpPr>
              <a:cxnSpLocks/>
            </p:cNvCxnSpPr>
            <p:nvPr/>
          </p:nvCxnSpPr>
          <p:spPr>
            <a:xfrm flipH="1">
              <a:off x="3441650" y="2306295"/>
              <a:ext cx="3503099" cy="0"/>
            </a:xfrm>
            <a:prstGeom prst="line">
              <a:avLst/>
            </a:prstGeom>
            <a:noFill/>
            <a:ln w="6350" cap="flat" cmpd="sng" algn="ctr">
              <a:solidFill>
                <a:schemeClr val="bg1">
                  <a:lumMod val="50000"/>
                </a:schemeClr>
              </a:solidFill>
              <a:prstDash val="dash"/>
            </a:ln>
            <a:effectLst/>
          </p:spPr>
        </p:cxnSp>
        <p:cxnSp>
          <p:nvCxnSpPr>
            <p:cNvPr id="50" name="Straight Connector 49">
              <a:extLst>
                <a:ext uri="{FF2B5EF4-FFF2-40B4-BE49-F238E27FC236}">
                  <a16:creationId xmlns:a16="http://schemas.microsoft.com/office/drawing/2014/main" id="{570429AB-6724-5D3C-5A89-A4DF18558FD8}"/>
                </a:ext>
              </a:extLst>
            </p:cNvPr>
            <p:cNvCxnSpPr>
              <a:cxnSpLocks/>
            </p:cNvCxnSpPr>
            <p:nvPr/>
          </p:nvCxnSpPr>
          <p:spPr>
            <a:xfrm flipH="1">
              <a:off x="3744406" y="2497793"/>
              <a:ext cx="3206493" cy="0"/>
            </a:xfrm>
            <a:prstGeom prst="line">
              <a:avLst/>
            </a:prstGeom>
            <a:noFill/>
            <a:ln w="6350" cap="flat" cmpd="sng" algn="ctr">
              <a:solidFill>
                <a:schemeClr val="bg1">
                  <a:lumMod val="50000"/>
                </a:schemeClr>
              </a:solidFill>
              <a:prstDash val="dash"/>
            </a:ln>
            <a:effectLst/>
          </p:spPr>
        </p:cxnSp>
        <p:cxnSp>
          <p:nvCxnSpPr>
            <p:cNvPr id="51" name="Straight Connector 50">
              <a:extLst>
                <a:ext uri="{FF2B5EF4-FFF2-40B4-BE49-F238E27FC236}">
                  <a16:creationId xmlns:a16="http://schemas.microsoft.com/office/drawing/2014/main" id="{81AE934C-ED4E-513E-7FB3-5E8738E27416}"/>
                </a:ext>
              </a:extLst>
            </p:cNvPr>
            <p:cNvCxnSpPr>
              <a:cxnSpLocks/>
            </p:cNvCxnSpPr>
            <p:nvPr/>
          </p:nvCxnSpPr>
          <p:spPr>
            <a:xfrm flipH="1">
              <a:off x="3477943" y="2686338"/>
              <a:ext cx="3475022" cy="0"/>
            </a:xfrm>
            <a:prstGeom prst="line">
              <a:avLst/>
            </a:prstGeom>
            <a:noFill/>
            <a:ln w="6350" cap="flat" cmpd="sng" algn="ctr">
              <a:solidFill>
                <a:schemeClr val="bg1">
                  <a:lumMod val="50000"/>
                </a:schemeClr>
              </a:solidFill>
              <a:prstDash val="dash"/>
            </a:ln>
            <a:effectLst/>
          </p:spPr>
        </p:cxnSp>
      </p:grpSp>
      <p:grpSp>
        <p:nvGrpSpPr>
          <p:cNvPr id="7" name="Group 6">
            <a:extLst>
              <a:ext uri="{FF2B5EF4-FFF2-40B4-BE49-F238E27FC236}">
                <a16:creationId xmlns:a16="http://schemas.microsoft.com/office/drawing/2014/main" id="{6E820367-7F7A-E693-F331-5DB9F1B68F51}"/>
              </a:ext>
            </a:extLst>
          </p:cNvPr>
          <p:cNvGrpSpPr/>
          <p:nvPr/>
        </p:nvGrpSpPr>
        <p:grpSpPr>
          <a:xfrm>
            <a:off x="345057" y="6165234"/>
            <a:ext cx="1567545" cy="498670"/>
            <a:chOff x="345057" y="6165234"/>
            <a:chExt cx="1567545" cy="498670"/>
          </a:xfrm>
        </p:grpSpPr>
        <p:sp>
          <p:nvSpPr>
            <p:cNvPr id="4" name="TextBox 3">
              <a:extLst>
                <a:ext uri="{FF2B5EF4-FFF2-40B4-BE49-F238E27FC236}">
                  <a16:creationId xmlns:a16="http://schemas.microsoft.com/office/drawing/2014/main" id="{C64C436D-AEAC-CEBC-5179-996E43B02DC6}"/>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Seeing </a:t>
              </a:r>
              <a:b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the person</a:t>
              </a:r>
            </a:p>
          </p:txBody>
        </p:sp>
        <p:sp>
          <p:nvSpPr>
            <p:cNvPr id="36" name="TextBox 35">
              <a:extLst>
                <a:ext uri="{FF2B5EF4-FFF2-40B4-BE49-F238E27FC236}">
                  <a16:creationId xmlns:a16="http://schemas.microsoft.com/office/drawing/2014/main" id="{956B7B22-4D21-FC88-69CD-5AA32C8C9328}"/>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grpSp>
        <p:nvGrpSpPr>
          <p:cNvPr id="6" name="Group 5">
            <a:extLst>
              <a:ext uri="{FF2B5EF4-FFF2-40B4-BE49-F238E27FC236}">
                <a16:creationId xmlns:a16="http://schemas.microsoft.com/office/drawing/2014/main" id="{43667A2C-77B0-31A9-01A7-237547061CF4}"/>
              </a:ext>
            </a:extLst>
          </p:cNvPr>
          <p:cNvGrpSpPr/>
          <p:nvPr/>
        </p:nvGrpSpPr>
        <p:grpSpPr>
          <a:xfrm rot="19896475">
            <a:off x="-275366" y="131741"/>
            <a:ext cx="2771873" cy="339055"/>
            <a:chOff x="-22554" y="232542"/>
            <a:chExt cx="1775637" cy="339055"/>
          </a:xfrm>
          <a:solidFill>
            <a:schemeClr val="bg1"/>
          </a:solidFill>
        </p:grpSpPr>
        <p:sp>
          <p:nvSpPr>
            <p:cNvPr id="9" name="TextBox 8">
              <a:extLst>
                <a:ext uri="{FF2B5EF4-FFF2-40B4-BE49-F238E27FC236}">
                  <a16:creationId xmlns:a16="http://schemas.microsoft.com/office/drawing/2014/main" id="{6021AA30-9110-7B52-DC7C-EE2BAD9D61A3}"/>
                </a:ext>
              </a:extLst>
            </p:cNvPr>
            <p:cNvSpPr txBox="1"/>
            <p:nvPr/>
          </p:nvSpPr>
          <p:spPr>
            <a:xfrm>
              <a:off x="233060" y="233043"/>
              <a:ext cx="1349468" cy="338554"/>
            </a:xfrm>
            <a:prstGeom prst="rect">
              <a:avLst/>
            </a:prstGeom>
            <a:grpFill/>
          </p:spPr>
          <p:txBody>
            <a:bodyPr wrap="square">
              <a:spAutoFit/>
            </a:bodyPr>
            <a:lstStyle/>
            <a:p>
              <a:r>
                <a:rPr lang="en-NZ" sz="1600" b="1">
                  <a:solidFill>
                    <a:schemeClr val="tx2">
                      <a:lumMod val="10000"/>
                      <a:lumOff val="90000"/>
                    </a:schemeClr>
                  </a:solidFill>
                  <a:latin typeface="Segoe UI Black" panose="020B0A02040204020203" pitchFamily="34" charset="0"/>
                  <a:ea typeface="Segoe UI Black" panose="020B0A02040204020203" pitchFamily="34" charset="0"/>
                </a:rPr>
                <a:t>EXAMPLE</a:t>
              </a:r>
              <a:endParaRPr lang="en-NZ" sz="2400">
                <a:solidFill>
                  <a:schemeClr val="tx2">
                    <a:lumMod val="10000"/>
                    <a:lumOff val="90000"/>
                  </a:schemeClr>
                </a:solidFill>
                <a:latin typeface="Segoe UI Black" panose="020B0A02040204020203" pitchFamily="34" charset="0"/>
                <a:ea typeface="Segoe UI Black" panose="020B0A02040204020203" pitchFamily="34" charset="0"/>
              </a:endParaRPr>
            </a:p>
          </p:txBody>
        </p:sp>
        <p:cxnSp>
          <p:nvCxnSpPr>
            <p:cNvPr id="10" name="Straight Connector 9">
              <a:extLst>
                <a:ext uri="{FF2B5EF4-FFF2-40B4-BE49-F238E27FC236}">
                  <a16:creationId xmlns:a16="http://schemas.microsoft.com/office/drawing/2014/main" id="{6DEF1071-8BE7-DC73-9987-0110BADD5420}"/>
                </a:ext>
              </a:extLst>
            </p:cNvPr>
            <p:cNvCxnSpPr>
              <a:cxnSpLocks/>
            </p:cNvCxnSpPr>
            <p:nvPr/>
          </p:nvCxnSpPr>
          <p:spPr>
            <a:xfrm>
              <a:off x="-22554" y="232542"/>
              <a:ext cx="1775637" cy="0"/>
            </a:xfrm>
            <a:prstGeom prst="line">
              <a:avLst/>
            </a:prstGeom>
            <a:grpFill/>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F4472C-6A67-E8C9-0B5D-A17083E31496}"/>
                </a:ext>
              </a:extLst>
            </p:cNvPr>
            <p:cNvCxnSpPr>
              <a:cxnSpLocks/>
            </p:cNvCxnSpPr>
            <p:nvPr/>
          </p:nvCxnSpPr>
          <p:spPr>
            <a:xfrm>
              <a:off x="-22554" y="571597"/>
              <a:ext cx="1775637" cy="0"/>
            </a:xfrm>
            <a:prstGeom prst="line">
              <a:avLst/>
            </a:prstGeom>
            <a:grpFill/>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sp>
        <p:nvSpPr>
          <p:cNvPr id="63" name="Oval 62">
            <a:extLst>
              <a:ext uri="{FF2B5EF4-FFF2-40B4-BE49-F238E27FC236}">
                <a16:creationId xmlns:a16="http://schemas.microsoft.com/office/drawing/2014/main" id="{872A8F8D-6766-1119-DD6C-868E8062D80E}"/>
              </a:ext>
            </a:extLst>
          </p:cNvPr>
          <p:cNvSpPr/>
          <p:nvPr/>
        </p:nvSpPr>
        <p:spPr>
          <a:xfrm rot="21347017">
            <a:off x="2740249" y="2442532"/>
            <a:ext cx="1664264" cy="55144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400"/>
              </a:lnSpc>
            </a:pPr>
            <a:endParaRPr lang="en-NZ" sz="1200" b="1" spc="-40">
              <a:solidFill>
                <a:schemeClr val="tx2"/>
              </a:solidFill>
              <a:latin typeface="Bradley Hand ITC" panose="03070402050302030203" pitchFamily="66" charset="0"/>
            </a:endParaRPr>
          </a:p>
        </p:txBody>
      </p:sp>
      <p:sp>
        <p:nvSpPr>
          <p:cNvPr id="66" name="TextBox 65">
            <a:extLst>
              <a:ext uri="{FF2B5EF4-FFF2-40B4-BE49-F238E27FC236}">
                <a16:creationId xmlns:a16="http://schemas.microsoft.com/office/drawing/2014/main" id="{F2FB0D5F-4A8F-E1C2-EE79-53085455E64C}"/>
              </a:ext>
            </a:extLst>
          </p:cNvPr>
          <p:cNvSpPr txBox="1"/>
          <p:nvPr/>
        </p:nvSpPr>
        <p:spPr>
          <a:xfrm rot="21199570">
            <a:off x="2807416" y="2485706"/>
            <a:ext cx="1831434" cy="296235"/>
          </a:xfrm>
          <a:prstGeom prst="rect">
            <a:avLst/>
          </a:prstGeom>
          <a:noFill/>
        </p:spPr>
        <p:txBody>
          <a:bodyPr wrap="square">
            <a:spAutoFit/>
          </a:bodyPr>
          <a:lstStyle/>
          <a:p>
            <a:pPr algn="ctr">
              <a:lnSpc>
                <a:spcPts val="1400"/>
              </a:lnSpc>
            </a:pPr>
            <a:r>
              <a:rPr lang="en-US" sz="1800" b="1" spc="-40">
                <a:solidFill>
                  <a:schemeClr val="tx2"/>
                </a:solidFill>
                <a:latin typeface="Bradley Hand ITC" panose="03070402050302030203" pitchFamily="66" charset="0"/>
              </a:rPr>
              <a:t>Jacob Torrens</a:t>
            </a:r>
            <a:endParaRPr lang="en-NZ" sz="1800" b="1" spc="-40">
              <a:solidFill>
                <a:schemeClr val="tx2"/>
              </a:solidFill>
              <a:latin typeface="Bradley Hand ITC" panose="03070402050302030203" pitchFamily="66" charset="0"/>
            </a:endParaRPr>
          </a:p>
        </p:txBody>
      </p:sp>
      <p:sp>
        <p:nvSpPr>
          <p:cNvPr id="67" name="TextBox 66">
            <a:extLst>
              <a:ext uri="{FF2B5EF4-FFF2-40B4-BE49-F238E27FC236}">
                <a16:creationId xmlns:a16="http://schemas.microsoft.com/office/drawing/2014/main" id="{F763CDCE-5E37-16D7-DAAE-72E628CFB126}"/>
              </a:ext>
            </a:extLst>
          </p:cNvPr>
          <p:cNvSpPr txBox="1"/>
          <p:nvPr/>
        </p:nvSpPr>
        <p:spPr>
          <a:xfrm rot="21199570">
            <a:off x="2518168" y="2746540"/>
            <a:ext cx="1831434" cy="296235"/>
          </a:xfrm>
          <a:prstGeom prst="rect">
            <a:avLst/>
          </a:prstGeom>
          <a:noFill/>
        </p:spPr>
        <p:txBody>
          <a:bodyPr wrap="square">
            <a:spAutoFit/>
          </a:bodyPr>
          <a:lstStyle/>
          <a:p>
            <a:pPr algn="ctr">
              <a:lnSpc>
                <a:spcPts val="1400"/>
              </a:lnSpc>
            </a:pPr>
            <a:r>
              <a:rPr lang="en-US" sz="1800" b="1" spc="-40">
                <a:solidFill>
                  <a:schemeClr val="tx2"/>
                </a:solidFill>
                <a:latin typeface="Bradley Hand ITC" panose="03070402050302030203" pitchFamily="66" charset="0"/>
              </a:rPr>
              <a:t>Jake</a:t>
            </a:r>
            <a:endParaRPr lang="en-NZ" sz="1800" b="1" spc="-40">
              <a:solidFill>
                <a:schemeClr val="tx2"/>
              </a:solidFill>
              <a:latin typeface="Bradley Hand ITC" panose="03070402050302030203" pitchFamily="66" charset="0"/>
            </a:endParaRPr>
          </a:p>
        </p:txBody>
      </p:sp>
      <p:sp>
        <p:nvSpPr>
          <p:cNvPr id="68" name="TextBox 67">
            <a:extLst>
              <a:ext uri="{FF2B5EF4-FFF2-40B4-BE49-F238E27FC236}">
                <a16:creationId xmlns:a16="http://schemas.microsoft.com/office/drawing/2014/main" id="{96C32B86-8602-FE18-1717-7BC7D3B3E563}"/>
              </a:ext>
            </a:extLst>
          </p:cNvPr>
          <p:cNvSpPr txBox="1"/>
          <p:nvPr/>
        </p:nvSpPr>
        <p:spPr>
          <a:xfrm rot="21199570">
            <a:off x="2873692" y="2890099"/>
            <a:ext cx="1831434" cy="280846"/>
          </a:xfrm>
          <a:prstGeom prst="rect">
            <a:avLst/>
          </a:prstGeom>
          <a:noFill/>
        </p:spPr>
        <p:txBody>
          <a:bodyPr wrap="square">
            <a:spAutoFit/>
          </a:bodyPr>
          <a:lstStyle/>
          <a:p>
            <a:pPr algn="ctr">
              <a:lnSpc>
                <a:spcPts val="1400"/>
              </a:lnSpc>
            </a:pPr>
            <a:r>
              <a:rPr lang="en-US" sz="1400" b="1" spc="-40">
                <a:solidFill>
                  <a:schemeClr val="tx2"/>
                </a:solidFill>
                <a:latin typeface="Bradley Hand ITC" panose="03070402050302030203" pitchFamily="66" charset="0"/>
              </a:rPr>
              <a:t>Level 1- plasterer</a:t>
            </a:r>
            <a:endParaRPr lang="en-NZ" sz="1400" b="1" spc="-40">
              <a:solidFill>
                <a:schemeClr val="tx2"/>
              </a:solidFill>
              <a:latin typeface="Bradley Hand ITC" panose="03070402050302030203" pitchFamily="66" charset="0"/>
            </a:endParaRPr>
          </a:p>
        </p:txBody>
      </p:sp>
      <p:sp>
        <p:nvSpPr>
          <p:cNvPr id="70" name="TextBox 69">
            <a:extLst>
              <a:ext uri="{FF2B5EF4-FFF2-40B4-BE49-F238E27FC236}">
                <a16:creationId xmlns:a16="http://schemas.microsoft.com/office/drawing/2014/main" id="{09350936-AD37-0C1D-4735-C9A9C562C7AB}"/>
              </a:ext>
            </a:extLst>
          </p:cNvPr>
          <p:cNvSpPr txBox="1"/>
          <p:nvPr/>
        </p:nvSpPr>
        <p:spPr>
          <a:xfrm rot="21139667">
            <a:off x="579368" y="1960945"/>
            <a:ext cx="1663967" cy="938719"/>
          </a:xfrm>
          <a:prstGeom prst="rect">
            <a:avLst/>
          </a:prstGeom>
          <a:noFill/>
        </p:spPr>
        <p:txBody>
          <a:bodyPr wrap="square">
            <a:spAutoFit/>
          </a:bodyPr>
          <a:lstStyle/>
          <a:p>
            <a:pPr>
              <a:lnSpc>
                <a:spcPts val="11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My uncle – had me  helping with plastering for his house renos. Then did a course at Polytech where you got to try a few different trades. Still liked this one the best though!</a:t>
            </a:r>
          </a:p>
        </p:txBody>
      </p:sp>
      <p:sp>
        <p:nvSpPr>
          <p:cNvPr id="71" name="TextBox 70">
            <a:extLst>
              <a:ext uri="{FF2B5EF4-FFF2-40B4-BE49-F238E27FC236}">
                <a16:creationId xmlns:a16="http://schemas.microsoft.com/office/drawing/2014/main" id="{89AB305D-E391-53A3-1BA2-7A5246FEA968}"/>
              </a:ext>
            </a:extLst>
          </p:cNvPr>
          <p:cNvSpPr txBox="1"/>
          <p:nvPr/>
        </p:nvSpPr>
        <p:spPr>
          <a:xfrm rot="21309661">
            <a:off x="2420766" y="1499543"/>
            <a:ext cx="2159057" cy="938719"/>
          </a:xfrm>
          <a:prstGeom prst="rect">
            <a:avLst/>
          </a:prstGeom>
          <a:noFill/>
        </p:spPr>
        <p:txBody>
          <a:bodyPr wrap="square">
            <a:spAutoFit/>
          </a:bodyPr>
          <a:lstStyle/>
          <a:p>
            <a:pPr>
              <a:lnSpc>
                <a:spcPts val="1100"/>
              </a:lnSpc>
            </a:pPr>
            <a:r>
              <a:rPr lang="en-NZ" sz="1000" i="1" spc="-10" dirty="0">
                <a:solidFill>
                  <a:schemeClr val="bg2">
                    <a:lumMod val="25000"/>
                  </a:schemeClr>
                </a:solidFill>
                <a:latin typeface="Abadi ExtraLight" panose="020F0502020204030204" pitchFamily="34" charset="0"/>
                <a:cs typeface="Segoe UI" panose="020B0502040204020203" pitchFamily="34" charset="0"/>
              </a:rPr>
              <a:t>I want to learn more about interior vs exterior plastering so I can decide what I’m best at.</a:t>
            </a:r>
          </a:p>
          <a:p>
            <a:pPr>
              <a:lnSpc>
                <a:spcPts val="1100"/>
              </a:lnSpc>
            </a:pPr>
            <a:r>
              <a:rPr lang="en-NZ" sz="1000" i="1" spc="-10" dirty="0">
                <a:solidFill>
                  <a:schemeClr val="bg2">
                    <a:lumMod val="25000"/>
                  </a:schemeClr>
                </a:solidFill>
                <a:latin typeface="Abadi ExtraLight" panose="020F0502020204030204" pitchFamily="34" charset="0"/>
                <a:cs typeface="Segoe UI" panose="020B0502040204020203" pitchFamily="34" charset="0"/>
              </a:rPr>
              <a:t>I want to do a good job so the team trust me to do the bigger jobs with them.</a:t>
            </a:r>
            <a:endParaRPr lang="en-NZ" sz="1000" dirty="0">
              <a:latin typeface="Abadi ExtraLight" panose="020F0502020204030204" pitchFamily="34" charset="0"/>
            </a:endParaRPr>
          </a:p>
        </p:txBody>
      </p:sp>
      <p:sp>
        <p:nvSpPr>
          <p:cNvPr id="72" name="TextBox 71">
            <a:extLst>
              <a:ext uri="{FF2B5EF4-FFF2-40B4-BE49-F238E27FC236}">
                <a16:creationId xmlns:a16="http://schemas.microsoft.com/office/drawing/2014/main" id="{1732A7F8-FCDD-1784-AE1C-964310F94117}"/>
              </a:ext>
            </a:extLst>
          </p:cNvPr>
          <p:cNvSpPr txBox="1"/>
          <p:nvPr/>
        </p:nvSpPr>
        <p:spPr>
          <a:xfrm rot="21327429">
            <a:off x="2678617" y="4791571"/>
            <a:ext cx="2159057" cy="661720"/>
          </a:xfrm>
          <a:prstGeom prst="rect">
            <a:avLst/>
          </a:prstGeom>
          <a:noFill/>
        </p:spPr>
        <p:txBody>
          <a:bodyPr wrap="square">
            <a:spAutoFit/>
          </a:bodyPr>
          <a:lstStyle/>
          <a:p>
            <a:pPr>
              <a:lnSpc>
                <a:spcPts val="11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My mum, uncle Tom and aunt </a:t>
            </a:r>
            <a:r>
              <a:rPr lang="en-NZ" sz="1000" i="1" spc="-10" dirty="0" err="1">
                <a:solidFill>
                  <a:schemeClr val="bg2">
                    <a:lumMod val="25000"/>
                  </a:schemeClr>
                </a:solidFill>
                <a:latin typeface="Abadi ExtraLight" panose="020B0204020104020204" pitchFamily="34" charset="0"/>
                <a:cs typeface="Segoe UI" panose="020B0502040204020203" pitchFamily="34" charset="0"/>
              </a:rPr>
              <a:t>Rahera</a:t>
            </a:r>
            <a:r>
              <a:rPr lang="en-NZ" sz="1000" i="1" spc="-10" dirty="0">
                <a:solidFill>
                  <a:schemeClr val="bg2">
                    <a:lumMod val="25000"/>
                  </a:schemeClr>
                </a:solidFill>
                <a:latin typeface="Abadi ExtraLight" panose="020B0204020104020204" pitchFamily="34" charset="0"/>
                <a:cs typeface="Segoe UI" panose="020B0502040204020203" pitchFamily="34" charset="0"/>
              </a:rPr>
              <a:t>. My girlfriend Tia.</a:t>
            </a:r>
          </a:p>
          <a:p>
            <a:pPr>
              <a:lnSpc>
                <a:spcPts val="11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My rugby mates (most of them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I know through school)</a:t>
            </a:r>
            <a:endParaRPr lang="en-NZ" sz="1000" dirty="0">
              <a:latin typeface="Abadi ExtraLight" panose="020B0204020104020204" pitchFamily="34" charset="0"/>
            </a:endParaRPr>
          </a:p>
        </p:txBody>
      </p:sp>
      <p:sp>
        <p:nvSpPr>
          <p:cNvPr id="73" name="TextBox 72">
            <a:extLst>
              <a:ext uri="{FF2B5EF4-FFF2-40B4-BE49-F238E27FC236}">
                <a16:creationId xmlns:a16="http://schemas.microsoft.com/office/drawing/2014/main" id="{14C7E4CF-4DB8-7BFC-B18E-5E3A65D51173}"/>
              </a:ext>
            </a:extLst>
          </p:cNvPr>
          <p:cNvSpPr txBox="1"/>
          <p:nvPr/>
        </p:nvSpPr>
        <p:spPr>
          <a:xfrm rot="21327429">
            <a:off x="5121152" y="3744797"/>
            <a:ext cx="2159057" cy="246221"/>
          </a:xfrm>
          <a:prstGeom prst="rect">
            <a:avLst/>
          </a:prstGeom>
          <a:noFill/>
        </p:spPr>
        <p:txBody>
          <a:bodyPr wrap="square">
            <a:spAutoFit/>
          </a:bodyPr>
          <a:lstStyle/>
          <a:p>
            <a:r>
              <a:rPr lang="en-NZ" sz="1000" i="1" spc="-10" dirty="0">
                <a:solidFill>
                  <a:schemeClr val="bg2">
                    <a:lumMod val="25000"/>
                  </a:schemeClr>
                </a:solidFill>
                <a:latin typeface="Abadi ExtraLight" panose="020B0204020104020204" pitchFamily="34" charset="0"/>
                <a:cs typeface="Segoe UI" panose="020B0502040204020203" pitchFamily="34" charset="0"/>
              </a:rPr>
              <a:t>I can be a bit quiet I guess</a:t>
            </a:r>
            <a:endParaRPr lang="en-NZ" sz="1000" dirty="0">
              <a:latin typeface="Abadi ExtraLight" panose="020B0204020104020204" pitchFamily="34" charset="0"/>
            </a:endParaRPr>
          </a:p>
        </p:txBody>
      </p:sp>
      <p:sp>
        <p:nvSpPr>
          <p:cNvPr id="74" name="TextBox 73">
            <a:extLst>
              <a:ext uri="{FF2B5EF4-FFF2-40B4-BE49-F238E27FC236}">
                <a16:creationId xmlns:a16="http://schemas.microsoft.com/office/drawing/2014/main" id="{4135F113-43E1-2641-3378-ABFE7D2B1EDA}"/>
              </a:ext>
            </a:extLst>
          </p:cNvPr>
          <p:cNvSpPr txBox="1"/>
          <p:nvPr/>
        </p:nvSpPr>
        <p:spPr>
          <a:xfrm rot="21327429">
            <a:off x="4818118" y="1584115"/>
            <a:ext cx="2159057" cy="553998"/>
          </a:xfrm>
          <a:prstGeom prst="rect">
            <a:avLst/>
          </a:prstGeom>
          <a:noFill/>
        </p:spPr>
        <p:txBody>
          <a:bodyPr wrap="square">
            <a:spAutoFit/>
          </a:bodyPr>
          <a:lstStyle/>
          <a:p>
            <a:pPr>
              <a:lnSpc>
                <a:spcPts val="12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None that I can think of. I do live quite far from work so if I miss the bus there isn’t another one for an hour.</a:t>
            </a:r>
            <a:endParaRPr lang="en-NZ" sz="1000" dirty="0">
              <a:latin typeface="Abadi ExtraLight" panose="020B0204020104020204" pitchFamily="34" charset="0"/>
            </a:endParaRPr>
          </a:p>
        </p:txBody>
      </p:sp>
      <p:sp>
        <p:nvSpPr>
          <p:cNvPr id="75" name="TextBox 74">
            <a:extLst>
              <a:ext uri="{FF2B5EF4-FFF2-40B4-BE49-F238E27FC236}">
                <a16:creationId xmlns:a16="http://schemas.microsoft.com/office/drawing/2014/main" id="{1FE23AEE-B689-A13F-C77C-F397974B4D39}"/>
              </a:ext>
            </a:extLst>
          </p:cNvPr>
          <p:cNvSpPr txBox="1"/>
          <p:nvPr/>
        </p:nvSpPr>
        <p:spPr>
          <a:xfrm rot="21327429">
            <a:off x="5791372" y="4515736"/>
            <a:ext cx="2159057" cy="400110"/>
          </a:xfrm>
          <a:prstGeom prst="rect">
            <a:avLst/>
          </a:prstGeom>
          <a:noFill/>
        </p:spPr>
        <p:txBody>
          <a:bodyPr wrap="square">
            <a:spAutoFit/>
          </a:bodyPr>
          <a:lstStyle/>
          <a:p>
            <a:r>
              <a:rPr lang="en-NZ" sz="1000" i="1" spc="-10" dirty="0">
                <a:solidFill>
                  <a:schemeClr val="bg2">
                    <a:lumMod val="25000"/>
                  </a:schemeClr>
                </a:solidFill>
                <a:latin typeface="Abadi ExtraLight" panose="020B0204020104020204" pitchFamily="34" charset="0"/>
                <a:cs typeface="Segoe UI" panose="020B0502040204020203" pitchFamily="34" charset="0"/>
              </a:rPr>
              <a:t>I like to see videos of people doing what I’m trying to do</a:t>
            </a:r>
            <a:endParaRPr lang="en-NZ" sz="1000" dirty="0">
              <a:latin typeface="Abadi ExtraLight" panose="020B0204020104020204" pitchFamily="34" charset="0"/>
            </a:endParaRPr>
          </a:p>
        </p:txBody>
      </p:sp>
      <p:sp>
        <p:nvSpPr>
          <p:cNvPr id="76" name="TextBox 75">
            <a:extLst>
              <a:ext uri="{FF2B5EF4-FFF2-40B4-BE49-F238E27FC236}">
                <a16:creationId xmlns:a16="http://schemas.microsoft.com/office/drawing/2014/main" id="{88D69FFB-4BAE-5E2F-2ECB-3FE44598AB52}"/>
              </a:ext>
            </a:extLst>
          </p:cNvPr>
          <p:cNvSpPr txBox="1"/>
          <p:nvPr/>
        </p:nvSpPr>
        <p:spPr>
          <a:xfrm rot="21050102">
            <a:off x="1025563" y="5216563"/>
            <a:ext cx="2159057" cy="261610"/>
          </a:xfrm>
          <a:prstGeom prst="rect">
            <a:avLst/>
          </a:prstGeom>
          <a:noFill/>
        </p:spPr>
        <p:txBody>
          <a:bodyPr wrap="square">
            <a:spAutoFit/>
          </a:bodyPr>
          <a:lstStyle/>
          <a:p>
            <a:r>
              <a:rPr lang="en-NZ" sz="1100" i="1" spc="-10" dirty="0">
                <a:solidFill>
                  <a:schemeClr val="bg2">
                    <a:lumMod val="25000"/>
                  </a:schemeClr>
                </a:solidFill>
                <a:latin typeface="Abadi ExtraLight" panose="020B0204020104020204" pitchFamily="34" charset="0"/>
                <a:cs typeface="Segoe UI" panose="020B0502040204020203" pitchFamily="34" charset="0"/>
              </a:rPr>
              <a:t>Rugby practice</a:t>
            </a:r>
            <a:endParaRPr lang="en-NZ" sz="1100" dirty="0">
              <a:latin typeface="Abadi ExtraLight" panose="020B0204020104020204" pitchFamily="34" charset="0"/>
            </a:endParaRPr>
          </a:p>
        </p:txBody>
      </p:sp>
      <p:sp>
        <p:nvSpPr>
          <p:cNvPr id="77" name="TextBox 76">
            <a:extLst>
              <a:ext uri="{FF2B5EF4-FFF2-40B4-BE49-F238E27FC236}">
                <a16:creationId xmlns:a16="http://schemas.microsoft.com/office/drawing/2014/main" id="{FB8EC8D7-A35B-DD9D-38C1-AB6429B41F0B}"/>
              </a:ext>
            </a:extLst>
          </p:cNvPr>
          <p:cNvSpPr txBox="1"/>
          <p:nvPr/>
        </p:nvSpPr>
        <p:spPr>
          <a:xfrm rot="21050102">
            <a:off x="701162" y="3520133"/>
            <a:ext cx="1775868" cy="483466"/>
          </a:xfrm>
          <a:prstGeom prst="rect">
            <a:avLst/>
          </a:prstGeom>
          <a:noFill/>
        </p:spPr>
        <p:txBody>
          <a:bodyPr wrap="square">
            <a:spAutoFit/>
          </a:bodyPr>
          <a:lstStyle/>
          <a:p>
            <a:pPr>
              <a:lnSpc>
                <a:spcPts val="10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Hang out with my mates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and I’m learning how to weld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at the moment</a:t>
            </a:r>
          </a:p>
        </p:txBody>
      </p:sp>
      <p:sp>
        <p:nvSpPr>
          <p:cNvPr id="78" name="TextBox 77">
            <a:extLst>
              <a:ext uri="{FF2B5EF4-FFF2-40B4-BE49-F238E27FC236}">
                <a16:creationId xmlns:a16="http://schemas.microsoft.com/office/drawing/2014/main" id="{49379E09-95F3-E6BD-5DB7-B197DDF2DF7C}"/>
              </a:ext>
            </a:extLst>
          </p:cNvPr>
          <p:cNvSpPr txBox="1"/>
          <p:nvPr/>
        </p:nvSpPr>
        <p:spPr>
          <a:xfrm rot="21050102">
            <a:off x="1329066" y="4076717"/>
            <a:ext cx="1775868" cy="485389"/>
          </a:xfrm>
          <a:prstGeom prst="rect">
            <a:avLst/>
          </a:prstGeom>
          <a:noFill/>
        </p:spPr>
        <p:txBody>
          <a:bodyPr wrap="square">
            <a:spAutoFit/>
          </a:bodyPr>
          <a:lstStyle/>
          <a:p>
            <a:pPr>
              <a:lnSpc>
                <a:spcPts val="1000"/>
              </a:lnSpc>
            </a:pPr>
            <a:r>
              <a:rPr lang="en-NZ" sz="1000" i="1" spc="-10" dirty="0">
                <a:solidFill>
                  <a:schemeClr val="bg2">
                    <a:lumMod val="25000"/>
                  </a:schemeClr>
                </a:solidFill>
                <a:latin typeface="Abadi ExtraLight" panose="020B0204020104020204" pitchFamily="34" charset="0"/>
                <a:cs typeface="Segoe UI" panose="020B0502040204020203" pitchFamily="34" charset="0"/>
              </a:rPr>
              <a:t>Hanging out with my mates,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River swims and watching </a:t>
            </a:r>
            <a:br>
              <a:rPr lang="en-NZ" sz="1000" i="1" spc="-10" dirty="0">
                <a:solidFill>
                  <a:schemeClr val="bg2">
                    <a:lumMod val="25000"/>
                  </a:schemeClr>
                </a:solidFill>
                <a:latin typeface="Abadi ExtraLight" panose="020B0204020104020204" pitchFamily="34" charset="0"/>
                <a:cs typeface="Segoe UI" panose="020B0502040204020203" pitchFamily="34" charset="0"/>
              </a:rPr>
            </a:br>
            <a:r>
              <a:rPr lang="en-NZ" sz="1000" i="1" spc="-10" dirty="0">
                <a:solidFill>
                  <a:schemeClr val="bg2">
                    <a:lumMod val="25000"/>
                  </a:schemeClr>
                </a:solidFill>
                <a:latin typeface="Abadi ExtraLight" panose="020B0204020104020204" pitchFamily="34" charset="0"/>
                <a:cs typeface="Segoe UI" panose="020B0502040204020203" pitchFamily="34" charset="0"/>
              </a:rPr>
              <a:t>a movie with my girlfriend</a:t>
            </a:r>
          </a:p>
        </p:txBody>
      </p:sp>
      <p:sp>
        <p:nvSpPr>
          <p:cNvPr id="79" name="TextBox 78">
            <a:extLst>
              <a:ext uri="{FF2B5EF4-FFF2-40B4-BE49-F238E27FC236}">
                <a16:creationId xmlns:a16="http://schemas.microsoft.com/office/drawing/2014/main" id="{13297EA9-F28C-F75A-4588-A19BF293FE8D}"/>
              </a:ext>
            </a:extLst>
          </p:cNvPr>
          <p:cNvSpPr txBox="1"/>
          <p:nvPr/>
        </p:nvSpPr>
        <p:spPr>
          <a:xfrm rot="21327429">
            <a:off x="5317231" y="2873247"/>
            <a:ext cx="2159057" cy="246221"/>
          </a:xfrm>
          <a:prstGeom prst="rect">
            <a:avLst/>
          </a:prstGeom>
          <a:noFill/>
        </p:spPr>
        <p:txBody>
          <a:bodyPr wrap="square">
            <a:spAutoFit/>
          </a:bodyPr>
          <a:lstStyle/>
          <a:p>
            <a:r>
              <a:rPr lang="en-NZ" sz="1000" i="1" spc="-10" dirty="0">
                <a:solidFill>
                  <a:schemeClr val="bg2">
                    <a:lumMod val="25000"/>
                  </a:schemeClr>
                </a:solidFill>
                <a:latin typeface="Abadi ExtraLight" panose="020B0204020104020204" pitchFamily="34" charset="0"/>
                <a:cs typeface="Segoe UI" panose="020B0502040204020203" pitchFamily="34" charset="0"/>
              </a:rPr>
              <a:t>Can’t think of anything</a:t>
            </a:r>
            <a:endParaRPr lang="en-NZ" sz="1000" dirty="0">
              <a:latin typeface="Abadi ExtraLight" panose="020B0204020104020204" pitchFamily="34" charset="0"/>
            </a:endParaRPr>
          </a:p>
        </p:txBody>
      </p:sp>
      <p:pic>
        <p:nvPicPr>
          <p:cNvPr id="1028" name="Picture 4" descr="Thumbnail Image ">
            <a:extLst>
              <a:ext uri="{FF2B5EF4-FFF2-40B4-BE49-F238E27FC236}">
                <a16:creationId xmlns:a16="http://schemas.microsoft.com/office/drawing/2014/main" id="{137D7108-BCB5-3003-76B9-0044CDFA4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6182">
            <a:off x="3056229" y="3178881"/>
            <a:ext cx="1657169" cy="110477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2B1AAEB-9D48-1F67-F4F5-2D0A81AD68D4}"/>
              </a:ext>
            </a:extLst>
          </p:cNvPr>
          <p:cNvGrpSpPr/>
          <p:nvPr/>
        </p:nvGrpSpPr>
        <p:grpSpPr>
          <a:xfrm>
            <a:off x="4341895" y="4981584"/>
            <a:ext cx="2442325" cy="1285700"/>
            <a:chOff x="4341895" y="4981584"/>
            <a:chExt cx="2442325" cy="1285700"/>
          </a:xfrm>
        </p:grpSpPr>
        <p:grpSp>
          <p:nvGrpSpPr>
            <p:cNvPr id="21" name="Group 20">
              <a:extLst>
                <a:ext uri="{FF2B5EF4-FFF2-40B4-BE49-F238E27FC236}">
                  <a16:creationId xmlns:a16="http://schemas.microsoft.com/office/drawing/2014/main" id="{E3BBA044-A7DE-AEED-AF85-55C57EAF5EF1}"/>
                </a:ext>
              </a:extLst>
            </p:cNvPr>
            <p:cNvGrpSpPr/>
            <p:nvPr/>
          </p:nvGrpSpPr>
          <p:grpSpPr>
            <a:xfrm rot="790999">
              <a:off x="4341895" y="5177307"/>
              <a:ext cx="161277" cy="799860"/>
              <a:chOff x="4910098" y="3224287"/>
              <a:chExt cx="82532" cy="409321"/>
            </a:xfrm>
            <a:solidFill>
              <a:schemeClr val="tx1">
                <a:lumMod val="10000"/>
                <a:lumOff val="90000"/>
              </a:schemeClr>
            </a:solidFill>
          </p:grpSpPr>
          <p:sp>
            <p:nvSpPr>
              <p:cNvPr id="22" name="Free-form: Shape 21">
                <a:extLst>
                  <a:ext uri="{FF2B5EF4-FFF2-40B4-BE49-F238E27FC236}">
                    <a16:creationId xmlns:a16="http://schemas.microsoft.com/office/drawing/2014/main" id="{16FD141B-67AD-85B3-0358-D5AD67526A60}"/>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23" name="Free-form: Shape 22">
                <a:extLst>
                  <a:ext uri="{FF2B5EF4-FFF2-40B4-BE49-F238E27FC236}">
                    <a16:creationId xmlns:a16="http://schemas.microsoft.com/office/drawing/2014/main" id="{D5D2A86E-7528-3B5E-2703-066DDE8D401E}"/>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24" name="Group 23">
              <a:extLst>
                <a:ext uri="{FF2B5EF4-FFF2-40B4-BE49-F238E27FC236}">
                  <a16:creationId xmlns:a16="http://schemas.microsoft.com/office/drawing/2014/main" id="{01E17C76-AC25-72B6-2305-31C279A1DC45}"/>
                </a:ext>
              </a:extLst>
            </p:cNvPr>
            <p:cNvGrpSpPr/>
            <p:nvPr/>
          </p:nvGrpSpPr>
          <p:grpSpPr>
            <a:xfrm>
              <a:off x="4404791" y="4981584"/>
              <a:ext cx="2379429" cy="1285700"/>
              <a:chOff x="3130522" y="4722822"/>
              <a:chExt cx="2562120" cy="1029109"/>
            </a:xfrm>
          </p:grpSpPr>
          <p:sp>
            <p:nvSpPr>
              <p:cNvPr id="25" name="Free-form: Shape 24">
                <a:extLst>
                  <a:ext uri="{FF2B5EF4-FFF2-40B4-BE49-F238E27FC236}">
                    <a16:creationId xmlns:a16="http://schemas.microsoft.com/office/drawing/2014/main" id="{42ACAA0E-3495-E50F-F0AE-B8A3DEE2246C}"/>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6" name="Free-form: Shape 25">
                <a:extLst>
                  <a:ext uri="{FF2B5EF4-FFF2-40B4-BE49-F238E27FC236}">
                    <a16:creationId xmlns:a16="http://schemas.microsoft.com/office/drawing/2014/main" id="{9B32D986-B145-6096-A1D7-C388C7BCAF01}"/>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8" name="Free-form: Shape 27">
                <a:extLst>
                  <a:ext uri="{FF2B5EF4-FFF2-40B4-BE49-F238E27FC236}">
                    <a16:creationId xmlns:a16="http://schemas.microsoft.com/office/drawing/2014/main" id="{0136365D-CD72-D3F0-4CB5-53F460338E76}"/>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0" name="Free-form: Shape 29">
                <a:extLst>
                  <a:ext uri="{FF2B5EF4-FFF2-40B4-BE49-F238E27FC236}">
                    <a16:creationId xmlns:a16="http://schemas.microsoft.com/office/drawing/2014/main" id="{1DBB6D85-68DD-690C-CE8D-BEC81473EFD3}"/>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1" name="Free-form: Shape 30">
                <a:extLst>
                  <a:ext uri="{FF2B5EF4-FFF2-40B4-BE49-F238E27FC236}">
                    <a16:creationId xmlns:a16="http://schemas.microsoft.com/office/drawing/2014/main" id="{0CF0CCF6-7187-2363-2A57-1EE727E93EA6}"/>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2" name="Free-form: Shape 31">
                <a:extLst>
                  <a:ext uri="{FF2B5EF4-FFF2-40B4-BE49-F238E27FC236}">
                    <a16:creationId xmlns:a16="http://schemas.microsoft.com/office/drawing/2014/main" id="{21E00651-B2C7-97B2-E79D-FBD54B8DC744}"/>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3" name="Free-form: Shape 32">
                <a:extLst>
                  <a:ext uri="{FF2B5EF4-FFF2-40B4-BE49-F238E27FC236}">
                    <a16:creationId xmlns:a16="http://schemas.microsoft.com/office/drawing/2014/main" id="{01840FA6-6FD6-309F-694B-A27F759B4B22}"/>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DCCE03E2-A659-9FF6-E834-E34C1D95E900}"/>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5" name="Free-form: Shape 34">
                <a:extLst>
                  <a:ext uri="{FF2B5EF4-FFF2-40B4-BE49-F238E27FC236}">
                    <a16:creationId xmlns:a16="http://schemas.microsoft.com/office/drawing/2014/main" id="{655C4A39-D140-298C-97AD-DB9E22FDD115}"/>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38" name="TextBox 37">
              <a:extLst>
                <a:ext uri="{FF2B5EF4-FFF2-40B4-BE49-F238E27FC236}">
                  <a16:creationId xmlns:a16="http://schemas.microsoft.com/office/drawing/2014/main" id="{83C90A97-C78B-ABBA-2C05-9875C7EC8A56}"/>
                </a:ext>
              </a:extLst>
            </p:cNvPr>
            <p:cNvSpPr txBox="1"/>
            <p:nvPr/>
          </p:nvSpPr>
          <p:spPr>
            <a:xfrm>
              <a:off x="4725968" y="5127809"/>
              <a:ext cx="1789628" cy="990015"/>
            </a:xfrm>
            <a:prstGeom prst="rect">
              <a:avLst/>
            </a:prstGeom>
            <a:noFill/>
          </p:spPr>
          <p:txBody>
            <a:bodyPr wrap="square">
              <a:spAutoFit/>
            </a:bodyPr>
            <a:lstStyle/>
            <a:p>
              <a:pPr>
                <a:lnSpc>
                  <a:spcPts val="1000"/>
                </a:lnSpc>
              </a:pPr>
              <a:r>
                <a:rPr lang="en-US" sz="850" i="1" spc="10">
                  <a:solidFill>
                    <a:schemeClr val="bg2">
                      <a:lumMod val="25000"/>
                    </a:schemeClr>
                  </a:solidFill>
                  <a:latin typeface="Segoe UI" panose="020B0502040204020203" pitchFamily="34" charset="0"/>
                  <a:cs typeface="Segoe UI" panose="020B0502040204020203" pitchFamily="34" charset="0"/>
                </a:rPr>
                <a:t>Remember if you spot something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that needs addressing, ask yourself:</a:t>
              </a:r>
            </a:p>
            <a:p>
              <a:pPr marL="171454" indent="-171454">
                <a:lnSpc>
                  <a:spcPts val="1000"/>
                </a:lnSpc>
                <a:buClr>
                  <a:schemeClr val="bg2">
                    <a:lumMod val="25000"/>
                  </a:schemeClr>
                </a:buClr>
                <a:buSzPct val="100000"/>
                <a:buFont typeface="Segoe UI Black" panose="020B0A02040204020203" pitchFamily="34" charset="0"/>
                <a:buChar char="+"/>
              </a:pPr>
              <a:r>
                <a:rPr lang="en-US" sz="850" i="1" spc="10">
                  <a:solidFill>
                    <a:schemeClr val="bg2">
                      <a:lumMod val="25000"/>
                    </a:schemeClr>
                  </a:solidFill>
                  <a:latin typeface="Segoe UI" panose="020B0502040204020203" pitchFamily="34" charset="0"/>
                  <a:cs typeface="Segoe UI" panose="020B0502040204020203" pitchFamily="34" charset="0"/>
                </a:rPr>
                <a:t>What can I do?</a:t>
              </a:r>
            </a:p>
            <a:p>
              <a:pPr marL="171454" indent="-171454">
                <a:lnSpc>
                  <a:spcPts val="1000"/>
                </a:lnSpc>
                <a:buClr>
                  <a:schemeClr val="bg2">
                    <a:lumMod val="25000"/>
                  </a:schemeClr>
                </a:buClr>
                <a:buSzPct val="100000"/>
                <a:buFont typeface="Segoe UI Black" panose="020B0A02040204020203" pitchFamily="34" charset="0"/>
                <a:buChar char="+"/>
              </a:pPr>
              <a:r>
                <a:rPr lang="en-US" sz="850" i="1" spc="10">
                  <a:solidFill>
                    <a:schemeClr val="bg2">
                      <a:lumMod val="25000"/>
                    </a:schemeClr>
                  </a:solidFill>
                  <a:latin typeface="Segoe UI" panose="020B0502040204020203" pitchFamily="34" charset="0"/>
                  <a:cs typeface="Segoe UI" panose="020B0502040204020203" pitchFamily="34" charset="0"/>
                </a:rPr>
                <a:t>What guidance do I need?</a:t>
              </a:r>
            </a:p>
            <a:p>
              <a:pPr marL="171454" indent="-171454">
                <a:lnSpc>
                  <a:spcPts val="1000"/>
                </a:lnSpc>
                <a:buClr>
                  <a:schemeClr val="bg2">
                    <a:lumMod val="25000"/>
                  </a:schemeClr>
                </a:buClr>
                <a:buSzPct val="100000"/>
                <a:buFont typeface="Segoe UI Black" panose="020B0A02040204020203" pitchFamily="34" charset="0"/>
                <a:buChar char="+"/>
              </a:pPr>
              <a:r>
                <a:rPr lang="en-US" sz="850" i="1" spc="10">
                  <a:solidFill>
                    <a:schemeClr val="bg2">
                      <a:lumMod val="25000"/>
                    </a:schemeClr>
                  </a:solidFill>
                  <a:latin typeface="Segoe UI" panose="020B0502040204020203" pitchFamily="34" charset="0"/>
                  <a:cs typeface="Segoe UI" panose="020B0502040204020203" pitchFamily="34" charset="0"/>
                </a:rPr>
                <a:t>Who can I connect with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who can help?</a:t>
              </a:r>
            </a:p>
          </p:txBody>
        </p:sp>
      </p:grpSp>
      <p:sp>
        <p:nvSpPr>
          <p:cNvPr id="37" name="Rectangle 36">
            <a:extLst>
              <a:ext uri="{FF2B5EF4-FFF2-40B4-BE49-F238E27FC236}">
                <a16:creationId xmlns:a16="http://schemas.microsoft.com/office/drawing/2014/main" id="{907F4DE8-911B-A40B-E6EA-B88FFE23C3EB}"/>
              </a:ext>
            </a:extLst>
          </p:cNvPr>
          <p:cNvSpPr/>
          <p:nvPr/>
        </p:nvSpPr>
        <p:spPr>
          <a:xfrm>
            <a:off x="6557740" y="1"/>
            <a:ext cx="3348259" cy="686028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2" name="TextBox 1">
            <a:extLst>
              <a:ext uri="{FF2B5EF4-FFF2-40B4-BE49-F238E27FC236}">
                <a16:creationId xmlns:a16="http://schemas.microsoft.com/office/drawing/2014/main" id="{7D8DE798-2131-6DFB-6A1D-4D7240847B41}"/>
              </a:ext>
            </a:extLst>
          </p:cNvPr>
          <p:cNvSpPr txBox="1"/>
          <p:nvPr/>
        </p:nvSpPr>
        <p:spPr>
          <a:xfrm>
            <a:off x="6831158" y="676201"/>
            <a:ext cx="2803978" cy="2940793"/>
          </a:xfrm>
          <a:prstGeom prst="rect">
            <a:avLst/>
          </a:prstGeom>
          <a:noFill/>
        </p:spPr>
        <p:txBody>
          <a:bodyPr wrap="square">
            <a:noAutofit/>
          </a:bodyPr>
          <a:lstStyle/>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PRACTICE RESOURCE:</a:t>
            </a:r>
            <a:r>
              <a:rPr lang="en-NZ" sz="1000" b="1">
                <a:solidFill>
                  <a:schemeClr val="tx2"/>
                </a:solidFill>
                <a:latin typeface="Segoe UI Semibold" panose="020B0702040204020203" pitchFamily="34" charset="0"/>
                <a:cs typeface="Segoe UI Semibold" panose="020B0702040204020203" pitchFamily="34" charset="0"/>
              </a:rPr>
              <a:t> </a:t>
            </a:r>
            <a:r>
              <a:rPr lang="en-NZ" sz="1000">
                <a:solidFill>
                  <a:schemeClr val="bg2">
                    <a:lumMod val="25000"/>
                  </a:schemeClr>
                </a:solidFill>
                <a:latin typeface="Segoe UI" panose="020B0502040204020203" pitchFamily="34" charset="0"/>
                <a:cs typeface="Segoe UI" panose="020B0502040204020203" pitchFamily="34" charset="0"/>
              </a:rPr>
              <a:t>learning about your people question sheet</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TIMING: </a:t>
            </a:r>
            <a:r>
              <a:rPr lang="en-NZ" sz="1000">
                <a:solidFill>
                  <a:schemeClr val="bg2">
                    <a:lumMod val="25000"/>
                  </a:schemeClr>
                </a:solidFill>
                <a:latin typeface="Segoe UI" panose="020B0502040204020203" pitchFamily="34" charset="0"/>
                <a:cs typeface="Segoe UI" panose="020B0502040204020203" pitchFamily="34" charset="0"/>
              </a:rPr>
              <a:t>2-3 hours</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WHO: </a:t>
            </a:r>
            <a:r>
              <a:rPr lang="en-NZ" sz="1000">
                <a:solidFill>
                  <a:schemeClr val="bg2">
                    <a:lumMod val="25000"/>
                  </a:schemeClr>
                </a:solidFill>
                <a:latin typeface="Segoe UI" panose="020B0502040204020203" pitchFamily="34" charset="0"/>
                <a:cs typeface="Segoe UI" panose="020B0502040204020203" pitchFamily="34" charset="0"/>
              </a:rPr>
              <a:t>Employer or lead and new starter</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PROCESS:</a:t>
            </a:r>
          </a:p>
          <a:p>
            <a:pPr marL="228606" lvl="1" indent="-228606">
              <a:lnSpc>
                <a:spcPts val="1150"/>
              </a:lnSpc>
              <a:spcAft>
                <a:spcPts val="300"/>
              </a:spcAft>
              <a:buClr>
                <a:schemeClr val="tx1"/>
              </a:buClr>
              <a:buSzPct val="100000"/>
              <a:buFont typeface="+mj-lt"/>
              <a:buAutoNum type="arabicPeriod"/>
            </a:pPr>
            <a:r>
              <a:rPr lang="en-NZ" sz="1000">
                <a:solidFill>
                  <a:schemeClr val="bg2">
                    <a:lumMod val="25000"/>
                  </a:schemeClr>
                </a:solidFill>
                <a:latin typeface="Segoe UI" panose="020B0502040204020203" pitchFamily="34" charset="0"/>
                <a:cs typeface="Segoe UI" panose="020B0502040204020203" pitchFamily="34" charset="0"/>
              </a:rPr>
              <a:t>Print off the template and change </a:t>
            </a:r>
            <a:br>
              <a:rPr lang="en-NZ" sz="1000">
                <a:solidFill>
                  <a:schemeClr val="bg2">
                    <a:lumMod val="25000"/>
                  </a:schemeClr>
                </a:solidFill>
                <a:latin typeface="Segoe UI" panose="020B0502040204020203" pitchFamily="34" charset="0"/>
                <a:cs typeface="Segoe UI" panose="020B0502040204020203" pitchFamily="34" charset="0"/>
              </a:rPr>
            </a:br>
            <a:r>
              <a:rPr lang="en-NZ" sz="1000">
                <a:solidFill>
                  <a:schemeClr val="bg2">
                    <a:lumMod val="25000"/>
                  </a:schemeClr>
                </a:solidFill>
                <a:latin typeface="Segoe UI" panose="020B0502040204020203" pitchFamily="34" charset="0"/>
                <a:cs typeface="Segoe UI" panose="020B0502040204020203" pitchFamily="34" charset="0"/>
              </a:rPr>
              <a:t>content where it needs to be more local and immediate to your region, company </a:t>
            </a:r>
            <a:br>
              <a:rPr lang="en-NZ" sz="1000">
                <a:solidFill>
                  <a:schemeClr val="bg2">
                    <a:lumMod val="25000"/>
                  </a:schemeClr>
                </a:solidFill>
                <a:latin typeface="Segoe UI" panose="020B0502040204020203" pitchFamily="34" charset="0"/>
                <a:cs typeface="Segoe UI" panose="020B0502040204020203" pitchFamily="34" charset="0"/>
              </a:rPr>
            </a:br>
            <a:r>
              <a:rPr lang="en-NZ" sz="1000">
                <a:solidFill>
                  <a:schemeClr val="bg2">
                    <a:lumMod val="25000"/>
                  </a:schemeClr>
                </a:solidFill>
                <a:latin typeface="Segoe UI" panose="020B0502040204020203" pitchFamily="34" charset="0"/>
                <a:cs typeface="Segoe UI" panose="020B0502040204020203" pitchFamily="34" charset="0"/>
              </a:rPr>
              <a:t>and people.</a:t>
            </a:r>
          </a:p>
          <a:p>
            <a:pPr marL="228606" lvl="1" indent="-228606">
              <a:lnSpc>
                <a:spcPts val="1150"/>
              </a:lnSpc>
              <a:spcAft>
                <a:spcPts val="300"/>
              </a:spcAft>
              <a:buClr>
                <a:schemeClr val="tx1"/>
              </a:buClr>
              <a:buSzPct val="100000"/>
              <a:buFont typeface="+mj-lt"/>
              <a:buAutoNum type="arabicPeriod"/>
            </a:pPr>
            <a:r>
              <a:rPr lang="en-NZ" sz="1000">
                <a:solidFill>
                  <a:schemeClr val="bg2">
                    <a:lumMod val="25000"/>
                  </a:schemeClr>
                </a:solidFill>
                <a:latin typeface="Segoe UI" panose="020B0502040204020203" pitchFamily="34" charset="0"/>
                <a:cs typeface="Segoe UI" panose="020B0502040204020203" pitchFamily="34" charset="0"/>
              </a:rPr>
              <a:t>Take the time to discuss with a new starter why this activity is important, what the questions mean and what you’ll do with the information. Let them ask questions and tell you how they’d like to complete it. </a:t>
            </a:r>
            <a:r>
              <a:rPr lang="en-NZ" sz="1000" i="1">
                <a:solidFill>
                  <a:schemeClr val="bg2">
                    <a:lumMod val="25000"/>
                  </a:schemeClr>
                </a:solidFill>
                <a:latin typeface="Segoe UI" panose="020B0502040204020203" pitchFamily="34" charset="0"/>
                <a:cs typeface="Segoe UI" panose="020B0502040204020203" pitchFamily="34" charset="0"/>
              </a:rPr>
              <a:t>For example, people may want to talk about it while others might like to write or draw their responses. </a:t>
            </a:r>
          </a:p>
          <a:p>
            <a:pPr marL="228606" lvl="1" indent="-228606">
              <a:lnSpc>
                <a:spcPts val="1150"/>
              </a:lnSpc>
              <a:spcAft>
                <a:spcPts val="300"/>
              </a:spcAft>
              <a:buClr>
                <a:schemeClr val="tx1"/>
              </a:buClr>
              <a:buSzPct val="100000"/>
              <a:buFont typeface="+mj-lt"/>
              <a:buAutoNum type="arabicPeriod"/>
            </a:pPr>
            <a:r>
              <a:rPr lang="en-NZ" sz="1000">
                <a:solidFill>
                  <a:schemeClr val="bg2">
                    <a:lumMod val="25000"/>
                  </a:schemeClr>
                </a:solidFill>
                <a:latin typeface="Segoe UI" panose="020B0502040204020203" pitchFamily="34" charset="0"/>
                <a:cs typeface="Segoe UI" panose="020B0502040204020203" pitchFamily="34" charset="0"/>
              </a:rPr>
              <a:t>Provide a timeframe for them to complete it by and book in the next meeting to follow up.</a:t>
            </a:r>
          </a:p>
          <a:p>
            <a:pPr marL="228606" lvl="1" indent="-228606">
              <a:lnSpc>
                <a:spcPts val="1150"/>
              </a:lnSpc>
              <a:spcAft>
                <a:spcPts val="800"/>
              </a:spcAft>
              <a:buClr>
                <a:schemeClr val="tx1"/>
              </a:buClr>
              <a:buSzPct val="100000"/>
              <a:buFont typeface="+mj-lt"/>
              <a:buAutoNum type="arabicPeriod"/>
            </a:pPr>
            <a:r>
              <a:rPr lang="en-NZ" sz="1000">
                <a:solidFill>
                  <a:schemeClr val="bg2">
                    <a:lumMod val="25000"/>
                  </a:schemeClr>
                </a:solidFill>
                <a:latin typeface="Segoe UI" panose="020B0502040204020203" pitchFamily="34" charset="0"/>
                <a:cs typeface="Segoe UI" panose="020B0502040204020203" pitchFamily="34" charset="0"/>
              </a:rPr>
              <a:t>Once you receive the new starter’s response take the time to review its content and make note of things you’d like to capture, know more about or offer to help with.</a:t>
            </a:r>
          </a:p>
          <a:p>
            <a:pPr marL="0" lvl="1">
              <a:lnSpc>
                <a:spcPts val="1150"/>
              </a:lnSpc>
              <a:spcAft>
                <a:spcPts val="300"/>
              </a:spcAft>
              <a:buClr>
                <a:schemeClr val="accent2"/>
              </a:buClr>
              <a:buSzPct val="83000"/>
            </a:pPr>
            <a:r>
              <a:rPr lang="en-NZ" sz="1000" b="1">
                <a:solidFill>
                  <a:schemeClr val="tx2"/>
                </a:solidFill>
                <a:latin typeface="Segoe UI" panose="020B0502040204020203" pitchFamily="34" charset="0"/>
                <a:cs typeface="Segoe UI" panose="020B0502040204020203" pitchFamily="34" charset="0"/>
              </a:rPr>
              <a:t>HOW TO USE IT:</a:t>
            </a:r>
            <a:endParaRPr lang="en-US" sz="1000">
              <a:solidFill>
                <a:schemeClr val="tx2"/>
              </a:solidFill>
              <a:latin typeface="Segoe UI" panose="020B0502040204020203" pitchFamily="34" charset="0"/>
              <a:cs typeface="Segoe UI" panose="020B0502040204020203" pitchFamily="34" charset="0"/>
            </a:endParaRPr>
          </a:p>
          <a:p>
            <a:pPr marL="0" lvl="1">
              <a:lnSpc>
                <a:spcPts val="1150"/>
              </a:lnSpc>
              <a:spcAft>
                <a:spcPts val="300"/>
              </a:spcAft>
              <a:buClr>
                <a:schemeClr val="accent2"/>
              </a:buClr>
              <a:buSzPct val="83000"/>
            </a:pPr>
            <a:r>
              <a:rPr lang="en-NZ" sz="1000">
                <a:solidFill>
                  <a:schemeClr val="bg2">
                    <a:lumMod val="25000"/>
                  </a:schemeClr>
                </a:solidFill>
                <a:latin typeface="Segoe UI" panose="020B0502040204020203" pitchFamily="34" charset="0"/>
                <a:cs typeface="Segoe UI" panose="020B0502040204020203" pitchFamily="34" charset="0"/>
              </a:rPr>
              <a:t>Based on the points you’ve noted, discuss </a:t>
            </a:r>
            <a:br>
              <a:rPr lang="en-NZ" sz="1000">
                <a:solidFill>
                  <a:schemeClr val="bg2">
                    <a:lumMod val="25000"/>
                  </a:schemeClr>
                </a:solidFill>
                <a:latin typeface="Segoe UI" panose="020B0502040204020203" pitchFamily="34" charset="0"/>
                <a:cs typeface="Segoe UI" panose="020B0502040204020203" pitchFamily="34" charset="0"/>
              </a:rPr>
            </a:br>
            <a:r>
              <a:rPr lang="en-NZ" sz="1000">
                <a:solidFill>
                  <a:schemeClr val="bg2">
                    <a:lumMod val="25000"/>
                  </a:schemeClr>
                </a:solidFill>
                <a:latin typeface="Segoe UI" panose="020B0502040204020203" pitchFamily="34" charset="0"/>
                <a:cs typeface="Segoe UI" panose="020B0502040204020203" pitchFamily="34" charset="0"/>
              </a:rPr>
              <a:t>with your new starter what care or extra supports are available to help them. </a:t>
            </a:r>
            <a:br>
              <a:rPr lang="en-NZ" sz="1000">
                <a:solidFill>
                  <a:schemeClr val="bg2">
                    <a:lumMod val="25000"/>
                  </a:schemeClr>
                </a:solidFill>
                <a:latin typeface="Segoe UI" panose="020B0502040204020203" pitchFamily="34" charset="0"/>
                <a:cs typeface="Segoe UI" panose="020B0502040204020203" pitchFamily="34" charset="0"/>
              </a:rPr>
            </a:br>
            <a:r>
              <a:rPr lang="en-NZ" sz="1000" i="1">
                <a:solidFill>
                  <a:schemeClr val="bg2">
                    <a:lumMod val="25000"/>
                  </a:schemeClr>
                </a:solidFill>
                <a:latin typeface="Segoe UI" panose="020B0502040204020203" pitchFamily="34" charset="0"/>
                <a:cs typeface="Segoe UI" panose="020B0502040204020203" pitchFamily="34" charset="0"/>
              </a:rPr>
              <a:t>For example during the winter they have rugby practice on Thursday nights on the other side </a:t>
            </a:r>
            <a:br>
              <a:rPr lang="en-NZ" sz="1000" i="1">
                <a:solidFill>
                  <a:schemeClr val="bg2">
                    <a:lumMod val="25000"/>
                  </a:schemeClr>
                </a:solidFill>
                <a:latin typeface="Segoe UI" panose="020B0502040204020203" pitchFamily="34" charset="0"/>
                <a:cs typeface="Segoe UI" panose="020B0502040204020203" pitchFamily="34" charset="0"/>
              </a:rPr>
            </a:br>
            <a:r>
              <a:rPr lang="en-NZ" sz="1000" i="1">
                <a:solidFill>
                  <a:schemeClr val="bg2">
                    <a:lumMod val="25000"/>
                  </a:schemeClr>
                </a:solidFill>
                <a:latin typeface="Segoe UI" panose="020B0502040204020203" pitchFamily="34" charset="0"/>
                <a:cs typeface="Segoe UI" panose="020B0502040204020203" pitchFamily="34" charset="0"/>
              </a:rPr>
              <a:t>of town </a:t>
            </a:r>
            <a:r>
              <a:rPr lang="en-US" sz="1000" i="1">
                <a:solidFill>
                  <a:schemeClr val="bg2">
                    <a:lumMod val="25000"/>
                  </a:schemeClr>
                </a:solidFill>
                <a:latin typeface="Segoe UI" panose="020B0502040204020203" pitchFamily="34" charset="0"/>
                <a:cs typeface="Segoe UI" panose="020B0502040204020203" pitchFamily="34" charset="0"/>
              </a:rPr>
              <a:t>–</a:t>
            </a:r>
            <a:r>
              <a:rPr lang="en-NZ" sz="1000" i="1">
                <a:solidFill>
                  <a:schemeClr val="bg2">
                    <a:lumMod val="25000"/>
                  </a:schemeClr>
                </a:solidFill>
                <a:latin typeface="Segoe UI" panose="020B0502040204020203" pitchFamily="34" charset="0"/>
                <a:cs typeface="Segoe UI" panose="020B0502040204020203" pitchFamily="34" charset="0"/>
              </a:rPr>
              <a:t> you might suggest a flexible working arrangement for the season.</a:t>
            </a:r>
          </a:p>
          <a:p>
            <a:pPr lvl="1">
              <a:lnSpc>
                <a:spcPts val="1250"/>
              </a:lnSpc>
              <a:spcAft>
                <a:spcPts val="300"/>
              </a:spcAft>
              <a:buClr>
                <a:schemeClr val="accent2"/>
              </a:buClr>
              <a:buSzPct val="83000"/>
            </a:pPr>
            <a:endParaRPr lang="en-NZ" sz="1050" i="1">
              <a:solidFill>
                <a:schemeClr val="tx2">
                  <a:lumMod val="50000"/>
                </a:schemeClr>
              </a:solidFill>
            </a:endParaRPr>
          </a:p>
        </p:txBody>
      </p:sp>
      <p:grpSp>
        <p:nvGrpSpPr>
          <p:cNvPr id="8" name="Group 7">
            <a:extLst>
              <a:ext uri="{FF2B5EF4-FFF2-40B4-BE49-F238E27FC236}">
                <a16:creationId xmlns:a16="http://schemas.microsoft.com/office/drawing/2014/main" id="{B416527B-9909-1133-5E23-BB4C8F9B0ECD}"/>
              </a:ext>
            </a:extLst>
          </p:cNvPr>
          <p:cNvGrpSpPr/>
          <p:nvPr/>
        </p:nvGrpSpPr>
        <p:grpSpPr>
          <a:xfrm>
            <a:off x="6776046" y="240174"/>
            <a:ext cx="2772000" cy="350579"/>
            <a:chOff x="6776046" y="240174"/>
            <a:chExt cx="2772000" cy="350579"/>
          </a:xfrm>
        </p:grpSpPr>
        <p:grpSp>
          <p:nvGrpSpPr>
            <p:cNvPr id="11" name="Group 10">
              <a:extLst>
                <a:ext uri="{FF2B5EF4-FFF2-40B4-BE49-F238E27FC236}">
                  <a16:creationId xmlns:a16="http://schemas.microsoft.com/office/drawing/2014/main" id="{BD0D56FD-4881-74AC-9ECA-459B3B7BB11D}"/>
                </a:ext>
              </a:extLst>
            </p:cNvPr>
            <p:cNvGrpSpPr/>
            <p:nvPr/>
          </p:nvGrpSpPr>
          <p:grpSpPr>
            <a:xfrm>
              <a:off x="6776046" y="240174"/>
              <a:ext cx="2772000" cy="350579"/>
              <a:chOff x="6776046" y="240174"/>
              <a:chExt cx="2772000" cy="350579"/>
            </a:xfrm>
            <a:solidFill>
              <a:schemeClr val="accent3">
                <a:lumMod val="75000"/>
              </a:schemeClr>
            </a:solidFill>
          </p:grpSpPr>
          <p:sp>
            <p:nvSpPr>
              <p:cNvPr id="14" name="Free-form: Shape 13">
                <a:extLst>
                  <a:ext uri="{FF2B5EF4-FFF2-40B4-BE49-F238E27FC236}">
                    <a16:creationId xmlns:a16="http://schemas.microsoft.com/office/drawing/2014/main" id="{EA5628E5-006A-8936-4E08-875FE4EDE563}"/>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16" name="Free-form: Shape 15">
                <a:extLst>
                  <a:ext uri="{FF2B5EF4-FFF2-40B4-BE49-F238E27FC236}">
                    <a16:creationId xmlns:a16="http://schemas.microsoft.com/office/drawing/2014/main" id="{7ADA119F-A9E7-7C4D-1A7E-B5FCAE996ABE}"/>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F52CD18B-4186-C48B-5C3F-24C6F9B7EFF6}"/>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sp>
        <p:nvSpPr>
          <p:cNvPr id="101" name="TextBox 100">
            <a:extLst>
              <a:ext uri="{FF2B5EF4-FFF2-40B4-BE49-F238E27FC236}">
                <a16:creationId xmlns:a16="http://schemas.microsoft.com/office/drawing/2014/main" id="{EE622560-F84D-B982-6285-ADB425BF6798}"/>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11</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32217853-949C-01E9-FB2A-A4696728EFE7}"/>
              </a:ext>
            </a:extLst>
          </p:cNvPr>
          <p:cNvSpPr/>
          <p:nvPr/>
        </p:nvSpPr>
        <p:spPr>
          <a:xfrm rot="5400000">
            <a:off x="3061572"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Tree>
    <p:extLst>
      <p:ext uri="{BB962C8B-B14F-4D97-AF65-F5344CB8AC3E}">
        <p14:creationId xmlns:p14="http://schemas.microsoft.com/office/powerpoint/2010/main" val="365907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B4D34-B05D-FBB1-ABC9-8F3D38DE73D9}"/>
            </a:ext>
          </a:extLst>
        </p:cNvPr>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0DF66727-4A97-8233-79F1-48A82AD4041B}"/>
              </a:ext>
            </a:extLst>
          </p:cNvPr>
          <p:cNvCxnSpPr>
            <a:cxnSpLocks/>
          </p:cNvCxnSpPr>
          <p:nvPr/>
        </p:nvCxnSpPr>
        <p:spPr>
          <a:xfrm>
            <a:off x="1877702" y="6140968"/>
            <a:ext cx="0" cy="46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49E2DE9-9BF4-F408-86CD-B25DF231953E}"/>
              </a:ext>
            </a:extLst>
          </p:cNvPr>
          <p:cNvSpPr txBox="1"/>
          <p:nvPr/>
        </p:nvSpPr>
        <p:spPr>
          <a:xfrm>
            <a:off x="1969044" y="6176511"/>
            <a:ext cx="1027307" cy="440185"/>
          </a:xfrm>
          <a:prstGeom prst="rect">
            <a:avLst/>
          </a:prstGeom>
          <a:noFill/>
        </p:spPr>
        <p:txBody>
          <a:bodyPr wrap="square">
            <a:spAutoFit/>
          </a:bodyPr>
          <a:lstStyle/>
          <a:p>
            <a:pPr defTabSz="914423">
              <a:lnSpc>
                <a:spcPts val="900"/>
              </a:lnSpc>
              <a:defRPr/>
            </a:pPr>
            <a:r>
              <a:rPr lang="en-NZ" sz="900" b="1" kern="0">
                <a:solidFill>
                  <a:srgbClr val="FFFFFF">
                    <a:lumMod val="50000"/>
                  </a:srgbClr>
                </a:solidFill>
              </a:rPr>
              <a:t>Insert your company name/logo</a:t>
            </a:r>
          </a:p>
        </p:txBody>
      </p:sp>
      <p:grpSp>
        <p:nvGrpSpPr>
          <p:cNvPr id="6" name="Group 5">
            <a:extLst>
              <a:ext uri="{FF2B5EF4-FFF2-40B4-BE49-F238E27FC236}">
                <a16:creationId xmlns:a16="http://schemas.microsoft.com/office/drawing/2014/main" id="{C39D111F-52E3-BF4F-72C5-4A86DFE6D8FF}"/>
              </a:ext>
            </a:extLst>
          </p:cNvPr>
          <p:cNvGrpSpPr/>
          <p:nvPr/>
        </p:nvGrpSpPr>
        <p:grpSpPr>
          <a:xfrm>
            <a:off x="345057" y="6165234"/>
            <a:ext cx="1554648" cy="498670"/>
            <a:chOff x="345057" y="6165234"/>
            <a:chExt cx="1554648" cy="498670"/>
          </a:xfrm>
        </p:grpSpPr>
        <p:sp>
          <p:nvSpPr>
            <p:cNvPr id="7" name="TextBox 6">
              <a:extLst>
                <a:ext uri="{FF2B5EF4-FFF2-40B4-BE49-F238E27FC236}">
                  <a16:creationId xmlns:a16="http://schemas.microsoft.com/office/drawing/2014/main" id="{0C690D17-CD95-97A0-F15B-D00D122F75ED}"/>
                </a:ext>
              </a:extLst>
            </p:cNvPr>
            <p:cNvSpPr txBox="1"/>
            <p:nvPr/>
          </p:nvSpPr>
          <p:spPr>
            <a:xfrm>
              <a:off x="357954" y="6165234"/>
              <a:ext cx="1428407"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Seeing </a:t>
              </a:r>
              <a:b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the person</a:t>
              </a:r>
            </a:p>
          </p:txBody>
        </p:sp>
        <p:sp>
          <p:nvSpPr>
            <p:cNvPr id="8" name="TextBox 7">
              <a:extLst>
                <a:ext uri="{FF2B5EF4-FFF2-40B4-BE49-F238E27FC236}">
                  <a16:creationId xmlns:a16="http://schemas.microsoft.com/office/drawing/2014/main" id="{19D87EF2-25AB-9CC2-19B5-FB9F3B1106CF}"/>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9" name="TextBox 8">
            <a:extLst>
              <a:ext uri="{FF2B5EF4-FFF2-40B4-BE49-F238E27FC236}">
                <a16:creationId xmlns:a16="http://schemas.microsoft.com/office/drawing/2014/main" id="{1DD6A1E0-879F-1D3E-5903-451E2FFB999B}"/>
              </a:ext>
            </a:extLst>
          </p:cNvPr>
          <p:cNvSpPr txBox="1"/>
          <p:nvPr/>
        </p:nvSpPr>
        <p:spPr>
          <a:xfrm>
            <a:off x="2879796" y="2070771"/>
            <a:ext cx="3944979" cy="722249"/>
          </a:xfrm>
          <a:prstGeom prst="rect">
            <a:avLst/>
          </a:prstGeom>
          <a:solidFill>
            <a:schemeClr val="bg1"/>
          </a:solidFill>
        </p:spPr>
        <p:txBody>
          <a:bodyPr wrap="square">
            <a:spAutoFit/>
          </a:bodyPr>
          <a:lstStyle/>
          <a:p>
            <a:pPr>
              <a:lnSpc>
                <a:spcPts val="1700"/>
              </a:lnSpc>
            </a:pPr>
            <a:r>
              <a:rPr lang="en-NZ" sz="900">
                <a:latin typeface="Segoe UI Black" panose="020B0A02040204020203" pitchFamily="34" charset="0"/>
                <a:ea typeface="Segoe UI Black" panose="020B0A02040204020203" pitchFamily="34" charset="0"/>
              </a:rPr>
              <a:t>NAME</a:t>
            </a:r>
          </a:p>
          <a:p>
            <a:pPr>
              <a:lnSpc>
                <a:spcPts val="1700"/>
              </a:lnSpc>
            </a:pPr>
            <a:r>
              <a:rPr lang="en-NZ" sz="900">
                <a:latin typeface="Segoe UI Black" panose="020B0A02040204020203" pitchFamily="34" charset="0"/>
                <a:ea typeface="Segoe UI Black" panose="020B0A02040204020203" pitchFamily="34" charset="0"/>
              </a:rPr>
              <a:t>NICKNAME </a:t>
            </a:r>
          </a:p>
          <a:p>
            <a:pPr>
              <a:lnSpc>
                <a:spcPts val="1700"/>
              </a:lnSpc>
            </a:pPr>
            <a:r>
              <a:rPr lang="en-NZ" sz="900">
                <a:latin typeface="Segoe UI Black" panose="020B0A02040204020203" pitchFamily="34" charset="0"/>
                <a:ea typeface="Segoe UI Black" panose="020B0A02040204020203" pitchFamily="34" charset="0"/>
              </a:rPr>
              <a:t>ROLE</a:t>
            </a:r>
          </a:p>
        </p:txBody>
      </p:sp>
      <p:grpSp>
        <p:nvGrpSpPr>
          <p:cNvPr id="55" name="Group 54">
            <a:extLst>
              <a:ext uri="{FF2B5EF4-FFF2-40B4-BE49-F238E27FC236}">
                <a16:creationId xmlns:a16="http://schemas.microsoft.com/office/drawing/2014/main" id="{523BA5FB-FEA8-43F9-06F7-455AE1DDED71}"/>
              </a:ext>
            </a:extLst>
          </p:cNvPr>
          <p:cNvGrpSpPr/>
          <p:nvPr/>
        </p:nvGrpSpPr>
        <p:grpSpPr>
          <a:xfrm>
            <a:off x="171415" y="48894"/>
            <a:ext cx="9583362" cy="5941465"/>
            <a:chOff x="171415" y="180270"/>
            <a:chExt cx="9583362" cy="5611732"/>
          </a:xfrm>
        </p:grpSpPr>
        <p:sp>
          <p:nvSpPr>
            <p:cNvPr id="3" name="TextBox 2">
              <a:extLst>
                <a:ext uri="{FF2B5EF4-FFF2-40B4-BE49-F238E27FC236}">
                  <a16:creationId xmlns:a16="http://schemas.microsoft.com/office/drawing/2014/main" id="{88AD3A54-8351-632F-CF61-3649961FB51B}"/>
                </a:ext>
              </a:extLst>
            </p:cNvPr>
            <p:cNvSpPr txBox="1"/>
            <p:nvPr/>
          </p:nvSpPr>
          <p:spPr>
            <a:xfrm>
              <a:off x="258064" y="180270"/>
              <a:ext cx="3282030" cy="724476"/>
            </a:xfrm>
            <a:prstGeom prst="rect">
              <a:avLst/>
            </a:prstGeom>
            <a:noFill/>
          </p:spPr>
          <p:txBody>
            <a:bodyPr wrap="square">
              <a:noAutofit/>
            </a:bodyPr>
            <a:lstStyle/>
            <a:p>
              <a:pPr defTabSz="914423">
                <a:defRPr/>
              </a:pPr>
              <a:endParaRPr lang="en-NZ" sz="1801" b="1">
                <a:solidFill>
                  <a:schemeClr val="accent2"/>
                </a:solidFill>
                <a:latin typeface="+mj-lt"/>
                <a:cs typeface="Segoe UI" panose="020B0502040204020203" pitchFamily="34" charset="0"/>
                <a:sym typeface="Arial"/>
              </a:endParaRPr>
            </a:p>
          </p:txBody>
        </p:sp>
        <p:sp>
          <p:nvSpPr>
            <p:cNvPr id="4" name="TextBox 3">
              <a:extLst>
                <a:ext uri="{FF2B5EF4-FFF2-40B4-BE49-F238E27FC236}">
                  <a16:creationId xmlns:a16="http://schemas.microsoft.com/office/drawing/2014/main" id="{E1731BBF-DFBC-93D6-8958-5A230989DDC4}"/>
                </a:ext>
              </a:extLst>
            </p:cNvPr>
            <p:cNvSpPr txBox="1"/>
            <p:nvPr/>
          </p:nvSpPr>
          <p:spPr>
            <a:xfrm>
              <a:off x="2887693" y="269864"/>
              <a:ext cx="4023150" cy="1785887"/>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Role goals/aspirations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does success look like for you over the next 6 months?</a:t>
              </a:r>
            </a:p>
          </p:txBody>
        </p:sp>
        <p:sp>
          <p:nvSpPr>
            <p:cNvPr id="10" name="TextBox 9">
              <a:extLst>
                <a:ext uri="{FF2B5EF4-FFF2-40B4-BE49-F238E27FC236}">
                  <a16:creationId xmlns:a16="http://schemas.microsoft.com/office/drawing/2014/main" id="{B60FAC6D-7D57-8638-5421-0ACCAFE88F0D}"/>
                </a:ext>
              </a:extLst>
            </p:cNvPr>
            <p:cNvSpPr txBox="1"/>
            <p:nvPr/>
          </p:nvSpPr>
          <p:spPr>
            <a:xfrm>
              <a:off x="174994" y="4394453"/>
              <a:ext cx="2619671" cy="1397549"/>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Commitments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regular priorities or obligations do you have outside of work that would be useful for me to know? </a:t>
              </a:r>
            </a:p>
          </p:txBody>
        </p:sp>
        <p:sp>
          <p:nvSpPr>
            <p:cNvPr id="11" name="TextBox 10">
              <a:extLst>
                <a:ext uri="{FF2B5EF4-FFF2-40B4-BE49-F238E27FC236}">
                  <a16:creationId xmlns:a16="http://schemas.microsoft.com/office/drawing/2014/main" id="{3055F427-0413-8B33-3F41-B9A951A5D469}"/>
                </a:ext>
              </a:extLst>
            </p:cNvPr>
            <p:cNvSpPr txBox="1"/>
            <p:nvPr/>
          </p:nvSpPr>
          <p:spPr>
            <a:xfrm>
              <a:off x="7010512" y="269867"/>
              <a:ext cx="2738101" cy="1790660"/>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Challenges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barriers or challenges do you have that might present in the workplace that you’re comfortable to share (</a:t>
              </a:r>
              <a:r>
                <a:rPr lang="en-US" sz="900" i="1" kern="0">
                  <a:solidFill>
                    <a:schemeClr val="bg2">
                      <a:lumMod val="25000"/>
                    </a:schemeClr>
                  </a:solidFill>
                  <a:latin typeface="Segoe UI" panose="020B0502040204020203" pitchFamily="34" charset="0"/>
                  <a:cs typeface="Segoe UI" panose="020B0502040204020203" pitchFamily="34" charset="0"/>
                </a:rPr>
                <a:t>current or pending</a:t>
              </a:r>
              <a:r>
                <a:rPr lang="en-US" sz="900" kern="0">
                  <a:solidFill>
                    <a:schemeClr val="bg2">
                      <a:lumMod val="25000"/>
                    </a:schemeClr>
                  </a:solidFill>
                  <a:latin typeface="Segoe UI" panose="020B0502040204020203" pitchFamily="34" charset="0"/>
                  <a:cs typeface="Segoe UI" panose="020B0502040204020203" pitchFamily="34" charset="0"/>
                </a:rPr>
                <a:t>).</a:t>
              </a:r>
              <a:br>
                <a:rPr lang="en-US" sz="900" kern="0">
                  <a:solidFill>
                    <a:srgbClr val="D1D2D4">
                      <a:lumMod val="50000"/>
                    </a:srgbClr>
                  </a:solidFill>
                  <a:latin typeface="Segoe UI" panose="020B0502040204020203" pitchFamily="34" charset="0"/>
                  <a:cs typeface="Segoe UI" panose="020B0502040204020203" pitchFamily="34" charset="0"/>
                </a:rPr>
              </a:br>
              <a:endParaRPr lang="en-US" sz="900" kern="0">
                <a:solidFill>
                  <a:srgbClr val="D1D2D4">
                    <a:lumMod val="50000"/>
                  </a:srgbClr>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EC255C76-3A04-F7F2-5C67-72E01CD1CB5C}"/>
                </a:ext>
              </a:extLst>
            </p:cNvPr>
            <p:cNvSpPr txBox="1"/>
            <p:nvPr/>
          </p:nvSpPr>
          <p:spPr>
            <a:xfrm>
              <a:off x="7010511" y="4394452"/>
              <a:ext cx="2744266" cy="1397549"/>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Communication and learning</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how you like to engage with people and learn?</a:t>
              </a:r>
            </a:p>
          </p:txBody>
        </p:sp>
        <p:sp>
          <p:nvSpPr>
            <p:cNvPr id="13" name="TextBox 12">
              <a:extLst>
                <a:ext uri="{FF2B5EF4-FFF2-40B4-BE49-F238E27FC236}">
                  <a16:creationId xmlns:a16="http://schemas.microsoft.com/office/drawing/2014/main" id="{51771EE0-1657-9304-32D7-08E143DCE345}"/>
                </a:ext>
              </a:extLst>
            </p:cNvPr>
            <p:cNvSpPr txBox="1"/>
            <p:nvPr/>
          </p:nvSpPr>
          <p:spPr>
            <a:xfrm>
              <a:off x="7010511" y="2140799"/>
              <a:ext cx="2744266" cy="2181325"/>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Needs</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support, equipment or resources do you need to be able to work well and thrive?</a:t>
              </a:r>
            </a:p>
            <a:p>
              <a:pPr marL="0" lvl="1" defTabSz="914423">
                <a:lnSpc>
                  <a:spcPts val="1200"/>
                </a:lnSpc>
                <a:spcAft>
                  <a:spcPts val="400"/>
                </a:spcAft>
                <a:defRPr/>
              </a:pPr>
              <a:endParaRPr lang="en-US" sz="900" kern="0">
                <a:solidFill>
                  <a:schemeClr val="bg2">
                    <a:lumMod val="25000"/>
                  </a:schemeClr>
                </a:solidFill>
                <a:latin typeface="Segoe UI" panose="020B0502040204020203" pitchFamily="34" charset="0"/>
                <a:cs typeface="Segoe UI" panose="020B0502040204020203" pitchFamily="34" charset="0"/>
              </a:endParaRPr>
            </a:p>
            <a:p>
              <a:pPr marL="0" lvl="1" defTabSz="914423">
                <a:lnSpc>
                  <a:spcPts val="1200"/>
                </a:lnSpc>
                <a:spcAft>
                  <a:spcPts val="400"/>
                </a:spcAft>
                <a:defRPr/>
              </a:pPr>
              <a:endParaRPr lang="en-US" sz="900" kern="0">
                <a:latin typeface="Segoe UI" panose="020B0502040204020203" pitchFamily="34" charset="0"/>
                <a:cs typeface="Segoe UI" panose="020B0502040204020203" pitchFamily="34" charset="0"/>
              </a:endParaRPr>
            </a:p>
            <a:p>
              <a:pPr marL="0" lvl="1" defTabSz="914423">
                <a:lnSpc>
                  <a:spcPts val="1200"/>
                </a:lnSpc>
                <a:spcAft>
                  <a:spcPts val="400"/>
                </a:spcAft>
                <a:defRPr/>
              </a:pPr>
              <a:endParaRPr lang="en-US" sz="900" kern="0">
                <a:latin typeface="Segoe UI" panose="020B0502040204020203" pitchFamily="34" charset="0"/>
                <a:cs typeface="Segoe UI" panose="020B0502040204020203" pitchFamily="34" charset="0"/>
              </a:endParaRPr>
            </a:p>
            <a:p>
              <a:pPr marL="0" lvl="1" defTabSz="914423">
                <a:lnSpc>
                  <a:spcPts val="1200"/>
                </a:lnSpc>
                <a:spcAft>
                  <a:spcPts val="400"/>
                </a:spcAft>
                <a:defRPr/>
              </a:pPr>
              <a:r>
                <a:rPr lang="en-US" sz="900" kern="0">
                  <a:solidFill>
                    <a:schemeClr val="bg2">
                      <a:lumMod val="25000"/>
                    </a:schemeClr>
                  </a:solidFill>
                  <a:latin typeface="Segoe UI" panose="020B0502040204020203" pitchFamily="34" charset="0"/>
                  <a:cs typeface="Segoe UI" panose="020B0502040204020203" pitchFamily="34" charset="0"/>
                </a:rPr>
                <a:t>What does stress look like on you and what do you find helps? </a:t>
              </a:r>
            </a:p>
            <a:p>
              <a:pPr marL="0" lvl="1" defTabSz="914423">
                <a:lnSpc>
                  <a:spcPts val="1200"/>
                </a:lnSpc>
                <a:spcAft>
                  <a:spcPts val="400"/>
                </a:spcAft>
                <a:defRPr/>
              </a:pPr>
              <a:br>
                <a:rPr lang="en-US" sz="900" kern="0">
                  <a:solidFill>
                    <a:schemeClr val="bg2">
                      <a:lumMod val="25000"/>
                    </a:schemeClr>
                  </a:solidFill>
                </a:rPr>
              </a:br>
              <a:endParaRPr lang="en-US" sz="900" kern="0">
                <a:solidFill>
                  <a:schemeClr val="bg2">
                    <a:lumMod val="25000"/>
                  </a:schemeClr>
                </a:solidFill>
              </a:endParaRPr>
            </a:p>
          </p:txBody>
        </p:sp>
        <p:sp>
          <p:nvSpPr>
            <p:cNvPr id="14" name="TextBox 13">
              <a:extLst>
                <a:ext uri="{FF2B5EF4-FFF2-40B4-BE49-F238E27FC236}">
                  <a16:creationId xmlns:a16="http://schemas.microsoft.com/office/drawing/2014/main" id="{34BBFB3F-0305-B600-2E9F-22BF3C4AFD16}"/>
                </a:ext>
              </a:extLst>
            </p:cNvPr>
            <p:cNvSpPr txBox="1"/>
            <p:nvPr/>
          </p:nvSpPr>
          <p:spPr>
            <a:xfrm>
              <a:off x="2878889" y="4394447"/>
              <a:ext cx="4031952" cy="1397549"/>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Your “go to” people</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Who are the people you value and go to for support? </a:t>
              </a:r>
            </a:p>
          </p:txBody>
        </p:sp>
        <p:sp>
          <p:nvSpPr>
            <p:cNvPr id="16" name="TextBox 15">
              <a:extLst>
                <a:ext uri="{FF2B5EF4-FFF2-40B4-BE49-F238E27FC236}">
                  <a16:creationId xmlns:a16="http://schemas.microsoft.com/office/drawing/2014/main" id="{E3696885-995C-BF56-BA73-5287C5021266}"/>
                </a:ext>
              </a:extLst>
            </p:cNvPr>
            <p:cNvSpPr txBox="1"/>
            <p:nvPr/>
          </p:nvSpPr>
          <p:spPr>
            <a:xfrm>
              <a:off x="174994" y="269864"/>
              <a:ext cx="2619671" cy="2290699"/>
            </a:xfrm>
            <a:prstGeom prst="rect">
              <a:avLst/>
            </a:prstGeom>
            <a:solidFill>
              <a:srgbClr val="FFFFFF"/>
            </a:solidFill>
            <a:ln w="12700">
              <a:solidFill>
                <a:schemeClr val="tx1">
                  <a:lumMod val="10000"/>
                  <a:lumOff val="90000"/>
                </a:schemeClr>
              </a:solidFill>
            </a:ln>
          </p:spPr>
          <p:txBody>
            <a:bodyPr wrap="square">
              <a:noAutofit/>
            </a:bodyPr>
            <a:lstStyle/>
            <a:p>
              <a:pPr marL="0" lvl="1" defTabSz="914423">
                <a:lnSpc>
                  <a:spcPts val="1200"/>
                </a:lnSpc>
                <a:spcAft>
                  <a:spcPts val="400"/>
                </a:spcAft>
                <a:defRPr/>
              </a:pPr>
              <a:r>
                <a:rPr lang="en-US" sz="900" b="1" kern="0">
                  <a:latin typeface="Segoe UI" panose="020B0502040204020203" pitchFamily="34" charset="0"/>
                  <a:cs typeface="Segoe UI" panose="020B0502040204020203" pitchFamily="34" charset="0"/>
                </a:rPr>
                <a:t>How you got here</a:t>
              </a:r>
              <a:r>
                <a:rPr lang="en-US" sz="900" kern="0">
                  <a:latin typeface="Segoe UI" panose="020B0502040204020203" pitchFamily="34" charset="0"/>
                  <a:cs typeface="Segoe UI" panose="020B0502040204020203" pitchFamily="34" charset="0"/>
                </a:rPr>
                <a:t>: </a:t>
              </a:r>
              <a:r>
                <a:rPr lang="en-US" sz="900" kern="0">
                  <a:solidFill>
                    <a:schemeClr val="bg2">
                      <a:lumMod val="25000"/>
                    </a:schemeClr>
                  </a:solidFill>
                  <a:latin typeface="Segoe UI" panose="020B0502040204020203" pitchFamily="34" charset="0"/>
                  <a:cs typeface="Segoe UI" panose="020B0502040204020203" pitchFamily="34" charset="0"/>
                </a:rPr>
                <a:t>What led you to this role and what did the journey look like to get here? </a:t>
              </a:r>
              <a:br>
                <a:rPr lang="en-US" sz="900" kern="0">
                  <a:solidFill>
                    <a:srgbClr val="D1D2D4">
                      <a:lumMod val="50000"/>
                    </a:srgbClr>
                  </a:solidFill>
                  <a:latin typeface="Segoe UI" panose="020B0502040204020203" pitchFamily="34" charset="0"/>
                  <a:cs typeface="Segoe UI" panose="020B0502040204020203" pitchFamily="34" charset="0"/>
                </a:rPr>
              </a:br>
              <a:endParaRPr lang="en-US" sz="1801" kern="0">
                <a:solidFill>
                  <a:srgbClr val="D1D2D4">
                    <a:lumMod val="50000"/>
                  </a:srgbClr>
                </a:solidFill>
                <a:highlight>
                  <a:srgbClr val="00FFFF"/>
                </a:highlight>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E2685CE1-C523-2903-B918-84A61E9CF10B}"/>
                </a:ext>
              </a:extLst>
            </p:cNvPr>
            <p:cNvSpPr txBox="1"/>
            <p:nvPr/>
          </p:nvSpPr>
          <p:spPr>
            <a:xfrm>
              <a:off x="171415" y="2653925"/>
              <a:ext cx="2626489" cy="1668200"/>
            </a:xfrm>
            <a:prstGeom prst="rect">
              <a:avLst/>
            </a:prstGeom>
            <a:solidFill>
              <a:srgbClr val="FFFFFF"/>
            </a:solidFill>
            <a:ln w="12700">
              <a:solidFill>
                <a:schemeClr val="tx1">
                  <a:lumMod val="10000"/>
                  <a:lumOff val="90000"/>
                </a:schemeClr>
              </a:solidFill>
            </a:ln>
          </p:spPr>
          <p:txBody>
            <a:bodyPr wrap="square">
              <a:noAutofit/>
            </a:bodyPr>
            <a:lstStyle>
              <a:defPPr marR="0" lvl="0" algn="l" rtl="0">
                <a:lnSpc>
                  <a:spcPct val="100000"/>
                </a:lnSpc>
                <a:spcBef>
                  <a:spcPts val="0"/>
                </a:spcBef>
                <a:spcAft>
                  <a:spcPts val="0"/>
                </a:spcAft>
              </a:defPPr>
              <a:lvl2pPr>
                <a:lnSpc>
                  <a:spcPts val="1000"/>
                </a:lnSpc>
                <a:spcAft>
                  <a:spcPts val="400"/>
                </a:spcAft>
                <a:defRPr sz="800" b="1"/>
              </a:lvl2pPr>
            </a:lstStyle>
            <a:p>
              <a:pPr marL="0" lvl="1" defTabSz="914423">
                <a:lnSpc>
                  <a:spcPts val="1200"/>
                </a:lnSpc>
                <a:defRPr/>
              </a:pPr>
              <a:r>
                <a:rPr lang="en-US" sz="900" kern="0">
                  <a:latin typeface="Segoe UI" panose="020B0502040204020203" pitchFamily="34" charset="0"/>
                  <a:cs typeface="Segoe UI" panose="020B0502040204020203" pitchFamily="34" charset="0"/>
                </a:rPr>
                <a:t>Interests</a:t>
              </a:r>
              <a:r>
                <a:rPr lang="en-US" sz="900" b="0" kern="0">
                  <a:latin typeface="Segoe UI" panose="020B0502040204020203" pitchFamily="34" charset="0"/>
                  <a:cs typeface="Segoe UI" panose="020B0502040204020203" pitchFamily="34" charset="0"/>
                </a:rPr>
                <a:t>: </a:t>
              </a:r>
              <a:r>
                <a:rPr lang="en-US" sz="900" b="0" kern="0">
                  <a:solidFill>
                    <a:schemeClr val="bg2">
                      <a:lumMod val="25000"/>
                    </a:schemeClr>
                  </a:solidFill>
                  <a:latin typeface="Segoe UI" panose="020B0502040204020203" pitchFamily="34" charset="0"/>
                  <a:cs typeface="Segoe UI" panose="020B0502040204020203" pitchFamily="34" charset="0"/>
                </a:rPr>
                <a:t>how do you like to spend your time outside of work?</a:t>
              </a:r>
            </a:p>
            <a:p>
              <a:pPr marL="0" lvl="1" defTabSz="914423">
                <a:lnSpc>
                  <a:spcPts val="1200"/>
                </a:lnSpc>
                <a:defRPr/>
              </a:pPr>
              <a:endParaRPr lang="en-US" sz="900" b="0" kern="0">
                <a:latin typeface="Segoe UI" panose="020B0502040204020203" pitchFamily="34" charset="0"/>
                <a:cs typeface="Segoe UI" panose="020B0502040204020203" pitchFamily="34" charset="0"/>
              </a:endParaRPr>
            </a:p>
            <a:p>
              <a:pPr marL="0" lvl="1" defTabSz="914423">
                <a:lnSpc>
                  <a:spcPts val="1200"/>
                </a:lnSpc>
                <a:defRPr/>
              </a:pPr>
              <a:endParaRPr lang="en-US" sz="900" b="0" kern="0">
                <a:latin typeface="Segoe UI" panose="020B0502040204020203" pitchFamily="34" charset="0"/>
                <a:cs typeface="Segoe UI" panose="020B0502040204020203" pitchFamily="34" charset="0"/>
              </a:endParaRPr>
            </a:p>
            <a:p>
              <a:pPr marL="0" lvl="1" defTabSz="914423">
                <a:lnSpc>
                  <a:spcPts val="1200"/>
                </a:lnSpc>
                <a:defRPr/>
              </a:pPr>
              <a:r>
                <a:rPr lang="en-US" sz="900" b="0" kern="0">
                  <a:solidFill>
                    <a:schemeClr val="bg2">
                      <a:lumMod val="25000"/>
                    </a:schemeClr>
                  </a:solidFill>
                  <a:latin typeface="Segoe UI" panose="020B0502040204020203" pitchFamily="34" charset="0"/>
                  <a:cs typeface="Segoe UI" panose="020B0502040204020203" pitchFamily="34" charset="0"/>
                </a:rPr>
                <a:t>What does relaxing look like for you?</a:t>
              </a:r>
            </a:p>
          </p:txBody>
        </p:sp>
      </p:grpSp>
      <p:grpSp>
        <p:nvGrpSpPr>
          <p:cNvPr id="30" name="Group 29">
            <a:extLst>
              <a:ext uri="{FF2B5EF4-FFF2-40B4-BE49-F238E27FC236}">
                <a16:creationId xmlns:a16="http://schemas.microsoft.com/office/drawing/2014/main" id="{56B7324D-FFE8-689C-FC11-2BC191267323}"/>
              </a:ext>
            </a:extLst>
          </p:cNvPr>
          <p:cNvGrpSpPr/>
          <p:nvPr/>
        </p:nvGrpSpPr>
        <p:grpSpPr>
          <a:xfrm>
            <a:off x="3447804" y="2274179"/>
            <a:ext cx="3463037" cy="422943"/>
            <a:chOff x="3447804" y="2274179"/>
            <a:chExt cx="3503097" cy="422943"/>
          </a:xfrm>
        </p:grpSpPr>
        <p:cxnSp>
          <p:nvCxnSpPr>
            <p:cNvPr id="20" name="Straight Connector 19">
              <a:extLst>
                <a:ext uri="{FF2B5EF4-FFF2-40B4-BE49-F238E27FC236}">
                  <a16:creationId xmlns:a16="http://schemas.microsoft.com/office/drawing/2014/main" id="{A6E92A15-B64D-3829-5AFE-8B52E4176443}"/>
                </a:ext>
              </a:extLst>
            </p:cNvPr>
            <p:cNvCxnSpPr>
              <a:cxnSpLocks/>
            </p:cNvCxnSpPr>
            <p:nvPr/>
          </p:nvCxnSpPr>
          <p:spPr>
            <a:xfrm flipH="1">
              <a:off x="3447804" y="2274179"/>
              <a:ext cx="3503097" cy="0"/>
            </a:xfrm>
            <a:prstGeom prst="line">
              <a:avLst/>
            </a:prstGeom>
            <a:noFill/>
            <a:ln w="6350" cap="flat" cmpd="sng" algn="ctr">
              <a:solidFill>
                <a:schemeClr val="bg1">
                  <a:lumMod val="50000"/>
                </a:schemeClr>
              </a:solidFill>
              <a:prstDash val="dash"/>
            </a:ln>
            <a:effectLst/>
          </p:spPr>
        </p:cxnSp>
        <p:cxnSp>
          <p:nvCxnSpPr>
            <p:cNvPr id="21" name="Straight Connector 20">
              <a:extLst>
                <a:ext uri="{FF2B5EF4-FFF2-40B4-BE49-F238E27FC236}">
                  <a16:creationId xmlns:a16="http://schemas.microsoft.com/office/drawing/2014/main" id="{6EF04181-8A7C-ABFE-E53F-2C7FEBA28C4F}"/>
                </a:ext>
              </a:extLst>
            </p:cNvPr>
            <p:cNvCxnSpPr>
              <a:cxnSpLocks/>
            </p:cNvCxnSpPr>
            <p:nvPr/>
          </p:nvCxnSpPr>
          <p:spPr>
            <a:xfrm flipH="1">
              <a:off x="3744406" y="2497793"/>
              <a:ext cx="3206493" cy="0"/>
            </a:xfrm>
            <a:prstGeom prst="line">
              <a:avLst/>
            </a:prstGeom>
            <a:noFill/>
            <a:ln w="6350" cap="flat" cmpd="sng" algn="ctr">
              <a:solidFill>
                <a:schemeClr val="bg1">
                  <a:lumMod val="50000"/>
                </a:schemeClr>
              </a:solidFill>
              <a:prstDash val="dash"/>
            </a:ln>
            <a:effectLst/>
          </p:spPr>
        </p:cxnSp>
        <p:cxnSp>
          <p:nvCxnSpPr>
            <p:cNvPr id="22" name="Straight Connector 21">
              <a:extLst>
                <a:ext uri="{FF2B5EF4-FFF2-40B4-BE49-F238E27FC236}">
                  <a16:creationId xmlns:a16="http://schemas.microsoft.com/office/drawing/2014/main" id="{61DC893A-F44A-D5EB-B5EC-B8AAAD2487B4}"/>
                </a:ext>
              </a:extLst>
            </p:cNvPr>
            <p:cNvCxnSpPr>
              <a:cxnSpLocks/>
            </p:cNvCxnSpPr>
            <p:nvPr/>
          </p:nvCxnSpPr>
          <p:spPr>
            <a:xfrm flipH="1">
              <a:off x="3475878" y="2697122"/>
              <a:ext cx="3475021" cy="0"/>
            </a:xfrm>
            <a:prstGeom prst="line">
              <a:avLst/>
            </a:prstGeom>
            <a:noFill/>
            <a:ln w="6350" cap="flat" cmpd="sng" algn="ctr">
              <a:solidFill>
                <a:schemeClr val="bg1">
                  <a:lumMod val="50000"/>
                </a:schemeClr>
              </a:solidFill>
              <a:prstDash val="dash"/>
            </a:ln>
            <a:effectLst/>
          </p:spPr>
        </p:cxnSp>
      </p:grpSp>
      <p:sp>
        <p:nvSpPr>
          <p:cNvPr id="58" name="TextBox 57">
            <a:extLst>
              <a:ext uri="{FF2B5EF4-FFF2-40B4-BE49-F238E27FC236}">
                <a16:creationId xmlns:a16="http://schemas.microsoft.com/office/drawing/2014/main" id="{F78999C3-CA42-B19B-D39E-0B96BAA08FE2}"/>
              </a:ext>
            </a:extLst>
          </p:cNvPr>
          <p:cNvSpPr txBox="1"/>
          <p:nvPr/>
        </p:nvSpPr>
        <p:spPr>
          <a:xfrm>
            <a:off x="4477060" y="3268740"/>
            <a:ext cx="1697732" cy="553998"/>
          </a:xfrm>
          <a:prstGeom prst="rect">
            <a:avLst/>
          </a:prstGeom>
          <a:noFill/>
          <a:ln>
            <a:noFill/>
          </a:ln>
        </p:spPr>
        <p:txBody>
          <a:bodyPr wrap="square">
            <a:spAutoFit/>
          </a:bodyPr>
          <a:lstStyle/>
          <a:p>
            <a:pPr>
              <a:lnSpc>
                <a:spcPts val="900"/>
              </a:lnSpc>
            </a:pPr>
            <a:r>
              <a:rPr lang="en-US" sz="800" b="1" kern="0">
                <a:solidFill>
                  <a:schemeClr val="bg1">
                    <a:lumMod val="65000"/>
                  </a:schemeClr>
                </a:solidFill>
                <a:latin typeface="Segoe UI" panose="020B0502040204020203" pitchFamily="34" charset="0"/>
                <a:cs typeface="Segoe UI" panose="020B0502040204020203" pitchFamily="34" charset="0"/>
              </a:rPr>
              <a:t>CHOOSE A PHOTO THAT SHOWS YOU IN A MOMENT YOU’RE PROUD OF OR WITH PEOPLE YOU LOVE OR ADMIRE</a:t>
            </a:r>
            <a:endParaRPr lang="en-NZ" sz="800" b="1" kern="0">
              <a:solidFill>
                <a:schemeClr val="bg1">
                  <a:lumMod val="65000"/>
                </a:schemeClr>
              </a:solidFill>
              <a:latin typeface="Segoe UI" panose="020B0502040204020203" pitchFamily="34" charset="0"/>
              <a:cs typeface="Segoe UI" panose="020B0502040204020203" pitchFamily="34" charset="0"/>
            </a:endParaRPr>
          </a:p>
        </p:txBody>
      </p:sp>
      <p:pic>
        <p:nvPicPr>
          <p:cNvPr id="60" name="Graphic 59" descr="Camera outline">
            <a:extLst>
              <a:ext uri="{FF2B5EF4-FFF2-40B4-BE49-F238E27FC236}">
                <a16:creationId xmlns:a16="http://schemas.microsoft.com/office/drawing/2014/main" id="{D36103FE-55A5-8593-FB54-623B9EB34A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5512" y="3013625"/>
            <a:ext cx="914400" cy="914400"/>
          </a:xfrm>
          <a:prstGeom prst="rect">
            <a:avLst/>
          </a:prstGeom>
        </p:spPr>
      </p:pic>
      <p:sp>
        <p:nvSpPr>
          <p:cNvPr id="61" name="TextBox 60">
            <a:extLst>
              <a:ext uri="{FF2B5EF4-FFF2-40B4-BE49-F238E27FC236}">
                <a16:creationId xmlns:a16="http://schemas.microsoft.com/office/drawing/2014/main" id="{60E0103D-8C0F-837A-9A6E-C91C1CC0D7E5}"/>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12</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37638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A8BD2-C818-1C63-649C-F6E3104724F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924609-78B0-E4F5-B481-9DE437D854BC}"/>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D5C67745-49A3-5C32-3D2A-FB49260341C1}"/>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1855A0ED-97E4-E7F9-DD03-2352CD4B4D0A}"/>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Supporting needs and goals</a:t>
            </a:r>
          </a:p>
        </p:txBody>
      </p:sp>
      <p:sp>
        <p:nvSpPr>
          <p:cNvPr id="5" name="TextBox 4">
            <a:extLst>
              <a:ext uri="{FF2B5EF4-FFF2-40B4-BE49-F238E27FC236}">
                <a16:creationId xmlns:a16="http://schemas.microsoft.com/office/drawing/2014/main" id="{666D9A2E-D106-5DD2-2F4C-4E41BE224BE6}"/>
              </a:ext>
            </a:extLst>
          </p:cNvPr>
          <p:cNvSpPr txBox="1"/>
          <p:nvPr/>
        </p:nvSpPr>
        <p:spPr>
          <a:xfrm>
            <a:off x="2056464" y="6131442"/>
            <a:ext cx="4875558" cy="533672"/>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Being available and consistently connecting and working alongside your people to support them shows you value their contribution to the role, the culture and your wider business. </a:t>
            </a:r>
          </a:p>
        </p:txBody>
      </p:sp>
      <p:sp>
        <p:nvSpPr>
          <p:cNvPr id="9" name="TextBox 8">
            <a:extLst>
              <a:ext uri="{FF2B5EF4-FFF2-40B4-BE49-F238E27FC236}">
                <a16:creationId xmlns:a16="http://schemas.microsoft.com/office/drawing/2014/main" id="{A47255C5-7B13-9A07-F197-42A9C1796B2B}"/>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Make checking in with your people to see how they’re doing a regular practice regardless of whether there’s something specific to address. Being present and taking an interest in people builds trust and comfort in seeking your guidance should they need it in the future. </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Aim to have one-on-one conversations about goals, set-backs or challenges in surroundings that are familiar to your people to level the power balance. For example, talking about a challenging job is likely to be easier if a worker is in an environment they know or feel comfortable in.</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Work together to come up with plans to overcome set-backs or achieve goals. Ensure you discuss with your people the options and agree what comes next and when. </a:t>
            </a:r>
          </a:p>
          <a:p>
            <a:pPr marL="180005" lvl="1" indent="-180005">
              <a:lnSpc>
                <a:spcPts val="1250"/>
              </a:lnSpc>
              <a:spcAft>
                <a:spcPts val="600"/>
              </a:spcAft>
              <a:buClr>
                <a:schemeClr val="accent4"/>
              </a:buClr>
              <a:buSzPct val="70000"/>
              <a:buFont typeface="Arial" panose="020B0604020202020204" pitchFamily="34" charset="0"/>
              <a:buChar char="►"/>
            </a:pPr>
            <a:endParaRPr lang="en-NZ" sz="1001">
              <a:solidFill>
                <a:schemeClr val="tx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D566D68C-DB22-092C-84C2-9EDA23F4AEDE}"/>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Identify and create space for collaboration and intentional learning opportunities, ensuring your people understand the value purpose and commitment you’re asking </a:t>
            </a:r>
            <a:br>
              <a:rPr lang="en-GB" sz="1001">
                <a:solidFill>
                  <a:schemeClr val="tx2">
                    <a:lumMod val="25000"/>
                  </a:schemeClr>
                </a:solidFill>
                <a:latin typeface="Segoe UI" panose="020B05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cs typeface="Segoe UI" panose="020B0502040204020203" pitchFamily="34" charset="0"/>
              </a:rPr>
              <a:t>of them.</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Take time to check progress and revisit goals that have been set by your team. Follow-through is what counts to help people succeed and maintain trust.</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Create ceremony and recognise achievement (big and small) acknowledging people start from different places.</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Turn good practice into business knowledge to make sure momentum isn’t lost. </a:t>
            </a:r>
            <a:br>
              <a:rPr lang="en-GB" sz="1001">
                <a:solidFill>
                  <a:schemeClr val="tx2">
                    <a:lumMod val="25000"/>
                  </a:schemeClr>
                </a:solidFill>
                <a:latin typeface="Segoe UI" panose="020B05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cs typeface="Segoe UI" panose="020B0502040204020203" pitchFamily="34" charset="0"/>
              </a:rPr>
              <a:t>For example, by capturing collaboration techniques that worked or recording goal planning processes or checklists.</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2032BFF4-3116-CC5D-EEDE-984CB11B0B23}"/>
              </a:ext>
            </a:extLst>
          </p:cNvPr>
          <p:cNvSpPr txBox="1"/>
          <p:nvPr/>
        </p:nvSpPr>
        <p:spPr>
          <a:xfrm>
            <a:off x="357954" y="711627"/>
            <a:ext cx="2751432" cy="3549414"/>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What channels do you have for people to easily and safely feed back or voice needs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and concerns? How can you remind people what they are and how/when they can be accessed?</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Are there leadership or dedicated support roles in your company where responsibilities and commitment to the team could be clearer? For example, are you the “go to” person for wellbeing support and are you available outside working hours?</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When</a:t>
            </a:r>
            <a:r>
              <a:rPr lang="en-GB" sz="1001" b="1">
                <a:solidFill>
                  <a:schemeClr val="bg2">
                    <a:lumMod val="25000"/>
                  </a:schemeClr>
                </a:solidFill>
                <a:latin typeface="Segoe UI" panose="020B0502040204020203" pitchFamily="34" charset="0"/>
                <a:cs typeface="Segoe UI" panose="020B0502040204020203" pitchFamily="34" charset="0"/>
              </a:rPr>
              <a:t> challenges </a:t>
            </a:r>
            <a:r>
              <a:rPr lang="en-GB" sz="1001">
                <a:solidFill>
                  <a:schemeClr val="bg2">
                    <a:lumMod val="25000"/>
                  </a:schemeClr>
                </a:solidFill>
                <a:latin typeface="Segoe UI" panose="020B0502040204020203" pitchFamily="34" charset="0"/>
                <a:cs typeface="Segoe UI" panose="020B0502040204020203" pitchFamily="34" charset="0"/>
              </a:rPr>
              <a:t>are raised ask yourself, what can I do to help? As a leader, where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do I need additional or specialist support?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Who can I ask for help?</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Equally when </a:t>
            </a:r>
            <a:r>
              <a:rPr lang="en-GB" sz="1001" b="1">
                <a:solidFill>
                  <a:schemeClr val="bg2">
                    <a:lumMod val="25000"/>
                  </a:schemeClr>
                </a:solidFill>
                <a:latin typeface="Segoe UI" panose="020B0502040204020203" pitchFamily="34" charset="0"/>
                <a:cs typeface="Segoe UI" panose="020B0502040204020203" pitchFamily="34" charset="0"/>
              </a:rPr>
              <a:t>opportunities</a:t>
            </a:r>
            <a:r>
              <a:rPr lang="en-GB" sz="1001">
                <a:solidFill>
                  <a:schemeClr val="bg2">
                    <a:lumMod val="25000"/>
                  </a:schemeClr>
                </a:solidFill>
                <a:latin typeface="Segoe UI" panose="020B0502040204020203" pitchFamily="34" charset="0"/>
                <a:cs typeface="Segoe UI" panose="020B0502040204020203" pitchFamily="34" charset="0"/>
              </a:rPr>
              <a:t> are raised ask yourself, what can I do to support this person? Do I need additional or specialist guidance? Who can I connect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with to help?</a:t>
            </a: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BB4137CF-3175-1063-893E-4A15B34630FA}"/>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E3FDC395-CE27-5011-53E2-D86F7FFF8C61}"/>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B6CC6F1-6209-F648-45E4-F01719E87A4E}"/>
              </a:ext>
            </a:extLst>
          </p:cNvPr>
          <p:cNvGrpSpPr/>
          <p:nvPr/>
        </p:nvGrpSpPr>
        <p:grpSpPr>
          <a:xfrm>
            <a:off x="7728455" y="5229459"/>
            <a:ext cx="1381111" cy="1328995"/>
            <a:chOff x="3661896" y="1413072"/>
            <a:chExt cx="1381111" cy="1328995"/>
          </a:xfrm>
        </p:grpSpPr>
        <p:sp>
          <p:nvSpPr>
            <p:cNvPr id="22" name="Graphic 43">
              <a:extLst>
                <a:ext uri="{FF2B5EF4-FFF2-40B4-BE49-F238E27FC236}">
                  <a16:creationId xmlns:a16="http://schemas.microsoft.com/office/drawing/2014/main" id="{F35D8E3A-4979-20BB-1D8D-1738DE570B7F}"/>
                </a:ext>
              </a:extLst>
            </p:cNvPr>
            <p:cNvSpPr/>
            <p:nvPr/>
          </p:nvSpPr>
          <p:spPr>
            <a:xfrm>
              <a:off x="3661896" y="1413072"/>
              <a:ext cx="1381111" cy="1328995"/>
            </a:xfrm>
            <a:custGeom>
              <a:avLst/>
              <a:gdLst>
                <a:gd name="connsiteX0" fmla="*/ 2726898 w 2763964"/>
                <a:gd name="connsiteY0" fmla="*/ 1165212 h 2659667"/>
                <a:gd name="connsiteX1" fmla="*/ 2402667 w 2763964"/>
                <a:gd name="connsiteY1" fmla="*/ 377304 h 2659667"/>
                <a:gd name="connsiteX2" fmla="*/ 2130252 w 2763964"/>
                <a:gd name="connsiteY2" fmla="*/ 187470 h 2659667"/>
                <a:gd name="connsiteX3" fmla="*/ 1157273 w 2763964"/>
                <a:gd name="connsiteY3" fmla="*/ 10020 h 2659667"/>
                <a:gd name="connsiteX4" fmla="*/ 245445 w 2763964"/>
                <a:gd name="connsiteY4" fmla="*/ 393020 h 2659667"/>
                <a:gd name="connsiteX5" fmla="*/ 87139 w 2763964"/>
                <a:gd name="connsiteY5" fmla="*/ 564279 h 2659667"/>
                <a:gd name="connsiteX6" fmla="*/ 15416 w 2763964"/>
                <a:gd name="connsiteY6" fmla="*/ 782402 h 2659667"/>
                <a:gd name="connsiteX7" fmla="*/ 4272 w 2763964"/>
                <a:gd name="connsiteY7" fmla="*/ 1186357 h 2659667"/>
                <a:gd name="connsiteX8" fmla="*/ 293832 w 2763964"/>
                <a:gd name="connsiteY8" fmla="*/ 2306783 h 2659667"/>
                <a:gd name="connsiteX9" fmla="*/ 457281 w 2763964"/>
                <a:gd name="connsiteY9" fmla="*/ 2459278 h 2659667"/>
                <a:gd name="connsiteX10" fmla="*/ 696644 w 2763964"/>
                <a:gd name="connsiteY10" fmla="*/ 2565101 h 2659667"/>
                <a:gd name="connsiteX11" fmla="*/ 1613425 w 2763964"/>
                <a:gd name="connsiteY11" fmla="*/ 2653207 h 2659667"/>
                <a:gd name="connsiteX12" fmla="*/ 2066625 w 2763964"/>
                <a:gd name="connsiteY12" fmla="*/ 2571864 h 2659667"/>
                <a:gd name="connsiteX13" fmla="*/ 2650984 w 2763964"/>
                <a:gd name="connsiteY13" fmla="*/ 1966169 h 2659667"/>
                <a:gd name="connsiteX14" fmla="*/ 2728041 w 2763964"/>
                <a:gd name="connsiteY14" fmla="*/ 1188739 h 265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3964" h="2659667">
                  <a:moveTo>
                    <a:pt x="2726898" y="1165212"/>
                  </a:moveTo>
                  <a:cubicBezTo>
                    <a:pt x="2670605" y="882414"/>
                    <a:pt x="2605454" y="582282"/>
                    <a:pt x="2402667" y="377304"/>
                  </a:cubicBezTo>
                  <a:cubicBezTo>
                    <a:pt x="2324466" y="298341"/>
                    <a:pt x="2229312" y="237762"/>
                    <a:pt x="2130252" y="187470"/>
                  </a:cubicBezTo>
                  <a:cubicBezTo>
                    <a:pt x="1832024" y="36309"/>
                    <a:pt x="1489600" y="-26175"/>
                    <a:pt x="1157273" y="10020"/>
                  </a:cubicBezTo>
                  <a:cubicBezTo>
                    <a:pt x="824946" y="46310"/>
                    <a:pt x="503953" y="181089"/>
                    <a:pt x="245445" y="393020"/>
                  </a:cubicBezTo>
                  <a:cubicBezTo>
                    <a:pt x="185056" y="442550"/>
                    <a:pt x="127144" y="497128"/>
                    <a:pt x="87139" y="564279"/>
                  </a:cubicBezTo>
                  <a:cubicBezTo>
                    <a:pt x="47706" y="630478"/>
                    <a:pt x="27227" y="706297"/>
                    <a:pt x="15416" y="782402"/>
                  </a:cubicBezTo>
                  <a:cubicBezTo>
                    <a:pt x="-5349" y="915752"/>
                    <a:pt x="-777" y="1051579"/>
                    <a:pt x="4272" y="1186357"/>
                  </a:cubicBezTo>
                  <a:cubicBezTo>
                    <a:pt x="18940" y="1578882"/>
                    <a:pt x="47610" y="2000745"/>
                    <a:pt x="293832" y="2306783"/>
                  </a:cubicBezTo>
                  <a:cubicBezTo>
                    <a:pt x="340695" y="2365076"/>
                    <a:pt x="394892" y="2417845"/>
                    <a:pt x="457281" y="2459278"/>
                  </a:cubicBezTo>
                  <a:cubicBezTo>
                    <a:pt x="530242" y="2507665"/>
                    <a:pt x="612919" y="2539574"/>
                    <a:pt x="696644" y="2565101"/>
                  </a:cubicBezTo>
                  <a:cubicBezTo>
                    <a:pt x="991824" y="2655208"/>
                    <a:pt x="1305291" y="2671019"/>
                    <a:pt x="1613425" y="2653207"/>
                  </a:cubicBezTo>
                  <a:cubicBezTo>
                    <a:pt x="1767254" y="2644349"/>
                    <a:pt x="1922607" y="2626728"/>
                    <a:pt x="2066625" y="2571864"/>
                  </a:cubicBezTo>
                  <a:cubicBezTo>
                    <a:pt x="2336659" y="2468899"/>
                    <a:pt x="2547828" y="2236108"/>
                    <a:pt x="2650984" y="1966169"/>
                  </a:cubicBezTo>
                  <a:cubicBezTo>
                    <a:pt x="2754139" y="1696231"/>
                    <a:pt x="2802241" y="1468011"/>
                    <a:pt x="2728041" y="1188739"/>
                  </a:cubicBezTo>
                </a:path>
              </a:pathLst>
            </a:custGeom>
            <a:solidFill>
              <a:schemeClr val="accent3">
                <a:lumMod val="75000"/>
              </a:schemeClr>
            </a:solidFill>
            <a:ln w="9525" cap="flat">
              <a:noFill/>
              <a:prstDash val="solid"/>
              <a:miter/>
            </a:ln>
          </p:spPr>
          <p:txBody>
            <a:bodyPr rtlCol="0" anchor="ctr"/>
            <a:lstStyle/>
            <a:p>
              <a:endParaRPr lang="en-NZ"/>
            </a:p>
          </p:txBody>
        </p:sp>
        <p:sp>
          <p:nvSpPr>
            <p:cNvPr id="23" name="TextBox 22">
              <a:extLst>
                <a:ext uri="{FF2B5EF4-FFF2-40B4-BE49-F238E27FC236}">
                  <a16:creationId xmlns:a16="http://schemas.microsoft.com/office/drawing/2014/main" id="{43CD1488-D22B-5122-5760-0E4F3171838D}"/>
                </a:ext>
              </a:extLst>
            </p:cNvPr>
            <p:cNvSpPr txBox="1"/>
            <p:nvPr/>
          </p:nvSpPr>
          <p:spPr>
            <a:xfrm>
              <a:off x="3781137" y="1582421"/>
              <a:ext cx="1190774" cy="1015663"/>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People thrive in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the workplace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and feel confident to overcome challenges because getting help is easy, timely, and right for them</a:t>
              </a:r>
            </a:p>
          </p:txBody>
        </p:sp>
      </p:grpSp>
      <p:sp>
        <p:nvSpPr>
          <p:cNvPr id="30" name="Lightning Bolt 29">
            <a:extLst>
              <a:ext uri="{FF2B5EF4-FFF2-40B4-BE49-F238E27FC236}">
                <a16:creationId xmlns:a16="http://schemas.microsoft.com/office/drawing/2014/main" id="{7D0B415C-0610-60F5-644A-8081CED2AB10}"/>
              </a:ext>
            </a:extLst>
          </p:cNvPr>
          <p:cNvSpPr/>
          <p:nvPr/>
        </p:nvSpPr>
        <p:spPr>
          <a:xfrm rot="3197022">
            <a:off x="9549647" y="3769818"/>
            <a:ext cx="351840" cy="438342"/>
          </a:xfrm>
          <a:prstGeom prst="lightningBol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25" name="Group 24">
            <a:extLst>
              <a:ext uri="{FF2B5EF4-FFF2-40B4-BE49-F238E27FC236}">
                <a16:creationId xmlns:a16="http://schemas.microsoft.com/office/drawing/2014/main" id="{D2DAF95F-39C6-4EE8-DC6A-E0E7E4D3F079}"/>
              </a:ext>
            </a:extLst>
          </p:cNvPr>
          <p:cNvGrpSpPr/>
          <p:nvPr/>
        </p:nvGrpSpPr>
        <p:grpSpPr>
          <a:xfrm rot="790999">
            <a:off x="178986" y="4414710"/>
            <a:ext cx="161277" cy="799860"/>
            <a:chOff x="4910098" y="3224287"/>
            <a:chExt cx="82532" cy="409321"/>
          </a:xfrm>
          <a:solidFill>
            <a:schemeClr val="tx1">
              <a:lumMod val="10000"/>
              <a:lumOff val="90000"/>
            </a:schemeClr>
          </a:solidFill>
        </p:grpSpPr>
        <p:sp>
          <p:nvSpPr>
            <p:cNvPr id="26" name="Free-form: Shape 25">
              <a:extLst>
                <a:ext uri="{FF2B5EF4-FFF2-40B4-BE49-F238E27FC236}">
                  <a16:creationId xmlns:a16="http://schemas.microsoft.com/office/drawing/2014/main" id="{1E988E91-3BB0-8C73-B438-789721A2DFFF}"/>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27" name="Free-form: Shape 26">
              <a:extLst>
                <a:ext uri="{FF2B5EF4-FFF2-40B4-BE49-F238E27FC236}">
                  <a16:creationId xmlns:a16="http://schemas.microsoft.com/office/drawing/2014/main" id="{A595FE18-3B9F-EB0B-2781-C093E3E62C1C}"/>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28" name="Group 27">
            <a:extLst>
              <a:ext uri="{FF2B5EF4-FFF2-40B4-BE49-F238E27FC236}">
                <a16:creationId xmlns:a16="http://schemas.microsoft.com/office/drawing/2014/main" id="{40E6399E-BE1F-14D7-9E45-67109B3A7772}"/>
              </a:ext>
            </a:extLst>
          </p:cNvPr>
          <p:cNvGrpSpPr/>
          <p:nvPr/>
        </p:nvGrpSpPr>
        <p:grpSpPr>
          <a:xfrm>
            <a:off x="257960" y="4434552"/>
            <a:ext cx="2507715" cy="1110574"/>
            <a:chOff x="2977844" y="4722822"/>
            <a:chExt cx="2956128" cy="1020240"/>
          </a:xfrm>
        </p:grpSpPr>
        <p:sp>
          <p:nvSpPr>
            <p:cNvPr id="32" name="Free-form: Shape 31">
              <a:extLst>
                <a:ext uri="{FF2B5EF4-FFF2-40B4-BE49-F238E27FC236}">
                  <a16:creationId xmlns:a16="http://schemas.microsoft.com/office/drawing/2014/main" id="{F65D1FAA-B724-8460-6B73-B5AA885E0A8D}"/>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3" name="Free-form: Shape 32">
              <a:extLst>
                <a:ext uri="{FF2B5EF4-FFF2-40B4-BE49-F238E27FC236}">
                  <a16:creationId xmlns:a16="http://schemas.microsoft.com/office/drawing/2014/main" id="{BDCFB1E7-989B-8720-9877-01F661F7C5EA}"/>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33342BEE-D930-BED6-8ECC-54759B3F5D67}"/>
                </a:ext>
              </a:extLst>
            </p:cNvPr>
            <p:cNvSpPr/>
            <p:nvPr/>
          </p:nvSpPr>
          <p:spPr>
            <a:xfrm>
              <a:off x="5330400" y="4764155"/>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5" name="Free-form: Shape 34">
              <a:extLst>
                <a:ext uri="{FF2B5EF4-FFF2-40B4-BE49-F238E27FC236}">
                  <a16:creationId xmlns:a16="http://schemas.microsoft.com/office/drawing/2014/main" id="{AD7878CF-923F-066B-5D4C-82C8345B0564}"/>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0F932BF3-FB69-2892-B5F8-D8B69585417E}"/>
                </a:ext>
              </a:extLst>
            </p:cNvPr>
            <p:cNvSpPr/>
            <p:nvPr/>
          </p:nvSpPr>
          <p:spPr>
            <a:xfrm>
              <a:off x="2977844" y="4735988"/>
              <a:ext cx="509605" cy="956885"/>
            </a:xfrm>
            <a:custGeom>
              <a:avLst/>
              <a:gdLst>
                <a:gd name="connsiteX0" fmla="*/ 322273 w 509605"/>
                <a:gd name="connsiteY0" fmla="*/ 9422 h 956885"/>
                <a:gd name="connsiteX1" fmla="*/ 322273 w 509605"/>
                <a:gd name="connsiteY1" fmla="*/ 9422 h 956885"/>
                <a:gd name="connsiteX2" fmla="*/ 296576 w 509605"/>
                <a:gd name="connsiteY2" fmla="*/ 0 h 956885"/>
                <a:gd name="connsiteX3" fmla="*/ 282444 w 509605"/>
                <a:gd name="connsiteY3" fmla="*/ 10278 h 956885"/>
                <a:gd name="connsiteX4" fmla="*/ 274092 w 509605"/>
                <a:gd name="connsiteY4" fmla="*/ 7709 h 956885"/>
                <a:gd name="connsiteX5" fmla="*/ 265313 w 509605"/>
                <a:gd name="connsiteY5" fmla="*/ 28052 h 956885"/>
                <a:gd name="connsiteX6" fmla="*/ 265313 w 509605"/>
                <a:gd name="connsiteY6" fmla="*/ 28052 h 956885"/>
                <a:gd name="connsiteX7" fmla="*/ 265313 w 509605"/>
                <a:gd name="connsiteY7" fmla="*/ 28052 h 956885"/>
                <a:gd name="connsiteX8" fmla="*/ 265313 w 509605"/>
                <a:gd name="connsiteY8" fmla="*/ 28052 h 956885"/>
                <a:gd name="connsiteX9" fmla="*/ 265313 w 509605"/>
                <a:gd name="connsiteY9" fmla="*/ 28052 h 956885"/>
                <a:gd name="connsiteX10" fmla="*/ 215419 w 509605"/>
                <a:gd name="connsiteY10" fmla="*/ 78802 h 956885"/>
                <a:gd name="connsiteX11" fmla="*/ 211993 w 509605"/>
                <a:gd name="connsiteY11" fmla="*/ 111778 h 956885"/>
                <a:gd name="connsiteX12" fmla="*/ 213706 w 509605"/>
                <a:gd name="connsiteY12" fmla="*/ 147325 h 956885"/>
                <a:gd name="connsiteX13" fmla="*/ 209638 w 509605"/>
                <a:gd name="connsiteY13" fmla="*/ 158031 h 956885"/>
                <a:gd name="connsiteX14" fmla="*/ 202785 w 509605"/>
                <a:gd name="connsiteY14" fmla="*/ 177946 h 956885"/>
                <a:gd name="connsiteX15" fmla="*/ 197004 w 509605"/>
                <a:gd name="connsiteY15" fmla="*/ 177946 h 956885"/>
                <a:gd name="connsiteX16" fmla="*/ 201501 w 509605"/>
                <a:gd name="connsiteY16" fmla="*/ 181372 h 956885"/>
                <a:gd name="connsiteX17" fmla="*/ 178802 w 509605"/>
                <a:gd name="connsiteY17" fmla="*/ 301930 h 956885"/>
                <a:gd name="connsiteX18" fmla="*/ 141971 w 509605"/>
                <a:gd name="connsiteY18" fmla="*/ 418633 h 956885"/>
                <a:gd name="connsiteX19" fmla="*/ 130408 w 509605"/>
                <a:gd name="connsiteY19" fmla="*/ 459105 h 956885"/>
                <a:gd name="connsiteX20" fmla="*/ 128481 w 509605"/>
                <a:gd name="connsiteY20" fmla="*/ 452895 h 956885"/>
                <a:gd name="connsiteX21" fmla="*/ 121843 w 509605"/>
                <a:gd name="connsiteY21" fmla="*/ 487584 h 956885"/>
                <a:gd name="connsiteX22" fmla="*/ 118416 w 509605"/>
                <a:gd name="connsiteY22" fmla="*/ 505786 h 956885"/>
                <a:gd name="connsiteX23" fmla="*/ 115204 w 509605"/>
                <a:gd name="connsiteY23" fmla="*/ 529983 h 956885"/>
                <a:gd name="connsiteX24" fmla="*/ 107067 w 509605"/>
                <a:gd name="connsiteY24" fmla="*/ 549684 h 956885"/>
                <a:gd name="connsiteX25" fmla="*/ 93791 w 509605"/>
                <a:gd name="connsiteY25" fmla="*/ 563602 h 956885"/>
                <a:gd name="connsiteX26" fmla="*/ 98288 w 509605"/>
                <a:gd name="connsiteY26" fmla="*/ 583303 h 956885"/>
                <a:gd name="connsiteX27" fmla="*/ 92506 w 509605"/>
                <a:gd name="connsiteY27" fmla="*/ 603431 h 956885"/>
                <a:gd name="connsiteX28" fmla="*/ 34690 w 509605"/>
                <a:gd name="connsiteY28" fmla="*/ 746473 h 956885"/>
                <a:gd name="connsiteX29" fmla="*/ 0 w 509605"/>
                <a:gd name="connsiteY29" fmla="*/ 867673 h 956885"/>
                <a:gd name="connsiteX30" fmla="*/ 40043 w 509605"/>
                <a:gd name="connsiteY30" fmla="*/ 916068 h 956885"/>
                <a:gd name="connsiteX31" fmla="*/ 82228 w 509605"/>
                <a:gd name="connsiteY31" fmla="*/ 936625 h 956885"/>
                <a:gd name="connsiteX32" fmla="*/ 105997 w 509605"/>
                <a:gd name="connsiteY32" fmla="*/ 946047 h 956885"/>
                <a:gd name="connsiteX33" fmla="*/ 206212 w 509605"/>
                <a:gd name="connsiteY33" fmla="*/ 955897 h 956885"/>
                <a:gd name="connsiteX34" fmla="*/ 219916 w 509605"/>
                <a:gd name="connsiteY34" fmla="*/ 950972 h 956885"/>
                <a:gd name="connsiteX35" fmla="*/ 223557 w 509605"/>
                <a:gd name="connsiteY35" fmla="*/ 935126 h 956885"/>
                <a:gd name="connsiteX36" fmla="*/ 231694 w 509605"/>
                <a:gd name="connsiteY36" fmla="*/ 913712 h 956885"/>
                <a:gd name="connsiteX37" fmla="*/ 249039 w 509605"/>
                <a:gd name="connsiteY37" fmla="*/ 900650 h 956885"/>
                <a:gd name="connsiteX38" fmla="*/ 261672 w 509605"/>
                <a:gd name="connsiteY38" fmla="*/ 864461 h 956885"/>
                <a:gd name="connsiteX39" fmla="*/ 294007 w 509605"/>
                <a:gd name="connsiteY39" fmla="*/ 779664 h 956885"/>
                <a:gd name="connsiteX40" fmla="*/ 316705 w 509605"/>
                <a:gd name="connsiteY40" fmla="*/ 743047 h 956885"/>
                <a:gd name="connsiteX41" fmla="*/ 311566 w 509605"/>
                <a:gd name="connsiteY41" fmla="*/ 697008 h 956885"/>
                <a:gd name="connsiteX42" fmla="*/ 314778 w 509605"/>
                <a:gd name="connsiteY42" fmla="*/ 684374 h 956885"/>
                <a:gd name="connsiteX43" fmla="*/ 324628 w 509605"/>
                <a:gd name="connsiteY43" fmla="*/ 660605 h 956885"/>
                <a:gd name="connsiteX44" fmla="*/ 339617 w 509605"/>
                <a:gd name="connsiteY44" fmla="*/ 615851 h 956885"/>
                <a:gd name="connsiteX45" fmla="*/ 344114 w 509605"/>
                <a:gd name="connsiteY45" fmla="*/ 591654 h 956885"/>
                <a:gd name="connsiteX46" fmla="*/ 364243 w 509605"/>
                <a:gd name="connsiteY46" fmla="*/ 588656 h 956885"/>
                <a:gd name="connsiteX47" fmla="*/ 371524 w 509605"/>
                <a:gd name="connsiteY47" fmla="*/ 580733 h 956885"/>
                <a:gd name="connsiteX48" fmla="*/ 384372 w 509605"/>
                <a:gd name="connsiteY48" fmla="*/ 527199 h 956885"/>
                <a:gd name="connsiteX49" fmla="*/ 404714 w 509605"/>
                <a:gd name="connsiteY49" fmla="*/ 478377 h 956885"/>
                <a:gd name="connsiteX50" fmla="*/ 413066 w 509605"/>
                <a:gd name="connsiteY50" fmla="*/ 456963 h 956885"/>
                <a:gd name="connsiteX51" fmla="*/ 408355 w 509605"/>
                <a:gd name="connsiteY51" fmla="*/ 430839 h 956885"/>
                <a:gd name="connsiteX52" fmla="*/ 426128 w 509605"/>
                <a:gd name="connsiteY52" fmla="*/ 386513 h 956885"/>
                <a:gd name="connsiteX53" fmla="*/ 417777 w 509605"/>
                <a:gd name="connsiteY53" fmla="*/ 338333 h 956885"/>
                <a:gd name="connsiteX54" fmla="*/ 436406 w 509605"/>
                <a:gd name="connsiteY54" fmla="*/ 312422 h 956885"/>
                <a:gd name="connsiteX55" fmla="*/ 449040 w 509605"/>
                <a:gd name="connsiteY55" fmla="*/ 276876 h 956885"/>
                <a:gd name="connsiteX56" fmla="*/ 467242 w 509605"/>
                <a:gd name="connsiteY56" fmla="*/ 206854 h 956885"/>
                <a:gd name="connsiteX57" fmla="*/ 496150 w 509605"/>
                <a:gd name="connsiteY57" fmla="*/ 143256 h 956885"/>
                <a:gd name="connsiteX58" fmla="*/ 504501 w 509605"/>
                <a:gd name="connsiteY58" fmla="*/ 107924 h 956885"/>
                <a:gd name="connsiteX59" fmla="*/ 502146 w 509605"/>
                <a:gd name="connsiteY59" fmla="*/ 72377 h 956885"/>
                <a:gd name="connsiteX60" fmla="*/ 322058 w 509605"/>
                <a:gd name="connsiteY60" fmla="*/ 9208 h 95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9605" h="956885">
                  <a:moveTo>
                    <a:pt x="322273" y="9422"/>
                  </a:moveTo>
                  <a:lnTo>
                    <a:pt x="322273" y="9422"/>
                  </a:lnTo>
                  <a:cubicBezTo>
                    <a:pt x="313707" y="6210"/>
                    <a:pt x="305142" y="3212"/>
                    <a:pt x="296576" y="0"/>
                  </a:cubicBezTo>
                  <a:cubicBezTo>
                    <a:pt x="290367" y="2784"/>
                    <a:pt x="284585" y="5567"/>
                    <a:pt x="282444" y="10278"/>
                  </a:cubicBezTo>
                  <a:cubicBezTo>
                    <a:pt x="279660" y="9422"/>
                    <a:pt x="276876" y="8565"/>
                    <a:pt x="274092" y="7709"/>
                  </a:cubicBezTo>
                  <a:cubicBezTo>
                    <a:pt x="271094" y="14561"/>
                    <a:pt x="268311" y="21199"/>
                    <a:pt x="265313" y="28052"/>
                  </a:cubicBezTo>
                  <a:cubicBezTo>
                    <a:pt x="265313" y="28052"/>
                    <a:pt x="265313" y="28052"/>
                    <a:pt x="265313" y="28052"/>
                  </a:cubicBezTo>
                  <a:lnTo>
                    <a:pt x="265313" y="28052"/>
                  </a:lnTo>
                  <a:cubicBezTo>
                    <a:pt x="265313" y="28052"/>
                    <a:pt x="265313" y="28052"/>
                    <a:pt x="265313" y="28052"/>
                  </a:cubicBezTo>
                  <a:cubicBezTo>
                    <a:pt x="265313" y="28052"/>
                    <a:pt x="265313" y="28052"/>
                    <a:pt x="265313" y="28052"/>
                  </a:cubicBezTo>
                  <a:cubicBezTo>
                    <a:pt x="231265" y="14347"/>
                    <a:pt x="218846" y="68951"/>
                    <a:pt x="215419" y="78802"/>
                  </a:cubicBezTo>
                  <a:cubicBezTo>
                    <a:pt x="211779" y="89294"/>
                    <a:pt x="204499" y="98716"/>
                    <a:pt x="211993" y="111778"/>
                  </a:cubicBezTo>
                  <a:cubicBezTo>
                    <a:pt x="219488" y="124626"/>
                    <a:pt x="214777" y="135975"/>
                    <a:pt x="213706" y="147325"/>
                  </a:cubicBezTo>
                  <a:cubicBezTo>
                    <a:pt x="209852" y="148395"/>
                    <a:pt x="210280" y="155676"/>
                    <a:pt x="209638" y="158031"/>
                  </a:cubicBezTo>
                  <a:cubicBezTo>
                    <a:pt x="208139" y="164884"/>
                    <a:pt x="205141" y="171308"/>
                    <a:pt x="202785" y="177946"/>
                  </a:cubicBezTo>
                  <a:cubicBezTo>
                    <a:pt x="200858" y="177946"/>
                    <a:pt x="198931" y="177946"/>
                    <a:pt x="197004" y="177946"/>
                  </a:cubicBezTo>
                  <a:cubicBezTo>
                    <a:pt x="198503" y="179017"/>
                    <a:pt x="200002" y="180301"/>
                    <a:pt x="201501" y="181372"/>
                  </a:cubicBezTo>
                  <a:cubicBezTo>
                    <a:pt x="191865" y="220987"/>
                    <a:pt x="184156" y="260816"/>
                    <a:pt x="178802" y="301930"/>
                  </a:cubicBezTo>
                  <a:cubicBezTo>
                    <a:pt x="173235" y="343472"/>
                    <a:pt x="155676" y="379875"/>
                    <a:pt x="141971" y="418633"/>
                  </a:cubicBezTo>
                  <a:cubicBezTo>
                    <a:pt x="135119" y="416278"/>
                    <a:pt x="131693" y="455893"/>
                    <a:pt x="130408" y="459105"/>
                  </a:cubicBezTo>
                  <a:cubicBezTo>
                    <a:pt x="129766" y="456963"/>
                    <a:pt x="129123" y="455036"/>
                    <a:pt x="128481" y="452895"/>
                  </a:cubicBezTo>
                  <a:cubicBezTo>
                    <a:pt x="123342" y="463387"/>
                    <a:pt x="127196" y="476878"/>
                    <a:pt x="121843" y="487584"/>
                  </a:cubicBezTo>
                  <a:cubicBezTo>
                    <a:pt x="118631" y="494223"/>
                    <a:pt x="117560" y="497863"/>
                    <a:pt x="118416" y="505786"/>
                  </a:cubicBezTo>
                  <a:cubicBezTo>
                    <a:pt x="119273" y="514351"/>
                    <a:pt x="117560" y="522488"/>
                    <a:pt x="115204" y="529983"/>
                  </a:cubicBezTo>
                  <a:cubicBezTo>
                    <a:pt x="113277" y="536835"/>
                    <a:pt x="110279" y="543474"/>
                    <a:pt x="107067" y="549684"/>
                  </a:cubicBezTo>
                  <a:cubicBezTo>
                    <a:pt x="104069" y="555465"/>
                    <a:pt x="94647" y="557392"/>
                    <a:pt x="93791" y="563602"/>
                  </a:cubicBezTo>
                  <a:cubicBezTo>
                    <a:pt x="93149" y="568956"/>
                    <a:pt x="98502" y="577307"/>
                    <a:pt x="98288" y="583303"/>
                  </a:cubicBezTo>
                  <a:cubicBezTo>
                    <a:pt x="98288" y="590583"/>
                    <a:pt x="97217" y="597864"/>
                    <a:pt x="92506" y="603431"/>
                  </a:cubicBezTo>
                  <a:cubicBezTo>
                    <a:pt x="94862" y="604288"/>
                    <a:pt x="39401" y="733197"/>
                    <a:pt x="34690" y="746473"/>
                  </a:cubicBezTo>
                  <a:cubicBezTo>
                    <a:pt x="20771" y="786088"/>
                    <a:pt x="12420" y="827416"/>
                    <a:pt x="0" y="867673"/>
                  </a:cubicBezTo>
                  <a:cubicBezTo>
                    <a:pt x="9208" y="888659"/>
                    <a:pt x="22484" y="903862"/>
                    <a:pt x="40043" y="916068"/>
                  </a:cubicBezTo>
                  <a:cubicBezTo>
                    <a:pt x="53962" y="923134"/>
                    <a:pt x="68095" y="930201"/>
                    <a:pt x="82228" y="936625"/>
                  </a:cubicBezTo>
                  <a:cubicBezTo>
                    <a:pt x="90151" y="939837"/>
                    <a:pt x="98074" y="943049"/>
                    <a:pt x="105997" y="946047"/>
                  </a:cubicBezTo>
                  <a:cubicBezTo>
                    <a:pt x="143898" y="958038"/>
                    <a:pt x="174520" y="957824"/>
                    <a:pt x="206212" y="955897"/>
                  </a:cubicBezTo>
                  <a:cubicBezTo>
                    <a:pt x="210708" y="953970"/>
                    <a:pt x="215205" y="952471"/>
                    <a:pt x="219916" y="950972"/>
                  </a:cubicBezTo>
                  <a:cubicBezTo>
                    <a:pt x="221415" y="945833"/>
                    <a:pt x="222700" y="940479"/>
                    <a:pt x="223557" y="935126"/>
                  </a:cubicBezTo>
                  <a:cubicBezTo>
                    <a:pt x="224841" y="927417"/>
                    <a:pt x="226983" y="920136"/>
                    <a:pt x="231694" y="913712"/>
                  </a:cubicBezTo>
                  <a:cubicBezTo>
                    <a:pt x="235762" y="908359"/>
                    <a:pt x="243899" y="905575"/>
                    <a:pt x="249039" y="900650"/>
                  </a:cubicBezTo>
                  <a:cubicBezTo>
                    <a:pt x="259103" y="891014"/>
                    <a:pt x="258246" y="876667"/>
                    <a:pt x="261672" y="864461"/>
                  </a:cubicBezTo>
                  <a:cubicBezTo>
                    <a:pt x="269595" y="835339"/>
                    <a:pt x="277304" y="805788"/>
                    <a:pt x="294007" y="779664"/>
                  </a:cubicBezTo>
                  <a:cubicBezTo>
                    <a:pt x="301930" y="767458"/>
                    <a:pt x="311352" y="756109"/>
                    <a:pt x="316705" y="743047"/>
                  </a:cubicBezTo>
                  <a:cubicBezTo>
                    <a:pt x="320131" y="734696"/>
                    <a:pt x="336191" y="709428"/>
                    <a:pt x="311566" y="697008"/>
                  </a:cubicBezTo>
                  <a:cubicBezTo>
                    <a:pt x="314778" y="695509"/>
                    <a:pt x="313707" y="687158"/>
                    <a:pt x="314778" y="684374"/>
                  </a:cubicBezTo>
                  <a:cubicBezTo>
                    <a:pt x="318204" y="676451"/>
                    <a:pt x="321416" y="668528"/>
                    <a:pt x="324628" y="660605"/>
                  </a:cubicBezTo>
                  <a:cubicBezTo>
                    <a:pt x="330624" y="645402"/>
                    <a:pt x="336834" y="631911"/>
                    <a:pt x="339617" y="615851"/>
                  </a:cubicBezTo>
                  <a:cubicBezTo>
                    <a:pt x="340688" y="608999"/>
                    <a:pt x="338119" y="596579"/>
                    <a:pt x="344114" y="591654"/>
                  </a:cubicBezTo>
                  <a:cubicBezTo>
                    <a:pt x="347969" y="588656"/>
                    <a:pt x="359104" y="590583"/>
                    <a:pt x="364243" y="588656"/>
                  </a:cubicBezTo>
                  <a:cubicBezTo>
                    <a:pt x="368097" y="587157"/>
                    <a:pt x="370025" y="583303"/>
                    <a:pt x="371524" y="580733"/>
                  </a:cubicBezTo>
                  <a:cubicBezTo>
                    <a:pt x="380945" y="565101"/>
                    <a:pt x="378376" y="544330"/>
                    <a:pt x="384372" y="527199"/>
                  </a:cubicBezTo>
                  <a:cubicBezTo>
                    <a:pt x="390153" y="510711"/>
                    <a:pt x="396149" y="494009"/>
                    <a:pt x="404714" y="478377"/>
                  </a:cubicBezTo>
                  <a:cubicBezTo>
                    <a:pt x="408355" y="471524"/>
                    <a:pt x="413494" y="465314"/>
                    <a:pt x="413066" y="456963"/>
                  </a:cubicBezTo>
                  <a:cubicBezTo>
                    <a:pt x="412637" y="448398"/>
                    <a:pt x="408140" y="439190"/>
                    <a:pt x="408355" y="430839"/>
                  </a:cubicBezTo>
                  <a:cubicBezTo>
                    <a:pt x="409211" y="414136"/>
                    <a:pt x="422702" y="402145"/>
                    <a:pt x="426128" y="386513"/>
                  </a:cubicBezTo>
                  <a:cubicBezTo>
                    <a:pt x="428697" y="375164"/>
                    <a:pt x="442830" y="354393"/>
                    <a:pt x="417777" y="338333"/>
                  </a:cubicBezTo>
                  <a:cubicBezTo>
                    <a:pt x="440261" y="339403"/>
                    <a:pt x="434479" y="321416"/>
                    <a:pt x="436406" y="312422"/>
                  </a:cubicBezTo>
                  <a:cubicBezTo>
                    <a:pt x="439190" y="300217"/>
                    <a:pt x="444115" y="288439"/>
                    <a:pt x="449040" y="276876"/>
                  </a:cubicBezTo>
                  <a:cubicBezTo>
                    <a:pt x="458462" y="254392"/>
                    <a:pt x="464672" y="231479"/>
                    <a:pt x="467242" y="206854"/>
                  </a:cubicBezTo>
                  <a:cubicBezTo>
                    <a:pt x="469811" y="182229"/>
                    <a:pt x="491653" y="166597"/>
                    <a:pt x="496150" y="143256"/>
                  </a:cubicBezTo>
                  <a:cubicBezTo>
                    <a:pt x="498505" y="131265"/>
                    <a:pt x="502146" y="119915"/>
                    <a:pt x="504501" y="107924"/>
                  </a:cubicBezTo>
                  <a:cubicBezTo>
                    <a:pt x="506000" y="100215"/>
                    <a:pt x="516493" y="81371"/>
                    <a:pt x="502146" y="72377"/>
                  </a:cubicBezTo>
                  <a:cubicBezTo>
                    <a:pt x="531482" y="47538"/>
                    <a:pt x="355035" y="13705"/>
                    <a:pt x="322058" y="920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EEB89350-9BA9-3627-8BF4-211B545184C4}"/>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FC0C2CBF-9A10-3F13-202B-FF75D18C0E98}"/>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99E83296-CAF7-B8EB-51BC-128F915A32E0}"/>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6" name="Free-form: Shape 45">
              <a:extLst>
                <a:ext uri="{FF2B5EF4-FFF2-40B4-BE49-F238E27FC236}">
                  <a16:creationId xmlns:a16="http://schemas.microsoft.com/office/drawing/2014/main" id="{E0D1DA1D-B385-0800-C287-872C0F95C680}"/>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7" name="Free-form: Shape 46">
              <a:extLst>
                <a:ext uri="{FF2B5EF4-FFF2-40B4-BE49-F238E27FC236}">
                  <a16:creationId xmlns:a16="http://schemas.microsoft.com/office/drawing/2014/main" id="{21C4DA09-4144-7AC8-BC19-F3620C32F555}"/>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8" name="Free-form: Shape 47">
              <a:extLst>
                <a:ext uri="{FF2B5EF4-FFF2-40B4-BE49-F238E27FC236}">
                  <a16:creationId xmlns:a16="http://schemas.microsoft.com/office/drawing/2014/main" id="{56CD5C8F-3834-498F-6940-507A04E0DDEA}"/>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49" name="TextBox 48">
            <a:extLst>
              <a:ext uri="{FF2B5EF4-FFF2-40B4-BE49-F238E27FC236}">
                <a16:creationId xmlns:a16="http://schemas.microsoft.com/office/drawing/2014/main" id="{C0B39696-DBDE-9F76-1D0F-67C95D552274}"/>
              </a:ext>
            </a:extLst>
          </p:cNvPr>
          <p:cNvSpPr txBox="1"/>
          <p:nvPr/>
        </p:nvSpPr>
        <p:spPr>
          <a:xfrm>
            <a:off x="438663" y="4644582"/>
            <a:ext cx="2181312" cy="733534"/>
          </a:xfrm>
          <a:prstGeom prst="rect">
            <a:avLst/>
          </a:prstGeom>
          <a:noFill/>
        </p:spPr>
        <p:txBody>
          <a:bodyPr wrap="square">
            <a:spAutoFit/>
          </a:bodyPr>
          <a:lstStyle/>
          <a:p>
            <a:pPr>
              <a:lnSpc>
                <a:spcPts val="1000"/>
              </a:lnSpc>
            </a:pPr>
            <a:r>
              <a:rPr lang="en-NZ" sz="850" i="1" spc="10" dirty="0">
                <a:solidFill>
                  <a:schemeClr val="bg2">
                    <a:lumMod val="25000"/>
                  </a:schemeClr>
                </a:solidFill>
                <a:latin typeface="Segoe UI" panose="020B0502040204020203" pitchFamily="34" charset="0"/>
                <a:cs typeface="Segoe UI" panose="020B0502040204020203" pitchFamily="34" charset="0"/>
              </a:rPr>
              <a:t>If you see an opportunity to connect your worker to external support, for example a budgeting advisor service, ensure you raise it with them and get agreement </a:t>
            </a:r>
            <a:br>
              <a:rPr lang="en-NZ" sz="850" i="1" spc="10" dirty="0">
                <a:solidFill>
                  <a:schemeClr val="bg2">
                    <a:lumMod val="25000"/>
                  </a:schemeClr>
                </a:solidFill>
                <a:latin typeface="Segoe UI" panose="020B0502040204020203" pitchFamily="34" charset="0"/>
                <a:cs typeface="Segoe UI" panose="020B0502040204020203" pitchFamily="34" charset="0"/>
              </a:rPr>
            </a:br>
            <a:r>
              <a:rPr lang="en-NZ" sz="850" i="1" spc="10" dirty="0">
                <a:solidFill>
                  <a:schemeClr val="bg2">
                    <a:lumMod val="25000"/>
                  </a:schemeClr>
                </a:solidFill>
                <a:latin typeface="Segoe UI" panose="020B0502040204020203" pitchFamily="34" charset="0"/>
                <a:cs typeface="Segoe UI" panose="020B0502040204020203" pitchFamily="34" charset="0"/>
              </a:rPr>
              <a:t>on it as a step they want to take.</a:t>
            </a:r>
            <a:endParaRPr lang="en-US" sz="850" i="1" spc="10" dirty="0">
              <a:solidFill>
                <a:schemeClr val="bg2">
                  <a:lumMod val="25000"/>
                </a:schemeClr>
              </a:solidFill>
              <a:latin typeface="Segoe UI" panose="020B05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E7ED948A-56CE-FC6A-B06C-8453BD06F2DB}"/>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13</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3" name="Group 62">
            <a:extLst>
              <a:ext uri="{FF2B5EF4-FFF2-40B4-BE49-F238E27FC236}">
                <a16:creationId xmlns:a16="http://schemas.microsoft.com/office/drawing/2014/main" id="{C1175181-560A-2EC3-AE65-E8D7111F462D}"/>
              </a:ext>
            </a:extLst>
          </p:cNvPr>
          <p:cNvGrpSpPr/>
          <p:nvPr/>
        </p:nvGrpSpPr>
        <p:grpSpPr>
          <a:xfrm>
            <a:off x="301983" y="240174"/>
            <a:ext cx="9246063" cy="368690"/>
            <a:chOff x="301983" y="240174"/>
            <a:chExt cx="9246063" cy="368690"/>
          </a:xfrm>
        </p:grpSpPr>
        <p:grpSp>
          <p:nvGrpSpPr>
            <p:cNvPr id="64" name="Group 63">
              <a:extLst>
                <a:ext uri="{FF2B5EF4-FFF2-40B4-BE49-F238E27FC236}">
                  <a16:creationId xmlns:a16="http://schemas.microsoft.com/office/drawing/2014/main" id="{AFF6E4D9-8526-B044-ADE5-2FE771793266}"/>
                </a:ext>
              </a:extLst>
            </p:cNvPr>
            <p:cNvGrpSpPr/>
            <p:nvPr/>
          </p:nvGrpSpPr>
          <p:grpSpPr>
            <a:xfrm>
              <a:off x="301983" y="251040"/>
              <a:ext cx="2915013" cy="357824"/>
              <a:chOff x="301983" y="251040"/>
              <a:chExt cx="2915013" cy="357824"/>
            </a:xfrm>
          </p:grpSpPr>
          <p:sp>
            <p:nvSpPr>
              <p:cNvPr id="75" name="Free-form: Shape 74">
                <a:extLst>
                  <a:ext uri="{FF2B5EF4-FFF2-40B4-BE49-F238E27FC236}">
                    <a16:creationId xmlns:a16="http://schemas.microsoft.com/office/drawing/2014/main" id="{81227C1D-3806-663A-BDAF-3C5C68DFEEAD}"/>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76" name="Free-form: Shape 75">
                <a:extLst>
                  <a:ext uri="{FF2B5EF4-FFF2-40B4-BE49-F238E27FC236}">
                    <a16:creationId xmlns:a16="http://schemas.microsoft.com/office/drawing/2014/main" id="{86CBD0CC-7701-35B7-7D57-4A4929866432}"/>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65" name="Group 64">
              <a:extLst>
                <a:ext uri="{FF2B5EF4-FFF2-40B4-BE49-F238E27FC236}">
                  <a16:creationId xmlns:a16="http://schemas.microsoft.com/office/drawing/2014/main" id="{5F9ABF0D-C297-BC03-2DA3-C35B9E1B2AC2}"/>
                </a:ext>
              </a:extLst>
            </p:cNvPr>
            <p:cNvGrpSpPr/>
            <p:nvPr/>
          </p:nvGrpSpPr>
          <p:grpSpPr>
            <a:xfrm>
              <a:off x="3547462" y="248418"/>
              <a:ext cx="2946948" cy="305182"/>
              <a:chOff x="3547462" y="248418"/>
              <a:chExt cx="2946948" cy="305182"/>
            </a:xfrm>
            <a:solidFill>
              <a:schemeClr val="accent2"/>
            </a:solidFill>
          </p:grpSpPr>
          <p:sp>
            <p:nvSpPr>
              <p:cNvPr id="73" name="Free-form: Shape 72">
                <a:extLst>
                  <a:ext uri="{FF2B5EF4-FFF2-40B4-BE49-F238E27FC236}">
                    <a16:creationId xmlns:a16="http://schemas.microsoft.com/office/drawing/2014/main" id="{8F54F0B5-AEB3-190B-62BB-FDBAF520229C}"/>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74" name="Free-form: Shape 73">
                <a:extLst>
                  <a:ext uri="{FF2B5EF4-FFF2-40B4-BE49-F238E27FC236}">
                    <a16:creationId xmlns:a16="http://schemas.microsoft.com/office/drawing/2014/main" id="{6192DE5D-9008-A208-1AA4-5F02026D5735}"/>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66" name="TextBox 65">
              <a:extLst>
                <a:ext uri="{FF2B5EF4-FFF2-40B4-BE49-F238E27FC236}">
                  <a16:creationId xmlns:a16="http://schemas.microsoft.com/office/drawing/2014/main" id="{7E76E910-146A-4BCB-95D0-B84E13610C0F}"/>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67" name="TextBox 66">
              <a:extLst>
                <a:ext uri="{FF2B5EF4-FFF2-40B4-BE49-F238E27FC236}">
                  <a16:creationId xmlns:a16="http://schemas.microsoft.com/office/drawing/2014/main" id="{12C39102-A90D-946D-8510-237CECDABBF2}"/>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68" name="Group 67">
              <a:extLst>
                <a:ext uri="{FF2B5EF4-FFF2-40B4-BE49-F238E27FC236}">
                  <a16:creationId xmlns:a16="http://schemas.microsoft.com/office/drawing/2014/main" id="{0D565C01-2836-FA26-43C0-FBC53D2FB0B7}"/>
                </a:ext>
              </a:extLst>
            </p:cNvPr>
            <p:cNvGrpSpPr/>
            <p:nvPr/>
          </p:nvGrpSpPr>
          <p:grpSpPr>
            <a:xfrm>
              <a:off x="6776046" y="240174"/>
              <a:ext cx="2772000" cy="350579"/>
              <a:chOff x="6776046" y="240174"/>
              <a:chExt cx="2772000" cy="350579"/>
            </a:xfrm>
          </p:grpSpPr>
          <p:grpSp>
            <p:nvGrpSpPr>
              <p:cNvPr id="69" name="Group 68">
                <a:extLst>
                  <a:ext uri="{FF2B5EF4-FFF2-40B4-BE49-F238E27FC236}">
                    <a16:creationId xmlns:a16="http://schemas.microsoft.com/office/drawing/2014/main" id="{1BAEF713-AE52-D26B-6BA7-ED51D97B82CF}"/>
                  </a:ext>
                </a:extLst>
              </p:cNvPr>
              <p:cNvGrpSpPr/>
              <p:nvPr/>
            </p:nvGrpSpPr>
            <p:grpSpPr>
              <a:xfrm>
                <a:off x="6776046" y="240174"/>
                <a:ext cx="2772000" cy="350579"/>
                <a:chOff x="6776046" y="240174"/>
                <a:chExt cx="2772000" cy="350579"/>
              </a:xfrm>
              <a:solidFill>
                <a:schemeClr val="accent3">
                  <a:lumMod val="75000"/>
                </a:schemeClr>
              </a:solidFill>
            </p:grpSpPr>
            <p:sp>
              <p:nvSpPr>
                <p:cNvPr id="71" name="Free-form: Shape 70">
                  <a:extLst>
                    <a:ext uri="{FF2B5EF4-FFF2-40B4-BE49-F238E27FC236}">
                      <a16:creationId xmlns:a16="http://schemas.microsoft.com/office/drawing/2014/main" id="{90A14396-FF53-5FAD-7D89-6F1C65AB408F}"/>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72" name="Free-form: Shape 71">
                  <a:extLst>
                    <a:ext uri="{FF2B5EF4-FFF2-40B4-BE49-F238E27FC236}">
                      <a16:creationId xmlns:a16="http://schemas.microsoft.com/office/drawing/2014/main" id="{57C8B121-E789-411E-FF4C-498457ED8EFB}"/>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70" name="TextBox 69">
                <a:extLst>
                  <a:ext uri="{FF2B5EF4-FFF2-40B4-BE49-F238E27FC236}">
                    <a16:creationId xmlns:a16="http://schemas.microsoft.com/office/drawing/2014/main" id="{E8F7F1CE-87BD-A414-68E6-26AAA34FCA49}"/>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226248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A2CC8-2FFA-83FE-7331-01956023910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A8CF980-60EA-C47E-6E53-E1F7923C8BFA}"/>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99988F3D-7B33-E906-D603-ADAB4C20D621}"/>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1191C22B-936B-A60B-0063-DD58B4072543}"/>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spc="-1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p:txBody>
      </p:sp>
      <p:sp>
        <p:nvSpPr>
          <p:cNvPr id="5" name="TextBox 4">
            <a:extLst>
              <a:ext uri="{FF2B5EF4-FFF2-40B4-BE49-F238E27FC236}">
                <a16:creationId xmlns:a16="http://schemas.microsoft.com/office/drawing/2014/main" id="{A923FB8E-0E07-AC63-A33A-D6B25075058F}"/>
              </a:ext>
            </a:extLst>
          </p:cNvPr>
          <p:cNvSpPr txBox="1"/>
          <p:nvPr/>
        </p:nvSpPr>
        <p:spPr>
          <a:xfrm>
            <a:off x="2082591" y="6131443"/>
            <a:ext cx="6197194" cy="535083"/>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You don’t have to do this alone. Knowing about resources, local services and people </a:t>
            </a:r>
            <a:b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that can help with your team’s specific needs or goals means that when the time </a:t>
            </a:r>
            <a:b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comes you can connect faster.</a:t>
            </a:r>
          </a:p>
        </p:txBody>
      </p:sp>
      <p:sp>
        <p:nvSpPr>
          <p:cNvPr id="9" name="TextBox 8">
            <a:extLst>
              <a:ext uri="{FF2B5EF4-FFF2-40B4-BE49-F238E27FC236}">
                <a16:creationId xmlns:a16="http://schemas.microsoft.com/office/drawing/2014/main" id="{3086C7BA-4CB4-1BD3-ECA3-858A889C38DA}"/>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Connect with your team and discuss what care and support means and looks like for your people, in your region and line of work.</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Keep company and external resources and delivery partnerships visible – referring to them often so people know what options there are for support and how to access them.</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Provide information, promote discussion </a:t>
            </a:r>
            <a:br>
              <a:rPr lang="en-GB" sz="1001" spc="-10">
                <a:solidFill>
                  <a:schemeClr val="tx2">
                    <a:lumMod val="25000"/>
                  </a:schemeClr>
                </a:solidFill>
                <a:latin typeface="Segoe UI" panose="020B0502040204020203" pitchFamily="34" charset="0"/>
                <a:cs typeface="Segoe UI" panose="020B0502040204020203" pitchFamily="34" charset="0"/>
              </a:rPr>
            </a:br>
            <a:r>
              <a:rPr lang="en-GB" sz="1001" spc="-10">
                <a:solidFill>
                  <a:schemeClr val="tx2">
                    <a:lumMod val="25000"/>
                  </a:schemeClr>
                </a:solidFill>
                <a:latin typeface="Segoe UI" panose="020B0502040204020203" pitchFamily="34" charset="0"/>
                <a:cs typeface="Segoe UI" panose="020B0502040204020203" pitchFamily="34" charset="0"/>
              </a:rPr>
              <a:t>and empower your staff – so that they can recognise the signs that someone might need assistance and know what to do.</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Make peer networks visible and encourage participation.</a:t>
            </a:r>
          </a:p>
          <a:p>
            <a:pPr marL="180005" lvl="1" indent="-180005">
              <a:lnSpc>
                <a:spcPts val="1250"/>
              </a:lnSpc>
              <a:spcAft>
                <a:spcPts val="600"/>
              </a:spcAft>
              <a:buClr>
                <a:schemeClr val="accent4"/>
              </a:buClr>
              <a:buSzPct val="70000"/>
              <a:buFont typeface="Arial" panose="020B0604020202020204" pitchFamily="34" charset="0"/>
              <a:buChar char="►"/>
            </a:pPr>
            <a:endParaRPr lang="en-NZ" sz="1001">
              <a:solidFill>
                <a:schemeClr val="tx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602166AE-82A7-C819-BECA-00DDDE9C0562}"/>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Connect and coordinate with training advisors – to help you navigate learner needs alongside supporting learning plans and training. </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Explore relationships with local iwi, church groups or community networks, especially where workers have established connections.</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2848DEC7-1324-726F-953F-813503E7F45D}"/>
              </a:ext>
            </a:extLst>
          </p:cNvPr>
          <p:cNvSpPr txBox="1"/>
          <p:nvPr/>
        </p:nvSpPr>
        <p:spPr>
          <a:xfrm>
            <a:off x="357954" y="711626"/>
            <a:ext cx="2751432" cy="4905301"/>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What are the most common concerns and needs your people have and is there a pattern? How could you proactively address these things before they happen or when they happen, address them quickly?</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Consider who sits in your support system. Research and reach out to people, community or service providers to learn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how their knowledge and approach can complement what you do for your team.</a:t>
            </a:r>
          </a:p>
          <a:p>
            <a:pPr marL="180005" lvl="1" indent="-180005">
              <a:lnSpc>
                <a:spcPts val="1250"/>
              </a:lnSpc>
              <a:spcAft>
                <a:spcPts val="600"/>
              </a:spcAft>
              <a:buClr>
                <a:schemeClr val="tx1"/>
              </a:buClr>
              <a:buSzPct val="70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E1C20181-0FFE-0ABF-3A21-C0EAA317669B}"/>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2D57DAD4-4450-8B2B-16A2-825F59D4E0FC}"/>
              </a:ext>
            </a:extLst>
          </p:cNvPr>
          <p:cNvCxnSpPr>
            <a:cxnSpLocks/>
          </p:cNvCxnSpPr>
          <p:nvPr/>
        </p:nvCxnSpPr>
        <p:spPr>
          <a:xfrm>
            <a:off x="1938665"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5B8A97CC-1A1C-1687-1281-DE6C3A1EA328}"/>
              </a:ext>
            </a:extLst>
          </p:cNvPr>
          <p:cNvGrpSpPr/>
          <p:nvPr/>
        </p:nvGrpSpPr>
        <p:grpSpPr>
          <a:xfrm>
            <a:off x="7741836" y="5212296"/>
            <a:ext cx="1420955" cy="1332529"/>
            <a:chOff x="5160208" y="1403338"/>
            <a:chExt cx="1420955" cy="1332529"/>
          </a:xfrm>
        </p:grpSpPr>
        <p:pic>
          <p:nvPicPr>
            <p:cNvPr id="25" name="Graphic 24">
              <a:extLst>
                <a:ext uri="{FF2B5EF4-FFF2-40B4-BE49-F238E27FC236}">
                  <a16:creationId xmlns:a16="http://schemas.microsoft.com/office/drawing/2014/main" id="{3B1D5B5A-DD79-B2FB-67E0-F3156CF2C8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0208" y="1403338"/>
              <a:ext cx="1356325" cy="1332529"/>
            </a:xfrm>
            <a:prstGeom prst="rect">
              <a:avLst/>
            </a:prstGeom>
          </p:spPr>
        </p:pic>
        <p:sp>
          <p:nvSpPr>
            <p:cNvPr id="29" name="TextBox 28">
              <a:extLst>
                <a:ext uri="{FF2B5EF4-FFF2-40B4-BE49-F238E27FC236}">
                  <a16:creationId xmlns:a16="http://schemas.microsoft.com/office/drawing/2014/main" id="{1E002264-828B-DDFD-2D54-A330188EE73B}"/>
                </a:ext>
              </a:extLst>
            </p:cNvPr>
            <p:cNvSpPr txBox="1"/>
            <p:nvPr/>
          </p:nvSpPr>
          <p:spPr>
            <a:xfrm>
              <a:off x="5269934" y="1652696"/>
              <a:ext cx="1311229" cy="1023357"/>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People act on early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signs of need as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they have awareness, are connected to community and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know what services exist to help</a:t>
              </a:r>
            </a:p>
            <a:p>
              <a:endParaRPr lang="en-US" sz="800" b="1"/>
            </a:p>
          </p:txBody>
        </p:sp>
      </p:grpSp>
      <p:sp>
        <p:nvSpPr>
          <p:cNvPr id="21" name="TextBox 20">
            <a:extLst>
              <a:ext uri="{FF2B5EF4-FFF2-40B4-BE49-F238E27FC236}">
                <a16:creationId xmlns:a16="http://schemas.microsoft.com/office/drawing/2014/main" id="{A81F169C-C94C-4DAA-F07E-A837D3903FF9}"/>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14</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2" name="Group 21">
            <a:extLst>
              <a:ext uri="{FF2B5EF4-FFF2-40B4-BE49-F238E27FC236}">
                <a16:creationId xmlns:a16="http://schemas.microsoft.com/office/drawing/2014/main" id="{9575DE3C-D3A6-9B57-6417-53C85876A0ED}"/>
              </a:ext>
            </a:extLst>
          </p:cNvPr>
          <p:cNvGrpSpPr/>
          <p:nvPr/>
        </p:nvGrpSpPr>
        <p:grpSpPr>
          <a:xfrm>
            <a:off x="301983" y="240174"/>
            <a:ext cx="9246063" cy="368690"/>
            <a:chOff x="301983" y="240174"/>
            <a:chExt cx="9246063" cy="368690"/>
          </a:xfrm>
        </p:grpSpPr>
        <p:grpSp>
          <p:nvGrpSpPr>
            <p:cNvPr id="23" name="Group 22">
              <a:extLst>
                <a:ext uri="{FF2B5EF4-FFF2-40B4-BE49-F238E27FC236}">
                  <a16:creationId xmlns:a16="http://schemas.microsoft.com/office/drawing/2014/main" id="{4ABD7BBD-A441-E4DD-0F0A-9167BD7D5D8A}"/>
                </a:ext>
              </a:extLst>
            </p:cNvPr>
            <p:cNvGrpSpPr/>
            <p:nvPr/>
          </p:nvGrpSpPr>
          <p:grpSpPr>
            <a:xfrm>
              <a:off x="301983" y="251040"/>
              <a:ext cx="2915013" cy="357824"/>
              <a:chOff x="301983" y="251040"/>
              <a:chExt cx="2915013" cy="357824"/>
            </a:xfrm>
          </p:grpSpPr>
          <p:sp>
            <p:nvSpPr>
              <p:cNvPr id="40" name="Free-form: Shape 39">
                <a:extLst>
                  <a:ext uri="{FF2B5EF4-FFF2-40B4-BE49-F238E27FC236}">
                    <a16:creationId xmlns:a16="http://schemas.microsoft.com/office/drawing/2014/main" id="{6D9844C0-7393-313B-EAF7-9EB3465F9B3B}"/>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2C8219DB-87FF-9E4D-F764-13F91B67FAB8}"/>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26" name="Group 25">
              <a:extLst>
                <a:ext uri="{FF2B5EF4-FFF2-40B4-BE49-F238E27FC236}">
                  <a16:creationId xmlns:a16="http://schemas.microsoft.com/office/drawing/2014/main" id="{5E51692A-D719-07F4-ABB2-F42DECF1C254}"/>
                </a:ext>
              </a:extLst>
            </p:cNvPr>
            <p:cNvGrpSpPr/>
            <p:nvPr/>
          </p:nvGrpSpPr>
          <p:grpSpPr>
            <a:xfrm>
              <a:off x="3547462" y="248418"/>
              <a:ext cx="2946948" cy="305182"/>
              <a:chOff x="3547462" y="248418"/>
              <a:chExt cx="2946948" cy="305182"/>
            </a:xfrm>
            <a:solidFill>
              <a:schemeClr val="accent2"/>
            </a:solidFill>
          </p:grpSpPr>
          <p:sp>
            <p:nvSpPr>
              <p:cNvPr id="35" name="Free-form: Shape 34">
                <a:extLst>
                  <a:ext uri="{FF2B5EF4-FFF2-40B4-BE49-F238E27FC236}">
                    <a16:creationId xmlns:a16="http://schemas.microsoft.com/office/drawing/2014/main" id="{1E6A9C3E-2364-B97B-7627-386DCC16BE7A}"/>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C88E5E37-CF62-D628-F94D-E85C17FD1A34}"/>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27" name="TextBox 26">
              <a:extLst>
                <a:ext uri="{FF2B5EF4-FFF2-40B4-BE49-F238E27FC236}">
                  <a16:creationId xmlns:a16="http://schemas.microsoft.com/office/drawing/2014/main" id="{AA570AE7-924C-4D67-95F3-C6358894C450}"/>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71785E29-8DEC-15C8-2932-1CE51F8AEA19}"/>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30" name="Group 29">
              <a:extLst>
                <a:ext uri="{FF2B5EF4-FFF2-40B4-BE49-F238E27FC236}">
                  <a16:creationId xmlns:a16="http://schemas.microsoft.com/office/drawing/2014/main" id="{4258B806-7DAB-390F-2098-6FC475702A2C}"/>
                </a:ext>
              </a:extLst>
            </p:cNvPr>
            <p:cNvGrpSpPr/>
            <p:nvPr/>
          </p:nvGrpSpPr>
          <p:grpSpPr>
            <a:xfrm>
              <a:off x="6776046" y="240174"/>
              <a:ext cx="2772000" cy="350579"/>
              <a:chOff x="6776046" y="240174"/>
              <a:chExt cx="2772000" cy="350579"/>
            </a:xfrm>
          </p:grpSpPr>
          <p:grpSp>
            <p:nvGrpSpPr>
              <p:cNvPr id="31" name="Group 30">
                <a:extLst>
                  <a:ext uri="{FF2B5EF4-FFF2-40B4-BE49-F238E27FC236}">
                    <a16:creationId xmlns:a16="http://schemas.microsoft.com/office/drawing/2014/main" id="{0815C68B-4B6D-5A00-8529-05D90DA5C631}"/>
                  </a:ext>
                </a:extLst>
              </p:cNvPr>
              <p:cNvGrpSpPr/>
              <p:nvPr/>
            </p:nvGrpSpPr>
            <p:grpSpPr>
              <a:xfrm>
                <a:off x="6776046" y="240174"/>
                <a:ext cx="2772000" cy="350579"/>
                <a:chOff x="6776046" y="240174"/>
                <a:chExt cx="2772000" cy="350579"/>
              </a:xfrm>
              <a:solidFill>
                <a:schemeClr val="accent3">
                  <a:lumMod val="75000"/>
                </a:schemeClr>
              </a:solidFill>
            </p:grpSpPr>
            <p:sp>
              <p:nvSpPr>
                <p:cNvPr id="33" name="Free-form: Shape 32">
                  <a:extLst>
                    <a:ext uri="{FF2B5EF4-FFF2-40B4-BE49-F238E27FC236}">
                      <a16:creationId xmlns:a16="http://schemas.microsoft.com/office/drawing/2014/main" id="{87408510-8808-8ECF-015A-F4A1567A3589}"/>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8C17A844-9D26-83F0-AEFF-DFBA38B0170C}"/>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32" name="TextBox 31">
                <a:extLst>
                  <a:ext uri="{FF2B5EF4-FFF2-40B4-BE49-F238E27FC236}">
                    <a16:creationId xmlns:a16="http://schemas.microsoft.com/office/drawing/2014/main" id="{CA598836-18CB-CF7B-E48F-7E3C78820A34}"/>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142466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D5B5-18CF-A4C7-F29C-6DAF75A3566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777142C-AE49-5CC3-7AB2-3712EFA3A7B6}"/>
              </a:ext>
            </a:extLst>
          </p:cNvPr>
          <p:cNvSpPr/>
          <p:nvPr/>
        </p:nvSpPr>
        <p:spPr>
          <a:xfrm rot="5400000">
            <a:off x="2566865"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grpSp>
        <p:nvGrpSpPr>
          <p:cNvPr id="139" name="Group 138">
            <a:extLst>
              <a:ext uri="{FF2B5EF4-FFF2-40B4-BE49-F238E27FC236}">
                <a16:creationId xmlns:a16="http://schemas.microsoft.com/office/drawing/2014/main" id="{DB782CC1-11C8-8713-AE88-A01557CF0982}"/>
              </a:ext>
            </a:extLst>
          </p:cNvPr>
          <p:cNvGrpSpPr/>
          <p:nvPr/>
        </p:nvGrpSpPr>
        <p:grpSpPr>
          <a:xfrm rot="1253235">
            <a:off x="494193" y="4633400"/>
            <a:ext cx="161277" cy="799860"/>
            <a:chOff x="4910098" y="3224287"/>
            <a:chExt cx="82532" cy="409321"/>
          </a:xfrm>
          <a:solidFill>
            <a:schemeClr val="tx1">
              <a:lumMod val="10000"/>
              <a:lumOff val="90000"/>
            </a:schemeClr>
          </a:solidFill>
        </p:grpSpPr>
        <p:sp>
          <p:nvSpPr>
            <p:cNvPr id="140" name="Free-form: Shape 139">
              <a:extLst>
                <a:ext uri="{FF2B5EF4-FFF2-40B4-BE49-F238E27FC236}">
                  <a16:creationId xmlns:a16="http://schemas.microsoft.com/office/drawing/2014/main" id="{3C532D7E-35BC-1F2C-0271-49397B99D0BF}"/>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141" name="Free-form: Shape 140">
              <a:extLst>
                <a:ext uri="{FF2B5EF4-FFF2-40B4-BE49-F238E27FC236}">
                  <a16:creationId xmlns:a16="http://schemas.microsoft.com/office/drawing/2014/main" id="{A9C011D2-E185-D3A6-A506-B9FCF7410B68}"/>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142" name="Group 141">
            <a:extLst>
              <a:ext uri="{FF2B5EF4-FFF2-40B4-BE49-F238E27FC236}">
                <a16:creationId xmlns:a16="http://schemas.microsoft.com/office/drawing/2014/main" id="{97D3BBF7-BFCD-5B00-9816-3BA4473E8780}"/>
              </a:ext>
            </a:extLst>
          </p:cNvPr>
          <p:cNvGrpSpPr/>
          <p:nvPr/>
        </p:nvGrpSpPr>
        <p:grpSpPr>
          <a:xfrm>
            <a:off x="559626" y="4585880"/>
            <a:ext cx="2167766" cy="1219646"/>
            <a:chOff x="3130522" y="4722822"/>
            <a:chExt cx="2803450" cy="1020240"/>
          </a:xfrm>
        </p:grpSpPr>
        <p:sp>
          <p:nvSpPr>
            <p:cNvPr id="143" name="Free-form: Shape 142">
              <a:extLst>
                <a:ext uri="{FF2B5EF4-FFF2-40B4-BE49-F238E27FC236}">
                  <a16:creationId xmlns:a16="http://schemas.microsoft.com/office/drawing/2014/main" id="{ABBF14B6-D088-E25E-B81C-0040771055E5}"/>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4" name="Free-form: Shape 143">
              <a:extLst>
                <a:ext uri="{FF2B5EF4-FFF2-40B4-BE49-F238E27FC236}">
                  <a16:creationId xmlns:a16="http://schemas.microsoft.com/office/drawing/2014/main" id="{404DA9DD-D12C-CCA0-19C4-1E07CB892739}"/>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5" name="Free-form: Shape 144">
              <a:extLst>
                <a:ext uri="{FF2B5EF4-FFF2-40B4-BE49-F238E27FC236}">
                  <a16:creationId xmlns:a16="http://schemas.microsoft.com/office/drawing/2014/main" id="{A2152BF6-2C34-DB4F-BBB9-9DC8A03FE530}"/>
                </a:ext>
              </a:extLst>
            </p:cNvPr>
            <p:cNvSpPr/>
            <p:nvPr/>
          </p:nvSpPr>
          <p:spPr>
            <a:xfrm>
              <a:off x="5330400" y="4764155"/>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6" name="Free-form: Shape 145">
              <a:extLst>
                <a:ext uri="{FF2B5EF4-FFF2-40B4-BE49-F238E27FC236}">
                  <a16:creationId xmlns:a16="http://schemas.microsoft.com/office/drawing/2014/main" id="{E9C7A165-C565-D7A0-D954-7ABF3A0134B8}"/>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8" name="Free-form: Shape 147">
              <a:extLst>
                <a:ext uri="{FF2B5EF4-FFF2-40B4-BE49-F238E27FC236}">
                  <a16:creationId xmlns:a16="http://schemas.microsoft.com/office/drawing/2014/main" id="{484AFAC9-EAFE-344C-E2D5-E6AE9A8A728A}"/>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49" name="Free-form: Shape 148">
              <a:extLst>
                <a:ext uri="{FF2B5EF4-FFF2-40B4-BE49-F238E27FC236}">
                  <a16:creationId xmlns:a16="http://schemas.microsoft.com/office/drawing/2014/main" id="{F43890E1-A31B-7463-A117-1EF763C16AA5}"/>
                </a:ext>
              </a:extLst>
            </p:cNvPr>
            <p:cNvSpPr/>
            <p:nvPr/>
          </p:nvSpPr>
          <p:spPr>
            <a:xfrm>
              <a:off x="4188561" y="4738139"/>
              <a:ext cx="733016"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150" name="Free-form: Shape 149">
              <a:extLst>
                <a:ext uri="{FF2B5EF4-FFF2-40B4-BE49-F238E27FC236}">
                  <a16:creationId xmlns:a16="http://schemas.microsoft.com/office/drawing/2014/main" id="{643AA36E-DA24-FC96-6801-78F29947A37D}"/>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51" name="Free-form: Shape 150">
              <a:extLst>
                <a:ext uri="{FF2B5EF4-FFF2-40B4-BE49-F238E27FC236}">
                  <a16:creationId xmlns:a16="http://schemas.microsoft.com/office/drawing/2014/main" id="{AF2D5843-1432-A4E8-DAF7-B05DDDE71740}"/>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52" name="Free-form: Shape 151">
              <a:extLst>
                <a:ext uri="{FF2B5EF4-FFF2-40B4-BE49-F238E27FC236}">
                  <a16:creationId xmlns:a16="http://schemas.microsoft.com/office/drawing/2014/main" id="{EE43A58D-61FF-764B-F0D4-B76D1056EDA2}"/>
                </a:ext>
              </a:extLst>
            </p:cNvPr>
            <p:cNvSpPr/>
            <p:nvPr/>
          </p:nvSpPr>
          <p:spPr>
            <a:xfrm>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153" name="Free-form: Shape 152">
              <a:extLst>
                <a:ext uri="{FF2B5EF4-FFF2-40B4-BE49-F238E27FC236}">
                  <a16:creationId xmlns:a16="http://schemas.microsoft.com/office/drawing/2014/main" id="{CDC4DBBC-9B20-FEA9-C817-A3233873FB3C}"/>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37" name="Rectangle 36">
            <a:extLst>
              <a:ext uri="{FF2B5EF4-FFF2-40B4-BE49-F238E27FC236}">
                <a16:creationId xmlns:a16="http://schemas.microsoft.com/office/drawing/2014/main" id="{CA4496CD-F248-B3E6-6F22-42825CCB1D94}"/>
              </a:ext>
            </a:extLst>
          </p:cNvPr>
          <p:cNvSpPr/>
          <p:nvPr/>
        </p:nvSpPr>
        <p:spPr>
          <a:xfrm>
            <a:off x="6079908" y="-5650"/>
            <a:ext cx="3826092" cy="686364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7" name="Group 6">
            <a:extLst>
              <a:ext uri="{FF2B5EF4-FFF2-40B4-BE49-F238E27FC236}">
                <a16:creationId xmlns:a16="http://schemas.microsoft.com/office/drawing/2014/main" id="{A66DA7B2-AFB9-8225-A131-30B1313BBD63}"/>
              </a:ext>
            </a:extLst>
          </p:cNvPr>
          <p:cNvGrpSpPr/>
          <p:nvPr/>
        </p:nvGrpSpPr>
        <p:grpSpPr>
          <a:xfrm>
            <a:off x="345057" y="6165234"/>
            <a:ext cx="1567545" cy="498670"/>
            <a:chOff x="345057" y="6165234"/>
            <a:chExt cx="1567545" cy="498670"/>
          </a:xfrm>
        </p:grpSpPr>
        <p:sp>
          <p:nvSpPr>
            <p:cNvPr id="4" name="TextBox 3">
              <a:extLst>
                <a:ext uri="{FF2B5EF4-FFF2-40B4-BE49-F238E27FC236}">
                  <a16:creationId xmlns:a16="http://schemas.microsoft.com/office/drawing/2014/main" id="{7EBFD8D9-D257-B8E6-230D-46487CB40090}"/>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p:txBody>
        </p:sp>
        <p:sp>
          <p:nvSpPr>
            <p:cNvPr id="36" name="TextBox 35">
              <a:extLst>
                <a:ext uri="{FF2B5EF4-FFF2-40B4-BE49-F238E27FC236}">
                  <a16:creationId xmlns:a16="http://schemas.microsoft.com/office/drawing/2014/main" id="{366EFC8A-F617-C163-ACB6-3E783263DDA1}"/>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2" name="TextBox 1">
            <a:extLst>
              <a:ext uri="{FF2B5EF4-FFF2-40B4-BE49-F238E27FC236}">
                <a16:creationId xmlns:a16="http://schemas.microsoft.com/office/drawing/2014/main" id="{5197C5F0-C28F-CD62-256F-D0AF1D84D477}"/>
              </a:ext>
            </a:extLst>
          </p:cNvPr>
          <p:cNvSpPr txBox="1"/>
          <p:nvPr/>
        </p:nvSpPr>
        <p:spPr>
          <a:xfrm>
            <a:off x="6358270" y="713414"/>
            <a:ext cx="3276866" cy="2940793"/>
          </a:xfrm>
          <a:prstGeom prst="rect">
            <a:avLst/>
          </a:prstGeom>
          <a:noFill/>
        </p:spPr>
        <p:txBody>
          <a:bodyPr wrap="square">
            <a:noAutofit/>
          </a:bodyPr>
          <a:lstStyle/>
          <a:p>
            <a:pPr marL="0" lvl="1">
              <a:lnSpc>
                <a:spcPts val="1200"/>
              </a:lnSpc>
              <a:spcAft>
                <a:spcPts val="400"/>
              </a:spcAft>
              <a:buSzPct val="83000"/>
            </a:pPr>
            <a:r>
              <a:rPr lang="en-NZ" sz="1000" b="1">
                <a:latin typeface="Segoe UI" panose="020B0502040204020203" pitchFamily="34" charset="0"/>
                <a:cs typeface="Segoe UI" panose="020B0502040204020203" pitchFamily="34" charset="0"/>
              </a:rPr>
              <a:t>PRACTICE RESOURCE:</a:t>
            </a:r>
            <a:r>
              <a:rPr lang="en-NZ" sz="1000" b="1">
                <a:latin typeface="Segoe UI Semibold" panose="020B0702040204020203" pitchFamily="34" charset="0"/>
                <a:cs typeface="Segoe UI Semibold" panose="020B0702040204020203" pitchFamily="34" charset="0"/>
              </a:rPr>
              <a:t> </a:t>
            </a:r>
            <a:r>
              <a:rPr lang="en-GB" sz="1000">
                <a:solidFill>
                  <a:schemeClr val="bg2">
                    <a:lumMod val="25000"/>
                  </a:schemeClr>
                </a:solidFill>
                <a:latin typeface="Segoe UI" panose="020B0502040204020203" pitchFamily="34" charset="0"/>
                <a:cs typeface="Segoe UI" panose="020B0502040204020203" pitchFamily="34" charset="0"/>
              </a:rPr>
              <a:t>Your support system</a:t>
            </a:r>
          </a:p>
          <a:p>
            <a:pPr marL="0" lvl="1">
              <a:lnSpc>
                <a:spcPts val="1200"/>
              </a:lnSpc>
              <a:spcAft>
                <a:spcPts val="400"/>
              </a:spcAft>
              <a:buSzPct val="83000"/>
            </a:pPr>
            <a:r>
              <a:rPr lang="en-NZ" sz="1000" b="1">
                <a:latin typeface="Segoe UI" panose="020B0502040204020203" pitchFamily="34" charset="0"/>
                <a:cs typeface="Segoe UI" panose="020B0502040204020203" pitchFamily="34" charset="0"/>
              </a:rPr>
              <a:t>TIMING:</a:t>
            </a:r>
            <a:r>
              <a:rPr lang="en-NZ" sz="1001" b="1">
                <a:latin typeface="Segoe UI" panose="020B0502040204020203" pitchFamily="34" charset="0"/>
                <a:cs typeface="Segoe UI" panose="020B0502040204020203" pitchFamily="34" charset="0"/>
              </a:rPr>
              <a:t> </a:t>
            </a:r>
            <a:r>
              <a:rPr lang="en-NZ" sz="1001">
                <a:solidFill>
                  <a:schemeClr val="bg2">
                    <a:lumMod val="25000"/>
                  </a:schemeClr>
                </a:solidFill>
                <a:latin typeface="Segoe UI" panose="020B0502040204020203" pitchFamily="34" charset="0"/>
                <a:cs typeface="Segoe UI" panose="020B0502040204020203" pitchFamily="34" charset="0"/>
              </a:rPr>
              <a:t>1hr and ongoing</a:t>
            </a:r>
          </a:p>
          <a:p>
            <a:pPr marL="0" lvl="1">
              <a:lnSpc>
                <a:spcPts val="1200"/>
              </a:lnSpc>
              <a:spcAft>
                <a:spcPts val="400"/>
              </a:spcAft>
              <a:buSzPct val="83000"/>
            </a:pPr>
            <a:r>
              <a:rPr lang="en-NZ" sz="1000" b="1">
                <a:latin typeface="Segoe UI" panose="020B0502040204020203" pitchFamily="34" charset="0"/>
                <a:cs typeface="Segoe UI" panose="020B0502040204020203" pitchFamily="34" charset="0"/>
              </a:rPr>
              <a:t>WHO: </a:t>
            </a:r>
            <a:r>
              <a:rPr lang="en-NZ" sz="1001">
                <a:solidFill>
                  <a:schemeClr val="bg2">
                    <a:lumMod val="25000"/>
                  </a:schemeClr>
                </a:solidFill>
                <a:latin typeface="Segoe UI" panose="020B0502040204020203" pitchFamily="34" charset="0"/>
                <a:cs typeface="Segoe UI" panose="020B0502040204020203" pitchFamily="34" charset="0"/>
              </a:rPr>
              <a:t>Employer, HR, Leadership team and don’t forget </a:t>
            </a:r>
            <a:br>
              <a:rPr lang="en-NZ" sz="1001">
                <a:solidFill>
                  <a:schemeClr val="bg2">
                    <a:lumMod val="25000"/>
                  </a:schemeClr>
                </a:solidFill>
                <a:latin typeface="Segoe UI" panose="020B05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cs typeface="Segoe UI" panose="020B0502040204020203" pitchFamily="34" charset="0"/>
              </a:rPr>
              <a:t>to ask your employees</a:t>
            </a:r>
          </a:p>
          <a:p>
            <a:pPr marL="0" lvl="1">
              <a:lnSpc>
                <a:spcPts val="1200"/>
              </a:lnSpc>
              <a:spcAft>
                <a:spcPts val="200"/>
              </a:spcAft>
              <a:buSzPct val="83000"/>
            </a:pPr>
            <a:r>
              <a:rPr lang="en-NZ" sz="1000" b="1">
                <a:latin typeface="Segoe UI" panose="020B0502040204020203" pitchFamily="34" charset="0"/>
                <a:cs typeface="Segoe UI" panose="020B0502040204020203" pitchFamily="34" charset="0"/>
              </a:rPr>
              <a:t>PROCESS:</a:t>
            </a:r>
          </a:p>
          <a:p>
            <a:pPr marL="144000" lvl="1" indent="-144000">
              <a:lnSpc>
                <a:spcPts val="1200"/>
              </a:lnSpc>
              <a:spcAft>
                <a:spcPts val="400"/>
              </a:spcAft>
              <a:buClr>
                <a:schemeClr val="tx1"/>
              </a:buClr>
              <a:buSzPct val="100000"/>
              <a:buFont typeface="+mj-lt"/>
              <a:buAutoNum type="arabicPeriod"/>
            </a:pPr>
            <a:r>
              <a:rPr lang="en-US" sz="1001">
                <a:solidFill>
                  <a:schemeClr val="bg2">
                    <a:lumMod val="25000"/>
                  </a:schemeClr>
                </a:solidFill>
                <a:latin typeface="Segoe UI" panose="020B0502040204020203" pitchFamily="34" charset="0"/>
                <a:cs typeface="Segoe UI" panose="020B0502040204020203" pitchFamily="34" charset="0"/>
              </a:rPr>
              <a:t>Write down a list of all the people, services or resources in your wider network that you’d seek help from or use for supporting your people.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This could be an industry mate, the </a:t>
            </a:r>
            <a:r>
              <a:rPr lang="en-US" sz="1001" i="1">
                <a:solidFill>
                  <a:schemeClr val="bg2">
                    <a:lumMod val="25000"/>
                  </a:schemeClr>
                </a:solidFill>
                <a:latin typeface="Segoe UI" panose="020B0502040204020203" pitchFamily="34" charset="0"/>
                <a:cs typeface="Segoe UI" panose="020B0502040204020203" pitchFamily="34" charset="0"/>
              </a:rPr>
              <a:t>Are You Ok</a:t>
            </a:r>
            <a:r>
              <a:rPr lang="en-US" sz="1001">
                <a:solidFill>
                  <a:schemeClr val="bg2">
                    <a:lumMod val="25000"/>
                  </a:schemeClr>
                </a:solidFill>
                <a:latin typeface="Segoe UI" panose="020B0502040204020203" pitchFamily="34" charset="0"/>
                <a:cs typeface="Segoe UI" panose="020B0502040204020203" pitchFamily="34" charset="0"/>
              </a:rPr>
              <a:t>? online resources or a service like Healthline.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There’s no right or wrong answer.</a:t>
            </a:r>
          </a:p>
          <a:p>
            <a:pPr marL="144000" lvl="1" indent="-144000">
              <a:lnSpc>
                <a:spcPts val="1200"/>
              </a:lnSpc>
              <a:spcAft>
                <a:spcPts val="300"/>
              </a:spcAft>
              <a:buClr>
                <a:schemeClr val="tx1"/>
              </a:buClr>
              <a:buSzPct val="100000"/>
              <a:buFont typeface="+mj-lt"/>
              <a:buAutoNum type="arabicPeriod"/>
            </a:pPr>
            <a:r>
              <a:rPr lang="en-US" sz="1001">
                <a:solidFill>
                  <a:schemeClr val="bg2">
                    <a:lumMod val="25000"/>
                  </a:schemeClr>
                </a:solidFill>
                <a:latin typeface="Segoe UI" panose="020B0502040204020203" pitchFamily="34" charset="0"/>
                <a:cs typeface="Segoe UI" panose="020B0502040204020203" pitchFamily="34" charset="0"/>
              </a:rPr>
              <a:t>Print off the template on the next page (or draw your own) and write in the spaces provided categories that make sense to you that the list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could be split into, </a:t>
            </a:r>
            <a:r>
              <a:rPr lang="en-US" sz="1001" i="1">
                <a:solidFill>
                  <a:schemeClr val="bg2">
                    <a:lumMod val="25000"/>
                  </a:schemeClr>
                </a:solidFill>
                <a:latin typeface="Segoe UI" panose="020B0502040204020203" pitchFamily="34" charset="0"/>
                <a:cs typeface="Segoe UI" panose="020B0502040204020203" pitchFamily="34" charset="0"/>
              </a:rPr>
              <a:t>for example,</a:t>
            </a:r>
          </a:p>
          <a:p>
            <a:pPr marL="324000" lvl="5" indent="-180000">
              <a:lnSpc>
                <a:spcPts val="1200"/>
              </a:lnSpc>
              <a:spcAft>
                <a:spcPts val="200"/>
              </a:spcAft>
              <a:buClr>
                <a:schemeClr val="tx1"/>
              </a:buClr>
              <a:buSzPct val="110000"/>
              <a:buFont typeface="Segoe UI Black" panose="020B0A02040204020203" pitchFamily="34" charset="0"/>
              <a:buChar char="+"/>
            </a:pPr>
            <a:r>
              <a:rPr lang="en-US" sz="1001" b="1">
                <a:solidFill>
                  <a:schemeClr val="bg2">
                    <a:lumMod val="25000"/>
                  </a:schemeClr>
                </a:solidFill>
                <a:latin typeface="Segoe UI" panose="020B0502040204020203" pitchFamily="34" charset="0"/>
                <a:cs typeface="Segoe UI" panose="020B0502040204020203" pitchFamily="34" charset="0"/>
              </a:rPr>
              <a:t>support subject matter</a:t>
            </a:r>
            <a:r>
              <a:rPr lang="en-US" sz="1001">
                <a:solidFill>
                  <a:schemeClr val="bg2">
                    <a:lumMod val="25000"/>
                  </a:schemeClr>
                </a:solidFill>
                <a:latin typeface="Segoe UI" panose="020B0502040204020203" pitchFamily="34" charset="0"/>
                <a:cs typeface="Segoe UI" panose="020B0502040204020203" pitchFamily="34" charset="0"/>
              </a:rPr>
              <a:t>: mental health, literacy, disability support</a:t>
            </a:r>
          </a:p>
          <a:p>
            <a:pPr marL="324000" lvl="5" indent="-180000">
              <a:lnSpc>
                <a:spcPts val="1200"/>
              </a:lnSpc>
              <a:spcAft>
                <a:spcPts val="600"/>
              </a:spcAft>
              <a:buClr>
                <a:schemeClr val="tx1"/>
              </a:buClr>
              <a:buSzPct val="110000"/>
              <a:buFont typeface="Segoe UI Black" panose="020B0A02040204020203" pitchFamily="34" charset="0"/>
              <a:buChar char="+"/>
            </a:pPr>
            <a:r>
              <a:rPr lang="en-US" sz="1001" b="1">
                <a:solidFill>
                  <a:schemeClr val="bg2">
                    <a:lumMod val="25000"/>
                  </a:schemeClr>
                </a:solidFill>
                <a:latin typeface="Segoe UI" panose="020B0502040204020203" pitchFamily="34" charset="0"/>
                <a:cs typeface="Segoe UI" panose="020B0502040204020203" pitchFamily="34" charset="0"/>
              </a:rPr>
              <a:t>channels</a:t>
            </a:r>
            <a:r>
              <a:rPr lang="en-US" sz="1001">
                <a:solidFill>
                  <a:schemeClr val="bg2">
                    <a:lumMod val="25000"/>
                  </a:schemeClr>
                </a:solidFill>
                <a:latin typeface="Segoe UI" panose="020B0502040204020203" pitchFamily="34" charset="0"/>
                <a:cs typeface="Segoe UI" panose="020B0502040204020203" pitchFamily="34" charset="0"/>
              </a:rPr>
              <a:t>: print/digital resources, key people, professional or Government services</a:t>
            </a:r>
          </a:p>
          <a:p>
            <a:pPr marL="144000" lvl="2">
              <a:lnSpc>
                <a:spcPts val="1200"/>
              </a:lnSpc>
              <a:spcAft>
                <a:spcPts val="800"/>
              </a:spcAft>
              <a:buClr>
                <a:schemeClr val="accent2"/>
              </a:buClr>
              <a:buSzPct val="83000"/>
            </a:pPr>
            <a:r>
              <a:rPr lang="en-US" sz="1001" spc="-10">
                <a:solidFill>
                  <a:schemeClr val="bg2">
                    <a:lumMod val="25000"/>
                  </a:schemeClr>
                </a:solidFill>
                <a:latin typeface="Segoe UI" panose="020B0502040204020203" pitchFamily="34" charset="0"/>
                <a:cs typeface="Segoe UI" panose="020B0502040204020203" pitchFamily="34" charset="0"/>
              </a:rPr>
              <a:t>Read and transfer the people, services and resources you’ve come up with into the categories they align </a:t>
            </a:r>
            <a:br>
              <a:rPr lang="en-US" sz="1001" spc="-10">
                <a:solidFill>
                  <a:schemeClr val="bg2">
                    <a:lumMod val="25000"/>
                  </a:schemeClr>
                </a:solidFill>
                <a:latin typeface="Segoe UI" panose="020B0502040204020203" pitchFamily="34" charset="0"/>
                <a:cs typeface="Segoe UI" panose="020B0502040204020203" pitchFamily="34" charset="0"/>
              </a:rPr>
            </a:br>
            <a:r>
              <a:rPr lang="en-US" sz="1001" spc="-10">
                <a:solidFill>
                  <a:schemeClr val="bg2">
                    <a:lumMod val="25000"/>
                  </a:schemeClr>
                </a:solidFill>
                <a:latin typeface="Segoe UI" panose="020B0502040204020203" pitchFamily="34" charset="0"/>
                <a:cs typeface="Segoe UI" panose="020B0502040204020203" pitchFamily="34" charset="0"/>
              </a:rPr>
              <a:t>most to.</a:t>
            </a:r>
          </a:p>
          <a:p>
            <a:pPr marL="0" lvl="1">
              <a:lnSpc>
                <a:spcPts val="1200"/>
              </a:lnSpc>
              <a:spcAft>
                <a:spcPts val="200"/>
              </a:spcAft>
              <a:buClr>
                <a:schemeClr val="accent2"/>
              </a:buClr>
              <a:buSzPct val="83000"/>
            </a:pPr>
            <a:r>
              <a:rPr lang="en-NZ" sz="1000" b="1">
                <a:latin typeface="Segoe UI" panose="020B0502040204020203" pitchFamily="34" charset="0"/>
                <a:cs typeface="Segoe UI" panose="020B0502040204020203" pitchFamily="34" charset="0"/>
              </a:rPr>
              <a:t>HOW TO USE IT:</a:t>
            </a:r>
            <a:endParaRPr lang="en-US" sz="1000" b="1">
              <a:latin typeface="Segoe UI" panose="020B0502040204020203" pitchFamily="34" charset="0"/>
              <a:cs typeface="Segoe UI" panose="020B0502040204020203" pitchFamily="34" charset="0"/>
            </a:endParaRPr>
          </a:p>
          <a:p>
            <a:pPr marL="0" lvl="1">
              <a:lnSpc>
                <a:spcPts val="1200"/>
              </a:lnSpc>
              <a:spcAft>
                <a:spcPts val="300"/>
              </a:spcAft>
              <a:buClr>
                <a:schemeClr val="accent2"/>
              </a:buClr>
              <a:buSzPct val="83000"/>
            </a:pPr>
            <a:r>
              <a:rPr lang="en-US" sz="1001">
                <a:solidFill>
                  <a:schemeClr val="bg2">
                    <a:lumMod val="25000"/>
                  </a:schemeClr>
                </a:solidFill>
                <a:latin typeface="Segoe UI" panose="020B0502040204020203" pitchFamily="34" charset="0"/>
                <a:cs typeface="Segoe UI" panose="020B0502040204020203" pitchFamily="34" charset="0"/>
              </a:rPr>
              <a:t>Looking at your map can you see:</a:t>
            </a:r>
          </a:p>
          <a:p>
            <a:pPr marL="144000" lvl="1" indent="-144000">
              <a:lnSpc>
                <a:spcPts val="1200"/>
              </a:lnSpc>
              <a:spcAft>
                <a:spcPts val="200"/>
              </a:spcAft>
              <a:buClr>
                <a:schemeClr val="tx1"/>
              </a:buClr>
              <a:buSzPct val="110000"/>
              <a:buFont typeface="Segoe UI Black" panose="020B0A02040204020203" pitchFamily="34" charset="0"/>
              <a:buChar char="+"/>
            </a:pPr>
            <a:r>
              <a:rPr lang="en-US" sz="1001">
                <a:solidFill>
                  <a:schemeClr val="bg2">
                    <a:lumMod val="25000"/>
                  </a:schemeClr>
                </a:solidFill>
                <a:latin typeface="Segoe UI" panose="020B0502040204020203" pitchFamily="34" charset="0"/>
                <a:cs typeface="Segoe UI" panose="020B0502040204020203" pitchFamily="34" charset="0"/>
              </a:rPr>
              <a:t>any gaps that you may need to research, and fill based on what your people come to you for?</a:t>
            </a:r>
          </a:p>
          <a:p>
            <a:pPr marL="144000" lvl="1" indent="-144000">
              <a:lnSpc>
                <a:spcPts val="1200"/>
              </a:lnSpc>
              <a:spcAft>
                <a:spcPts val="400"/>
              </a:spcAft>
              <a:buClr>
                <a:schemeClr val="tx1"/>
              </a:buClr>
              <a:buSzPct val="110000"/>
              <a:buFont typeface="Segoe UI Black" panose="020B0A02040204020203" pitchFamily="34" charset="0"/>
              <a:buChar char="+"/>
            </a:pPr>
            <a:r>
              <a:rPr lang="en-US" sz="1001">
                <a:solidFill>
                  <a:schemeClr val="bg2">
                    <a:lumMod val="25000"/>
                  </a:schemeClr>
                </a:solidFill>
                <a:latin typeface="Segoe UI" panose="020B0502040204020203" pitchFamily="34" charset="0"/>
                <a:cs typeface="Segoe UI" panose="020B0502040204020203" pitchFamily="34" charset="0"/>
              </a:rPr>
              <a:t>are there people you’ve lost touch with or services you don’t know how to access?</a:t>
            </a:r>
          </a:p>
          <a:p>
            <a:pPr marL="0" lvl="1">
              <a:lnSpc>
                <a:spcPts val="1200"/>
              </a:lnSpc>
              <a:spcAft>
                <a:spcPts val="300"/>
              </a:spcAft>
              <a:buClr>
                <a:schemeClr val="accent2"/>
              </a:buClr>
              <a:buSzPct val="83000"/>
            </a:pPr>
            <a:r>
              <a:rPr lang="en-US" sz="1001">
                <a:solidFill>
                  <a:schemeClr val="bg2">
                    <a:lumMod val="25000"/>
                  </a:schemeClr>
                </a:solidFill>
                <a:latin typeface="Segoe UI" panose="020B0502040204020203" pitchFamily="34" charset="0"/>
                <a:cs typeface="Segoe UI" panose="020B0502040204020203" pitchFamily="34" charset="0"/>
              </a:rPr>
              <a:t>Make a note of what you need more of and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make it a regular habit to backfill this map. When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a worker needs assistance that’s outside your area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of expertise you can call on it quickly to see what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your next steps will be. If it evolves into a support directory for your team, even better!</a:t>
            </a:r>
          </a:p>
          <a:p>
            <a:pPr lvl="1">
              <a:lnSpc>
                <a:spcPts val="1250"/>
              </a:lnSpc>
              <a:spcAft>
                <a:spcPts val="300"/>
              </a:spcAft>
              <a:buClr>
                <a:schemeClr val="accent2"/>
              </a:buClr>
              <a:buSzPct val="83000"/>
            </a:pPr>
            <a:endParaRPr lang="en-NZ" sz="1050" i="1">
              <a:solidFill>
                <a:schemeClr val="tx2">
                  <a:lumMod val="50000"/>
                </a:schemeClr>
              </a:solidFill>
            </a:endParaRPr>
          </a:p>
        </p:txBody>
      </p:sp>
      <p:grpSp>
        <p:nvGrpSpPr>
          <p:cNvPr id="8" name="Group 7">
            <a:extLst>
              <a:ext uri="{FF2B5EF4-FFF2-40B4-BE49-F238E27FC236}">
                <a16:creationId xmlns:a16="http://schemas.microsoft.com/office/drawing/2014/main" id="{0B59817D-F90E-DAC6-8E19-DB266F0789FB}"/>
              </a:ext>
            </a:extLst>
          </p:cNvPr>
          <p:cNvGrpSpPr/>
          <p:nvPr/>
        </p:nvGrpSpPr>
        <p:grpSpPr>
          <a:xfrm>
            <a:off x="6358270" y="240174"/>
            <a:ext cx="3189776" cy="350579"/>
            <a:chOff x="6776046" y="240174"/>
            <a:chExt cx="2772000" cy="350579"/>
          </a:xfrm>
        </p:grpSpPr>
        <p:grpSp>
          <p:nvGrpSpPr>
            <p:cNvPr id="11" name="Group 10">
              <a:extLst>
                <a:ext uri="{FF2B5EF4-FFF2-40B4-BE49-F238E27FC236}">
                  <a16:creationId xmlns:a16="http://schemas.microsoft.com/office/drawing/2014/main" id="{4A74BA5D-C505-0300-6ADC-E67E277DE21C}"/>
                </a:ext>
              </a:extLst>
            </p:cNvPr>
            <p:cNvGrpSpPr/>
            <p:nvPr/>
          </p:nvGrpSpPr>
          <p:grpSpPr>
            <a:xfrm>
              <a:off x="6776046" y="240174"/>
              <a:ext cx="2772000" cy="350579"/>
              <a:chOff x="6776046" y="240174"/>
              <a:chExt cx="2772000" cy="350579"/>
            </a:xfrm>
            <a:solidFill>
              <a:schemeClr val="accent3">
                <a:lumMod val="75000"/>
              </a:schemeClr>
            </a:solidFill>
          </p:grpSpPr>
          <p:sp>
            <p:nvSpPr>
              <p:cNvPr id="14" name="Free-form: Shape 13">
                <a:extLst>
                  <a:ext uri="{FF2B5EF4-FFF2-40B4-BE49-F238E27FC236}">
                    <a16:creationId xmlns:a16="http://schemas.microsoft.com/office/drawing/2014/main" id="{A97C6920-134C-C354-BA10-807CDD88F81A}"/>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16" name="Free-form: Shape 15">
                <a:extLst>
                  <a:ext uri="{FF2B5EF4-FFF2-40B4-BE49-F238E27FC236}">
                    <a16:creationId xmlns:a16="http://schemas.microsoft.com/office/drawing/2014/main" id="{4B10F383-60E1-84EB-79EA-4FA36E51D870}"/>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43C584E1-19F6-3A07-63B9-3B32EFE2A49C}"/>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127" name="Group 126">
            <a:extLst>
              <a:ext uri="{FF2B5EF4-FFF2-40B4-BE49-F238E27FC236}">
                <a16:creationId xmlns:a16="http://schemas.microsoft.com/office/drawing/2014/main" id="{28CF6EE1-CCE2-B1C6-4E24-DE31BA186833}"/>
              </a:ext>
            </a:extLst>
          </p:cNvPr>
          <p:cNvGrpSpPr/>
          <p:nvPr/>
        </p:nvGrpSpPr>
        <p:grpSpPr>
          <a:xfrm rot="19896475">
            <a:off x="-253994" y="216224"/>
            <a:ext cx="2416532" cy="339055"/>
            <a:chOff x="-22554" y="232542"/>
            <a:chExt cx="1775637" cy="339055"/>
          </a:xfrm>
        </p:grpSpPr>
        <p:sp>
          <p:nvSpPr>
            <p:cNvPr id="122" name="TextBox 121">
              <a:extLst>
                <a:ext uri="{FF2B5EF4-FFF2-40B4-BE49-F238E27FC236}">
                  <a16:creationId xmlns:a16="http://schemas.microsoft.com/office/drawing/2014/main" id="{62A2B656-DE6D-0C1B-D456-6BA1E05FA07F}"/>
                </a:ext>
              </a:extLst>
            </p:cNvPr>
            <p:cNvSpPr txBox="1"/>
            <p:nvPr/>
          </p:nvSpPr>
          <p:spPr>
            <a:xfrm>
              <a:off x="233060" y="233043"/>
              <a:ext cx="1349468" cy="338554"/>
            </a:xfrm>
            <a:prstGeom prst="rect">
              <a:avLst/>
            </a:prstGeom>
            <a:noFill/>
          </p:spPr>
          <p:txBody>
            <a:bodyPr wrap="square">
              <a:spAutoFit/>
            </a:bodyPr>
            <a:lstStyle/>
            <a:p>
              <a:r>
                <a:rPr lang="en-NZ" sz="1600" b="1">
                  <a:solidFill>
                    <a:schemeClr val="tx2">
                      <a:lumMod val="10000"/>
                      <a:lumOff val="90000"/>
                    </a:schemeClr>
                  </a:solidFill>
                  <a:latin typeface="Segoe UI Black" panose="020B0A02040204020203" pitchFamily="34" charset="0"/>
                  <a:ea typeface="Segoe UI Black" panose="020B0A02040204020203" pitchFamily="34" charset="0"/>
                </a:rPr>
                <a:t>EXAMPLE</a:t>
              </a:r>
              <a:endParaRPr lang="en-NZ" sz="2400">
                <a:solidFill>
                  <a:schemeClr val="tx2">
                    <a:lumMod val="10000"/>
                    <a:lumOff val="90000"/>
                  </a:schemeClr>
                </a:solidFill>
                <a:latin typeface="Segoe UI Black" panose="020B0A02040204020203" pitchFamily="34" charset="0"/>
                <a:ea typeface="Segoe UI Black" panose="020B0A02040204020203" pitchFamily="34" charset="0"/>
              </a:endParaRPr>
            </a:p>
          </p:txBody>
        </p:sp>
        <p:cxnSp>
          <p:nvCxnSpPr>
            <p:cNvPr id="125" name="Straight Connector 124">
              <a:extLst>
                <a:ext uri="{FF2B5EF4-FFF2-40B4-BE49-F238E27FC236}">
                  <a16:creationId xmlns:a16="http://schemas.microsoft.com/office/drawing/2014/main" id="{F0C24010-87BB-26B1-A54F-51A3FBE27B47}"/>
                </a:ext>
              </a:extLst>
            </p:cNvPr>
            <p:cNvCxnSpPr>
              <a:cxnSpLocks/>
            </p:cNvCxnSpPr>
            <p:nvPr/>
          </p:nvCxnSpPr>
          <p:spPr>
            <a:xfrm>
              <a:off x="-22554" y="232542"/>
              <a:ext cx="1775637" cy="0"/>
            </a:xfrm>
            <a:prstGeom prst="line">
              <a:avLst/>
            </a:prstGeom>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8378C4F-EC87-8873-80A0-FA11699EBF47}"/>
                </a:ext>
              </a:extLst>
            </p:cNvPr>
            <p:cNvCxnSpPr>
              <a:cxnSpLocks/>
            </p:cNvCxnSpPr>
            <p:nvPr/>
          </p:nvCxnSpPr>
          <p:spPr>
            <a:xfrm>
              <a:off x="-22554" y="571597"/>
              <a:ext cx="1775637" cy="0"/>
            </a:xfrm>
            <a:prstGeom prst="line">
              <a:avLst/>
            </a:prstGeom>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C0E9EC3-4835-39A0-F725-2CF02A419054}"/>
              </a:ext>
            </a:extLst>
          </p:cNvPr>
          <p:cNvGrpSpPr/>
          <p:nvPr/>
        </p:nvGrpSpPr>
        <p:grpSpPr>
          <a:xfrm>
            <a:off x="2247179" y="2211219"/>
            <a:ext cx="1650232" cy="1627789"/>
            <a:chOff x="3614315" y="2065264"/>
            <a:chExt cx="2354738" cy="2322714"/>
          </a:xfrm>
        </p:grpSpPr>
        <p:cxnSp>
          <p:nvCxnSpPr>
            <p:cNvPr id="101" name="Straight Connector 100">
              <a:extLst>
                <a:ext uri="{FF2B5EF4-FFF2-40B4-BE49-F238E27FC236}">
                  <a16:creationId xmlns:a16="http://schemas.microsoft.com/office/drawing/2014/main" id="{663114E7-06C8-A4B6-709C-B21D9FA31E94}"/>
                </a:ext>
              </a:extLst>
            </p:cNvPr>
            <p:cNvCxnSpPr>
              <a:cxnSpLocks/>
            </p:cNvCxnSpPr>
            <p:nvPr/>
          </p:nvCxnSpPr>
          <p:spPr>
            <a:xfrm flipH="1" flipV="1">
              <a:off x="3614315" y="2556251"/>
              <a:ext cx="2354738" cy="133557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A1C15D6-4E64-5C0B-2C3A-9B13EECF85E0}"/>
                </a:ext>
              </a:extLst>
            </p:cNvPr>
            <p:cNvCxnSpPr>
              <a:cxnSpLocks/>
            </p:cNvCxnSpPr>
            <p:nvPr/>
          </p:nvCxnSpPr>
          <p:spPr>
            <a:xfrm>
              <a:off x="4823343" y="2065264"/>
              <a:ext cx="0" cy="23227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71D4E2C-835D-5987-A5C1-B00C20E30121}"/>
                </a:ext>
              </a:extLst>
            </p:cNvPr>
            <p:cNvCxnSpPr>
              <a:cxnSpLocks/>
            </p:cNvCxnSpPr>
            <p:nvPr/>
          </p:nvCxnSpPr>
          <p:spPr>
            <a:xfrm flipH="1">
              <a:off x="3658456" y="2556252"/>
              <a:ext cx="2259662" cy="137274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7" name="Oval 86">
            <a:extLst>
              <a:ext uri="{FF2B5EF4-FFF2-40B4-BE49-F238E27FC236}">
                <a16:creationId xmlns:a16="http://schemas.microsoft.com/office/drawing/2014/main" id="{B1EC03D7-2276-4BEE-247F-6117FAFD1AA5}"/>
              </a:ext>
            </a:extLst>
          </p:cNvPr>
          <p:cNvSpPr/>
          <p:nvPr/>
        </p:nvSpPr>
        <p:spPr>
          <a:xfrm>
            <a:off x="2471895" y="2424713"/>
            <a:ext cx="1200800" cy="1200801"/>
          </a:xfrm>
          <a:prstGeom prst="ellips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solidFill>
                <a:schemeClr val="tx2"/>
              </a:solidFill>
            </a:endParaRPr>
          </a:p>
        </p:txBody>
      </p:sp>
      <p:sp>
        <p:nvSpPr>
          <p:cNvPr id="88" name="Oval 87">
            <a:extLst>
              <a:ext uri="{FF2B5EF4-FFF2-40B4-BE49-F238E27FC236}">
                <a16:creationId xmlns:a16="http://schemas.microsoft.com/office/drawing/2014/main" id="{28A85FA0-439F-871A-3749-1AEF8E347781}"/>
              </a:ext>
            </a:extLst>
          </p:cNvPr>
          <p:cNvSpPr/>
          <p:nvPr/>
        </p:nvSpPr>
        <p:spPr>
          <a:xfrm>
            <a:off x="3823963" y="3097372"/>
            <a:ext cx="1410450" cy="1380165"/>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89" name="TextBox 88">
            <a:extLst>
              <a:ext uri="{FF2B5EF4-FFF2-40B4-BE49-F238E27FC236}">
                <a16:creationId xmlns:a16="http://schemas.microsoft.com/office/drawing/2014/main" id="{8C0555E1-5D22-E9D6-465A-CA0A8C7687D8}"/>
              </a:ext>
            </a:extLst>
          </p:cNvPr>
          <p:cNvSpPr txBox="1"/>
          <p:nvPr/>
        </p:nvSpPr>
        <p:spPr>
          <a:xfrm rot="21419945">
            <a:off x="2057771" y="2616104"/>
            <a:ext cx="1583601" cy="490519"/>
          </a:xfrm>
          <a:prstGeom prst="rect">
            <a:avLst/>
          </a:prstGeom>
          <a:noFill/>
        </p:spPr>
        <p:txBody>
          <a:bodyPr wrap="square">
            <a:spAutoFit/>
          </a:bodyPr>
          <a:lstStyle/>
          <a:p>
            <a:pPr lvl="1" algn="ctr">
              <a:lnSpc>
                <a:spcPts val="1500"/>
              </a:lnSpc>
              <a:spcAft>
                <a:spcPts val="601"/>
              </a:spcAft>
            </a:pPr>
            <a:r>
              <a:rPr lang="en-NZ" sz="1600" b="1">
                <a:solidFill>
                  <a:schemeClr val="bg2">
                    <a:lumMod val="25000"/>
                  </a:schemeClr>
                </a:solidFill>
                <a:latin typeface="Bradley Hand ITC" panose="03070402050302030203" pitchFamily="66" charset="0"/>
                <a:ea typeface="Segoe UI Black" panose="020B0A02040204020203" pitchFamily="34" charset="0"/>
              </a:rPr>
              <a:t>JC Plumbing</a:t>
            </a:r>
            <a:endParaRPr lang="en-NZ" sz="1600" b="1" i="1">
              <a:solidFill>
                <a:schemeClr val="bg2">
                  <a:lumMod val="25000"/>
                </a:schemeClr>
              </a:solidFill>
              <a:latin typeface="Bradley Hand ITC" panose="03070402050302030203" pitchFamily="66" charset="0"/>
              <a:ea typeface="Segoe UI Black" panose="020B0A02040204020203" pitchFamily="34" charset="0"/>
            </a:endParaRPr>
          </a:p>
        </p:txBody>
      </p:sp>
      <p:sp>
        <p:nvSpPr>
          <p:cNvPr id="90" name="Oval 89">
            <a:extLst>
              <a:ext uri="{FF2B5EF4-FFF2-40B4-BE49-F238E27FC236}">
                <a16:creationId xmlns:a16="http://schemas.microsoft.com/office/drawing/2014/main" id="{B24F39EF-2517-9180-C245-9C5645BD26C2}"/>
              </a:ext>
            </a:extLst>
          </p:cNvPr>
          <p:cNvSpPr/>
          <p:nvPr/>
        </p:nvSpPr>
        <p:spPr>
          <a:xfrm>
            <a:off x="875194" y="1496408"/>
            <a:ext cx="1410450" cy="1380168"/>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1" name="Oval 90">
            <a:extLst>
              <a:ext uri="{FF2B5EF4-FFF2-40B4-BE49-F238E27FC236}">
                <a16:creationId xmlns:a16="http://schemas.microsoft.com/office/drawing/2014/main" id="{004A1204-94DB-72E4-10E6-3CE566846237}"/>
              </a:ext>
            </a:extLst>
          </p:cNvPr>
          <p:cNvSpPr/>
          <p:nvPr/>
        </p:nvSpPr>
        <p:spPr>
          <a:xfrm>
            <a:off x="2389533" y="3939470"/>
            <a:ext cx="1410450" cy="1380166"/>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2" name="Oval 91">
            <a:extLst>
              <a:ext uri="{FF2B5EF4-FFF2-40B4-BE49-F238E27FC236}">
                <a16:creationId xmlns:a16="http://schemas.microsoft.com/office/drawing/2014/main" id="{D78CCBD9-09AC-9EAC-BAE3-01D8E8C10C99}"/>
              </a:ext>
            </a:extLst>
          </p:cNvPr>
          <p:cNvSpPr/>
          <p:nvPr/>
        </p:nvSpPr>
        <p:spPr>
          <a:xfrm>
            <a:off x="3847348" y="1496408"/>
            <a:ext cx="1410450" cy="1380168"/>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3" name="Oval 92">
            <a:extLst>
              <a:ext uri="{FF2B5EF4-FFF2-40B4-BE49-F238E27FC236}">
                <a16:creationId xmlns:a16="http://schemas.microsoft.com/office/drawing/2014/main" id="{4936004D-2A2B-4DFB-CE73-522ED89F3042}"/>
              </a:ext>
            </a:extLst>
          </p:cNvPr>
          <p:cNvSpPr>
            <a:spLocks/>
          </p:cNvSpPr>
          <p:nvPr/>
        </p:nvSpPr>
        <p:spPr>
          <a:xfrm>
            <a:off x="2389533" y="776862"/>
            <a:ext cx="1410450" cy="1346032"/>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4" name="Oval 93">
            <a:extLst>
              <a:ext uri="{FF2B5EF4-FFF2-40B4-BE49-F238E27FC236}">
                <a16:creationId xmlns:a16="http://schemas.microsoft.com/office/drawing/2014/main" id="{A5B91A75-754E-FDD8-FF56-7F18AC2E1A66}"/>
              </a:ext>
            </a:extLst>
          </p:cNvPr>
          <p:cNvSpPr/>
          <p:nvPr/>
        </p:nvSpPr>
        <p:spPr>
          <a:xfrm>
            <a:off x="902477" y="3097372"/>
            <a:ext cx="1410450" cy="1380165"/>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95" name="Oval 94">
            <a:extLst>
              <a:ext uri="{FF2B5EF4-FFF2-40B4-BE49-F238E27FC236}">
                <a16:creationId xmlns:a16="http://schemas.microsoft.com/office/drawing/2014/main" id="{7017661A-838E-1C65-2F92-7CEDDD396632}"/>
              </a:ext>
            </a:extLst>
          </p:cNvPr>
          <p:cNvSpPr/>
          <p:nvPr/>
        </p:nvSpPr>
        <p:spPr>
          <a:xfrm>
            <a:off x="2079952" y="2386036"/>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2</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96" name="Oval 95">
            <a:extLst>
              <a:ext uri="{FF2B5EF4-FFF2-40B4-BE49-F238E27FC236}">
                <a16:creationId xmlns:a16="http://schemas.microsoft.com/office/drawing/2014/main" id="{6863E98B-0E05-7514-F55D-495B8084D975}"/>
              </a:ext>
            </a:extLst>
          </p:cNvPr>
          <p:cNvSpPr/>
          <p:nvPr/>
        </p:nvSpPr>
        <p:spPr>
          <a:xfrm>
            <a:off x="2090939" y="3400878"/>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3</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97" name="Oval 96">
            <a:extLst>
              <a:ext uri="{FF2B5EF4-FFF2-40B4-BE49-F238E27FC236}">
                <a16:creationId xmlns:a16="http://schemas.microsoft.com/office/drawing/2014/main" id="{249B259B-F500-E853-5329-90957AFE1ADB}"/>
              </a:ext>
            </a:extLst>
          </p:cNvPr>
          <p:cNvSpPr/>
          <p:nvPr/>
        </p:nvSpPr>
        <p:spPr>
          <a:xfrm>
            <a:off x="2968751" y="1991893"/>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1</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98" name="Oval 97">
            <a:extLst>
              <a:ext uri="{FF2B5EF4-FFF2-40B4-BE49-F238E27FC236}">
                <a16:creationId xmlns:a16="http://schemas.microsoft.com/office/drawing/2014/main" id="{4DC2BD74-8F26-DAF8-D08B-63470FFD7A91}"/>
              </a:ext>
            </a:extLst>
          </p:cNvPr>
          <p:cNvSpPr/>
          <p:nvPr/>
        </p:nvSpPr>
        <p:spPr>
          <a:xfrm>
            <a:off x="2976852" y="3796333"/>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4</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99" name="Oval 98">
            <a:extLst>
              <a:ext uri="{FF2B5EF4-FFF2-40B4-BE49-F238E27FC236}">
                <a16:creationId xmlns:a16="http://schemas.microsoft.com/office/drawing/2014/main" id="{EAA56514-5537-9D25-B603-AC03C6DC2865}"/>
              </a:ext>
            </a:extLst>
          </p:cNvPr>
          <p:cNvSpPr/>
          <p:nvPr/>
        </p:nvSpPr>
        <p:spPr>
          <a:xfrm>
            <a:off x="3773244" y="2386036"/>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6</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00" name="Oval 99">
            <a:extLst>
              <a:ext uri="{FF2B5EF4-FFF2-40B4-BE49-F238E27FC236}">
                <a16:creationId xmlns:a16="http://schemas.microsoft.com/office/drawing/2014/main" id="{F3C02B5A-8C09-AC9D-2C52-CE4E778ACDA8}"/>
              </a:ext>
            </a:extLst>
          </p:cNvPr>
          <p:cNvSpPr/>
          <p:nvPr/>
        </p:nvSpPr>
        <p:spPr>
          <a:xfrm>
            <a:off x="3782962" y="3362547"/>
            <a:ext cx="258054" cy="262001"/>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latin typeface="Segoe UI" panose="020B0502040204020203" pitchFamily="34" charset="0"/>
                <a:ea typeface="Segoe UI Black" panose="020B0A02040204020203" pitchFamily="34" charset="0"/>
                <a:cs typeface="Segoe UI" panose="020B0502040204020203" pitchFamily="34" charset="0"/>
              </a:rPr>
              <a:t>5</a:t>
            </a:r>
            <a:endParaRPr lang="en-NZ" sz="11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06" name="Oval 105">
            <a:extLst>
              <a:ext uri="{FF2B5EF4-FFF2-40B4-BE49-F238E27FC236}">
                <a16:creationId xmlns:a16="http://schemas.microsoft.com/office/drawing/2014/main" id="{5ADB3AB3-1125-33F5-FF42-DC1487F58234}"/>
              </a:ext>
            </a:extLst>
          </p:cNvPr>
          <p:cNvSpPr/>
          <p:nvPr/>
        </p:nvSpPr>
        <p:spPr>
          <a:xfrm rot="21137882">
            <a:off x="726241" y="1891425"/>
            <a:ext cx="1664264" cy="55144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1200" b="1" spc="-40">
                <a:solidFill>
                  <a:schemeClr val="tx2"/>
                </a:solidFill>
                <a:latin typeface="Bradley Hand ITC" panose="03070402050302030203" pitchFamily="66" charset="0"/>
              </a:rPr>
              <a:t>MENTAL HEALTH + WELLBEING</a:t>
            </a:r>
            <a:endParaRPr lang="en-NZ" sz="1200" b="1" spc="-40">
              <a:solidFill>
                <a:schemeClr val="tx2"/>
              </a:solidFill>
              <a:latin typeface="Bradley Hand ITC" panose="03070402050302030203" pitchFamily="66" charset="0"/>
            </a:endParaRPr>
          </a:p>
        </p:txBody>
      </p:sp>
      <p:sp>
        <p:nvSpPr>
          <p:cNvPr id="107" name="Oval 106">
            <a:extLst>
              <a:ext uri="{FF2B5EF4-FFF2-40B4-BE49-F238E27FC236}">
                <a16:creationId xmlns:a16="http://schemas.microsoft.com/office/drawing/2014/main" id="{7790D704-2076-8A1C-B500-6EB190E88D1E}"/>
              </a:ext>
            </a:extLst>
          </p:cNvPr>
          <p:cNvSpPr/>
          <p:nvPr/>
        </p:nvSpPr>
        <p:spPr>
          <a:xfrm>
            <a:off x="2068589" y="4304990"/>
            <a:ext cx="2061515" cy="6380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lnSpc>
                <a:spcPts val="1400"/>
              </a:lnSpc>
            </a:pPr>
            <a:r>
              <a:rPr lang="en-US" sz="1200" b="1" spc="-40" dirty="0">
                <a:solidFill>
                  <a:schemeClr val="tx2"/>
                </a:solidFill>
                <a:latin typeface="Bradley Hand ITC" panose="03070402050302030203" pitchFamily="66" charset="0"/>
              </a:rPr>
              <a:t>MONEY/FINANCE</a:t>
            </a:r>
            <a:endParaRPr lang="en-NZ" sz="1200" b="1" spc="-40" dirty="0">
              <a:solidFill>
                <a:schemeClr val="tx2"/>
              </a:solidFill>
              <a:latin typeface="Bradley Hand ITC" panose="03070402050302030203" pitchFamily="66" charset="0"/>
            </a:endParaRPr>
          </a:p>
        </p:txBody>
      </p:sp>
      <p:sp>
        <p:nvSpPr>
          <p:cNvPr id="108" name="Oval 107">
            <a:extLst>
              <a:ext uri="{FF2B5EF4-FFF2-40B4-BE49-F238E27FC236}">
                <a16:creationId xmlns:a16="http://schemas.microsoft.com/office/drawing/2014/main" id="{4E680B0D-83A0-5E98-B9B3-A198936150EF}"/>
              </a:ext>
            </a:extLst>
          </p:cNvPr>
          <p:cNvSpPr/>
          <p:nvPr/>
        </p:nvSpPr>
        <p:spPr>
          <a:xfrm rot="21160808">
            <a:off x="3806584" y="1838488"/>
            <a:ext cx="1522270" cy="6380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lnSpc>
                <a:spcPts val="1400"/>
              </a:lnSpc>
            </a:pPr>
            <a:r>
              <a:rPr lang="en-US" sz="1200" b="1" spc="-40">
                <a:solidFill>
                  <a:schemeClr val="tx2"/>
                </a:solidFill>
                <a:latin typeface="Bradley Hand ITC" panose="03070402050302030203" pitchFamily="66" charset="0"/>
              </a:rPr>
              <a:t>MIGRANT SUPPORT </a:t>
            </a:r>
            <a:endParaRPr lang="en-NZ" sz="1200" b="1" spc="-40">
              <a:solidFill>
                <a:schemeClr val="tx2"/>
              </a:solidFill>
              <a:latin typeface="Bradley Hand ITC" panose="03070402050302030203" pitchFamily="66" charset="0"/>
            </a:endParaRPr>
          </a:p>
        </p:txBody>
      </p:sp>
      <p:sp>
        <p:nvSpPr>
          <p:cNvPr id="109" name="Oval 108">
            <a:extLst>
              <a:ext uri="{FF2B5EF4-FFF2-40B4-BE49-F238E27FC236}">
                <a16:creationId xmlns:a16="http://schemas.microsoft.com/office/drawing/2014/main" id="{470787C6-C4DC-4411-BC2F-6430DB8FA0C5}"/>
              </a:ext>
            </a:extLst>
          </p:cNvPr>
          <p:cNvSpPr/>
          <p:nvPr/>
        </p:nvSpPr>
        <p:spPr>
          <a:xfrm rot="204645">
            <a:off x="790209" y="3467010"/>
            <a:ext cx="1703130" cy="6380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lnSpc>
                <a:spcPts val="1400"/>
              </a:lnSpc>
            </a:pPr>
            <a:r>
              <a:rPr lang="en-US" sz="1200" b="1" spc="-40" dirty="0">
                <a:solidFill>
                  <a:schemeClr val="tx2"/>
                </a:solidFill>
                <a:latin typeface="Bradley Hand ITC" panose="03070402050302030203" pitchFamily="66" charset="0"/>
              </a:rPr>
              <a:t>DISABILITY SERVICES</a:t>
            </a:r>
            <a:endParaRPr lang="en-NZ" sz="1200" b="1" spc="-40" dirty="0">
              <a:solidFill>
                <a:schemeClr val="tx2"/>
              </a:solidFill>
              <a:latin typeface="Bradley Hand ITC" panose="03070402050302030203" pitchFamily="66" charset="0"/>
            </a:endParaRPr>
          </a:p>
        </p:txBody>
      </p:sp>
      <p:sp>
        <p:nvSpPr>
          <p:cNvPr id="110" name="Oval 109">
            <a:extLst>
              <a:ext uri="{FF2B5EF4-FFF2-40B4-BE49-F238E27FC236}">
                <a16:creationId xmlns:a16="http://schemas.microsoft.com/office/drawing/2014/main" id="{7A163B91-9C4A-EABF-9878-6FE0ED10C032}"/>
              </a:ext>
            </a:extLst>
          </p:cNvPr>
          <p:cNvSpPr/>
          <p:nvPr/>
        </p:nvSpPr>
        <p:spPr>
          <a:xfrm>
            <a:off x="3718182" y="3502452"/>
            <a:ext cx="1622012" cy="63801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lnSpc>
                <a:spcPts val="1400"/>
              </a:lnSpc>
            </a:pPr>
            <a:r>
              <a:rPr lang="en-US" sz="1200" b="1" spc="-40">
                <a:solidFill>
                  <a:schemeClr val="tx2"/>
                </a:solidFill>
                <a:latin typeface="Bradley Hand ITC" panose="03070402050302030203" pitchFamily="66" charset="0"/>
              </a:rPr>
              <a:t>YOUTH SUPPORTS</a:t>
            </a:r>
            <a:endParaRPr lang="en-NZ" sz="1200" b="1" spc="-40">
              <a:solidFill>
                <a:schemeClr val="tx2"/>
              </a:solidFill>
              <a:latin typeface="Bradley Hand ITC" panose="03070402050302030203" pitchFamily="66" charset="0"/>
            </a:endParaRPr>
          </a:p>
        </p:txBody>
      </p:sp>
      <p:sp>
        <p:nvSpPr>
          <p:cNvPr id="111" name="Oval 110">
            <a:extLst>
              <a:ext uri="{FF2B5EF4-FFF2-40B4-BE49-F238E27FC236}">
                <a16:creationId xmlns:a16="http://schemas.microsoft.com/office/drawing/2014/main" id="{A25C849E-DA02-EC1E-5253-316FD2E5C714}"/>
              </a:ext>
            </a:extLst>
          </p:cNvPr>
          <p:cNvSpPr/>
          <p:nvPr/>
        </p:nvSpPr>
        <p:spPr>
          <a:xfrm>
            <a:off x="2077647" y="1117031"/>
            <a:ext cx="2033667" cy="63072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b="1" spc="-40">
                <a:solidFill>
                  <a:schemeClr val="tx2"/>
                </a:solidFill>
                <a:latin typeface="Bradley Hand ITC" panose="03070402050302030203" pitchFamily="66" charset="0"/>
              </a:rPr>
              <a:t>LEARNING + NEURODIVERSITY</a:t>
            </a:r>
            <a:endParaRPr lang="en-NZ" sz="1200" b="1" spc="-40">
              <a:solidFill>
                <a:schemeClr val="tx2"/>
              </a:solidFill>
              <a:latin typeface="Bradley Hand ITC" panose="03070402050302030203" pitchFamily="66" charset="0"/>
            </a:endParaRPr>
          </a:p>
        </p:txBody>
      </p:sp>
      <p:sp>
        <p:nvSpPr>
          <p:cNvPr id="112" name="TextBox 111">
            <a:extLst>
              <a:ext uri="{FF2B5EF4-FFF2-40B4-BE49-F238E27FC236}">
                <a16:creationId xmlns:a16="http://schemas.microsoft.com/office/drawing/2014/main" id="{73665EFD-C708-004A-46C7-BBBFC115DE37}"/>
              </a:ext>
            </a:extLst>
          </p:cNvPr>
          <p:cNvSpPr txBox="1"/>
          <p:nvPr/>
        </p:nvSpPr>
        <p:spPr>
          <a:xfrm rot="290436">
            <a:off x="2399178" y="520600"/>
            <a:ext cx="1276018" cy="638017"/>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REAP Aotearoa</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Education unlimited </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Literacy Aotearoa – Alice Chambers</a:t>
            </a:r>
          </a:p>
          <a:p>
            <a:pPr marL="108000" lvl="1" indent="-108000">
              <a:lnSpc>
                <a:spcPts val="1250"/>
              </a:lnSpc>
              <a:spcAft>
                <a:spcPts val="300"/>
              </a:spcAft>
              <a:buClr>
                <a:schemeClr val="accent2"/>
              </a:buClr>
              <a:buSzPct val="83000"/>
              <a:buFont typeface="Arial" panose="020B0604020202020204" pitchFamily="34" charset="0"/>
              <a:buChar char="►"/>
            </a:pPr>
            <a:endParaRPr lang="en-NZ" sz="1050" i="1" dirty="0">
              <a:solidFill>
                <a:schemeClr val="bg1">
                  <a:lumMod val="50000"/>
                </a:schemeClr>
              </a:solidFill>
              <a:latin typeface="Abadi ExtraLight" panose="020B0204020104020204" pitchFamily="34" charset="0"/>
            </a:endParaRPr>
          </a:p>
        </p:txBody>
      </p:sp>
      <p:sp>
        <p:nvSpPr>
          <p:cNvPr id="115" name="TextBox 114">
            <a:extLst>
              <a:ext uri="{FF2B5EF4-FFF2-40B4-BE49-F238E27FC236}">
                <a16:creationId xmlns:a16="http://schemas.microsoft.com/office/drawing/2014/main" id="{9D3B6EB6-883B-4C84-9BF3-C5ACAA7FBF8D}"/>
              </a:ext>
            </a:extLst>
          </p:cNvPr>
          <p:cNvSpPr txBox="1"/>
          <p:nvPr/>
        </p:nvSpPr>
        <p:spPr>
          <a:xfrm>
            <a:off x="221542" y="3047999"/>
            <a:ext cx="1144958" cy="956529"/>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Ka Puta Ka Ora Emerge Aotearoa</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Workbridge.co.nz (workplace design and modifications)</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NZCL Community Health Service </a:t>
            </a:r>
          </a:p>
        </p:txBody>
      </p:sp>
      <p:sp>
        <p:nvSpPr>
          <p:cNvPr id="117" name="TextBox 116">
            <a:extLst>
              <a:ext uri="{FF2B5EF4-FFF2-40B4-BE49-F238E27FC236}">
                <a16:creationId xmlns:a16="http://schemas.microsoft.com/office/drawing/2014/main" id="{C1A09543-DC5E-2876-8C28-D0027473AE5B}"/>
              </a:ext>
            </a:extLst>
          </p:cNvPr>
          <p:cNvSpPr txBox="1"/>
          <p:nvPr/>
        </p:nvSpPr>
        <p:spPr>
          <a:xfrm>
            <a:off x="2761775" y="4701256"/>
            <a:ext cx="1081548" cy="265485"/>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GB" sz="800" i="1" spc="-10" dirty="0">
                <a:solidFill>
                  <a:schemeClr val="bg2">
                    <a:lumMod val="25000"/>
                  </a:schemeClr>
                </a:solidFill>
                <a:latin typeface="Abadi" panose="020B0604020104020204" pitchFamily="34" charset="0"/>
                <a:cs typeface="Segoe UI" panose="020B0502040204020203" pitchFamily="34" charset="0"/>
              </a:rPr>
              <a:t>Citizens Advise Bureau – Kahu Williams (our local advisor)</a:t>
            </a:r>
          </a:p>
        </p:txBody>
      </p:sp>
      <p:sp>
        <p:nvSpPr>
          <p:cNvPr id="118" name="TextBox 117">
            <a:extLst>
              <a:ext uri="{FF2B5EF4-FFF2-40B4-BE49-F238E27FC236}">
                <a16:creationId xmlns:a16="http://schemas.microsoft.com/office/drawing/2014/main" id="{898F7AA4-104A-9814-4995-23598EA66D2F}"/>
              </a:ext>
            </a:extLst>
          </p:cNvPr>
          <p:cNvSpPr txBox="1"/>
          <p:nvPr/>
        </p:nvSpPr>
        <p:spPr>
          <a:xfrm>
            <a:off x="3702869" y="859434"/>
            <a:ext cx="1374444" cy="519406"/>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BCITO – modules</a:t>
            </a:r>
            <a:br>
              <a:rPr lang="en-NZ" sz="800" i="1" spc="-10" dirty="0">
                <a:solidFill>
                  <a:schemeClr val="bg2">
                    <a:lumMod val="25000"/>
                  </a:schemeClr>
                </a:solidFill>
                <a:latin typeface="Abadi" panose="020B0604020104020204" pitchFamily="34" charset="0"/>
                <a:cs typeface="Segoe UI" panose="020B0502040204020203" pitchFamily="34" charset="0"/>
              </a:rPr>
            </a:br>
            <a:r>
              <a:rPr lang="en-NZ" sz="800" i="1" spc="-10" dirty="0">
                <a:solidFill>
                  <a:schemeClr val="bg2">
                    <a:lumMod val="25000"/>
                  </a:schemeClr>
                </a:solidFill>
                <a:latin typeface="Abadi" panose="020B0604020104020204" pitchFamily="34" charset="0"/>
                <a:cs typeface="Segoe UI" panose="020B0502040204020203" pitchFamily="34" charset="0"/>
              </a:rPr>
              <a:t>Acknowledging and practicing cultural awareness</a:t>
            </a:r>
            <a:endParaRPr lang="en-NZ" sz="1050" i="1" dirty="0">
              <a:solidFill>
                <a:schemeClr val="bg1">
                  <a:lumMod val="50000"/>
                </a:schemeClr>
              </a:solidFill>
              <a:latin typeface="Abadi" panose="020B0604020104020204" pitchFamily="34" charset="0"/>
            </a:endParaRPr>
          </a:p>
        </p:txBody>
      </p:sp>
      <p:sp>
        <p:nvSpPr>
          <p:cNvPr id="119" name="TextBox 118">
            <a:extLst>
              <a:ext uri="{FF2B5EF4-FFF2-40B4-BE49-F238E27FC236}">
                <a16:creationId xmlns:a16="http://schemas.microsoft.com/office/drawing/2014/main" id="{3C9E7DA1-B464-B224-D8CA-646C8EC1238E}"/>
              </a:ext>
            </a:extLst>
          </p:cNvPr>
          <p:cNvSpPr txBox="1"/>
          <p:nvPr/>
        </p:nvSpPr>
        <p:spPr>
          <a:xfrm rot="21045802">
            <a:off x="249340" y="1174443"/>
            <a:ext cx="2019791" cy="730209"/>
          </a:xfrm>
          <a:prstGeom prst="rect">
            <a:avLst/>
          </a:prstGeom>
          <a:noFill/>
        </p:spPr>
        <p:txBody>
          <a:bodyPr wrap="square" numCol="2">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Raukawa </a:t>
            </a:r>
            <a:br>
              <a:rPr lang="en-NZ" sz="800" i="1" spc="-10" dirty="0">
                <a:solidFill>
                  <a:schemeClr val="bg2">
                    <a:lumMod val="25000"/>
                  </a:schemeClr>
                </a:solidFill>
                <a:latin typeface="Abadi" panose="020B0604020104020204" pitchFamily="34" charset="0"/>
                <a:cs typeface="Segoe UI" panose="020B0502040204020203" pitchFamily="34" charset="0"/>
              </a:rPr>
            </a:br>
            <a:r>
              <a:rPr lang="en-NZ" sz="800" i="1" spc="-10" dirty="0">
                <a:solidFill>
                  <a:schemeClr val="bg2">
                    <a:lumMod val="25000"/>
                  </a:schemeClr>
                </a:solidFill>
                <a:latin typeface="Abadi" panose="020B0604020104020204" pitchFamily="34" charset="0"/>
                <a:cs typeface="Segoe UI" panose="020B0502040204020203" pitchFamily="34" charset="0"/>
              </a:rPr>
              <a:t>Whanau Ora</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err="1">
                <a:solidFill>
                  <a:schemeClr val="bg2">
                    <a:lumMod val="25000"/>
                  </a:schemeClr>
                </a:solidFill>
                <a:latin typeface="Abadi" panose="020B0604020104020204" pitchFamily="34" charset="0"/>
                <a:cs typeface="Segoe UI" panose="020B0502040204020203" pitchFamily="34" charset="0"/>
              </a:rPr>
              <a:t>Whakarongorau</a:t>
            </a:r>
            <a:r>
              <a:rPr lang="en-NZ" sz="800" i="1" spc="-10" dirty="0">
                <a:solidFill>
                  <a:schemeClr val="bg2">
                    <a:lumMod val="25000"/>
                  </a:schemeClr>
                </a:solidFill>
                <a:latin typeface="Abadi" panose="020B0604020104020204" pitchFamily="34" charset="0"/>
                <a:cs typeface="Segoe UI" panose="020B0502040204020203" pitchFamily="34" charset="0"/>
              </a:rPr>
              <a:t>/ Telehealth Vitae Counselling</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Depression.org</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Healthline</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err="1">
                <a:solidFill>
                  <a:schemeClr val="bg2">
                    <a:lumMod val="25000"/>
                  </a:schemeClr>
                </a:solidFill>
                <a:latin typeface="Abadi" panose="020B0604020104020204" pitchFamily="34" charset="0"/>
                <a:cs typeface="Segoe UI" panose="020B0502040204020203" pitchFamily="34" charset="0"/>
              </a:rPr>
              <a:t>EmployerLine</a:t>
            </a:r>
            <a:r>
              <a:rPr lang="en-NZ" sz="800" i="1" spc="-10" dirty="0">
                <a:solidFill>
                  <a:schemeClr val="bg2">
                    <a:lumMod val="25000"/>
                  </a:schemeClr>
                </a:solidFill>
                <a:latin typeface="Abadi" panose="020B0604020104020204" pitchFamily="34" charset="0"/>
                <a:cs typeface="Segoe UI" panose="020B0502040204020203" pitchFamily="34" charset="0"/>
              </a:rPr>
              <a:t> NZ </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US" sz="800" i="1" spc="-10" dirty="0" err="1">
                <a:solidFill>
                  <a:schemeClr val="bg2">
                    <a:lumMod val="25000"/>
                  </a:schemeClr>
                </a:solidFill>
                <a:latin typeface="Abadi" panose="020B0604020104020204" pitchFamily="34" charset="0"/>
                <a:cs typeface="Segoe UI" panose="020B0502040204020203" pitchFamily="34" charset="0"/>
              </a:rPr>
              <a:t>Waimarino</a:t>
            </a:r>
            <a:r>
              <a:rPr lang="en-US" sz="800" i="1" spc="-10" dirty="0">
                <a:solidFill>
                  <a:schemeClr val="bg2">
                    <a:lumMod val="25000"/>
                  </a:schemeClr>
                </a:solidFill>
                <a:latin typeface="Abadi" panose="020B0604020104020204" pitchFamily="34" charset="0"/>
                <a:cs typeface="Segoe UI" panose="020B0502040204020203" pitchFamily="34" charset="0"/>
              </a:rPr>
              <a:t> </a:t>
            </a:r>
            <a:r>
              <a:rPr lang="en-US" sz="800" i="1" spc="-10" dirty="0" err="1">
                <a:solidFill>
                  <a:schemeClr val="bg2">
                    <a:lumMod val="25000"/>
                  </a:schemeClr>
                </a:solidFill>
                <a:latin typeface="Abadi" panose="020B0604020104020204" pitchFamily="34" charset="0"/>
                <a:cs typeface="Segoe UI" panose="020B0502040204020203" pitchFamily="34" charset="0"/>
              </a:rPr>
              <a:t>HapuOra</a:t>
            </a:r>
            <a:endParaRPr lang="en-US" sz="800" i="1" spc="-10" dirty="0">
              <a:solidFill>
                <a:schemeClr val="bg2">
                  <a:lumMod val="25000"/>
                </a:schemeClr>
              </a:solidFill>
              <a:latin typeface="Abadi" panose="020B0604020104020204" pitchFamily="34" charset="0"/>
              <a:cs typeface="Segoe UI" panose="020B0502040204020203" pitchFamily="34" charset="0"/>
            </a:endParaRPr>
          </a:p>
        </p:txBody>
      </p:sp>
      <p:sp>
        <p:nvSpPr>
          <p:cNvPr id="120" name="TextBox 119">
            <a:extLst>
              <a:ext uri="{FF2B5EF4-FFF2-40B4-BE49-F238E27FC236}">
                <a16:creationId xmlns:a16="http://schemas.microsoft.com/office/drawing/2014/main" id="{C07B6533-736B-AD42-18C0-E9535E8A39B8}"/>
              </a:ext>
            </a:extLst>
          </p:cNvPr>
          <p:cNvSpPr txBox="1"/>
          <p:nvPr/>
        </p:nvSpPr>
        <p:spPr>
          <a:xfrm>
            <a:off x="4390014" y="4151625"/>
            <a:ext cx="1423259" cy="1462684"/>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Pasifika for Tomorrow – </a:t>
            </a:r>
            <a:r>
              <a:rPr lang="en-NZ" sz="800" i="1" spc="-10" dirty="0" err="1">
                <a:solidFill>
                  <a:schemeClr val="bg2">
                    <a:lumMod val="25000"/>
                  </a:schemeClr>
                </a:solidFill>
                <a:latin typeface="Abadi" panose="020F0502020204030204" pitchFamily="34" charset="0"/>
                <a:cs typeface="Segoe UI" panose="020B0502040204020203" pitchFamily="34" charset="0"/>
              </a:rPr>
              <a:t>Faatili</a:t>
            </a:r>
            <a:r>
              <a:rPr lang="en-NZ" sz="800" i="1" spc="-10" dirty="0">
                <a:solidFill>
                  <a:schemeClr val="bg2">
                    <a:lumMod val="25000"/>
                  </a:schemeClr>
                </a:solidFill>
                <a:latin typeface="Abadi" panose="020F0502020204030204" pitchFamily="34" charset="0"/>
                <a:cs typeface="Segoe UI" panose="020B0502040204020203" pitchFamily="34" charset="0"/>
              </a:rPr>
              <a:t> foe </a:t>
            </a:r>
            <a:r>
              <a:rPr lang="en-NZ" sz="800" i="1" spc="-10" dirty="0" err="1">
                <a:solidFill>
                  <a:schemeClr val="bg2">
                    <a:lumMod val="25000"/>
                  </a:schemeClr>
                </a:solidFill>
                <a:latin typeface="Abadi" panose="020F0502020204030204" pitchFamily="34" charset="0"/>
                <a:cs typeface="Segoe UI" panose="020B0502040204020203" pitchFamily="34" charset="0"/>
              </a:rPr>
              <a:t>mo</a:t>
            </a:r>
            <a:r>
              <a:rPr lang="en-NZ" sz="800" i="1" spc="-10" dirty="0">
                <a:solidFill>
                  <a:schemeClr val="bg2">
                    <a:lumMod val="25000"/>
                  </a:schemeClr>
                </a:solidFill>
                <a:latin typeface="Abadi" panose="020F0502020204030204" pitchFamily="34" charset="0"/>
                <a:cs typeface="Segoe UI" panose="020B0502040204020203" pitchFamily="34" charset="0"/>
              </a:rPr>
              <a:t> le </a:t>
            </a:r>
            <a:r>
              <a:rPr lang="en-NZ" sz="800" i="1" spc="-10" dirty="0" err="1">
                <a:solidFill>
                  <a:schemeClr val="bg2">
                    <a:lumMod val="25000"/>
                  </a:schemeClr>
                </a:solidFill>
                <a:latin typeface="Abadi" panose="020F0502020204030204" pitchFamily="34" charset="0"/>
                <a:cs typeface="Segoe UI" panose="020B0502040204020203" pitchFamily="34" charset="0"/>
              </a:rPr>
              <a:t>a’e</a:t>
            </a:r>
            <a:r>
              <a:rPr lang="en-NZ" sz="800" i="1" spc="-10" dirty="0">
                <a:solidFill>
                  <a:schemeClr val="bg2">
                    <a:lumMod val="25000"/>
                  </a:schemeClr>
                </a:solidFill>
                <a:latin typeface="Abadi" panose="020F0502020204030204" pitchFamily="34" charset="0"/>
                <a:cs typeface="Segoe UI" panose="020B0502040204020203" pitchFamily="34" charset="0"/>
              </a:rPr>
              <a:t> </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Steve Caspers – Camp </a:t>
            </a:r>
            <a:r>
              <a:rPr lang="en-NZ" sz="800" i="1" spc="-10" dirty="0" err="1">
                <a:solidFill>
                  <a:schemeClr val="bg2">
                    <a:lumMod val="25000"/>
                  </a:schemeClr>
                </a:solidFill>
                <a:latin typeface="Abadi" panose="020F0502020204030204" pitchFamily="34" charset="0"/>
                <a:cs typeface="Segoe UI" panose="020B0502040204020203" pitchFamily="34" charset="0"/>
              </a:rPr>
              <a:t>TrekMate</a:t>
            </a:r>
            <a:r>
              <a:rPr lang="en-NZ" sz="800" i="1" spc="-10" dirty="0">
                <a:solidFill>
                  <a:schemeClr val="bg2">
                    <a:lumMod val="25000"/>
                  </a:schemeClr>
                </a:solidFill>
                <a:latin typeface="Abadi" panose="020F0502020204030204" pitchFamily="34" charset="0"/>
                <a:cs typeface="Segoe UI" panose="020B0502040204020203" pitchFamily="34" charset="0"/>
              </a:rPr>
              <a:t> </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Pathways.co.nz</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Youthservice.govt.nz</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F0502020204030204" pitchFamily="34" charset="0"/>
                <a:cs typeface="Segoe UI" panose="020B0502040204020203" pitchFamily="34" charset="0"/>
              </a:rPr>
              <a:t>Mission Nutrition – Anne (</a:t>
            </a:r>
            <a:r>
              <a:rPr lang="en-NZ" sz="800" i="1" spc="-10" dirty="0" err="1">
                <a:solidFill>
                  <a:schemeClr val="bg2">
                    <a:lumMod val="25000"/>
                  </a:schemeClr>
                </a:solidFill>
                <a:latin typeface="Abadi" panose="020F0502020204030204" pitchFamily="34" charset="0"/>
                <a:cs typeface="Segoe UI" panose="020B0502040204020203" pitchFamily="34" charset="0"/>
              </a:rPr>
              <a:t>Marlows</a:t>
            </a:r>
            <a:r>
              <a:rPr lang="en-NZ" sz="800" i="1" spc="-10" dirty="0">
                <a:solidFill>
                  <a:schemeClr val="bg2">
                    <a:lumMod val="25000"/>
                  </a:schemeClr>
                </a:solidFill>
                <a:latin typeface="Abadi" panose="020F0502020204030204" pitchFamily="34" charset="0"/>
                <a:cs typeface="Segoe UI" panose="020B0502040204020203" pitchFamily="34" charset="0"/>
              </a:rPr>
              <a:t> uncle)</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US" sz="800" i="1" spc="-10" dirty="0">
                <a:solidFill>
                  <a:schemeClr val="bg2">
                    <a:lumMod val="25000"/>
                  </a:schemeClr>
                </a:solidFill>
                <a:latin typeface="Abadi" panose="020F0502020204030204" pitchFamily="34" charset="0"/>
                <a:cs typeface="Segoe UI" panose="020B0502040204020203" pitchFamily="34" charset="0"/>
              </a:rPr>
              <a:t>Outward Bound </a:t>
            </a:r>
            <a:r>
              <a:rPr lang="en-NZ" sz="800" i="1" spc="-10" dirty="0">
                <a:solidFill>
                  <a:schemeClr val="bg2">
                    <a:lumMod val="25000"/>
                  </a:schemeClr>
                </a:solidFill>
                <a:latin typeface="Abadi" panose="020F0502020204030204" pitchFamily="34" charset="0"/>
                <a:cs typeface="Segoe UI" panose="020B0502040204020203" pitchFamily="34" charset="0"/>
              </a:rPr>
              <a:t>–</a:t>
            </a:r>
            <a:r>
              <a:rPr lang="en-US" sz="800" i="1" spc="-10" dirty="0">
                <a:solidFill>
                  <a:schemeClr val="bg2">
                    <a:lumMod val="25000"/>
                  </a:schemeClr>
                </a:solidFill>
                <a:latin typeface="Abadi" panose="020F0502020204030204" pitchFamily="34" charset="0"/>
                <a:cs typeface="Segoe UI" panose="020B0502040204020203" pitchFamily="34" charset="0"/>
              </a:rPr>
              <a:t> </a:t>
            </a:r>
            <a:r>
              <a:rPr lang="en-NZ" sz="800" i="1" spc="-10" dirty="0">
                <a:solidFill>
                  <a:schemeClr val="bg2">
                    <a:lumMod val="25000"/>
                  </a:schemeClr>
                </a:solidFill>
                <a:latin typeface="Abadi" panose="020F0502020204030204" pitchFamily="34" charset="0"/>
                <a:cs typeface="Segoe UI" panose="020B0502040204020203" pitchFamily="34" charset="0"/>
              </a:rPr>
              <a:t>Andrea Smart (scholarship contact)</a:t>
            </a:r>
            <a:endParaRPr lang="en-NZ" sz="1050" i="1" dirty="0">
              <a:solidFill>
                <a:schemeClr val="bg1">
                  <a:lumMod val="50000"/>
                </a:schemeClr>
              </a:solidFill>
              <a:latin typeface="Abadi" panose="020F0502020204030204" pitchFamily="34" charset="0"/>
            </a:endParaRPr>
          </a:p>
        </p:txBody>
      </p:sp>
      <p:sp>
        <p:nvSpPr>
          <p:cNvPr id="121" name="TextBox 120">
            <a:extLst>
              <a:ext uri="{FF2B5EF4-FFF2-40B4-BE49-F238E27FC236}">
                <a16:creationId xmlns:a16="http://schemas.microsoft.com/office/drawing/2014/main" id="{E6ED7AEE-9926-1052-C7C5-43FCB65E0034}"/>
              </a:ext>
            </a:extLst>
          </p:cNvPr>
          <p:cNvSpPr txBox="1"/>
          <p:nvPr/>
        </p:nvSpPr>
        <p:spPr>
          <a:xfrm rot="21380577">
            <a:off x="4649981" y="2349968"/>
            <a:ext cx="1080863" cy="1039582"/>
          </a:xfrm>
          <a:prstGeom prst="rect">
            <a:avLst/>
          </a:prstGeom>
          <a:noFill/>
        </p:spPr>
        <p:txBody>
          <a:bodyPr wrap="square">
            <a:noAutofit/>
          </a:bodyPr>
          <a:lstStyle/>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English Language Partners</a:t>
            </a:r>
          </a:p>
          <a:p>
            <a:pPr marL="108000" lvl="1" indent="-108000">
              <a:lnSpc>
                <a:spcPts val="900"/>
              </a:lnSpc>
              <a:spcAft>
                <a:spcPts val="200"/>
              </a:spcAft>
              <a:buClr>
                <a:schemeClr val="accent3">
                  <a:lumMod val="75000"/>
                </a:schemeClr>
              </a:buClr>
              <a:buSzPct val="100000"/>
              <a:buFont typeface="Segoe UI Black" panose="020B0A02040204020203" pitchFamily="34" charset="0"/>
              <a:buChar char="+"/>
            </a:pPr>
            <a:r>
              <a:rPr lang="en-NZ" sz="800" i="1" spc="-10" dirty="0">
                <a:solidFill>
                  <a:schemeClr val="bg2">
                    <a:lumMod val="25000"/>
                  </a:schemeClr>
                </a:solidFill>
                <a:latin typeface="Abadi" panose="020B0604020104020204" pitchFamily="34" charset="0"/>
                <a:cs typeface="Segoe UI" panose="020B0502040204020203" pitchFamily="34" charset="0"/>
              </a:rPr>
              <a:t>John at Welcoming Communities (Stephs contact)</a:t>
            </a:r>
            <a:endParaRPr lang="en-US" sz="800" i="1" spc="-10" dirty="0">
              <a:solidFill>
                <a:schemeClr val="bg2">
                  <a:lumMod val="25000"/>
                </a:schemeClr>
              </a:solidFill>
              <a:latin typeface="Abadi" panose="020B0604020104020204" pitchFamily="34" charset="0"/>
              <a:cs typeface="Segoe UI" panose="020B0502040204020203" pitchFamily="34" charset="0"/>
            </a:endParaRPr>
          </a:p>
        </p:txBody>
      </p:sp>
      <p:sp>
        <p:nvSpPr>
          <p:cNvPr id="123" name="TextBox 122">
            <a:extLst>
              <a:ext uri="{FF2B5EF4-FFF2-40B4-BE49-F238E27FC236}">
                <a16:creationId xmlns:a16="http://schemas.microsoft.com/office/drawing/2014/main" id="{64794F4A-F502-49C4-23AA-5B508AE0F09A}"/>
              </a:ext>
            </a:extLst>
          </p:cNvPr>
          <p:cNvSpPr txBox="1"/>
          <p:nvPr/>
        </p:nvSpPr>
        <p:spPr>
          <a:xfrm>
            <a:off x="1990199" y="3001339"/>
            <a:ext cx="1709149" cy="400110"/>
          </a:xfrm>
          <a:prstGeom prst="rect">
            <a:avLst/>
          </a:prstGeom>
          <a:noFill/>
        </p:spPr>
        <p:txBody>
          <a:bodyPr wrap="square">
            <a:spAutoFit/>
          </a:bodyPr>
          <a:lstStyle/>
          <a:p>
            <a:pPr lvl="1" algn="ctr">
              <a:lnSpc>
                <a:spcPts val="1200"/>
              </a:lnSpc>
              <a:spcAft>
                <a:spcPts val="601"/>
              </a:spcAft>
            </a:pPr>
            <a:r>
              <a:rPr lang="en-NZ" sz="1100" b="1">
                <a:solidFill>
                  <a:schemeClr val="bg2">
                    <a:lumMod val="25000"/>
                  </a:schemeClr>
                </a:solidFill>
                <a:latin typeface="Segoe UI Black" panose="020B0A02040204020203" pitchFamily="34" charset="0"/>
                <a:ea typeface="Segoe UI Black" panose="020B0A02040204020203" pitchFamily="34" charset="0"/>
              </a:rPr>
              <a:t>Support </a:t>
            </a:r>
            <a:br>
              <a:rPr lang="en-NZ" sz="1100" b="1">
                <a:solidFill>
                  <a:schemeClr val="bg2">
                    <a:lumMod val="25000"/>
                  </a:schemeClr>
                </a:solidFill>
                <a:latin typeface="Segoe UI Black" panose="020B0A02040204020203" pitchFamily="34" charset="0"/>
                <a:ea typeface="Segoe UI Black" panose="020B0A02040204020203" pitchFamily="34" charset="0"/>
              </a:rPr>
            </a:br>
            <a:r>
              <a:rPr lang="en-NZ" sz="1100" b="1">
                <a:solidFill>
                  <a:schemeClr val="bg2">
                    <a:lumMod val="25000"/>
                  </a:schemeClr>
                </a:solidFill>
                <a:latin typeface="Segoe UI Black" panose="020B0A02040204020203" pitchFamily="34" charset="0"/>
                <a:ea typeface="Segoe UI Black" panose="020B0A02040204020203" pitchFamily="34" charset="0"/>
              </a:rPr>
              <a:t>system</a:t>
            </a:r>
            <a:endParaRPr lang="en-NZ" sz="1100" b="1" i="1">
              <a:solidFill>
                <a:schemeClr val="bg2">
                  <a:lumMod val="25000"/>
                </a:schemeClr>
              </a:solidFill>
              <a:latin typeface="Segoe UI Black" panose="020B0A02040204020203" pitchFamily="34" charset="0"/>
              <a:ea typeface="Segoe UI Black" panose="020B0A02040204020203" pitchFamily="34" charset="0"/>
            </a:endParaRPr>
          </a:p>
        </p:txBody>
      </p:sp>
      <p:sp>
        <p:nvSpPr>
          <p:cNvPr id="129" name="TextBox 128">
            <a:extLst>
              <a:ext uri="{FF2B5EF4-FFF2-40B4-BE49-F238E27FC236}">
                <a16:creationId xmlns:a16="http://schemas.microsoft.com/office/drawing/2014/main" id="{392189C5-F518-85D8-6A10-F869FA19BD2B}"/>
              </a:ext>
            </a:extLst>
          </p:cNvPr>
          <p:cNvSpPr txBox="1"/>
          <p:nvPr/>
        </p:nvSpPr>
        <p:spPr>
          <a:xfrm rot="21016440">
            <a:off x="482557" y="1332271"/>
            <a:ext cx="315261" cy="215444"/>
          </a:xfrm>
          <a:prstGeom prst="rect">
            <a:avLst/>
          </a:prstGeom>
          <a:noFill/>
        </p:spPr>
        <p:txBody>
          <a:bodyPr wrap="square">
            <a:spAutoFit/>
          </a:bodyPr>
          <a:lstStyle/>
          <a:p>
            <a:r>
              <a:rPr lang="en-NZ" sz="800" i="1" spc="-10" dirty="0">
                <a:solidFill>
                  <a:schemeClr val="bg2">
                    <a:lumMod val="25000"/>
                  </a:schemeClr>
                </a:solidFill>
                <a:latin typeface="Abadi" panose="020B0604020104020204" pitchFamily="34" charset="0"/>
                <a:cs typeface="Segoe UI" panose="020B0502040204020203" pitchFamily="34" charset="0"/>
              </a:rPr>
              <a:t>-</a:t>
            </a:r>
          </a:p>
        </p:txBody>
      </p:sp>
      <p:sp>
        <p:nvSpPr>
          <p:cNvPr id="134" name="TextBox 133">
            <a:extLst>
              <a:ext uri="{FF2B5EF4-FFF2-40B4-BE49-F238E27FC236}">
                <a16:creationId xmlns:a16="http://schemas.microsoft.com/office/drawing/2014/main" id="{231AD992-04CC-F729-2064-83917D81C8B0}"/>
              </a:ext>
            </a:extLst>
          </p:cNvPr>
          <p:cNvSpPr txBox="1"/>
          <p:nvPr/>
        </p:nvSpPr>
        <p:spPr>
          <a:xfrm>
            <a:off x="900783" y="4807839"/>
            <a:ext cx="1562874" cy="784830"/>
          </a:xfrm>
          <a:prstGeom prst="rect">
            <a:avLst/>
          </a:prstGeom>
          <a:noFill/>
        </p:spPr>
        <p:txBody>
          <a:bodyPr wrap="square" lIns="0" rIns="0">
            <a:spAutoFit/>
          </a:bodyPr>
          <a:lstStyle/>
          <a:p>
            <a:pPr>
              <a:lnSpc>
                <a:spcPts val="900"/>
              </a:lnSpc>
              <a:spcAft>
                <a:spcPts val="300"/>
              </a:spcAft>
            </a:pPr>
            <a:r>
              <a:rPr lang="en-GB" sz="850" i="1" spc="-10" dirty="0">
                <a:solidFill>
                  <a:schemeClr val="bg2">
                    <a:lumMod val="25000"/>
                  </a:schemeClr>
                </a:solidFill>
                <a:latin typeface="Segoe UI" panose="020B0502040204020203" pitchFamily="34" charset="0"/>
                <a:cs typeface="Segoe UI" panose="020B0502040204020203" pitchFamily="34" charset="0"/>
              </a:rPr>
              <a:t>If </a:t>
            </a:r>
            <a:r>
              <a:rPr lang="en-GB" sz="850" i="1" spc="10" dirty="0">
                <a:solidFill>
                  <a:schemeClr val="bg2">
                    <a:lumMod val="25000"/>
                  </a:schemeClr>
                </a:solidFill>
                <a:latin typeface="Segoe UI" panose="020B0502040204020203" pitchFamily="34" charset="0"/>
                <a:cs typeface="Segoe UI" panose="020B0502040204020203" pitchFamily="34" charset="0"/>
              </a:rPr>
              <a:t>managing pay, bills or </a:t>
            </a:r>
            <a:br>
              <a:rPr lang="en-GB" sz="850" i="1" spc="10" dirty="0">
                <a:solidFill>
                  <a:schemeClr val="bg2">
                    <a:lumMod val="25000"/>
                  </a:schemeClr>
                </a:solidFill>
                <a:latin typeface="Segoe UI" panose="020B0502040204020203" pitchFamily="34" charset="0"/>
                <a:cs typeface="Segoe UI" panose="020B0502040204020203" pitchFamily="34" charset="0"/>
              </a:rPr>
            </a:br>
            <a:r>
              <a:rPr lang="en-GB" sz="850" i="1" spc="10" dirty="0">
                <a:solidFill>
                  <a:schemeClr val="bg2">
                    <a:lumMod val="25000"/>
                  </a:schemeClr>
                </a:solidFill>
                <a:latin typeface="Segoe UI" panose="020B0502040204020203" pitchFamily="34" charset="0"/>
                <a:cs typeface="Segoe UI" panose="020B0502040204020203" pitchFamily="34" charset="0"/>
              </a:rPr>
              <a:t>costs week by week is something you’ve seen your team struggle with, consider bumping up the resources or supports you </a:t>
            </a:r>
            <a:br>
              <a:rPr lang="en-GB" sz="850" i="1" spc="10" dirty="0">
                <a:solidFill>
                  <a:schemeClr val="bg2">
                    <a:lumMod val="25000"/>
                  </a:schemeClr>
                </a:solidFill>
                <a:latin typeface="Segoe UI" panose="020B0502040204020203" pitchFamily="34" charset="0"/>
                <a:cs typeface="Segoe UI" panose="020B0502040204020203" pitchFamily="34" charset="0"/>
              </a:rPr>
            </a:br>
            <a:r>
              <a:rPr lang="en-GB" sz="850" i="1" spc="10" dirty="0">
                <a:solidFill>
                  <a:schemeClr val="bg2">
                    <a:lumMod val="25000"/>
                  </a:schemeClr>
                </a:solidFill>
                <a:latin typeface="Segoe UI" panose="020B0502040204020203" pitchFamily="34" charset="0"/>
                <a:cs typeface="Segoe UI" panose="020B0502040204020203" pitchFamily="34" charset="0"/>
              </a:rPr>
              <a:t>have here…</a:t>
            </a:r>
            <a:endParaRPr lang="en-NZ" sz="850" i="1" spc="10" dirty="0">
              <a:solidFill>
                <a:schemeClr val="bg2">
                  <a:lumMod val="25000"/>
                </a:schemeClr>
              </a:solidFill>
              <a:latin typeface="Segoe UI" panose="020B0502040204020203" pitchFamily="34" charset="0"/>
              <a:cs typeface="Segoe UI" panose="020B0502040204020203" pitchFamily="34" charset="0"/>
            </a:endParaRPr>
          </a:p>
        </p:txBody>
      </p:sp>
      <p:grpSp>
        <p:nvGrpSpPr>
          <p:cNvPr id="135" name="Group 134">
            <a:extLst>
              <a:ext uri="{FF2B5EF4-FFF2-40B4-BE49-F238E27FC236}">
                <a16:creationId xmlns:a16="http://schemas.microsoft.com/office/drawing/2014/main" id="{28D21682-365F-3262-A565-E14BBA3EF69C}"/>
              </a:ext>
            </a:extLst>
          </p:cNvPr>
          <p:cNvGrpSpPr/>
          <p:nvPr/>
        </p:nvGrpSpPr>
        <p:grpSpPr>
          <a:xfrm rot="18237728">
            <a:off x="2423248" y="4817112"/>
            <a:ext cx="487237" cy="322424"/>
            <a:chOff x="4652962" y="3267168"/>
            <a:chExt cx="598074" cy="395768"/>
          </a:xfrm>
        </p:grpSpPr>
        <p:sp>
          <p:nvSpPr>
            <p:cNvPr id="136" name="Free-form: Shape 135">
              <a:extLst>
                <a:ext uri="{FF2B5EF4-FFF2-40B4-BE49-F238E27FC236}">
                  <a16:creationId xmlns:a16="http://schemas.microsoft.com/office/drawing/2014/main" id="{6C270280-6962-4D72-F470-00676F6A353D}"/>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37" name="Free-form: Shape 136">
              <a:extLst>
                <a:ext uri="{FF2B5EF4-FFF2-40B4-BE49-F238E27FC236}">
                  <a16:creationId xmlns:a16="http://schemas.microsoft.com/office/drawing/2014/main" id="{80E96B82-CBBC-8C55-AA50-DD4EE1550F6D}"/>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38" name="Free-form: Shape 137">
              <a:extLst>
                <a:ext uri="{FF2B5EF4-FFF2-40B4-BE49-F238E27FC236}">
                  <a16:creationId xmlns:a16="http://schemas.microsoft.com/office/drawing/2014/main" id="{50946D20-7139-C090-8763-7B24A288422F}"/>
                </a:ext>
              </a:extLst>
            </p:cNvPr>
            <p:cNvSpPr/>
            <p:nvPr/>
          </p:nvSpPr>
          <p:spPr>
            <a:xfrm>
              <a:off x="4652962" y="3401217"/>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sp>
        <p:nvSpPr>
          <p:cNvPr id="155" name="TextBox 154">
            <a:extLst>
              <a:ext uri="{FF2B5EF4-FFF2-40B4-BE49-F238E27FC236}">
                <a16:creationId xmlns:a16="http://schemas.microsoft.com/office/drawing/2014/main" id="{4B32546A-3258-4F5B-DBAD-DD557FDEA9ED}"/>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15</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949E5953-20C5-D470-3EC0-1208F0E50662}"/>
              </a:ext>
            </a:extLst>
          </p:cNvPr>
          <p:cNvSpPr txBox="1"/>
          <p:nvPr/>
        </p:nvSpPr>
        <p:spPr>
          <a:xfrm rot="21016440">
            <a:off x="1489895" y="1599203"/>
            <a:ext cx="315261" cy="215444"/>
          </a:xfrm>
          <a:prstGeom prst="rect">
            <a:avLst/>
          </a:prstGeom>
          <a:noFill/>
        </p:spPr>
        <p:txBody>
          <a:bodyPr wrap="square">
            <a:spAutoFit/>
          </a:bodyPr>
          <a:lstStyle/>
          <a:p>
            <a:r>
              <a:rPr lang="en-NZ" sz="800" i="1" spc="-10" dirty="0">
                <a:solidFill>
                  <a:schemeClr val="bg2">
                    <a:lumMod val="25000"/>
                  </a:schemeClr>
                </a:solidFill>
                <a:latin typeface="Abadi" panose="020B0604020104020204" pitchFamily="34" charset="0"/>
                <a:cs typeface="Segoe UI" panose="020B0502040204020203" pitchFamily="34" charset="0"/>
              </a:rPr>
              <a:t>-</a:t>
            </a:r>
          </a:p>
        </p:txBody>
      </p:sp>
    </p:spTree>
    <p:extLst>
      <p:ext uri="{BB962C8B-B14F-4D97-AF65-F5344CB8AC3E}">
        <p14:creationId xmlns:p14="http://schemas.microsoft.com/office/powerpoint/2010/main" val="3156899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C9A1-0224-5E5D-2A18-CF396628F06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A1B5CE6-2353-4901-AB0E-B44697E65229}"/>
              </a:ext>
            </a:extLst>
          </p:cNvPr>
          <p:cNvGrpSpPr/>
          <p:nvPr/>
        </p:nvGrpSpPr>
        <p:grpSpPr>
          <a:xfrm>
            <a:off x="380350" y="322546"/>
            <a:ext cx="9235776" cy="5652655"/>
            <a:chOff x="265938" y="354534"/>
            <a:chExt cx="1854631" cy="5652655"/>
          </a:xfrm>
        </p:grpSpPr>
        <p:cxnSp>
          <p:nvCxnSpPr>
            <p:cNvPr id="4" name="Straight Connector 3">
              <a:extLst>
                <a:ext uri="{FF2B5EF4-FFF2-40B4-BE49-F238E27FC236}">
                  <a16:creationId xmlns:a16="http://schemas.microsoft.com/office/drawing/2014/main" id="{1AA61063-4CFA-2634-755C-AA652E69C80D}"/>
                </a:ext>
              </a:extLst>
            </p:cNvPr>
            <p:cNvCxnSpPr>
              <a:cxnSpLocks/>
            </p:cNvCxnSpPr>
            <p:nvPr/>
          </p:nvCxnSpPr>
          <p:spPr>
            <a:xfrm>
              <a:off x="265938" y="354534"/>
              <a:ext cx="1854631" cy="0"/>
            </a:xfrm>
            <a:prstGeom prst="line">
              <a:avLst/>
            </a:prstGeom>
            <a:noFill/>
            <a:ln w="12700" cap="flat" cmpd="sng" algn="ctr">
              <a:solidFill>
                <a:schemeClr val="tx1">
                  <a:lumMod val="10000"/>
                  <a:lumOff val="90000"/>
                </a:schemeClr>
              </a:solidFill>
              <a:prstDash val="solid"/>
            </a:ln>
            <a:effectLst/>
          </p:spPr>
        </p:cxnSp>
        <p:cxnSp>
          <p:nvCxnSpPr>
            <p:cNvPr id="9" name="Straight Connector 8">
              <a:extLst>
                <a:ext uri="{FF2B5EF4-FFF2-40B4-BE49-F238E27FC236}">
                  <a16:creationId xmlns:a16="http://schemas.microsoft.com/office/drawing/2014/main" id="{D7800469-8B22-CC43-4C54-88D8F457ADD7}"/>
                </a:ext>
              </a:extLst>
            </p:cNvPr>
            <p:cNvCxnSpPr>
              <a:cxnSpLocks/>
            </p:cNvCxnSpPr>
            <p:nvPr/>
          </p:nvCxnSpPr>
          <p:spPr>
            <a:xfrm>
              <a:off x="265938" y="590061"/>
              <a:ext cx="1854631" cy="0"/>
            </a:xfrm>
            <a:prstGeom prst="line">
              <a:avLst/>
            </a:prstGeom>
            <a:noFill/>
            <a:ln w="12700" cap="flat" cmpd="sng" algn="ctr">
              <a:solidFill>
                <a:schemeClr val="tx1">
                  <a:lumMod val="10000"/>
                  <a:lumOff val="90000"/>
                </a:schemeClr>
              </a:solidFill>
              <a:prstDash val="solid"/>
            </a:ln>
            <a:effectLst/>
          </p:spPr>
        </p:cxnSp>
        <p:cxnSp>
          <p:nvCxnSpPr>
            <p:cNvPr id="10" name="Straight Connector 9">
              <a:extLst>
                <a:ext uri="{FF2B5EF4-FFF2-40B4-BE49-F238E27FC236}">
                  <a16:creationId xmlns:a16="http://schemas.microsoft.com/office/drawing/2014/main" id="{82912531-4EC6-C360-2AAA-F4F77949D460}"/>
                </a:ext>
              </a:extLst>
            </p:cNvPr>
            <p:cNvCxnSpPr>
              <a:cxnSpLocks/>
            </p:cNvCxnSpPr>
            <p:nvPr/>
          </p:nvCxnSpPr>
          <p:spPr>
            <a:xfrm>
              <a:off x="265938" y="825588"/>
              <a:ext cx="1854631" cy="0"/>
            </a:xfrm>
            <a:prstGeom prst="line">
              <a:avLst/>
            </a:prstGeom>
            <a:noFill/>
            <a:ln w="12700" cap="flat" cmpd="sng" algn="ctr">
              <a:solidFill>
                <a:schemeClr val="tx1">
                  <a:lumMod val="10000"/>
                  <a:lumOff val="90000"/>
                </a:schemeClr>
              </a:solidFill>
              <a:prstDash val="solid"/>
            </a:ln>
            <a:effectLst/>
          </p:spPr>
        </p:cxnSp>
        <p:cxnSp>
          <p:nvCxnSpPr>
            <p:cNvPr id="13" name="Straight Connector 12">
              <a:extLst>
                <a:ext uri="{FF2B5EF4-FFF2-40B4-BE49-F238E27FC236}">
                  <a16:creationId xmlns:a16="http://schemas.microsoft.com/office/drawing/2014/main" id="{D89CA393-CBD3-8516-A452-36F61817E08D}"/>
                </a:ext>
              </a:extLst>
            </p:cNvPr>
            <p:cNvCxnSpPr>
              <a:cxnSpLocks/>
            </p:cNvCxnSpPr>
            <p:nvPr/>
          </p:nvCxnSpPr>
          <p:spPr>
            <a:xfrm>
              <a:off x="265938" y="1061115"/>
              <a:ext cx="1854631" cy="0"/>
            </a:xfrm>
            <a:prstGeom prst="line">
              <a:avLst/>
            </a:prstGeom>
            <a:noFill/>
            <a:ln w="12700" cap="flat" cmpd="sng" algn="ctr">
              <a:solidFill>
                <a:schemeClr val="tx1">
                  <a:lumMod val="10000"/>
                  <a:lumOff val="90000"/>
                </a:schemeClr>
              </a:solidFill>
              <a:prstDash val="solid"/>
            </a:ln>
            <a:effectLst/>
          </p:spPr>
        </p:cxnSp>
        <p:cxnSp>
          <p:nvCxnSpPr>
            <p:cNvPr id="17" name="Straight Connector 16">
              <a:extLst>
                <a:ext uri="{FF2B5EF4-FFF2-40B4-BE49-F238E27FC236}">
                  <a16:creationId xmlns:a16="http://schemas.microsoft.com/office/drawing/2014/main" id="{4084ABC8-41B8-C665-B1DF-20D1CC63D4C2}"/>
                </a:ext>
              </a:extLst>
            </p:cNvPr>
            <p:cNvCxnSpPr>
              <a:cxnSpLocks/>
            </p:cNvCxnSpPr>
            <p:nvPr/>
          </p:nvCxnSpPr>
          <p:spPr>
            <a:xfrm>
              <a:off x="265938" y="1296642"/>
              <a:ext cx="1854631" cy="0"/>
            </a:xfrm>
            <a:prstGeom prst="line">
              <a:avLst/>
            </a:prstGeom>
            <a:noFill/>
            <a:ln w="12700" cap="flat" cmpd="sng" algn="ctr">
              <a:solidFill>
                <a:schemeClr val="tx1">
                  <a:lumMod val="10000"/>
                  <a:lumOff val="90000"/>
                </a:schemeClr>
              </a:solidFill>
              <a:prstDash val="solid"/>
            </a:ln>
            <a:effectLst/>
          </p:spPr>
        </p:cxnSp>
        <p:cxnSp>
          <p:nvCxnSpPr>
            <p:cNvPr id="18" name="Straight Connector 17">
              <a:extLst>
                <a:ext uri="{FF2B5EF4-FFF2-40B4-BE49-F238E27FC236}">
                  <a16:creationId xmlns:a16="http://schemas.microsoft.com/office/drawing/2014/main" id="{6F6B7484-87D7-C8D9-EDCF-BA25887002F9}"/>
                </a:ext>
              </a:extLst>
            </p:cNvPr>
            <p:cNvCxnSpPr>
              <a:cxnSpLocks/>
            </p:cNvCxnSpPr>
            <p:nvPr/>
          </p:nvCxnSpPr>
          <p:spPr>
            <a:xfrm>
              <a:off x="265938" y="1532169"/>
              <a:ext cx="1854631" cy="0"/>
            </a:xfrm>
            <a:prstGeom prst="line">
              <a:avLst/>
            </a:prstGeom>
            <a:noFill/>
            <a:ln w="12700" cap="flat" cmpd="sng" algn="ctr">
              <a:solidFill>
                <a:schemeClr val="tx1">
                  <a:lumMod val="10000"/>
                  <a:lumOff val="90000"/>
                </a:schemeClr>
              </a:solidFill>
              <a:prstDash val="solid"/>
            </a:ln>
            <a:effectLst/>
          </p:spPr>
        </p:cxnSp>
        <p:cxnSp>
          <p:nvCxnSpPr>
            <p:cNvPr id="19" name="Straight Connector 18">
              <a:extLst>
                <a:ext uri="{FF2B5EF4-FFF2-40B4-BE49-F238E27FC236}">
                  <a16:creationId xmlns:a16="http://schemas.microsoft.com/office/drawing/2014/main" id="{2B8E4449-6CFF-82CC-121A-C23DD48B8690}"/>
                </a:ext>
              </a:extLst>
            </p:cNvPr>
            <p:cNvCxnSpPr>
              <a:cxnSpLocks/>
            </p:cNvCxnSpPr>
            <p:nvPr/>
          </p:nvCxnSpPr>
          <p:spPr>
            <a:xfrm>
              <a:off x="265938" y="1767696"/>
              <a:ext cx="1854631" cy="0"/>
            </a:xfrm>
            <a:prstGeom prst="line">
              <a:avLst/>
            </a:prstGeom>
            <a:noFill/>
            <a:ln w="12700" cap="flat" cmpd="sng" algn="ctr">
              <a:solidFill>
                <a:schemeClr val="tx1">
                  <a:lumMod val="10000"/>
                  <a:lumOff val="90000"/>
                </a:schemeClr>
              </a:solidFill>
              <a:prstDash val="solid"/>
            </a:ln>
            <a:effectLst/>
          </p:spPr>
        </p:cxnSp>
        <p:cxnSp>
          <p:nvCxnSpPr>
            <p:cNvPr id="20" name="Straight Connector 19">
              <a:extLst>
                <a:ext uri="{FF2B5EF4-FFF2-40B4-BE49-F238E27FC236}">
                  <a16:creationId xmlns:a16="http://schemas.microsoft.com/office/drawing/2014/main" id="{B85B540E-150F-9C02-C95A-32222E6A23B8}"/>
                </a:ext>
              </a:extLst>
            </p:cNvPr>
            <p:cNvCxnSpPr>
              <a:cxnSpLocks/>
            </p:cNvCxnSpPr>
            <p:nvPr/>
          </p:nvCxnSpPr>
          <p:spPr>
            <a:xfrm>
              <a:off x="265938" y="2003223"/>
              <a:ext cx="1854631" cy="0"/>
            </a:xfrm>
            <a:prstGeom prst="line">
              <a:avLst/>
            </a:prstGeom>
            <a:noFill/>
            <a:ln w="12700" cap="flat" cmpd="sng" algn="ctr">
              <a:solidFill>
                <a:schemeClr val="tx1">
                  <a:lumMod val="10000"/>
                  <a:lumOff val="90000"/>
                </a:schemeClr>
              </a:solidFill>
              <a:prstDash val="solid"/>
            </a:ln>
            <a:effectLst/>
          </p:spPr>
        </p:cxnSp>
        <p:cxnSp>
          <p:nvCxnSpPr>
            <p:cNvPr id="21" name="Straight Connector 20">
              <a:extLst>
                <a:ext uri="{FF2B5EF4-FFF2-40B4-BE49-F238E27FC236}">
                  <a16:creationId xmlns:a16="http://schemas.microsoft.com/office/drawing/2014/main" id="{DCE36944-DF07-AD17-9750-4767FB2BDC02}"/>
                </a:ext>
              </a:extLst>
            </p:cNvPr>
            <p:cNvCxnSpPr>
              <a:cxnSpLocks/>
            </p:cNvCxnSpPr>
            <p:nvPr/>
          </p:nvCxnSpPr>
          <p:spPr>
            <a:xfrm>
              <a:off x="265938" y="2474277"/>
              <a:ext cx="1854631" cy="0"/>
            </a:xfrm>
            <a:prstGeom prst="line">
              <a:avLst/>
            </a:prstGeom>
            <a:noFill/>
            <a:ln w="12700" cap="flat" cmpd="sng" algn="ctr">
              <a:solidFill>
                <a:schemeClr val="tx1">
                  <a:lumMod val="10000"/>
                  <a:lumOff val="90000"/>
                </a:schemeClr>
              </a:solidFill>
              <a:prstDash val="solid"/>
            </a:ln>
            <a:effectLst/>
          </p:spPr>
        </p:cxnSp>
        <p:cxnSp>
          <p:nvCxnSpPr>
            <p:cNvPr id="22" name="Straight Connector 21">
              <a:extLst>
                <a:ext uri="{FF2B5EF4-FFF2-40B4-BE49-F238E27FC236}">
                  <a16:creationId xmlns:a16="http://schemas.microsoft.com/office/drawing/2014/main" id="{4AAE3F30-BD6E-C858-BE01-A3251D873154}"/>
                </a:ext>
              </a:extLst>
            </p:cNvPr>
            <p:cNvCxnSpPr>
              <a:cxnSpLocks/>
            </p:cNvCxnSpPr>
            <p:nvPr/>
          </p:nvCxnSpPr>
          <p:spPr>
            <a:xfrm>
              <a:off x="265938" y="2709804"/>
              <a:ext cx="1854631" cy="0"/>
            </a:xfrm>
            <a:prstGeom prst="line">
              <a:avLst/>
            </a:prstGeom>
            <a:noFill/>
            <a:ln w="12700" cap="flat" cmpd="sng" algn="ctr">
              <a:solidFill>
                <a:schemeClr val="tx1">
                  <a:lumMod val="10000"/>
                  <a:lumOff val="90000"/>
                </a:schemeClr>
              </a:solidFill>
              <a:prstDash val="solid"/>
            </a:ln>
            <a:effectLst/>
          </p:spPr>
        </p:cxnSp>
        <p:cxnSp>
          <p:nvCxnSpPr>
            <p:cNvPr id="23" name="Straight Connector 22">
              <a:extLst>
                <a:ext uri="{FF2B5EF4-FFF2-40B4-BE49-F238E27FC236}">
                  <a16:creationId xmlns:a16="http://schemas.microsoft.com/office/drawing/2014/main" id="{A98D1E2C-5B67-066A-64ED-7B2B2EA2522B}"/>
                </a:ext>
              </a:extLst>
            </p:cNvPr>
            <p:cNvCxnSpPr>
              <a:cxnSpLocks/>
            </p:cNvCxnSpPr>
            <p:nvPr/>
          </p:nvCxnSpPr>
          <p:spPr>
            <a:xfrm>
              <a:off x="265938" y="2945331"/>
              <a:ext cx="1854631" cy="0"/>
            </a:xfrm>
            <a:prstGeom prst="line">
              <a:avLst/>
            </a:prstGeom>
            <a:noFill/>
            <a:ln w="12700" cap="flat" cmpd="sng" algn="ctr">
              <a:solidFill>
                <a:schemeClr val="tx1">
                  <a:lumMod val="10000"/>
                  <a:lumOff val="90000"/>
                </a:schemeClr>
              </a:solidFill>
              <a:prstDash val="solid"/>
            </a:ln>
            <a:effectLst/>
          </p:spPr>
        </p:cxnSp>
        <p:cxnSp>
          <p:nvCxnSpPr>
            <p:cNvPr id="24" name="Straight Connector 23">
              <a:extLst>
                <a:ext uri="{FF2B5EF4-FFF2-40B4-BE49-F238E27FC236}">
                  <a16:creationId xmlns:a16="http://schemas.microsoft.com/office/drawing/2014/main" id="{38F05411-15C6-35B6-E97D-9E1E33EC8BD2}"/>
                </a:ext>
              </a:extLst>
            </p:cNvPr>
            <p:cNvCxnSpPr>
              <a:cxnSpLocks/>
            </p:cNvCxnSpPr>
            <p:nvPr/>
          </p:nvCxnSpPr>
          <p:spPr>
            <a:xfrm>
              <a:off x="265938" y="3180858"/>
              <a:ext cx="1854631" cy="0"/>
            </a:xfrm>
            <a:prstGeom prst="line">
              <a:avLst/>
            </a:prstGeom>
            <a:noFill/>
            <a:ln w="12700" cap="flat" cmpd="sng" algn="ctr">
              <a:solidFill>
                <a:schemeClr val="tx1">
                  <a:lumMod val="10000"/>
                  <a:lumOff val="90000"/>
                </a:schemeClr>
              </a:solidFill>
              <a:prstDash val="solid"/>
            </a:ln>
            <a:effectLst/>
          </p:spPr>
        </p:cxnSp>
        <p:cxnSp>
          <p:nvCxnSpPr>
            <p:cNvPr id="25" name="Straight Connector 24">
              <a:extLst>
                <a:ext uri="{FF2B5EF4-FFF2-40B4-BE49-F238E27FC236}">
                  <a16:creationId xmlns:a16="http://schemas.microsoft.com/office/drawing/2014/main" id="{DAD96C64-E576-B129-34D0-C1059FAA0F6B}"/>
                </a:ext>
              </a:extLst>
            </p:cNvPr>
            <p:cNvCxnSpPr>
              <a:cxnSpLocks/>
            </p:cNvCxnSpPr>
            <p:nvPr/>
          </p:nvCxnSpPr>
          <p:spPr>
            <a:xfrm>
              <a:off x="265938" y="3416385"/>
              <a:ext cx="1854631" cy="0"/>
            </a:xfrm>
            <a:prstGeom prst="line">
              <a:avLst/>
            </a:prstGeom>
            <a:noFill/>
            <a:ln w="12700" cap="flat" cmpd="sng" algn="ctr">
              <a:solidFill>
                <a:schemeClr val="tx1">
                  <a:lumMod val="10000"/>
                  <a:lumOff val="90000"/>
                </a:schemeClr>
              </a:solidFill>
              <a:prstDash val="solid"/>
            </a:ln>
            <a:effectLst/>
          </p:spPr>
        </p:cxnSp>
        <p:cxnSp>
          <p:nvCxnSpPr>
            <p:cNvPr id="26" name="Straight Connector 25">
              <a:extLst>
                <a:ext uri="{FF2B5EF4-FFF2-40B4-BE49-F238E27FC236}">
                  <a16:creationId xmlns:a16="http://schemas.microsoft.com/office/drawing/2014/main" id="{C094647C-E9E2-2B26-60FA-1579134E83ED}"/>
                </a:ext>
              </a:extLst>
            </p:cNvPr>
            <p:cNvCxnSpPr>
              <a:cxnSpLocks/>
            </p:cNvCxnSpPr>
            <p:nvPr/>
          </p:nvCxnSpPr>
          <p:spPr>
            <a:xfrm>
              <a:off x="265938" y="3651912"/>
              <a:ext cx="1854631" cy="0"/>
            </a:xfrm>
            <a:prstGeom prst="line">
              <a:avLst/>
            </a:prstGeom>
            <a:noFill/>
            <a:ln w="12700" cap="flat" cmpd="sng" algn="ctr">
              <a:solidFill>
                <a:schemeClr val="tx1">
                  <a:lumMod val="10000"/>
                  <a:lumOff val="90000"/>
                </a:schemeClr>
              </a:solidFill>
              <a:prstDash val="solid"/>
            </a:ln>
            <a:effectLst/>
          </p:spPr>
        </p:cxnSp>
        <p:cxnSp>
          <p:nvCxnSpPr>
            <p:cNvPr id="27" name="Straight Connector 26">
              <a:extLst>
                <a:ext uri="{FF2B5EF4-FFF2-40B4-BE49-F238E27FC236}">
                  <a16:creationId xmlns:a16="http://schemas.microsoft.com/office/drawing/2014/main" id="{5AC1289D-B41E-F529-F61C-7EC9FF555F6B}"/>
                </a:ext>
              </a:extLst>
            </p:cNvPr>
            <p:cNvCxnSpPr>
              <a:cxnSpLocks/>
            </p:cNvCxnSpPr>
            <p:nvPr/>
          </p:nvCxnSpPr>
          <p:spPr>
            <a:xfrm>
              <a:off x="265938" y="3887439"/>
              <a:ext cx="1854631" cy="0"/>
            </a:xfrm>
            <a:prstGeom prst="line">
              <a:avLst/>
            </a:prstGeom>
            <a:noFill/>
            <a:ln w="12700" cap="flat" cmpd="sng" algn="ctr">
              <a:solidFill>
                <a:schemeClr val="tx1">
                  <a:lumMod val="10000"/>
                  <a:lumOff val="90000"/>
                </a:schemeClr>
              </a:solidFill>
              <a:prstDash val="solid"/>
            </a:ln>
            <a:effectLst/>
          </p:spPr>
        </p:cxnSp>
        <p:cxnSp>
          <p:nvCxnSpPr>
            <p:cNvPr id="28" name="Straight Connector 27">
              <a:extLst>
                <a:ext uri="{FF2B5EF4-FFF2-40B4-BE49-F238E27FC236}">
                  <a16:creationId xmlns:a16="http://schemas.microsoft.com/office/drawing/2014/main" id="{158CC45C-99C4-0598-33D4-EA01D4A54900}"/>
                </a:ext>
              </a:extLst>
            </p:cNvPr>
            <p:cNvCxnSpPr>
              <a:cxnSpLocks/>
            </p:cNvCxnSpPr>
            <p:nvPr/>
          </p:nvCxnSpPr>
          <p:spPr>
            <a:xfrm>
              <a:off x="265938" y="4358493"/>
              <a:ext cx="1854631" cy="0"/>
            </a:xfrm>
            <a:prstGeom prst="line">
              <a:avLst/>
            </a:prstGeom>
            <a:noFill/>
            <a:ln w="12700" cap="flat" cmpd="sng" algn="ctr">
              <a:solidFill>
                <a:schemeClr val="tx1">
                  <a:lumMod val="10000"/>
                  <a:lumOff val="90000"/>
                </a:schemeClr>
              </a:solidFill>
              <a:prstDash val="solid"/>
            </a:ln>
            <a:effectLst/>
          </p:spPr>
        </p:cxnSp>
        <p:cxnSp>
          <p:nvCxnSpPr>
            <p:cNvPr id="29" name="Straight Connector 28">
              <a:extLst>
                <a:ext uri="{FF2B5EF4-FFF2-40B4-BE49-F238E27FC236}">
                  <a16:creationId xmlns:a16="http://schemas.microsoft.com/office/drawing/2014/main" id="{39DB91C5-4034-8F51-553F-97BADBE92BDE}"/>
                </a:ext>
              </a:extLst>
            </p:cNvPr>
            <p:cNvCxnSpPr>
              <a:cxnSpLocks/>
            </p:cNvCxnSpPr>
            <p:nvPr/>
          </p:nvCxnSpPr>
          <p:spPr>
            <a:xfrm>
              <a:off x="265938" y="4594020"/>
              <a:ext cx="1854631" cy="0"/>
            </a:xfrm>
            <a:prstGeom prst="line">
              <a:avLst/>
            </a:prstGeom>
            <a:noFill/>
            <a:ln w="12700" cap="flat" cmpd="sng" algn="ctr">
              <a:solidFill>
                <a:schemeClr val="tx1">
                  <a:lumMod val="10000"/>
                  <a:lumOff val="90000"/>
                </a:schemeClr>
              </a:solidFill>
              <a:prstDash val="solid"/>
            </a:ln>
            <a:effectLst/>
          </p:spPr>
        </p:cxnSp>
        <p:cxnSp>
          <p:nvCxnSpPr>
            <p:cNvPr id="30" name="Straight Connector 29">
              <a:extLst>
                <a:ext uri="{FF2B5EF4-FFF2-40B4-BE49-F238E27FC236}">
                  <a16:creationId xmlns:a16="http://schemas.microsoft.com/office/drawing/2014/main" id="{F0290D86-28AC-E902-6278-2D777523C98B}"/>
                </a:ext>
              </a:extLst>
            </p:cNvPr>
            <p:cNvCxnSpPr>
              <a:cxnSpLocks/>
            </p:cNvCxnSpPr>
            <p:nvPr/>
          </p:nvCxnSpPr>
          <p:spPr>
            <a:xfrm>
              <a:off x="265938" y="4829547"/>
              <a:ext cx="1854631" cy="0"/>
            </a:xfrm>
            <a:prstGeom prst="line">
              <a:avLst/>
            </a:prstGeom>
            <a:noFill/>
            <a:ln w="12700" cap="flat" cmpd="sng" algn="ctr">
              <a:solidFill>
                <a:schemeClr val="tx1">
                  <a:lumMod val="10000"/>
                  <a:lumOff val="90000"/>
                </a:schemeClr>
              </a:solidFill>
              <a:prstDash val="solid"/>
            </a:ln>
            <a:effectLst/>
          </p:spPr>
        </p:cxnSp>
        <p:cxnSp>
          <p:nvCxnSpPr>
            <p:cNvPr id="31" name="Straight Connector 30">
              <a:extLst>
                <a:ext uri="{FF2B5EF4-FFF2-40B4-BE49-F238E27FC236}">
                  <a16:creationId xmlns:a16="http://schemas.microsoft.com/office/drawing/2014/main" id="{BFC0E714-F97C-0F0F-6195-53065F81892A}"/>
                </a:ext>
              </a:extLst>
            </p:cNvPr>
            <p:cNvCxnSpPr>
              <a:cxnSpLocks/>
            </p:cNvCxnSpPr>
            <p:nvPr/>
          </p:nvCxnSpPr>
          <p:spPr>
            <a:xfrm>
              <a:off x="265938" y="5065074"/>
              <a:ext cx="1854631" cy="0"/>
            </a:xfrm>
            <a:prstGeom prst="line">
              <a:avLst/>
            </a:prstGeom>
            <a:noFill/>
            <a:ln w="12700" cap="flat" cmpd="sng" algn="ctr">
              <a:solidFill>
                <a:schemeClr val="tx1">
                  <a:lumMod val="10000"/>
                  <a:lumOff val="90000"/>
                </a:schemeClr>
              </a:solidFill>
              <a:prstDash val="solid"/>
            </a:ln>
            <a:effectLst/>
          </p:spPr>
        </p:cxnSp>
        <p:cxnSp>
          <p:nvCxnSpPr>
            <p:cNvPr id="32" name="Straight Connector 31">
              <a:extLst>
                <a:ext uri="{FF2B5EF4-FFF2-40B4-BE49-F238E27FC236}">
                  <a16:creationId xmlns:a16="http://schemas.microsoft.com/office/drawing/2014/main" id="{E40B1D24-0539-8B63-2E08-7C0B53DB5FC4}"/>
                </a:ext>
              </a:extLst>
            </p:cNvPr>
            <p:cNvCxnSpPr>
              <a:cxnSpLocks/>
            </p:cNvCxnSpPr>
            <p:nvPr/>
          </p:nvCxnSpPr>
          <p:spPr>
            <a:xfrm>
              <a:off x="265938" y="5300601"/>
              <a:ext cx="1854631" cy="0"/>
            </a:xfrm>
            <a:prstGeom prst="line">
              <a:avLst/>
            </a:prstGeom>
            <a:noFill/>
            <a:ln w="12700" cap="flat" cmpd="sng" algn="ctr">
              <a:solidFill>
                <a:schemeClr val="tx1">
                  <a:lumMod val="10000"/>
                  <a:lumOff val="90000"/>
                </a:schemeClr>
              </a:solidFill>
              <a:prstDash val="solid"/>
            </a:ln>
            <a:effectLst/>
          </p:spPr>
        </p:cxnSp>
        <p:cxnSp>
          <p:nvCxnSpPr>
            <p:cNvPr id="33" name="Straight Connector 32">
              <a:extLst>
                <a:ext uri="{FF2B5EF4-FFF2-40B4-BE49-F238E27FC236}">
                  <a16:creationId xmlns:a16="http://schemas.microsoft.com/office/drawing/2014/main" id="{EB32D6C0-AFD8-FA8F-73ED-FDC3740DB31E}"/>
                </a:ext>
              </a:extLst>
            </p:cNvPr>
            <p:cNvCxnSpPr>
              <a:cxnSpLocks/>
            </p:cNvCxnSpPr>
            <p:nvPr/>
          </p:nvCxnSpPr>
          <p:spPr>
            <a:xfrm>
              <a:off x="265938" y="5536128"/>
              <a:ext cx="1854631" cy="0"/>
            </a:xfrm>
            <a:prstGeom prst="line">
              <a:avLst/>
            </a:prstGeom>
            <a:noFill/>
            <a:ln w="12700" cap="flat" cmpd="sng" algn="ctr">
              <a:solidFill>
                <a:schemeClr val="tx1">
                  <a:lumMod val="10000"/>
                  <a:lumOff val="90000"/>
                </a:schemeClr>
              </a:solidFill>
              <a:prstDash val="solid"/>
            </a:ln>
            <a:effectLst/>
          </p:spPr>
        </p:cxnSp>
        <p:cxnSp>
          <p:nvCxnSpPr>
            <p:cNvPr id="34" name="Straight Connector 33">
              <a:extLst>
                <a:ext uri="{FF2B5EF4-FFF2-40B4-BE49-F238E27FC236}">
                  <a16:creationId xmlns:a16="http://schemas.microsoft.com/office/drawing/2014/main" id="{A1DD2A7F-C1E8-03A0-9E0E-9B1D1A7FEE1D}"/>
                </a:ext>
              </a:extLst>
            </p:cNvPr>
            <p:cNvCxnSpPr>
              <a:cxnSpLocks/>
            </p:cNvCxnSpPr>
            <p:nvPr/>
          </p:nvCxnSpPr>
          <p:spPr>
            <a:xfrm>
              <a:off x="265938" y="5771655"/>
              <a:ext cx="1854631" cy="0"/>
            </a:xfrm>
            <a:prstGeom prst="line">
              <a:avLst/>
            </a:prstGeom>
            <a:noFill/>
            <a:ln w="12700" cap="flat" cmpd="sng" algn="ctr">
              <a:solidFill>
                <a:schemeClr val="tx1">
                  <a:lumMod val="10000"/>
                  <a:lumOff val="90000"/>
                </a:schemeClr>
              </a:solidFill>
              <a:prstDash val="solid"/>
            </a:ln>
            <a:effectLst/>
          </p:spPr>
        </p:cxnSp>
        <p:cxnSp>
          <p:nvCxnSpPr>
            <p:cNvPr id="35" name="Straight Connector 34">
              <a:extLst>
                <a:ext uri="{FF2B5EF4-FFF2-40B4-BE49-F238E27FC236}">
                  <a16:creationId xmlns:a16="http://schemas.microsoft.com/office/drawing/2014/main" id="{DD7F54EC-33E6-207C-B654-9D97228AAF53}"/>
                </a:ext>
              </a:extLst>
            </p:cNvPr>
            <p:cNvCxnSpPr>
              <a:cxnSpLocks/>
            </p:cNvCxnSpPr>
            <p:nvPr/>
          </p:nvCxnSpPr>
          <p:spPr>
            <a:xfrm>
              <a:off x="265938" y="6007189"/>
              <a:ext cx="1854631" cy="0"/>
            </a:xfrm>
            <a:prstGeom prst="line">
              <a:avLst/>
            </a:prstGeom>
            <a:noFill/>
            <a:ln w="12700" cap="flat" cmpd="sng" algn="ctr">
              <a:solidFill>
                <a:schemeClr val="tx1">
                  <a:lumMod val="10000"/>
                  <a:lumOff val="90000"/>
                </a:schemeClr>
              </a:solidFill>
              <a:prstDash val="solid"/>
            </a:ln>
            <a:effectLst/>
          </p:spPr>
        </p:cxnSp>
      </p:grpSp>
      <p:cxnSp>
        <p:nvCxnSpPr>
          <p:cNvPr id="38" name="Straight Connector 37">
            <a:extLst>
              <a:ext uri="{FF2B5EF4-FFF2-40B4-BE49-F238E27FC236}">
                <a16:creationId xmlns:a16="http://schemas.microsoft.com/office/drawing/2014/main" id="{DE685F27-D5EB-D3BB-8217-DB5E52ABCC69}"/>
              </a:ext>
            </a:extLst>
          </p:cNvPr>
          <p:cNvCxnSpPr>
            <a:cxnSpLocks/>
          </p:cNvCxnSpPr>
          <p:nvPr/>
        </p:nvCxnSpPr>
        <p:spPr>
          <a:xfrm>
            <a:off x="1947374" y="6140968"/>
            <a:ext cx="0" cy="46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A107943-9CD5-1CCC-5882-D07E0470C6EE}"/>
              </a:ext>
            </a:extLst>
          </p:cNvPr>
          <p:cNvSpPr txBox="1"/>
          <p:nvPr/>
        </p:nvSpPr>
        <p:spPr>
          <a:xfrm>
            <a:off x="2003880" y="6176511"/>
            <a:ext cx="1027307" cy="440185"/>
          </a:xfrm>
          <a:prstGeom prst="rect">
            <a:avLst/>
          </a:prstGeom>
          <a:noFill/>
        </p:spPr>
        <p:txBody>
          <a:bodyPr wrap="square">
            <a:spAutoFit/>
          </a:bodyPr>
          <a:lstStyle/>
          <a:p>
            <a:pPr defTabSz="914423">
              <a:lnSpc>
                <a:spcPts val="900"/>
              </a:lnSpc>
              <a:defRPr/>
            </a:pPr>
            <a:r>
              <a:rPr lang="en-NZ" sz="900" b="1" kern="0">
                <a:solidFill>
                  <a:srgbClr val="FFFFFF">
                    <a:lumMod val="50000"/>
                  </a:srgbClr>
                </a:solidFill>
              </a:rPr>
              <a:t>Insert your company name/logo</a:t>
            </a:r>
          </a:p>
        </p:txBody>
      </p:sp>
      <p:grpSp>
        <p:nvGrpSpPr>
          <p:cNvPr id="6" name="Group 5">
            <a:extLst>
              <a:ext uri="{FF2B5EF4-FFF2-40B4-BE49-F238E27FC236}">
                <a16:creationId xmlns:a16="http://schemas.microsoft.com/office/drawing/2014/main" id="{2D979CC9-5705-8507-F65C-022DDAC4B03B}"/>
              </a:ext>
            </a:extLst>
          </p:cNvPr>
          <p:cNvGrpSpPr/>
          <p:nvPr/>
        </p:nvGrpSpPr>
        <p:grpSpPr>
          <a:xfrm>
            <a:off x="345057" y="6165234"/>
            <a:ext cx="1554648" cy="498670"/>
            <a:chOff x="345057" y="6165234"/>
            <a:chExt cx="1554648" cy="498670"/>
          </a:xfrm>
        </p:grpSpPr>
        <p:sp>
          <p:nvSpPr>
            <p:cNvPr id="7" name="TextBox 6">
              <a:extLst>
                <a:ext uri="{FF2B5EF4-FFF2-40B4-BE49-F238E27FC236}">
                  <a16:creationId xmlns:a16="http://schemas.microsoft.com/office/drawing/2014/main" id="{08F7C7DF-D21F-55CD-CB62-42466218888A}"/>
                </a:ext>
              </a:extLst>
            </p:cNvPr>
            <p:cNvSpPr txBox="1"/>
            <p:nvPr/>
          </p:nvSpPr>
          <p:spPr>
            <a:xfrm>
              <a:off x="357954" y="6165234"/>
              <a:ext cx="1541751"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p:txBody>
        </p:sp>
        <p:sp>
          <p:nvSpPr>
            <p:cNvPr id="8" name="TextBox 7">
              <a:extLst>
                <a:ext uri="{FF2B5EF4-FFF2-40B4-BE49-F238E27FC236}">
                  <a16:creationId xmlns:a16="http://schemas.microsoft.com/office/drawing/2014/main" id="{D0DFFE6D-F152-EBE1-DCD0-51DF30376EB2}"/>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79" name="Oval 78">
            <a:extLst>
              <a:ext uri="{FF2B5EF4-FFF2-40B4-BE49-F238E27FC236}">
                <a16:creationId xmlns:a16="http://schemas.microsoft.com/office/drawing/2014/main" id="{C11DEB71-B1A0-AB6C-CD63-3BE8AB874488}"/>
              </a:ext>
            </a:extLst>
          </p:cNvPr>
          <p:cNvSpPr/>
          <p:nvPr/>
        </p:nvSpPr>
        <p:spPr>
          <a:xfrm>
            <a:off x="297408" y="145890"/>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1</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0" name="Oval 79">
            <a:extLst>
              <a:ext uri="{FF2B5EF4-FFF2-40B4-BE49-F238E27FC236}">
                <a16:creationId xmlns:a16="http://schemas.microsoft.com/office/drawing/2014/main" id="{ABFF9103-CBC8-D425-C032-C78BBDA5552C}"/>
              </a:ext>
            </a:extLst>
          </p:cNvPr>
          <p:cNvSpPr/>
          <p:nvPr/>
        </p:nvSpPr>
        <p:spPr>
          <a:xfrm>
            <a:off x="329416" y="2277300"/>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2</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1" name="Oval 80">
            <a:extLst>
              <a:ext uri="{FF2B5EF4-FFF2-40B4-BE49-F238E27FC236}">
                <a16:creationId xmlns:a16="http://schemas.microsoft.com/office/drawing/2014/main" id="{08267091-D4CF-B42E-5ECD-B83DF6B31AD4}"/>
              </a:ext>
            </a:extLst>
          </p:cNvPr>
          <p:cNvSpPr/>
          <p:nvPr/>
        </p:nvSpPr>
        <p:spPr>
          <a:xfrm>
            <a:off x="338992" y="4147167"/>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3</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2" name="Oval 81">
            <a:extLst>
              <a:ext uri="{FF2B5EF4-FFF2-40B4-BE49-F238E27FC236}">
                <a16:creationId xmlns:a16="http://schemas.microsoft.com/office/drawing/2014/main" id="{71B195C6-AF61-5756-552A-2E76656A3B51}"/>
              </a:ext>
            </a:extLst>
          </p:cNvPr>
          <p:cNvSpPr/>
          <p:nvPr/>
        </p:nvSpPr>
        <p:spPr>
          <a:xfrm>
            <a:off x="9330079" y="4161515"/>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4</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3" name="Oval 82">
            <a:extLst>
              <a:ext uri="{FF2B5EF4-FFF2-40B4-BE49-F238E27FC236}">
                <a16:creationId xmlns:a16="http://schemas.microsoft.com/office/drawing/2014/main" id="{4EF41C1F-179E-0367-AEBF-769713316CCB}"/>
              </a:ext>
            </a:extLst>
          </p:cNvPr>
          <p:cNvSpPr/>
          <p:nvPr/>
        </p:nvSpPr>
        <p:spPr>
          <a:xfrm>
            <a:off x="9342502" y="2265634"/>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5</a:t>
            </a:r>
            <a:endParaRPr lang="en-NZ" sz="1200" b="1">
              <a:solidFill>
                <a:schemeClr val="bg1"/>
              </a:solidFill>
              <a:latin typeface="Segoe UI Black" panose="020B0A02040204020203" pitchFamily="34" charset="0"/>
              <a:ea typeface="Segoe UI Black" panose="020B0A02040204020203" pitchFamily="34" charset="0"/>
            </a:endParaRPr>
          </a:p>
        </p:txBody>
      </p:sp>
      <p:sp>
        <p:nvSpPr>
          <p:cNvPr id="84" name="Oval 83">
            <a:extLst>
              <a:ext uri="{FF2B5EF4-FFF2-40B4-BE49-F238E27FC236}">
                <a16:creationId xmlns:a16="http://schemas.microsoft.com/office/drawing/2014/main" id="{728714CF-4127-B023-64E6-3384BC821B91}"/>
              </a:ext>
            </a:extLst>
          </p:cNvPr>
          <p:cNvSpPr/>
          <p:nvPr/>
        </p:nvSpPr>
        <p:spPr>
          <a:xfrm>
            <a:off x="9337613" y="167522"/>
            <a:ext cx="278513" cy="282772"/>
          </a:xfrm>
          <a:prstGeom prst="ellipse">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Black" panose="020B0A02040204020203" pitchFamily="34" charset="0"/>
                <a:ea typeface="Segoe UI Black" panose="020B0A02040204020203" pitchFamily="34" charset="0"/>
              </a:rPr>
              <a:t>6</a:t>
            </a:r>
            <a:endParaRPr lang="en-NZ" sz="1200" b="1">
              <a:solidFill>
                <a:schemeClr val="bg1"/>
              </a:solidFill>
              <a:latin typeface="Segoe UI Black" panose="020B0A02040204020203" pitchFamily="34" charset="0"/>
              <a:ea typeface="Segoe UI Black" panose="020B0A02040204020203" pitchFamily="34" charset="0"/>
            </a:endParaRPr>
          </a:p>
        </p:txBody>
      </p:sp>
      <p:grpSp>
        <p:nvGrpSpPr>
          <p:cNvPr id="37" name="Group 36">
            <a:extLst>
              <a:ext uri="{FF2B5EF4-FFF2-40B4-BE49-F238E27FC236}">
                <a16:creationId xmlns:a16="http://schemas.microsoft.com/office/drawing/2014/main" id="{87BE6401-C24D-A02E-0960-B7685A99E7E5}"/>
              </a:ext>
            </a:extLst>
          </p:cNvPr>
          <p:cNvGrpSpPr/>
          <p:nvPr/>
        </p:nvGrpSpPr>
        <p:grpSpPr>
          <a:xfrm>
            <a:off x="2581713" y="681421"/>
            <a:ext cx="4730057" cy="4902925"/>
            <a:chOff x="2581713" y="1002507"/>
            <a:chExt cx="4730057" cy="4902925"/>
          </a:xfrm>
        </p:grpSpPr>
        <p:grpSp>
          <p:nvGrpSpPr>
            <p:cNvPr id="14" name="Group 13">
              <a:extLst>
                <a:ext uri="{FF2B5EF4-FFF2-40B4-BE49-F238E27FC236}">
                  <a16:creationId xmlns:a16="http://schemas.microsoft.com/office/drawing/2014/main" id="{E2079091-3735-BA68-99C5-5C398DAFD7FF}"/>
                </a:ext>
              </a:extLst>
            </p:cNvPr>
            <p:cNvGrpSpPr/>
            <p:nvPr/>
          </p:nvGrpSpPr>
          <p:grpSpPr>
            <a:xfrm>
              <a:off x="4062469" y="2550580"/>
              <a:ext cx="1781062" cy="1756840"/>
              <a:chOff x="3614315" y="2065264"/>
              <a:chExt cx="2354738" cy="2322714"/>
            </a:xfrm>
          </p:grpSpPr>
          <p:cxnSp>
            <p:nvCxnSpPr>
              <p:cNvPr id="11" name="Straight Connector 10">
                <a:extLst>
                  <a:ext uri="{FF2B5EF4-FFF2-40B4-BE49-F238E27FC236}">
                    <a16:creationId xmlns:a16="http://schemas.microsoft.com/office/drawing/2014/main" id="{2BA693D3-896F-6F12-7DB2-D9AC0C2D6247}"/>
                  </a:ext>
                </a:extLst>
              </p:cNvPr>
              <p:cNvCxnSpPr>
                <a:cxnSpLocks/>
              </p:cNvCxnSpPr>
              <p:nvPr/>
            </p:nvCxnSpPr>
            <p:spPr>
              <a:xfrm flipH="1" flipV="1">
                <a:off x="3614315" y="2556251"/>
                <a:ext cx="2354738" cy="1335573"/>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07740CD-F958-6348-DB39-F17266FD9525}"/>
                  </a:ext>
                </a:extLst>
              </p:cNvPr>
              <p:cNvCxnSpPr>
                <a:cxnSpLocks/>
              </p:cNvCxnSpPr>
              <p:nvPr/>
            </p:nvCxnSpPr>
            <p:spPr>
              <a:xfrm>
                <a:off x="4823343" y="2065264"/>
                <a:ext cx="0" cy="2322714"/>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82781AD-AA86-91E6-8018-A10369FD6671}"/>
                  </a:ext>
                </a:extLst>
              </p:cNvPr>
              <p:cNvCxnSpPr>
                <a:cxnSpLocks/>
              </p:cNvCxnSpPr>
              <p:nvPr/>
            </p:nvCxnSpPr>
            <p:spPr>
              <a:xfrm flipH="1">
                <a:off x="3658456" y="2556252"/>
                <a:ext cx="2259662" cy="1372745"/>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a:extLst>
                <a:ext uri="{FF2B5EF4-FFF2-40B4-BE49-F238E27FC236}">
                  <a16:creationId xmlns:a16="http://schemas.microsoft.com/office/drawing/2014/main" id="{BA1FACD9-FBAC-626E-2A12-7405FC8C3078}"/>
                </a:ext>
              </a:extLst>
            </p:cNvPr>
            <p:cNvSpPr/>
            <p:nvPr/>
          </p:nvSpPr>
          <p:spPr>
            <a:xfrm>
              <a:off x="4305000" y="2781000"/>
              <a:ext cx="1296000" cy="1296000"/>
            </a:xfrm>
            <a:prstGeom prst="ellips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solidFill>
                  <a:schemeClr val="tx2"/>
                </a:solidFill>
              </a:endParaRPr>
            </a:p>
          </p:txBody>
        </p:sp>
        <p:sp>
          <p:nvSpPr>
            <p:cNvPr id="47" name="Oval 46">
              <a:extLst>
                <a:ext uri="{FF2B5EF4-FFF2-40B4-BE49-F238E27FC236}">
                  <a16:creationId xmlns:a16="http://schemas.microsoft.com/office/drawing/2014/main" id="{25719182-354A-F104-883B-D2C02A6813F0}"/>
                </a:ext>
              </a:extLst>
            </p:cNvPr>
            <p:cNvSpPr/>
            <p:nvPr/>
          </p:nvSpPr>
          <p:spPr>
            <a:xfrm>
              <a:off x="5764260" y="3506987"/>
              <a:ext cx="1522270" cy="1489584"/>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36" name="TextBox 35">
              <a:extLst>
                <a:ext uri="{FF2B5EF4-FFF2-40B4-BE49-F238E27FC236}">
                  <a16:creationId xmlns:a16="http://schemas.microsoft.com/office/drawing/2014/main" id="{FF51271B-BBC5-E8CF-699F-E18EAF1A3252}"/>
                </a:ext>
              </a:extLst>
            </p:cNvPr>
            <p:cNvSpPr txBox="1"/>
            <p:nvPr/>
          </p:nvSpPr>
          <p:spPr>
            <a:xfrm>
              <a:off x="3866357" y="3496796"/>
              <a:ext cx="1709149" cy="400110"/>
            </a:xfrm>
            <a:prstGeom prst="rect">
              <a:avLst/>
            </a:prstGeom>
            <a:noFill/>
          </p:spPr>
          <p:txBody>
            <a:bodyPr wrap="square">
              <a:spAutoFit/>
            </a:bodyPr>
            <a:lstStyle/>
            <a:p>
              <a:pPr lvl="1" algn="ctr">
                <a:lnSpc>
                  <a:spcPts val="1200"/>
                </a:lnSpc>
                <a:spcAft>
                  <a:spcPts val="601"/>
                </a:spcAft>
              </a:pPr>
              <a:r>
                <a:rPr lang="en-NZ" sz="1100" b="1">
                  <a:solidFill>
                    <a:schemeClr val="bg2">
                      <a:lumMod val="25000"/>
                    </a:schemeClr>
                  </a:solidFill>
                  <a:latin typeface="Segoe UI Black" panose="020B0A02040204020203" pitchFamily="34" charset="0"/>
                  <a:ea typeface="Segoe UI Black" panose="020B0A02040204020203" pitchFamily="34" charset="0"/>
                </a:rPr>
                <a:t>Support </a:t>
              </a:r>
              <a:br>
                <a:rPr lang="en-NZ" sz="1100" b="1">
                  <a:solidFill>
                    <a:schemeClr val="bg2">
                      <a:lumMod val="25000"/>
                    </a:schemeClr>
                  </a:solidFill>
                  <a:latin typeface="Segoe UI Black" panose="020B0A02040204020203" pitchFamily="34" charset="0"/>
                  <a:ea typeface="Segoe UI Black" panose="020B0A02040204020203" pitchFamily="34" charset="0"/>
                </a:rPr>
              </a:br>
              <a:r>
                <a:rPr lang="en-NZ" sz="1100" b="1">
                  <a:solidFill>
                    <a:schemeClr val="bg2">
                      <a:lumMod val="25000"/>
                    </a:schemeClr>
                  </a:solidFill>
                  <a:latin typeface="Segoe UI Black" panose="020B0A02040204020203" pitchFamily="34" charset="0"/>
                  <a:ea typeface="Segoe UI Black" panose="020B0A02040204020203" pitchFamily="34" charset="0"/>
                </a:rPr>
                <a:t>system</a:t>
              </a:r>
              <a:endParaRPr lang="en-NZ" sz="1100" b="1" i="1">
                <a:solidFill>
                  <a:schemeClr val="bg2">
                    <a:lumMod val="25000"/>
                  </a:schemeClr>
                </a:solidFill>
                <a:latin typeface="Segoe UI Black" panose="020B0A02040204020203" pitchFamily="34" charset="0"/>
                <a:ea typeface="Segoe UI Black" panose="020B0A02040204020203" pitchFamily="34" charset="0"/>
              </a:endParaRPr>
            </a:p>
          </p:txBody>
        </p:sp>
        <p:sp>
          <p:nvSpPr>
            <p:cNvPr id="42" name="Oval 41">
              <a:extLst>
                <a:ext uri="{FF2B5EF4-FFF2-40B4-BE49-F238E27FC236}">
                  <a16:creationId xmlns:a16="http://schemas.microsoft.com/office/drawing/2014/main" id="{AC395ED7-3FD6-BE0C-1223-4CB839E1EC94}"/>
                </a:ext>
              </a:extLst>
            </p:cNvPr>
            <p:cNvSpPr/>
            <p:nvPr/>
          </p:nvSpPr>
          <p:spPr>
            <a:xfrm>
              <a:off x="2581713" y="1779099"/>
              <a:ext cx="1522270" cy="1489588"/>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3" name="Oval 42">
              <a:extLst>
                <a:ext uri="{FF2B5EF4-FFF2-40B4-BE49-F238E27FC236}">
                  <a16:creationId xmlns:a16="http://schemas.microsoft.com/office/drawing/2014/main" id="{75F2D707-C391-B788-F7E5-70128C9F02F2}"/>
                </a:ext>
              </a:extLst>
            </p:cNvPr>
            <p:cNvSpPr/>
            <p:nvPr/>
          </p:nvSpPr>
          <p:spPr>
            <a:xfrm>
              <a:off x="4216109" y="4415847"/>
              <a:ext cx="1522270" cy="1489585"/>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4" name="Oval 43">
              <a:extLst>
                <a:ext uri="{FF2B5EF4-FFF2-40B4-BE49-F238E27FC236}">
                  <a16:creationId xmlns:a16="http://schemas.microsoft.com/office/drawing/2014/main" id="{2C96C43B-C22F-0DED-4F59-010B96D451EA}"/>
                </a:ext>
              </a:extLst>
            </p:cNvPr>
            <p:cNvSpPr/>
            <p:nvPr/>
          </p:nvSpPr>
          <p:spPr>
            <a:xfrm>
              <a:off x="5789500" y="1779099"/>
              <a:ext cx="1522270" cy="1489588"/>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5" name="Oval 44">
              <a:extLst>
                <a:ext uri="{FF2B5EF4-FFF2-40B4-BE49-F238E27FC236}">
                  <a16:creationId xmlns:a16="http://schemas.microsoft.com/office/drawing/2014/main" id="{2288FA2D-A393-5B45-5925-882D5B7C5642}"/>
                </a:ext>
              </a:extLst>
            </p:cNvPr>
            <p:cNvSpPr>
              <a:spLocks/>
            </p:cNvSpPr>
            <p:nvPr/>
          </p:nvSpPr>
          <p:spPr>
            <a:xfrm>
              <a:off x="4216109" y="1002507"/>
              <a:ext cx="1522270" cy="1452745"/>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6" name="Oval 45">
              <a:extLst>
                <a:ext uri="{FF2B5EF4-FFF2-40B4-BE49-F238E27FC236}">
                  <a16:creationId xmlns:a16="http://schemas.microsoft.com/office/drawing/2014/main" id="{BEF558E6-7974-B263-C5E3-134B494B1C83}"/>
                </a:ext>
              </a:extLst>
            </p:cNvPr>
            <p:cNvSpPr/>
            <p:nvPr/>
          </p:nvSpPr>
          <p:spPr>
            <a:xfrm>
              <a:off x="2611159" y="3506987"/>
              <a:ext cx="1522270" cy="1489584"/>
            </a:xfrm>
            <a:prstGeom prst="ellipse">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sz="900" b="1" i="1">
                <a:solidFill>
                  <a:schemeClr val="accent2"/>
                </a:solidFill>
              </a:endParaRPr>
            </a:p>
          </p:txBody>
        </p:sp>
        <p:sp>
          <p:nvSpPr>
            <p:cNvPr id="49" name="Oval 48">
              <a:extLst>
                <a:ext uri="{FF2B5EF4-FFF2-40B4-BE49-F238E27FC236}">
                  <a16:creationId xmlns:a16="http://schemas.microsoft.com/office/drawing/2014/main" id="{E3EF5F33-B2F6-FD44-043B-2E907FA5E632}"/>
                </a:ext>
              </a:extLst>
            </p:cNvPr>
            <p:cNvSpPr/>
            <p:nvPr/>
          </p:nvSpPr>
          <p:spPr>
            <a:xfrm>
              <a:off x="3881984" y="2739256"/>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2</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0" name="Oval 49">
              <a:extLst>
                <a:ext uri="{FF2B5EF4-FFF2-40B4-BE49-F238E27FC236}">
                  <a16:creationId xmlns:a16="http://schemas.microsoft.com/office/drawing/2014/main" id="{E531325A-EDB0-004D-78B1-526492917ED7}"/>
                </a:ext>
              </a:extLst>
            </p:cNvPr>
            <p:cNvSpPr/>
            <p:nvPr/>
          </p:nvSpPr>
          <p:spPr>
            <a:xfrm>
              <a:off x="3893842" y="3834555"/>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3</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1" name="Oval 50">
              <a:extLst>
                <a:ext uri="{FF2B5EF4-FFF2-40B4-BE49-F238E27FC236}">
                  <a16:creationId xmlns:a16="http://schemas.microsoft.com/office/drawing/2014/main" id="{7027C047-57BF-F7CF-3154-9AB0466B5D04}"/>
                </a:ext>
              </a:extLst>
            </p:cNvPr>
            <p:cNvSpPr/>
            <p:nvPr/>
          </p:nvSpPr>
          <p:spPr>
            <a:xfrm>
              <a:off x="4841247" y="2313866"/>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1</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2" name="Oval 51">
              <a:extLst>
                <a:ext uri="{FF2B5EF4-FFF2-40B4-BE49-F238E27FC236}">
                  <a16:creationId xmlns:a16="http://schemas.microsoft.com/office/drawing/2014/main" id="{F4EDF75C-C4F5-BB5D-4CA1-5D9160756CE8}"/>
                </a:ext>
              </a:extLst>
            </p:cNvPr>
            <p:cNvSpPr/>
            <p:nvPr/>
          </p:nvSpPr>
          <p:spPr>
            <a:xfrm>
              <a:off x="4849991" y="4261362"/>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4</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3" name="Oval 52">
              <a:extLst>
                <a:ext uri="{FF2B5EF4-FFF2-40B4-BE49-F238E27FC236}">
                  <a16:creationId xmlns:a16="http://schemas.microsoft.com/office/drawing/2014/main" id="{7B3ECDB1-00C1-B4FF-C84D-589FABD35616}"/>
                </a:ext>
              </a:extLst>
            </p:cNvPr>
            <p:cNvSpPr/>
            <p:nvPr/>
          </p:nvSpPr>
          <p:spPr>
            <a:xfrm>
              <a:off x="5709521" y="2739256"/>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6</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54" name="Oval 53">
              <a:extLst>
                <a:ext uri="{FF2B5EF4-FFF2-40B4-BE49-F238E27FC236}">
                  <a16:creationId xmlns:a16="http://schemas.microsoft.com/office/drawing/2014/main" id="{5CFD1E49-2F88-5521-8ED7-1BC26CB2541C}"/>
                </a:ext>
              </a:extLst>
            </p:cNvPr>
            <p:cNvSpPr/>
            <p:nvPr/>
          </p:nvSpPr>
          <p:spPr>
            <a:xfrm>
              <a:off x="5720009" y="3793185"/>
              <a:ext cx="278513" cy="282772"/>
            </a:xfrm>
            <a:prstGeom prst="ellipse">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Segoe UI" panose="020B0502040204020203" pitchFamily="34" charset="0"/>
                  <a:ea typeface="Segoe UI Black" panose="020B0A02040204020203" pitchFamily="34" charset="0"/>
                  <a:cs typeface="Segoe UI" panose="020B0502040204020203" pitchFamily="34" charset="0"/>
                </a:rPr>
                <a:t>5</a:t>
              </a:r>
              <a:endParaRPr lang="en-NZ" sz="1200" b="1">
                <a:solidFill>
                  <a:schemeClr val="bg1"/>
                </a:solidFill>
                <a:latin typeface="Segoe UI" panose="020B0502040204020203" pitchFamily="34" charset="0"/>
                <a:ea typeface="Segoe UI Black" panose="020B0A02040204020203" pitchFamily="34" charset="0"/>
                <a:cs typeface="Segoe UI" panose="020B0502040204020203" pitchFamily="34" charset="0"/>
              </a:endParaRPr>
            </a:p>
          </p:txBody>
        </p:sp>
      </p:grpSp>
      <p:cxnSp>
        <p:nvCxnSpPr>
          <p:cNvPr id="86" name="Straight Connector 85">
            <a:extLst>
              <a:ext uri="{FF2B5EF4-FFF2-40B4-BE49-F238E27FC236}">
                <a16:creationId xmlns:a16="http://schemas.microsoft.com/office/drawing/2014/main" id="{6DE1FBF5-3DC6-B4DF-C944-487D53772EA5}"/>
              </a:ext>
            </a:extLst>
          </p:cNvPr>
          <p:cNvCxnSpPr>
            <a:cxnSpLocks/>
          </p:cNvCxnSpPr>
          <p:nvPr/>
        </p:nvCxnSpPr>
        <p:spPr>
          <a:xfrm flipH="1">
            <a:off x="4519555" y="3148870"/>
            <a:ext cx="914781" cy="0"/>
          </a:xfrm>
          <a:prstGeom prst="line">
            <a:avLst/>
          </a:prstGeom>
          <a:noFill/>
          <a:ln w="6350" cap="flat" cmpd="sng" algn="ctr">
            <a:solidFill>
              <a:schemeClr val="bg1">
                <a:lumMod val="50000"/>
              </a:schemeClr>
            </a:solidFill>
            <a:prstDash val="dash"/>
          </a:ln>
          <a:effectLst/>
        </p:spPr>
      </p:cxnSp>
      <p:sp>
        <p:nvSpPr>
          <p:cNvPr id="88" name="TextBox 87">
            <a:extLst>
              <a:ext uri="{FF2B5EF4-FFF2-40B4-BE49-F238E27FC236}">
                <a16:creationId xmlns:a16="http://schemas.microsoft.com/office/drawing/2014/main" id="{01B1205F-0BCD-B78C-4112-82454B79EDFC}"/>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16</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416072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70BE6-4F1D-BA5F-EEB6-CB1F16DA793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240E523-EA1C-80FD-BE99-31FFE42CF496}"/>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9FA27A81-D29E-7795-8DB6-58436EB6B213}"/>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A3777C57-A9F7-4F58-9971-E61DEAF7B82F}"/>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Building </a:t>
            </a:r>
            <a:b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team culture</a:t>
            </a:r>
          </a:p>
        </p:txBody>
      </p:sp>
      <p:sp>
        <p:nvSpPr>
          <p:cNvPr id="5" name="TextBox 4">
            <a:extLst>
              <a:ext uri="{FF2B5EF4-FFF2-40B4-BE49-F238E27FC236}">
                <a16:creationId xmlns:a16="http://schemas.microsoft.com/office/drawing/2014/main" id="{724685D5-D06D-BA13-70FD-51B67C20D76C}"/>
              </a:ext>
            </a:extLst>
          </p:cNvPr>
          <p:cNvSpPr txBox="1"/>
          <p:nvPr/>
        </p:nvSpPr>
        <p:spPr>
          <a:xfrm>
            <a:off x="2056464" y="6131443"/>
            <a:ext cx="4772800" cy="533672"/>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Cultures are built through shared experience and meaning. Encouraging people to regularly connect, collaborate and contribute in ways that acknowledge their skills, and perspective instils trust and makes them feel like part of a team.</a:t>
            </a:r>
          </a:p>
        </p:txBody>
      </p:sp>
      <p:sp>
        <p:nvSpPr>
          <p:cNvPr id="9" name="TextBox 8">
            <a:extLst>
              <a:ext uri="{FF2B5EF4-FFF2-40B4-BE49-F238E27FC236}">
                <a16:creationId xmlns:a16="http://schemas.microsoft.com/office/drawing/2014/main" id="{31A68BE9-C7C0-E4EE-278D-89F951DABB21}"/>
              </a:ext>
            </a:extLst>
          </p:cNvPr>
          <p:cNvSpPr txBox="1"/>
          <p:nvPr/>
        </p:nvSpPr>
        <p:spPr>
          <a:xfrm>
            <a:off x="3551011" y="711628"/>
            <a:ext cx="2751432" cy="4740315"/>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bg2">
                    <a:lumMod val="25000"/>
                  </a:schemeClr>
                </a:solidFill>
                <a:latin typeface="Segoe UI" panose="020B0502040204020203" pitchFamily="34" charset="0"/>
                <a:cs typeface="Segoe UI" panose="020B0502040204020203" pitchFamily="34" charset="0"/>
              </a:rPr>
              <a:t>Providing opportunity for the team to contribute to business or culture change can create a sense of ownership, accountability and achievement. Let your people know what company processes are fixed and where ideas or feedback are welcome.</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bg2">
                    <a:lumMod val="25000"/>
                  </a:schemeClr>
                </a:solidFill>
                <a:latin typeface="Segoe UI" panose="020B0502040204020203" pitchFamily="34" charset="0"/>
                <a:cs typeface="Segoe UI" panose="020B0502040204020203" pitchFamily="34" charset="0"/>
              </a:rPr>
              <a:t>Invite workers to share aspects of their culture that are important to them to create shared understanding including engaging with </a:t>
            </a:r>
            <a:br>
              <a:rPr lang="en-GB" sz="1001" spc="-10">
                <a:solidFill>
                  <a:schemeClr val="bg2">
                    <a:lumMod val="25000"/>
                  </a:schemeClr>
                </a:solidFill>
                <a:latin typeface="Segoe UI" panose="020B0502040204020203" pitchFamily="34" charset="0"/>
                <a:cs typeface="Segoe UI" panose="020B0502040204020203" pitchFamily="34" charset="0"/>
              </a:rPr>
            </a:br>
            <a:r>
              <a:rPr lang="en-GB" sz="1001" spc="-10" err="1">
                <a:solidFill>
                  <a:schemeClr val="bg2">
                    <a:lumMod val="25000"/>
                  </a:schemeClr>
                </a:solidFill>
                <a:latin typeface="Segoe UI" panose="020B0502040204020203" pitchFamily="34" charset="0"/>
                <a:cs typeface="Segoe UI" panose="020B0502040204020203" pitchFamily="34" charset="0"/>
              </a:rPr>
              <a:t>Te</a:t>
            </a:r>
            <a:r>
              <a:rPr lang="en-GB" sz="1001" spc="-10">
                <a:solidFill>
                  <a:schemeClr val="bg2">
                    <a:lumMod val="25000"/>
                  </a:schemeClr>
                </a:solidFill>
                <a:latin typeface="Segoe UI" panose="020B0502040204020203" pitchFamily="34" charset="0"/>
                <a:cs typeface="Segoe UI" panose="020B0502040204020203" pitchFamily="34" charset="0"/>
              </a:rPr>
              <a:t> Ao Māori and Pacific concepts of wellbeing. </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bg2">
                    <a:lumMod val="25000"/>
                  </a:schemeClr>
                </a:solidFill>
                <a:latin typeface="Segoe UI" panose="020B0502040204020203" pitchFamily="34" charset="0"/>
                <a:cs typeface="Segoe UI" panose="020B0502040204020203" pitchFamily="34" charset="0"/>
              </a:rPr>
              <a:t>Proactively talk with your people about communication styles and preferences to understand:</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how to play to their strengths, and</a:t>
            </a:r>
          </a:p>
          <a:p>
            <a:pPr marL="360009" lvl="5" indent="-180005">
              <a:lnSpc>
                <a:spcPts val="1250"/>
              </a:lnSpc>
              <a:spcAft>
                <a:spcPts val="600"/>
              </a:spcAft>
              <a:buClr>
                <a:schemeClr val="accent2"/>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how you might agree to resolve disagreements when they arise.</a:t>
            </a:r>
          </a:p>
          <a:p>
            <a:pPr marL="180005" lvl="1" indent="-180005">
              <a:lnSpc>
                <a:spcPts val="1250"/>
              </a:lnSpc>
              <a:spcAft>
                <a:spcPts val="600"/>
              </a:spcAft>
              <a:buClr>
                <a:schemeClr val="accent2"/>
              </a:buClr>
              <a:buSzPct val="70000"/>
              <a:buFont typeface="Arial" panose="020B0604020202020204" pitchFamily="34" charset="0"/>
              <a:buChar char="►"/>
            </a:pPr>
            <a:r>
              <a:rPr lang="en-NZ" sz="1001">
                <a:solidFill>
                  <a:schemeClr val="bg2">
                    <a:lumMod val="25000"/>
                  </a:schemeClr>
                </a:solidFill>
                <a:latin typeface="Segoe UI" panose="020B0502040204020203" pitchFamily="34" charset="0"/>
                <a:cs typeface="Segoe UI" panose="020B0502040204020203" pitchFamily="34" charset="0"/>
              </a:rPr>
              <a:t>Serious safety incidents, restructures, or community events can have a big impact on morale. Show up for affected workers quickly</a:t>
            </a:r>
            <a:r>
              <a:rPr lang="en-GB" sz="1001" spc="-10">
                <a:solidFill>
                  <a:schemeClr val="bg2">
                    <a:lumMod val="25000"/>
                  </a:schemeClr>
                </a:solidFill>
                <a:latin typeface="Segoe UI" panose="020B0502040204020203" pitchFamily="34" charset="0"/>
                <a:cs typeface="Segoe UI" panose="020B0502040204020203" pitchFamily="34" charset="0"/>
              </a:rPr>
              <a:t> – ensuring they have the time, people and supports they need to help process the situation. You don’t have to have all the answers, but you do need to create the space for your people to ask questions.</a:t>
            </a:r>
            <a:endParaRPr lang="en-GB" sz="1001">
              <a:solidFill>
                <a:schemeClr val="bg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67F3B451-53CA-75E5-5D25-8A9B66DACAE6}"/>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Invest in the team culture with intentional opportunities for team building and social events where everybody is welcome and can participate.</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Reward positive contributions to team culture and make a point of recognising when staff model leadership. </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04FEB5DE-9017-5E4A-DACA-352EFD87BE75}"/>
              </a:ext>
            </a:extLst>
          </p:cNvPr>
          <p:cNvSpPr txBox="1"/>
          <p:nvPr/>
        </p:nvSpPr>
        <p:spPr>
          <a:xfrm>
            <a:off x="357954" y="711626"/>
            <a:ext cx="2751432" cy="4905301"/>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What ways are you showing the values and behaviour you want to see in others at work? Are there any behaviours you can leave behind and some you’d like to show more of?</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Is your company culture reflective of the diversity and perspective your people bring to the table? What might a culture 2.0 look like if you could stop some things, start some things and keep the good practice? </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Reflecting on how and who you’re hiring, are you bringing in the right mix of diversity and skills to grow your team and support your business?</a:t>
            </a:r>
          </a:p>
          <a:p>
            <a:pPr marL="180005" lvl="1" indent="-180005">
              <a:lnSpc>
                <a:spcPts val="1250"/>
              </a:lnSpc>
              <a:spcAft>
                <a:spcPts val="600"/>
              </a:spcAft>
              <a:buClr>
                <a:schemeClr val="tx1"/>
              </a:buClr>
              <a:buSzPct val="70000"/>
              <a:buFont typeface="Arial" panose="020B0604020202020204" pitchFamily="34" charset="0"/>
              <a:buChar char="►"/>
            </a:pPr>
            <a:endParaRPr lang="en-US" sz="1050">
              <a:solidFill>
                <a:schemeClr val="bg2">
                  <a:lumMod val="25000"/>
                </a:schemeClr>
              </a:solidFill>
            </a:endParaRPr>
          </a:p>
          <a:p>
            <a:pPr marL="180005" lvl="1" indent="-180005">
              <a:lnSpc>
                <a:spcPts val="1250"/>
              </a:lnSpc>
              <a:spcAft>
                <a:spcPts val="300"/>
              </a:spcAft>
              <a:buClr>
                <a:schemeClr val="accent2"/>
              </a:buClr>
              <a:buSzPct val="83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2E4814A7-9437-3946-53D5-BB9B0D3DB4D3}"/>
              </a:ext>
            </a:extLst>
          </p:cNvPr>
          <p:cNvSpPr txBox="1"/>
          <p:nvPr/>
        </p:nvSpPr>
        <p:spPr>
          <a:xfrm>
            <a:off x="345057" y="6463850"/>
            <a:ext cx="1532645" cy="200054"/>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AF750501-B159-EC3A-11AB-3712B204DF0A}"/>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39F6D90-CE7E-4FBA-2937-EED96044DA46}"/>
              </a:ext>
            </a:extLst>
          </p:cNvPr>
          <p:cNvGrpSpPr/>
          <p:nvPr/>
        </p:nvGrpSpPr>
        <p:grpSpPr>
          <a:xfrm>
            <a:off x="7537218" y="5292919"/>
            <a:ext cx="1392859" cy="1324907"/>
            <a:chOff x="6669268" y="1406919"/>
            <a:chExt cx="1392859" cy="1324907"/>
          </a:xfrm>
        </p:grpSpPr>
        <p:sp>
          <p:nvSpPr>
            <p:cNvPr id="29" name="Graphic 40">
              <a:extLst>
                <a:ext uri="{FF2B5EF4-FFF2-40B4-BE49-F238E27FC236}">
                  <a16:creationId xmlns:a16="http://schemas.microsoft.com/office/drawing/2014/main" id="{3857D20A-7EAA-1FA3-E792-054C334343AA}"/>
                </a:ext>
              </a:extLst>
            </p:cNvPr>
            <p:cNvSpPr/>
            <p:nvPr/>
          </p:nvSpPr>
          <p:spPr>
            <a:xfrm>
              <a:off x="6669268" y="1406919"/>
              <a:ext cx="1392859" cy="1324907"/>
            </a:xfrm>
            <a:custGeom>
              <a:avLst/>
              <a:gdLst>
                <a:gd name="connsiteX0" fmla="*/ 1478395 w 2910069"/>
                <a:gd name="connsiteY0" fmla="*/ 12531 h 2768098"/>
                <a:gd name="connsiteX1" fmla="*/ 546946 w 2910069"/>
                <a:gd name="connsiteY1" fmla="*/ 246942 h 2768098"/>
                <a:gd name="connsiteX2" fmla="*/ 347778 w 2910069"/>
                <a:gd name="connsiteY2" fmla="*/ 453825 h 2768098"/>
                <a:gd name="connsiteX3" fmla="*/ 162136 w 2910069"/>
                <a:gd name="connsiteY3" fmla="*/ 727478 h 2768098"/>
                <a:gd name="connsiteX4" fmla="*/ 106986 w 2910069"/>
                <a:gd name="connsiteY4" fmla="*/ 2009924 h 2768098"/>
                <a:gd name="connsiteX5" fmla="*/ 433312 w 2910069"/>
                <a:gd name="connsiteY5" fmla="*/ 2515701 h 2768098"/>
                <a:gd name="connsiteX6" fmla="*/ 1099777 w 2910069"/>
                <a:gd name="connsiteY6" fmla="*/ 2743635 h 2768098"/>
                <a:gd name="connsiteX7" fmla="*/ 1981982 w 2910069"/>
                <a:gd name="connsiteY7" fmla="*/ 2739253 h 2768098"/>
                <a:gd name="connsiteX8" fmla="*/ 2416132 w 2910069"/>
                <a:gd name="connsiteY8" fmla="*/ 2602093 h 2768098"/>
                <a:gd name="connsiteX9" fmla="*/ 2633968 w 2910069"/>
                <a:gd name="connsiteY9" fmla="*/ 2357968 h 2768098"/>
                <a:gd name="connsiteX10" fmla="*/ 2847805 w 2910069"/>
                <a:gd name="connsiteY10" fmla="*/ 1944582 h 2768098"/>
                <a:gd name="connsiteX11" fmla="*/ 2906860 w 2910069"/>
                <a:gd name="connsiteY11" fmla="*/ 1320790 h 2768098"/>
                <a:gd name="connsiteX12" fmla="*/ 2760842 w 2910069"/>
                <a:gd name="connsiteY12" fmla="*/ 617179 h 2768098"/>
                <a:gd name="connsiteX13" fmla="*/ 2285925 w 2910069"/>
                <a:gd name="connsiteY13" fmla="*/ 170265 h 2768098"/>
                <a:gd name="connsiteX14" fmla="*/ 1814723 w 2910069"/>
                <a:gd name="connsiteY14" fmla="*/ 31772 h 2768098"/>
                <a:gd name="connsiteX15" fmla="*/ 1364286 w 2910069"/>
                <a:gd name="connsiteY15" fmla="*/ 48917 h 27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0069" h="2768098">
                  <a:moveTo>
                    <a:pt x="1478395" y="12531"/>
                  </a:moveTo>
                  <a:cubicBezTo>
                    <a:pt x="1151021" y="27867"/>
                    <a:pt x="798310" y="51965"/>
                    <a:pt x="546946" y="246942"/>
                  </a:cubicBezTo>
                  <a:cubicBezTo>
                    <a:pt x="470269" y="306378"/>
                    <a:pt x="407023" y="379244"/>
                    <a:pt x="347778" y="453825"/>
                  </a:cubicBezTo>
                  <a:cubicBezTo>
                    <a:pt x="278722" y="540693"/>
                    <a:pt x="214237" y="630990"/>
                    <a:pt x="162136" y="727478"/>
                  </a:cubicBezTo>
                  <a:cubicBezTo>
                    <a:pt x="-49796" y="1119813"/>
                    <a:pt x="-38556" y="1592253"/>
                    <a:pt x="106986" y="2009924"/>
                  </a:cubicBezTo>
                  <a:cubicBezTo>
                    <a:pt x="172994" y="2199281"/>
                    <a:pt x="269863" y="2386638"/>
                    <a:pt x="433312" y="2515701"/>
                  </a:cubicBezTo>
                  <a:cubicBezTo>
                    <a:pt x="616097" y="2660196"/>
                    <a:pt x="861366" y="2715917"/>
                    <a:pt x="1099777" y="2743635"/>
                  </a:cubicBezTo>
                  <a:cubicBezTo>
                    <a:pt x="1392385" y="2777639"/>
                    <a:pt x="1689755" y="2776210"/>
                    <a:pt x="1981982" y="2739253"/>
                  </a:cubicBezTo>
                  <a:cubicBezTo>
                    <a:pt x="2135239" y="2719917"/>
                    <a:pt x="2292783" y="2688485"/>
                    <a:pt x="2416132" y="2602093"/>
                  </a:cubicBezTo>
                  <a:cubicBezTo>
                    <a:pt x="2507572" y="2538085"/>
                    <a:pt x="2573580" y="2448265"/>
                    <a:pt x="2633968" y="2357968"/>
                  </a:cubicBezTo>
                  <a:cubicBezTo>
                    <a:pt x="2721027" y="2227666"/>
                    <a:pt x="2800561" y="2091458"/>
                    <a:pt x="2847805" y="1944582"/>
                  </a:cubicBezTo>
                  <a:cubicBezTo>
                    <a:pt x="2912479" y="1743700"/>
                    <a:pt x="2914766" y="1530340"/>
                    <a:pt x="2906860" y="1320790"/>
                  </a:cubicBezTo>
                  <a:cubicBezTo>
                    <a:pt x="2897811" y="1080284"/>
                    <a:pt x="2874284" y="833682"/>
                    <a:pt x="2760842" y="617179"/>
                  </a:cubicBezTo>
                  <a:cubicBezTo>
                    <a:pt x="2660543" y="425726"/>
                    <a:pt x="2490998" y="266182"/>
                    <a:pt x="2285925" y="170265"/>
                  </a:cubicBezTo>
                  <a:cubicBezTo>
                    <a:pt x="2138383" y="101304"/>
                    <a:pt x="1975886" y="65395"/>
                    <a:pt x="1814723" y="31772"/>
                  </a:cubicBezTo>
                  <a:cubicBezTo>
                    <a:pt x="1664133" y="339"/>
                    <a:pt x="1495159" y="-26997"/>
                    <a:pt x="1364286" y="48917"/>
                  </a:cubicBezTo>
                </a:path>
              </a:pathLst>
            </a:custGeom>
            <a:solidFill>
              <a:schemeClr val="accent3">
                <a:lumMod val="75000"/>
              </a:schemeClr>
            </a:solidFill>
            <a:ln w="9525" cap="flat">
              <a:noFill/>
              <a:prstDash val="solid"/>
              <a:miter/>
            </a:ln>
          </p:spPr>
          <p:txBody>
            <a:bodyPr rtlCol="0" anchor="ctr"/>
            <a:lstStyle/>
            <a:p>
              <a:endParaRPr lang="en-NZ"/>
            </a:p>
          </p:txBody>
        </p:sp>
        <p:sp>
          <p:nvSpPr>
            <p:cNvPr id="30" name="TextBox 29">
              <a:extLst>
                <a:ext uri="{FF2B5EF4-FFF2-40B4-BE49-F238E27FC236}">
                  <a16:creationId xmlns:a16="http://schemas.microsoft.com/office/drawing/2014/main" id="{60643DF2-1445-9BEE-A11C-B8EC8FE43897}"/>
                </a:ext>
              </a:extLst>
            </p:cNvPr>
            <p:cNvSpPr txBox="1"/>
            <p:nvPr/>
          </p:nvSpPr>
          <p:spPr>
            <a:xfrm>
              <a:off x="6821083" y="1652696"/>
              <a:ext cx="1226620" cy="900246"/>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 culture where people proactively turn up, pipe up and recognise the ups and downs strengthens solidarity</a:t>
              </a:r>
            </a:p>
          </p:txBody>
        </p:sp>
      </p:grpSp>
      <p:sp>
        <p:nvSpPr>
          <p:cNvPr id="21" name="TextBox 20">
            <a:extLst>
              <a:ext uri="{FF2B5EF4-FFF2-40B4-BE49-F238E27FC236}">
                <a16:creationId xmlns:a16="http://schemas.microsoft.com/office/drawing/2014/main" id="{3C33D9A6-F89C-42DE-5A89-706E17160123}"/>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17</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2" name="Group 21">
            <a:extLst>
              <a:ext uri="{FF2B5EF4-FFF2-40B4-BE49-F238E27FC236}">
                <a16:creationId xmlns:a16="http://schemas.microsoft.com/office/drawing/2014/main" id="{49ED6D5F-7EAC-1722-9B81-02C28E6D62AC}"/>
              </a:ext>
            </a:extLst>
          </p:cNvPr>
          <p:cNvGrpSpPr/>
          <p:nvPr/>
        </p:nvGrpSpPr>
        <p:grpSpPr>
          <a:xfrm>
            <a:off x="301983" y="240174"/>
            <a:ext cx="9246063" cy="368690"/>
            <a:chOff x="301983" y="240174"/>
            <a:chExt cx="9246063" cy="368690"/>
          </a:xfrm>
        </p:grpSpPr>
        <p:grpSp>
          <p:nvGrpSpPr>
            <p:cNvPr id="23" name="Group 22">
              <a:extLst>
                <a:ext uri="{FF2B5EF4-FFF2-40B4-BE49-F238E27FC236}">
                  <a16:creationId xmlns:a16="http://schemas.microsoft.com/office/drawing/2014/main" id="{4E0EEDC4-DBC3-7A2D-46E7-DAC8CDDFC86A}"/>
                </a:ext>
              </a:extLst>
            </p:cNvPr>
            <p:cNvGrpSpPr/>
            <p:nvPr/>
          </p:nvGrpSpPr>
          <p:grpSpPr>
            <a:xfrm>
              <a:off x="301983" y="251040"/>
              <a:ext cx="2915013" cy="357824"/>
              <a:chOff x="301983" y="251040"/>
              <a:chExt cx="2915013" cy="357824"/>
            </a:xfrm>
          </p:grpSpPr>
          <p:sp>
            <p:nvSpPr>
              <p:cNvPr id="40" name="Free-form: Shape 39">
                <a:extLst>
                  <a:ext uri="{FF2B5EF4-FFF2-40B4-BE49-F238E27FC236}">
                    <a16:creationId xmlns:a16="http://schemas.microsoft.com/office/drawing/2014/main" id="{94296416-ABCA-28FC-989E-614967D02A12}"/>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BA17D0D8-8BD2-3473-26C2-0570D2B4AE9A}"/>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24" name="Group 23">
              <a:extLst>
                <a:ext uri="{FF2B5EF4-FFF2-40B4-BE49-F238E27FC236}">
                  <a16:creationId xmlns:a16="http://schemas.microsoft.com/office/drawing/2014/main" id="{BCE064A9-9E30-57BB-A63E-448DD1C1EDB9}"/>
                </a:ext>
              </a:extLst>
            </p:cNvPr>
            <p:cNvGrpSpPr/>
            <p:nvPr/>
          </p:nvGrpSpPr>
          <p:grpSpPr>
            <a:xfrm>
              <a:off x="3547462" y="248418"/>
              <a:ext cx="2946948" cy="305182"/>
              <a:chOff x="3547462" y="248418"/>
              <a:chExt cx="2946948" cy="305182"/>
            </a:xfrm>
            <a:solidFill>
              <a:schemeClr val="accent2"/>
            </a:solidFill>
          </p:grpSpPr>
          <p:sp>
            <p:nvSpPr>
              <p:cNvPr id="35" name="Free-form: Shape 34">
                <a:extLst>
                  <a:ext uri="{FF2B5EF4-FFF2-40B4-BE49-F238E27FC236}">
                    <a16:creationId xmlns:a16="http://schemas.microsoft.com/office/drawing/2014/main" id="{8AD29015-66C0-C73D-7FA4-C4CE9C9E884C}"/>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FAF0F7AA-BD49-8435-538A-B0A423BDCF94}"/>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26" name="TextBox 25">
              <a:extLst>
                <a:ext uri="{FF2B5EF4-FFF2-40B4-BE49-F238E27FC236}">
                  <a16:creationId xmlns:a16="http://schemas.microsoft.com/office/drawing/2014/main" id="{5811BDEE-BBEA-55F3-815F-7002C2FD9322}"/>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8B457C36-21A3-638B-1018-9B5F056215E9}"/>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90286676-3A3A-1871-33FA-90F0B788AC4A}"/>
                </a:ext>
              </a:extLst>
            </p:cNvPr>
            <p:cNvGrpSpPr/>
            <p:nvPr/>
          </p:nvGrpSpPr>
          <p:grpSpPr>
            <a:xfrm>
              <a:off x="6776046" y="240174"/>
              <a:ext cx="2772000" cy="350579"/>
              <a:chOff x="6776046" y="240174"/>
              <a:chExt cx="2772000" cy="350579"/>
            </a:xfrm>
          </p:grpSpPr>
          <p:grpSp>
            <p:nvGrpSpPr>
              <p:cNvPr id="31" name="Group 30">
                <a:extLst>
                  <a:ext uri="{FF2B5EF4-FFF2-40B4-BE49-F238E27FC236}">
                    <a16:creationId xmlns:a16="http://schemas.microsoft.com/office/drawing/2014/main" id="{B59CBE6A-2277-6856-047C-256F5EF4512A}"/>
                  </a:ext>
                </a:extLst>
              </p:cNvPr>
              <p:cNvGrpSpPr/>
              <p:nvPr/>
            </p:nvGrpSpPr>
            <p:grpSpPr>
              <a:xfrm>
                <a:off x="6776046" y="240174"/>
                <a:ext cx="2772000" cy="350579"/>
                <a:chOff x="6776046" y="240174"/>
                <a:chExt cx="2772000" cy="350579"/>
              </a:xfrm>
              <a:solidFill>
                <a:schemeClr val="accent3">
                  <a:lumMod val="75000"/>
                </a:schemeClr>
              </a:solidFill>
            </p:grpSpPr>
            <p:sp>
              <p:nvSpPr>
                <p:cNvPr id="33" name="Free-form: Shape 32">
                  <a:extLst>
                    <a:ext uri="{FF2B5EF4-FFF2-40B4-BE49-F238E27FC236}">
                      <a16:creationId xmlns:a16="http://schemas.microsoft.com/office/drawing/2014/main" id="{5B1F2D85-8375-1CAE-C9E0-0BC7982D67BF}"/>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CF4F75DC-6DE3-B103-B44F-7D29372ED3CE}"/>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32" name="TextBox 31">
                <a:extLst>
                  <a:ext uri="{FF2B5EF4-FFF2-40B4-BE49-F238E27FC236}">
                    <a16:creationId xmlns:a16="http://schemas.microsoft.com/office/drawing/2014/main" id="{76B7217C-A7CD-B63C-2673-1798B155426F}"/>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136595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white and black background&#10;&#10;AI-generated content may be incorrect.">
            <a:extLst>
              <a:ext uri="{FF2B5EF4-FFF2-40B4-BE49-F238E27FC236}">
                <a16:creationId xmlns:a16="http://schemas.microsoft.com/office/drawing/2014/main" id="{637DAC66-02B6-F2F8-5408-0C434A80C06A}"/>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6748" r="26748"/>
          <a:stretch>
            <a:fillRect/>
          </a:stretch>
        </p:blipFill>
        <p:spPr>
          <a:xfrm>
            <a:off x="0" y="1"/>
            <a:ext cx="3348258" cy="6858000"/>
          </a:xfrm>
          <a:prstGeom prst="rect">
            <a:avLst/>
          </a:prstGeom>
        </p:spPr>
      </p:pic>
      <p:pic>
        <p:nvPicPr>
          <p:cNvPr id="11" name="Picture 10">
            <a:extLst>
              <a:ext uri="{FF2B5EF4-FFF2-40B4-BE49-F238E27FC236}">
                <a16:creationId xmlns:a16="http://schemas.microsoft.com/office/drawing/2014/main" id="{A63171F7-4FFB-30F7-4E43-9F0960BD7F02}"/>
              </a:ext>
            </a:extLst>
          </p:cNvPr>
          <p:cNvPicPr>
            <a:picLocks noChangeAspect="1"/>
          </p:cNvPicPr>
          <p:nvPr/>
        </p:nvPicPr>
        <p:blipFill>
          <a:blip r:embed="rId4">
            <a:extLst>
              <a:ext uri="{28A0092B-C50C-407E-A947-70E740481C1C}">
                <a14:useLocalDpi xmlns:a14="http://schemas.microsoft.com/office/drawing/2010/main" val="0"/>
              </a:ext>
            </a:extLst>
          </a:blip>
          <a:srcRect l="8334" t="85" r="29495" b="85"/>
          <a:stretch>
            <a:fillRect/>
          </a:stretch>
        </p:blipFill>
        <p:spPr>
          <a:xfrm>
            <a:off x="3348258" y="-6308"/>
            <a:ext cx="6557742" cy="6864308"/>
          </a:xfrm>
          <a:prstGeom prst="rect">
            <a:avLst/>
          </a:prstGeom>
        </p:spPr>
      </p:pic>
      <p:sp>
        <p:nvSpPr>
          <p:cNvPr id="2" name="Title 1">
            <a:extLst>
              <a:ext uri="{FF2B5EF4-FFF2-40B4-BE49-F238E27FC236}">
                <a16:creationId xmlns:a16="http://schemas.microsoft.com/office/drawing/2014/main" id="{7972DD6D-E635-435B-B6E1-3BF40498BC46}"/>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Introduction</a:t>
            </a:r>
          </a:p>
        </p:txBody>
      </p:sp>
      <p:sp>
        <p:nvSpPr>
          <p:cNvPr id="3" name="Content Placeholder 2">
            <a:extLst>
              <a:ext uri="{FF2B5EF4-FFF2-40B4-BE49-F238E27FC236}">
                <a16:creationId xmlns:a16="http://schemas.microsoft.com/office/drawing/2014/main" id="{FD5A224A-7519-0643-F72F-89A06FD09E21}"/>
              </a:ext>
            </a:extLst>
          </p:cNvPr>
          <p:cNvSpPr txBox="1">
            <a:spLocks/>
          </p:cNvSpPr>
          <p:nvPr/>
        </p:nvSpPr>
        <p:spPr>
          <a:xfrm>
            <a:off x="347672" y="1358310"/>
            <a:ext cx="2586028" cy="44106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spcAft>
                <a:spcPts val="601"/>
              </a:spcAft>
              <a:buNone/>
            </a:pPr>
            <a:r>
              <a:rPr lang="en-US" sz="1401" b="1">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Looking after your team </a:t>
            </a:r>
            <a:br>
              <a:rPr lang="en-US" sz="1401" b="1">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br>
            <a:r>
              <a:rPr lang="en-US" sz="1401" b="1">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pays off</a:t>
            </a:r>
          </a:p>
          <a:p>
            <a:pPr marL="0" indent="0">
              <a:lnSpc>
                <a:spcPct val="105000"/>
              </a:lnSpc>
              <a:spcBef>
                <a:spcPts val="0"/>
              </a:spcBef>
              <a:spcAft>
                <a:spcPts val="601"/>
              </a:spcAft>
              <a:buNone/>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Smart, targeted support, like helping workers with transport, personal hurdles, or a specific goal keeps people in the job longer and performing better. </a:t>
            </a:r>
          </a:p>
          <a:p>
            <a:pPr marL="0" indent="0">
              <a:lnSpc>
                <a:spcPct val="105000"/>
              </a:lnSpc>
              <a:spcBef>
                <a:spcPts val="0"/>
              </a:spcBef>
              <a:spcAft>
                <a:spcPts val="601"/>
              </a:spcAft>
              <a:buNone/>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You don’t need to solve everything, but putting a bit of structure around how you support your team can:</a:t>
            </a:r>
          </a:p>
          <a:p>
            <a:pPr marL="171454" indent="-171454">
              <a:lnSpc>
                <a:spcPct val="105000"/>
              </a:lnSpc>
              <a:spcBef>
                <a:spcPts val="0"/>
              </a:spcBef>
              <a:spcAft>
                <a:spcPts val="601"/>
              </a:spcAft>
              <a:buClr>
                <a:schemeClr val="accent3"/>
              </a:buClr>
              <a:buSzPct val="75000"/>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boost loyalty and reduce churn</a:t>
            </a:r>
          </a:p>
          <a:p>
            <a:pPr marL="171454" indent="-171454">
              <a:lnSpc>
                <a:spcPct val="105000"/>
              </a:lnSpc>
              <a:spcBef>
                <a:spcPts val="0"/>
              </a:spcBef>
              <a:spcAft>
                <a:spcPts val="601"/>
              </a:spcAft>
              <a:buClr>
                <a:schemeClr val="accent3"/>
              </a:buClr>
              <a:buSzPct val="75000"/>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build a stronger, more reliable crew, and</a:t>
            </a:r>
          </a:p>
          <a:p>
            <a:pPr marL="171454" indent="-171454">
              <a:lnSpc>
                <a:spcPct val="105000"/>
              </a:lnSpc>
              <a:spcBef>
                <a:spcPts val="0"/>
              </a:spcBef>
              <a:spcAft>
                <a:spcPts val="601"/>
              </a:spcAft>
              <a:buClr>
                <a:schemeClr val="accent3"/>
              </a:buClr>
              <a:buSzPct val="75000"/>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help good workers become </a:t>
            </a:r>
            <a:b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great ones.</a:t>
            </a:r>
          </a:p>
          <a:p>
            <a:pPr marL="0" indent="0">
              <a:lnSpc>
                <a:spcPct val="105000"/>
              </a:lnSpc>
              <a:spcBef>
                <a:spcPts val="0"/>
              </a:spcBef>
              <a:spcAft>
                <a:spcPts val="601"/>
              </a:spcAft>
              <a:buNone/>
            </a:pP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Whether someone’s new to the </a:t>
            </a:r>
            <a:b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trade or been around a while, </a:t>
            </a:r>
            <a:b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b="1">
                <a:solidFill>
                  <a:schemeClr val="bg1"/>
                </a:solidFill>
                <a:latin typeface="Segoe UI" panose="020B0502040204020203" pitchFamily="34" charset="0"/>
                <a:ea typeface="Segoe UI Black" panose="020B0A02040204020203" pitchFamily="34" charset="0"/>
                <a:cs typeface="Segoe UI" panose="020B0502040204020203" pitchFamily="34" charset="0"/>
              </a:rPr>
              <a:t>a bit of backing goes a long way</a:t>
            </a: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 That’s good for them, and good </a:t>
            </a:r>
            <a:b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for your business</a:t>
            </a:r>
            <a:r>
              <a:rPr lang="en-US" sz="1150" b="1">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a:t>
            </a:r>
          </a:p>
        </p:txBody>
      </p:sp>
      <p:sp>
        <p:nvSpPr>
          <p:cNvPr id="14" name="Rectangle 13">
            <a:extLst>
              <a:ext uri="{FF2B5EF4-FFF2-40B4-BE49-F238E27FC236}">
                <a16:creationId xmlns:a16="http://schemas.microsoft.com/office/drawing/2014/main" id="{803515B1-A519-98EE-BF71-F9916D4F1997}"/>
              </a:ext>
            </a:extLst>
          </p:cNvPr>
          <p:cNvSpPr/>
          <p:nvPr/>
        </p:nvSpPr>
        <p:spPr>
          <a:xfrm rot="16200000">
            <a:off x="-33888" y="3380440"/>
            <a:ext cx="6863648" cy="102768"/>
          </a:xfrm>
          <a:prstGeom prst="rect">
            <a:avLst/>
          </a:prstGeom>
          <a:gradFill flip="none" rotWithShape="1">
            <a:gsLst>
              <a:gs pos="0">
                <a:schemeClr val="tx1">
                  <a:alpha val="0"/>
                </a:schemeClr>
              </a:gs>
              <a:gs pos="100000">
                <a:schemeClr val="tx1">
                  <a:alpha val="5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Tree>
    <p:extLst>
      <p:ext uri="{BB962C8B-B14F-4D97-AF65-F5344CB8AC3E}">
        <p14:creationId xmlns:p14="http://schemas.microsoft.com/office/powerpoint/2010/main" val="3499171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8D789-1F2D-54C3-8CF2-30300C0420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348B55-CB64-21E0-1E74-0CE9EFE34CC2}"/>
              </a:ext>
            </a:extLst>
          </p:cNvPr>
          <p:cNvSpPr/>
          <p:nvPr/>
        </p:nvSpPr>
        <p:spPr>
          <a:xfrm rot="5400000">
            <a:off x="2563999"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1" name="Rectangle 60">
            <a:extLst>
              <a:ext uri="{FF2B5EF4-FFF2-40B4-BE49-F238E27FC236}">
                <a16:creationId xmlns:a16="http://schemas.microsoft.com/office/drawing/2014/main" id="{D1A0DCD5-35A4-EDF1-D1F6-0DC9755F408E}"/>
              </a:ext>
            </a:extLst>
          </p:cNvPr>
          <p:cNvSpPr/>
          <p:nvPr/>
        </p:nvSpPr>
        <p:spPr>
          <a:xfrm>
            <a:off x="1755737" y="656828"/>
            <a:ext cx="828000" cy="828000"/>
          </a:xfrm>
          <a:prstGeom prst="rect">
            <a:avLst/>
          </a:prstGeom>
          <a:solidFill>
            <a:schemeClr val="bg1"/>
          </a:solidFill>
          <a:ln w="19050">
            <a:solidFill>
              <a:schemeClr val="tx2">
                <a:lumMod val="10000"/>
                <a:lumOff val="9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This was difficult…,</a:t>
            </a:r>
          </a:p>
        </p:txBody>
      </p:sp>
      <p:sp>
        <p:nvSpPr>
          <p:cNvPr id="75" name="Rectangle 74">
            <a:extLst>
              <a:ext uri="{FF2B5EF4-FFF2-40B4-BE49-F238E27FC236}">
                <a16:creationId xmlns:a16="http://schemas.microsoft.com/office/drawing/2014/main" id="{A0FBF218-6EFF-C3B3-9054-FD5518DD1F66}"/>
              </a:ext>
            </a:extLst>
          </p:cNvPr>
          <p:cNvSpPr/>
          <p:nvPr/>
        </p:nvSpPr>
        <p:spPr>
          <a:xfrm>
            <a:off x="6079908" y="-45720"/>
            <a:ext cx="3826092" cy="690372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7" name="Group 6">
            <a:extLst>
              <a:ext uri="{FF2B5EF4-FFF2-40B4-BE49-F238E27FC236}">
                <a16:creationId xmlns:a16="http://schemas.microsoft.com/office/drawing/2014/main" id="{340E5049-6737-69C8-3AAD-B14FDA7EA170}"/>
              </a:ext>
            </a:extLst>
          </p:cNvPr>
          <p:cNvGrpSpPr/>
          <p:nvPr/>
        </p:nvGrpSpPr>
        <p:grpSpPr>
          <a:xfrm>
            <a:off x="345057" y="6165234"/>
            <a:ext cx="1567545" cy="498670"/>
            <a:chOff x="345057" y="6165234"/>
            <a:chExt cx="1567545" cy="498670"/>
          </a:xfrm>
        </p:grpSpPr>
        <p:sp>
          <p:nvSpPr>
            <p:cNvPr id="4" name="TextBox 3">
              <a:extLst>
                <a:ext uri="{FF2B5EF4-FFF2-40B4-BE49-F238E27FC236}">
                  <a16:creationId xmlns:a16="http://schemas.microsoft.com/office/drawing/2014/main" id="{E9EF20F5-2F49-A739-2ABA-1685B0A58297}"/>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Building </a:t>
              </a:r>
              <a:b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team culture</a:t>
              </a:r>
            </a:p>
          </p:txBody>
        </p:sp>
        <p:sp>
          <p:nvSpPr>
            <p:cNvPr id="36" name="TextBox 35">
              <a:extLst>
                <a:ext uri="{FF2B5EF4-FFF2-40B4-BE49-F238E27FC236}">
                  <a16:creationId xmlns:a16="http://schemas.microsoft.com/office/drawing/2014/main" id="{EA85A71C-522D-405F-A588-5AE39B8D2D43}"/>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2" name="TextBox 1">
            <a:extLst>
              <a:ext uri="{FF2B5EF4-FFF2-40B4-BE49-F238E27FC236}">
                <a16:creationId xmlns:a16="http://schemas.microsoft.com/office/drawing/2014/main" id="{09DFDBEF-8D54-4B50-0BA4-AC93EBDEAB28}"/>
              </a:ext>
            </a:extLst>
          </p:cNvPr>
          <p:cNvSpPr txBox="1"/>
          <p:nvPr/>
        </p:nvSpPr>
        <p:spPr>
          <a:xfrm>
            <a:off x="6357874" y="676201"/>
            <a:ext cx="3277262" cy="2940793"/>
          </a:xfrm>
          <a:prstGeom prst="rect">
            <a:avLst/>
          </a:prstGeom>
          <a:noFill/>
        </p:spPr>
        <p:txBody>
          <a:bodyPr wrap="square">
            <a:noAutofit/>
          </a:bodyPr>
          <a:lstStyle/>
          <a:p>
            <a:pPr marL="0" lvl="1">
              <a:lnSpc>
                <a:spcPts val="120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PRACTICE RESOURCE:</a:t>
            </a:r>
            <a:r>
              <a:rPr lang="en-NZ" sz="1000" b="1">
                <a:solidFill>
                  <a:schemeClr val="tx2"/>
                </a:solidFill>
                <a:latin typeface="Segoe UI Semibold" panose="020B0702040204020203" pitchFamily="34" charset="0"/>
                <a:cs typeface="Segoe UI Semibold" panose="020B0702040204020203" pitchFamily="34" charset="0"/>
              </a:rPr>
              <a:t> </a:t>
            </a:r>
            <a:r>
              <a:rPr lang="en-GB" sz="1000">
                <a:solidFill>
                  <a:schemeClr val="bg2">
                    <a:lumMod val="25000"/>
                  </a:schemeClr>
                </a:solidFill>
                <a:latin typeface="Segoe UI" panose="020B0502040204020203" pitchFamily="34" charset="0"/>
                <a:cs typeface="Segoe UI" panose="020B0502040204020203" pitchFamily="34" charset="0"/>
              </a:rPr>
              <a:t>Team commitment/</a:t>
            </a:r>
            <a:br>
              <a:rPr lang="en-GB" sz="1000">
                <a:solidFill>
                  <a:schemeClr val="bg2">
                    <a:lumMod val="25000"/>
                  </a:schemeClr>
                </a:solidFill>
                <a:latin typeface="Segoe UI" panose="020B0502040204020203" pitchFamily="34" charset="0"/>
                <a:cs typeface="Segoe UI" panose="020B0502040204020203" pitchFamily="34" charset="0"/>
              </a:rPr>
            </a:br>
            <a:r>
              <a:rPr lang="en-GB" sz="1000">
                <a:solidFill>
                  <a:schemeClr val="bg2">
                    <a:lumMod val="25000"/>
                  </a:schemeClr>
                </a:solidFill>
                <a:latin typeface="Segoe UI" panose="020B0502040204020203" pitchFamily="34" charset="0"/>
                <a:cs typeface="Segoe UI" panose="020B0502040204020203" pitchFamily="34" charset="0"/>
              </a:rPr>
              <a:t>charter guide</a:t>
            </a:r>
          </a:p>
          <a:p>
            <a:pPr marL="0" lvl="1">
              <a:lnSpc>
                <a:spcPts val="1200"/>
              </a:lnSpc>
              <a:spcAft>
                <a:spcPts val="400"/>
              </a:spcAft>
              <a:buSzPct val="83000"/>
            </a:pPr>
            <a:r>
              <a:rPr lang="en-NZ" sz="1001" b="1">
                <a:solidFill>
                  <a:schemeClr val="tx2"/>
                </a:solidFill>
                <a:latin typeface="Segoe UI" panose="020B0502040204020203" pitchFamily="34" charset="0"/>
                <a:cs typeface="Segoe UI" panose="020B0502040204020203" pitchFamily="34" charset="0"/>
              </a:rPr>
              <a:t>TIMING: </a:t>
            </a:r>
            <a:r>
              <a:rPr lang="en-NZ" sz="1001" b="1">
                <a:solidFill>
                  <a:schemeClr val="bg2">
                    <a:lumMod val="25000"/>
                  </a:schemeClr>
                </a:solidFill>
                <a:latin typeface="Segoe UI" panose="020B0502040204020203" pitchFamily="34" charset="0"/>
                <a:cs typeface="Segoe UI" panose="020B0502040204020203" pitchFamily="34" charset="0"/>
              </a:rPr>
              <a:t>Team work </a:t>
            </a:r>
            <a:r>
              <a:rPr lang="en-US" sz="1001">
                <a:solidFill>
                  <a:schemeClr val="bg2">
                    <a:lumMod val="25000"/>
                  </a:schemeClr>
                </a:solidFill>
                <a:latin typeface="Segoe UI" panose="020B0502040204020203" pitchFamily="34" charset="0"/>
                <a:cs typeface="Segoe UI" panose="020B0502040204020203" pitchFamily="34" charset="0"/>
              </a:rPr>
              <a:t>– </a:t>
            </a:r>
            <a:r>
              <a:rPr lang="en-NZ" sz="1001">
                <a:solidFill>
                  <a:schemeClr val="bg2">
                    <a:lumMod val="25000"/>
                  </a:schemeClr>
                </a:solidFill>
                <a:latin typeface="Segoe UI" panose="020B0502040204020203" pitchFamily="34" charset="0"/>
                <a:cs typeface="Segoe UI" panose="020B0502040204020203" pitchFamily="34" charset="0"/>
              </a:rPr>
              <a:t>2 hours (based on team of 10)</a:t>
            </a:r>
            <a:br>
              <a:rPr lang="en-NZ" sz="1001">
                <a:solidFill>
                  <a:schemeClr val="bg2">
                    <a:lumMod val="25000"/>
                  </a:schemeClr>
                </a:solidFill>
                <a:latin typeface="Segoe UI" panose="020B0502040204020203" pitchFamily="34" charset="0"/>
                <a:cs typeface="Segoe UI" panose="020B0502040204020203" pitchFamily="34" charset="0"/>
              </a:rPr>
            </a:br>
            <a:r>
              <a:rPr lang="en-NZ" sz="1001" b="1">
                <a:solidFill>
                  <a:schemeClr val="bg2">
                    <a:lumMod val="25000"/>
                  </a:schemeClr>
                </a:solidFill>
                <a:latin typeface="Segoe UI" panose="020B0502040204020203" pitchFamily="34" charset="0"/>
                <a:cs typeface="Segoe UI" panose="020B0502040204020203" pitchFamily="34" charset="0"/>
              </a:rPr>
              <a:t>Refining</a:t>
            </a:r>
            <a:r>
              <a:rPr lang="en-US" sz="1001">
                <a:solidFill>
                  <a:schemeClr val="bg2">
                    <a:lumMod val="25000"/>
                  </a:schemeClr>
                </a:solidFill>
                <a:latin typeface="Segoe UI" panose="020B0502040204020203" pitchFamily="34" charset="0"/>
                <a:cs typeface="Segoe UI" panose="020B0502040204020203" pitchFamily="34" charset="0"/>
              </a:rPr>
              <a:t> – </a:t>
            </a:r>
            <a:r>
              <a:rPr lang="en-NZ" sz="1001">
                <a:solidFill>
                  <a:schemeClr val="bg2">
                    <a:lumMod val="25000"/>
                  </a:schemeClr>
                </a:solidFill>
                <a:latin typeface="Segoe UI" panose="020B0502040204020203" pitchFamily="34" charset="0"/>
                <a:cs typeface="Segoe UI" panose="020B0502040204020203" pitchFamily="34" charset="0"/>
              </a:rPr>
              <a:t>3 hours (based on someone taking the lead to craft the final)</a:t>
            </a:r>
          </a:p>
          <a:p>
            <a:pPr marL="0" lvl="1">
              <a:lnSpc>
                <a:spcPts val="1200"/>
              </a:lnSpc>
              <a:spcAft>
                <a:spcPts val="400"/>
              </a:spcAft>
              <a:buSzPct val="83000"/>
            </a:pPr>
            <a:r>
              <a:rPr lang="en-NZ" sz="1001" b="1">
                <a:solidFill>
                  <a:schemeClr val="tx2"/>
                </a:solidFill>
                <a:latin typeface="Segoe UI" panose="020B0502040204020203" pitchFamily="34" charset="0"/>
                <a:cs typeface="Segoe UI" panose="020B0502040204020203" pitchFamily="34" charset="0"/>
              </a:rPr>
              <a:t>WHO: </a:t>
            </a:r>
            <a:r>
              <a:rPr lang="en-NZ" sz="1001">
                <a:solidFill>
                  <a:schemeClr val="bg2">
                    <a:lumMod val="25000"/>
                  </a:schemeClr>
                </a:solidFill>
                <a:latin typeface="Segoe UI" panose="020B0502040204020203" pitchFamily="34" charset="0"/>
                <a:cs typeface="Segoe UI" panose="020B0502040204020203" pitchFamily="34" charset="0"/>
              </a:rPr>
              <a:t>Leader and team</a:t>
            </a:r>
          </a:p>
          <a:p>
            <a:pPr marL="0" lvl="1">
              <a:lnSpc>
                <a:spcPts val="1200"/>
              </a:lnSpc>
              <a:spcAft>
                <a:spcPts val="400"/>
              </a:spcAft>
              <a:buSzPct val="83000"/>
            </a:pPr>
            <a:r>
              <a:rPr lang="en-NZ" sz="1001" b="1">
                <a:solidFill>
                  <a:schemeClr val="tx2"/>
                </a:solidFill>
                <a:latin typeface="Segoe UI" panose="020B0502040204020203" pitchFamily="34" charset="0"/>
                <a:cs typeface="Segoe UI" panose="020B0502040204020203" pitchFamily="34" charset="0"/>
              </a:rPr>
              <a:t>PROCESS:</a:t>
            </a:r>
          </a:p>
          <a:p>
            <a:pPr marL="144000" lvl="1" indent="-144000" fontAlgn="base">
              <a:lnSpc>
                <a:spcPts val="1200"/>
              </a:lnSpc>
              <a:spcAft>
                <a:spcPts val="300"/>
              </a:spcAft>
              <a:buClr>
                <a:schemeClr val="tx1"/>
              </a:buClr>
              <a:buSzPct val="100000"/>
              <a:buFont typeface="+mj-lt"/>
              <a:buAutoNum type="arabicPeriod"/>
            </a:pPr>
            <a:r>
              <a:rPr lang="en-US" altLang="en-US" sz="1001" spc="-10">
                <a:solidFill>
                  <a:schemeClr val="bg2">
                    <a:lumMod val="25000"/>
                  </a:schemeClr>
                </a:solidFill>
                <a:latin typeface="Segoe UI" panose="020B0502040204020203" pitchFamily="34" charset="0"/>
                <a:cs typeface="Segoe UI" panose="020B0502040204020203" pitchFamily="34" charset="0"/>
              </a:rPr>
              <a:t>Give a heads up that you want your team to create a charter together and what the process is going to be.</a:t>
            </a:r>
          </a:p>
          <a:p>
            <a:pPr marL="144000" lvl="1" indent="-144000" fontAlgn="base">
              <a:lnSpc>
                <a:spcPts val="1200"/>
              </a:lnSpc>
              <a:spcAft>
                <a:spcPts val="300"/>
              </a:spcAft>
              <a:buClr>
                <a:schemeClr val="tx1"/>
              </a:buClr>
              <a:buSzPct val="100000"/>
              <a:buFont typeface="+mj-lt"/>
              <a:buAutoNum type="arabicPeriod"/>
            </a:pPr>
            <a:r>
              <a:rPr lang="en-US" altLang="en-US" sz="1001" spc="-10">
                <a:solidFill>
                  <a:schemeClr val="bg2">
                    <a:lumMod val="25000"/>
                  </a:schemeClr>
                </a:solidFill>
                <a:latin typeface="Segoe UI" panose="020B0502040204020203" pitchFamily="34" charset="0"/>
                <a:cs typeface="Segoe UI" panose="020B0502040204020203" pitchFamily="34" charset="0"/>
              </a:rPr>
              <a:t>Gather your team in a familiar environment, </a:t>
            </a:r>
            <a:r>
              <a:rPr lang="en-NZ" altLang="en-US" sz="1001" spc="-10">
                <a:solidFill>
                  <a:schemeClr val="bg2">
                    <a:lumMod val="25000"/>
                  </a:schemeClr>
                </a:solidFill>
                <a:latin typeface="Segoe UI" panose="020B0502040204020203" pitchFamily="34" charset="0"/>
                <a:cs typeface="Segoe UI" panose="020B0502040204020203" pitchFamily="34" charset="0"/>
              </a:rPr>
              <a:t>ensuring everyone can participate.</a:t>
            </a:r>
          </a:p>
          <a:p>
            <a:pPr marL="144000" lvl="1" indent="-144000" fontAlgn="base">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Discuss the purpose and why a charter is valuable and how it will be used. Create a safe space for discussion.</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Ask people to think about and share with the group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a time when they experienced or witnessed a difficult scenario at work and get them to name the behaviours they saw that made it worse.</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Invite the team to discuss each scenario that’s raised and come up with what a better approach may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have been.</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Capture these key positive ideas, behaviours and phrases on a whiteboard for everyone to see.</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Ask the team to vote on the top 8-10 concepts they want each other to show in your workplace.</a:t>
            </a:r>
          </a:p>
          <a:p>
            <a:pPr marL="144000" lvl="1" indent="-144000">
              <a:lnSpc>
                <a:spcPts val="1200"/>
              </a:lnSpc>
              <a:spcAft>
                <a:spcPts val="300"/>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Discuss how you might like to see the charter used and what it might look like.</a:t>
            </a:r>
          </a:p>
          <a:p>
            <a:pPr marL="144000" lvl="1" indent="-144000">
              <a:lnSpc>
                <a:spcPts val="1200"/>
              </a:lnSpc>
              <a:spcAft>
                <a:spcPts val="601"/>
              </a:spcAft>
              <a:buClr>
                <a:schemeClr val="tx1"/>
              </a:buClr>
              <a:buSzPct val="100000"/>
              <a:buFont typeface="+mj-lt"/>
              <a:buAutoNum type="arabicPeriod"/>
            </a:pPr>
            <a:r>
              <a:rPr lang="en-NZ" sz="1001" spc="-10">
                <a:solidFill>
                  <a:schemeClr val="bg2">
                    <a:lumMod val="25000"/>
                  </a:schemeClr>
                </a:solidFill>
                <a:latin typeface="Segoe UI" panose="020B0502040204020203" pitchFamily="34" charset="0"/>
                <a:cs typeface="Segoe UI" panose="020B0502040204020203" pitchFamily="34" charset="0"/>
              </a:rPr>
              <a:t>A lead then takes the ideas away to turn the teams thinking into a charter that reflects what they value</a:t>
            </a:r>
            <a:r>
              <a:rPr lang="en-NZ" sz="1001">
                <a:solidFill>
                  <a:schemeClr val="bg2">
                    <a:lumMod val="25000"/>
                  </a:schemeClr>
                </a:solidFill>
                <a:latin typeface="Segoe UI" panose="020B0502040204020203" pitchFamily="34" charset="0"/>
                <a:cs typeface="Segoe UI" panose="020B0502040204020203" pitchFamily="34" charset="0"/>
              </a:rPr>
              <a:t>.</a:t>
            </a:r>
          </a:p>
          <a:p>
            <a:pPr marL="0" lvl="1">
              <a:lnSpc>
                <a:spcPts val="1200"/>
              </a:lnSpc>
              <a:spcAft>
                <a:spcPts val="300"/>
              </a:spcAft>
              <a:buClr>
                <a:schemeClr val="accent2"/>
              </a:buClr>
              <a:buSzPct val="83000"/>
            </a:pPr>
            <a:r>
              <a:rPr lang="en-NZ" sz="1001" b="1">
                <a:solidFill>
                  <a:schemeClr val="tx2"/>
                </a:solidFill>
                <a:latin typeface="Segoe UI" panose="020B0502040204020203" pitchFamily="34" charset="0"/>
                <a:cs typeface="Segoe UI" panose="020B0502040204020203" pitchFamily="34" charset="0"/>
              </a:rPr>
              <a:t>HOW TO USE IT:</a:t>
            </a:r>
          </a:p>
          <a:p>
            <a:pPr marL="144000" lvl="5" indent="-144000" fontAlgn="base">
              <a:lnSpc>
                <a:spcPts val="1100"/>
              </a:lnSpc>
              <a:spcAft>
                <a:spcPts val="100"/>
              </a:spcAft>
              <a:buClr>
                <a:schemeClr val="tx1"/>
              </a:buClr>
              <a:buSzPct val="130000"/>
              <a:buFont typeface="Segoe UI Black" panose="020B0A02040204020203" pitchFamily="34" charset="0"/>
              <a:buChar char="+"/>
            </a:pPr>
            <a:r>
              <a:rPr lang="en-US" altLang="en-US" sz="1001">
                <a:solidFill>
                  <a:schemeClr val="bg2">
                    <a:lumMod val="25000"/>
                  </a:schemeClr>
                </a:solidFill>
                <a:latin typeface="Segoe UI" panose="020B0502040204020203" pitchFamily="34" charset="0"/>
                <a:cs typeface="Segoe UI" panose="020B0502040204020203" pitchFamily="34" charset="0"/>
              </a:rPr>
              <a:t>Use it to onboard new team members.</a:t>
            </a:r>
          </a:p>
          <a:p>
            <a:pPr marL="144000" lvl="5" indent="-144000" fontAlgn="base">
              <a:lnSpc>
                <a:spcPts val="1100"/>
              </a:lnSpc>
              <a:spcAft>
                <a:spcPts val="100"/>
              </a:spcAft>
              <a:buClr>
                <a:schemeClr val="tx1"/>
              </a:buClr>
              <a:buSzPct val="130000"/>
              <a:buFont typeface="Segoe UI Black" panose="020B0A02040204020203" pitchFamily="34" charset="0"/>
              <a:buChar char="+"/>
            </a:pPr>
            <a:r>
              <a:rPr lang="en-US" altLang="en-US" sz="1001">
                <a:solidFill>
                  <a:schemeClr val="bg2">
                    <a:lumMod val="25000"/>
                  </a:schemeClr>
                </a:solidFill>
                <a:latin typeface="Segoe UI" panose="020B0502040204020203" pitchFamily="34" charset="0"/>
                <a:cs typeface="Segoe UI" panose="020B0502040204020203" pitchFamily="34" charset="0"/>
              </a:rPr>
              <a:t>Use it to guide decisions and resolve disputes.</a:t>
            </a:r>
          </a:p>
          <a:p>
            <a:pPr marL="144000" lvl="5" indent="-144000" fontAlgn="base">
              <a:lnSpc>
                <a:spcPts val="1100"/>
              </a:lnSpc>
              <a:spcAft>
                <a:spcPts val="100"/>
              </a:spcAft>
              <a:buClr>
                <a:schemeClr val="tx1"/>
              </a:buClr>
              <a:buSzPct val="130000"/>
              <a:buFont typeface="Segoe UI Black" panose="020B0A02040204020203" pitchFamily="34" charset="0"/>
              <a:buChar char="+"/>
            </a:pPr>
            <a:r>
              <a:rPr lang="en-US" altLang="en-US" sz="1001">
                <a:solidFill>
                  <a:schemeClr val="bg2">
                    <a:lumMod val="25000"/>
                  </a:schemeClr>
                </a:solidFill>
                <a:latin typeface="Segoe UI" panose="020B0502040204020203" pitchFamily="34" charset="0"/>
                <a:cs typeface="Segoe UI" panose="020B0502040204020203" pitchFamily="34" charset="0"/>
              </a:rPr>
              <a:t>Include it in performance discussions.</a:t>
            </a:r>
          </a:p>
          <a:p>
            <a:pPr lvl="1">
              <a:lnSpc>
                <a:spcPts val="1250"/>
              </a:lnSpc>
              <a:spcAft>
                <a:spcPts val="300"/>
              </a:spcAft>
              <a:buClr>
                <a:schemeClr val="accent2"/>
              </a:buClr>
              <a:buSzPct val="83000"/>
            </a:pPr>
            <a:endParaRPr lang="en-NZ" sz="1050" i="1">
              <a:solidFill>
                <a:schemeClr val="tx2">
                  <a:lumMod val="50000"/>
                </a:schemeClr>
              </a:solidFill>
            </a:endParaRPr>
          </a:p>
        </p:txBody>
      </p:sp>
      <p:grpSp>
        <p:nvGrpSpPr>
          <p:cNvPr id="8" name="Group 7">
            <a:extLst>
              <a:ext uri="{FF2B5EF4-FFF2-40B4-BE49-F238E27FC236}">
                <a16:creationId xmlns:a16="http://schemas.microsoft.com/office/drawing/2014/main" id="{F8501A52-7829-CCA4-128F-937A49747CD3}"/>
              </a:ext>
            </a:extLst>
          </p:cNvPr>
          <p:cNvGrpSpPr/>
          <p:nvPr/>
        </p:nvGrpSpPr>
        <p:grpSpPr>
          <a:xfrm>
            <a:off x="6305550" y="240174"/>
            <a:ext cx="3242496" cy="350579"/>
            <a:chOff x="6776046" y="240174"/>
            <a:chExt cx="2772000" cy="350579"/>
          </a:xfrm>
        </p:grpSpPr>
        <p:grpSp>
          <p:nvGrpSpPr>
            <p:cNvPr id="11" name="Group 10">
              <a:extLst>
                <a:ext uri="{FF2B5EF4-FFF2-40B4-BE49-F238E27FC236}">
                  <a16:creationId xmlns:a16="http://schemas.microsoft.com/office/drawing/2014/main" id="{FC0D1DA1-DE1D-AA56-64BB-60F5172C4A88}"/>
                </a:ext>
              </a:extLst>
            </p:cNvPr>
            <p:cNvGrpSpPr/>
            <p:nvPr/>
          </p:nvGrpSpPr>
          <p:grpSpPr>
            <a:xfrm>
              <a:off x="6776046" y="240174"/>
              <a:ext cx="2772000" cy="350579"/>
              <a:chOff x="6776046" y="240174"/>
              <a:chExt cx="2772000" cy="350579"/>
            </a:xfrm>
            <a:solidFill>
              <a:schemeClr val="accent3">
                <a:lumMod val="75000"/>
              </a:schemeClr>
            </a:solidFill>
          </p:grpSpPr>
          <p:sp>
            <p:nvSpPr>
              <p:cNvPr id="14" name="Free-form: Shape 13">
                <a:extLst>
                  <a:ext uri="{FF2B5EF4-FFF2-40B4-BE49-F238E27FC236}">
                    <a16:creationId xmlns:a16="http://schemas.microsoft.com/office/drawing/2014/main" id="{AEC2EAFC-40F3-B523-081B-7DF9CEEFA785}"/>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16" name="Free-form: Shape 15">
                <a:extLst>
                  <a:ext uri="{FF2B5EF4-FFF2-40B4-BE49-F238E27FC236}">
                    <a16:creationId xmlns:a16="http://schemas.microsoft.com/office/drawing/2014/main" id="{222635CC-3C61-A36F-9C81-15B3FB755D28}"/>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5AC3B843-7019-0193-C69A-1C68F788C2E2}"/>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sp>
        <p:nvSpPr>
          <p:cNvPr id="3" name="Rectangle 2">
            <a:extLst>
              <a:ext uri="{FF2B5EF4-FFF2-40B4-BE49-F238E27FC236}">
                <a16:creationId xmlns:a16="http://schemas.microsoft.com/office/drawing/2014/main" id="{F329461D-8252-00A3-0E44-F7498B59D77D}"/>
              </a:ext>
            </a:extLst>
          </p:cNvPr>
          <p:cNvSpPr/>
          <p:nvPr/>
        </p:nvSpPr>
        <p:spPr>
          <a:xfrm>
            <a:off x="4890931" y="656828"/>
            <a:ext cx="828000" cy="828000"/>
          </a:xfrm>
          <a:prstGeom prst="rect">
            <a:avLst/>
          </a:prstGeom>
          <a:solidFill>
            <a:schemeClr val="bg1"/>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lIns="36000" rIns="36000"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Key idea, behaviour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or phrase</a:t>
            </a:r>
          </a:p>
        </p:txBody>
      </p:sp>
      <p:sp>
        <p:nvSpPr>
          <p:cNvPr id="9" name="TextBox 8">
            <a:extLst>
              <a:ext uri="{FF2B5EF4-FFF2-40B4-BE49-F238E27FC236}">
                <a16:creationId xmlns:a16="http://schemas.microsoft.com/office/drawing/2014/main" id="{7DA8A698-5127-DBDB-0E2B-F47879A8B25F}"/>
              </a:ext>
            </a:extLst>
          </p:cNvPr>
          <p:cNvSpPr txBox="1"/>
          <p:nvPr/>
        </p:nvSpPr>
        <p:spPr>
          <a:xfrm rot="20951853">
            <a:off x="1043835" y="5345764"/>
            <a:ext cx="924270" cy="207749"/>
          </a:xfrm>
          <a:prstGeom prst="rect">
            <a:avLst/>
          </a:prstGeom>
          <a:noFill/>
        </p:spPr>
        <p:txBody>
          <a:bodyPr wrap="square">
            <a:spAutoFit/>
          </a:bodyPr>
          <a:lstStyle/>
          <a:p>
            <a:pPr>
              <a:lnSpc>
                <a:spcPts val="900"/>
              </a:lnSpc>
              <a:spcAft>
                <a:spcPts val="300"/>
              </a:spcAft>
            </a:pPr>
            <a:endParaRPr lang="en-US" sz="850" i="1" spc="-10">
              <a:solidFill>
                <a:schemeClr val="bg2">
                  <a:lumMod val="25000"/>
                </a:schemeClr>
              </a:solidFill>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6B6393FA-27AA-8DFA-2196-94FBAC8F6387}"/>
              </a:ext>
            </a:extLst>
          </p:cNvPr>
          <p:cNvSpPr/>
          <p:nvPr/>
        </p:nvSpPr>
        <p:spPr>
          <a:xfrm>
            <a:off x="341441" y="743563"/>
            <a:ext cx="1195585" cy="1299694"/>
          </a:xfrm>
          <a:prstGeom prst="rect">
            <a:avLst/>
          </a:prstGeom>
          <a:noFill/>
          <a:ln w="44450">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t" anchorCtr="0"/>
          <a:lstStyle/>
          <a:p>
            <a:pPr>
              <a:spcAft>
                <a:spcPts val="300"/>
              </a:spcAft>
            </a:pPr>
            <a:r>
              <a:rPr lang="en-NZ" sz="900" i="1" spc="-10">
                <a:solidFill>
                  <a:schemeClr val="bg2">
                    <a:lumMod val="25000"/>
                  </a:schemeClr>
                </a:solidFill>
                <a:latin typeface="Segoe UI" panose="020B0502040204020203" pitchFamily="34" charset="0"/>
                <a:cs typeface="Segoe UI" panose="020B0502040204020203" pitchFamily="34" charset="0"/>
              </a:rPr>
              <a:t>Share and discuss behaviour based stories. </a:t>
            </a:r>
          </a:p>
          <a:p>
            <a:pPr>
              <a:spcAft>
                <a:spcPts val="300"/>
              </a:spcAft>
            </a:pPr>
            <a:r>
              <a:rPr lang="en-NZ" sz="900" i="1" spc="-10">
                <a:solidFill>
                  <a:schemeClr val="bg2">
                    <a:lumMod val="25000"/>
                  </a:schemeClr>
                </a:solidFill>
                <a:latin typeface="Segoe UI" panose="020B0502040204020203" pitchFamily="34" charset="0"/>
                <a:cs typeface="Segoe UI" panose="020B0502040204020203" pitchFamily="34" charset="0"/>
              </a:rPr>
              <a:t>Repeat for each team member and write down the </a:t>
            </a:r>
            <a:r>
              <a:rPr lang="en-US" sz="900" i="1" spc="-10">
                <a:solidFill>
                  <a:schemeClr val="bg2">
                    <a:lumMod val="25000"/>
                  </a:schemeClr>
                </a:solidFill>
                <a:latin typeface="Segoe UI" panose="020B0502040204020203" pitchFamily="34" charset="0"/>
                <a:cs typeface="Segoe UI" panose="020B0502040204020203" pitchFamily="34" charset="0"/>
              </a:rPr>
              <a:t>things that were discussed.</a:t>
            </a:r>
            <a:endParaRPr lang="en-NZ" sz="900" i="1" spc="-10">
              <a:solidFill>
                <a:schemeClr val="bg2">
                  <a:lumMod val="25000"/>
                </a:schemeClr>
              </a:solidFill>
              <a:latin typeface="Segoe UI" panose="020B0502040204020203" pitchFamily="34" charset="0"/>
              <a:cs typeface="Segoe UI" panose="020B0502040204020203" pitchFamily="34" charset="0"/>
            </a:endParaRPr>
          </a:p>
          <a:p>
            <a:pPr algn="ctr"/>
            <a:endParaRPr lang="en-NZ" sz="800">
              <a:solidFill>
                <a:schemeClr val="bg1">
                  <a:lumMod val="50000"/>
                </a:schemeClr>
              </a:solidFill>
            </a:endParaRPr>
          </a:p>
        </p:txBody>
      </p:sp>
      <p:sp>
        <p:nvSpPr>
          <p:cNvPr id="18" name="Rectangle 17">
            <a:extLst>
              <a:ext uri="{FF2B5EF4-FFF2-40B4-BE49-F238E27FC236}">
                <a16:creationId xmlns:a16="http://schemas.microsoft.com/office/drawing/2014/main" id="{056F0CBD-B59E-729D-22DE-569A0010A282}"/>
              </a:ext>
            </a:extLst>
          </p:cNvPr>
          <p:cNvSpPr/>
          <p:nvPr/>
        </p:nvSpPr>
        <p:spPr>
          <a:xfrm>
            <a:off x="341440" y="2336806"/>
            <a:ext cx="1237079" cy="511525"/>
          </a:xfrm>
          <a:prstGeom prst="rect">
            <a:avLst/>
          </a:prstGeom>
          <a:noFill/>
          <a:ln w="44450">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t" anchorCtr="0"/>
          <a:lstStyle/>
          <a:p>
            <a:r>
              <a:rPr lang="en-NZ" sz="900" i="1" spc="-10">
                <a:solidFill>
                  <a:schemeClr val="bg2">
                    <a:lumMod val="25000"/>
                  </a:schemeClr>
                </a:solidFill>
                <a:latin typeface="Segoe UI" panose="020B0502040204020203" pitchFamily="34" charset="0"/>
                <a:cs typeface="Segoe UI" panose="020B0502040204020203" pitchFamily="34" charset="0"/>
              </a:rPr>
              <a:t>Looking at all the ideas the teams come up with, ask people to vote for the ideas that feel right for them and the team culture.</a:t>
            </a:r>
          </a:p>
        </p:txBody>
      </p:sp>
      <p:sp>
        <p:nvSpPr>
          <p:cNvPr id="19" name="Rectangle 18">
            <a:extLst>
              <a:ext uri="{FF2B5EF4-FFF2-40B4-BE49-F238E27FC236}">
                <a16:creationId xmlns:a16="http://schemas.microsoft.com/office/drawing/2014/main" id="{AB85A7EC-5B60-DF99-746E-E57319490167}"/>
              </a:ext>
            </a:extLst>
          </p:cNvPr>
          <p:cNvSpPr/>
          <p:nvPr/>
        </p:nvSpPr>
        <p:spPr>
          <a:xfrm>
            <a:off x="341441" y="4033771"/>
            <a:ext cx="1143417" cy="522239"/>
          </a:xfrm>
          <a:prstGeom prst="rect">
            <a:avLst/>
          </a:prstGeom>
          <a:noFill/>
          <a:ln w="44450">
            <a:no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t" anchorCtr="0"/>
          <a:lstStyle/>
          <a:p>
            <a:r>
              <a:rPr lang="en-NZ" sz="900" i="1" spc="-10">
                <a:solidFill>
                  <a:schemeClr val="bg2">
                    <a:lumMod val="25000"/>
                  </a:schemeClr>
                </a:solidFill>
                <a:latin typeface="Segoe UI" panose="020B0502040204020203" pitchFamily="34" charset="0"/>
                <a:cs typeface="Segoe UI" panose="020B0502040204020203" pitchFamily="34" charset="0"/>
              </a:rPr>
              <a:t>Gather the ideas with the most votes and create your charter.</a:t>
            </a:r>
          </a:p>
          <a:p>
            <a:pPr algn="ctr"/>
            <a:endParaRPr lang="en-NZ" sz="800">
              <a:solidFill>
                <a:schemeClr val="bg1">
                  <a:lumMod val="50000"/>
                </a:schemeClr>
              </a:solidFill>
            </a:endParaRPr>
          </a:p>
        </p:txBody>
      </p:sp>
      <p:sp>
        <p:nvSpPr>
          <p:cNvPr id="20" name="Rectangle 19">
            <a:extLst>
              <a:ext uri="{FF2B5EF4-FFF2-40B4-BE49-F238E27FC236}">
                <a16:creationId xmlns:a16="http://schemas.microsoft.com/office/drawing/2014/main" id="{0E8D4E28-C5D0-4248-2A81-CB1826C03EC1}"/>
              </a:ext>
            </a:extLst>
          </p:cNvPr>
          <p:cNvSpPr/>
          <p:nvPr/>
        </p:nvSpPr>
        <p:spPr>
          <a:xfrm>
            <a:off x="1755737" y="3967720"/>
            <a:ext cx="828000" cy="828000"/>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Key idea, behaviour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or phrase</a:t>
            </a:r>
          </a:p>
        </p:txBody>
      </p:sp>
      <p:sp>
        <p:nvSpPr>
          <p:cNvPr id="23" name="Rectangle 22">
            <a:extLst>
              <a:ext uri="{FF2B5EF4-FFF2-40B4-BE49-F238E27FC236}">
                <a16:creationId xmlns:a16="http://schemas.microsoft.com/office/drawing/2014/main" id="{87A41B20-0796-9A21-0E9C-107A7C142B5E}"/>
              </a:ext>
            </a:extLst>
          </p:cNvPr>
          <p:cNvSpPr/>
          <p:nvPr/>
        </p:nvSpPr>
        <p:spPr>
          <a:xfrm rot="388784">
            <a:off x="4743740" y="3790301"/>
            <a:ext cx="1021877" cy="1261350"/>
          </a:xfrm>
          <a:prstGeom prst="rect">
            <a:avLst/>
          </a:prstGeom>
          <a:solidFill>
            <a:schemeClr val="tx2"/>
          </a:solidFill>
          <a:ln w="444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100"/>
              </a:lnSpc>
            </a:pPr>
            <a:r>
              <a:rPr lang="en-NZ"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TEAM </a:t>
            </a:r>
            <a:br>
              <a:rPr lang="en-NZ"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en-NZ"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CHARTER</a:t>
            </a:r>
          </a:p>
        </p:txBody>
      </p:sp>
      <p:sp>
        <p:nvSpPr>
          <p:cNvPr id="24" name="Rectangle 23">
            <a:extLst>
              <a:ext uri="{FF2B5EF4-FFF2-40B4-BE49-F238E27FC236}">
                <a16:creationId xmlns:a16="http://schemas.microsoft.com/office/drawing/2014/main" id="{9E49A8EC-F5D8-4E39-C6E9-542B7A84B580}"/>
              </a:ext>
            </a:extLst>
          </p:cNvPr>
          <p:cNvSpPr/>
          <p:nvPr/>
        </p:nvSpPr>
        <p:spPr>
          <a:xfrm rot="21253090">
            <a:off x="2143063" y="2803375"/>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25" name="Rectangle 24">
            <a:extLst>
              <a:ext uri="{FF2B5EF4-FFF2-40B4-BE49-F238E27FC236}">
                <a16:creationId xmlns:a16="http://schemas.microsoft.com/office/drawing/2014/main" id="{8466A25E-07C0-7A14-0611-EBA8195CA4C3}"/>
              </a:ext>
            </a:extLst>
          </p:cNvPr>
          <p:cNvSpPr/>
          <p:nvPr/>
        </p:nvSpPr>
        <p:spPr>
          <a:xfrm>
            <a:off x="3170008" y="2023181"/>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a:solidFill>
                  <a:schemeClr val="bg1">
                    <a:lumMod val="50000"/>
                  </a:schemeClr>
                </a:solidFill>
                <a:latin typeface="Segoe UI" panose="020B0502040204020203" pitchFamily="34" charset="0"/>
                <a:cs typeface="Segoe UI" panose="020B0502040204020203" pitchFamily="34" charset="0"/>
              </a:rPr>
              <a:t>Key idea, behavior </a:t>
            </a:r>
            <a:br>
              <a:rPr lang="en-US" sz="600" i="1">
                <a:solidFill>
                  <a:schemeClr val="bg1">
                    <a:lumMod val="50000"/>
                  </a:schemeClr>
                </a:solidFill>
                <a:latin typeface="Segoe UI" panose="020B0502040204020203" pitchFamily="34" charset="0"/>
                <a:cs typeface="Segoe UI" panose="020B0502040204020203" pitchFamily="34" charset="0"/>
              </a:rPr>
            </a:br>
            <a:r>
              <a:rPr lang="en-US" sz="600" i="1">
                <a:solidFill>
                  <a:schemeClr val="bg1">
                    <a:lumMod val="50000"/>
                  </a:schemeClr>
                </a:solidFill>
                <a:latin typeface="Segoe UI" panose="020B0502040204020203" pitchFamily="34" charset="0"/>
                <a:cs typeface="Segoe UI" panose="020B0502040204020203" pitchFamily="34" charset="0"/>
              </a:rPr>
              <a:t>or phrase</a:t>
            </a:r>
          </a:p>
        </p:txBody>
      </p:sp>
      <p:sp>
        <p:nvSpPr>
          <p:cNvPr id="26" name="Rectangle 25">
            <a:extLst>
              <a:ext uri="{FF2B5EF4-FFF2-40B4-BE49-F238E27FC236}">
                <a16:creationId xmlns:a16="http://schemas.microsoft.com/office/drawing/2014/main" id="{EF12DE13-F1AA-9068-1A4D-803D7A6E4164}"/>
              </a:ext>
            </a:extLst>
          </p:cNvPr>
          <p:cNvSpPr/>
          <p:nvPr/>
        </p:nvSpPr>
        <p:spPr>
          <a:xfrm>
            <a:off x="4643839" y="2801772"/>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27" name="Rectangle 26">
            <a:extLst>
              <a:ext uri="{FF2B5EF4-FFF2-40B4-BE49-F238E27FC236}">
                <a16:creationId xmlns:a16="http://schemas.microsoft.com/office/drawing/2014/main" id="{DA0A3ED0-659E-DD25-20FB-0BAAF5A6F6FF}"/>
              </a:ext>
            </a:extLst>
          </p:cNvPr>
          <p:cNvSpPr/>
          <p:nvPr/>
        </p:nvSpPr>
        <p:spPr>
          <a:xfrm>
            <a:off x="4056561" y="2930243"/>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28" name="Rectangle 27">
            <a:extLst>
              <a:ext uri="{FF2B5EF4-FFF2-40B4-BE49-F238E27FC236}">
                <a16:creationId xmlns:a16="http://schemas.microsoft.com/office/drawing/2014/main" id="{B918BCA3-BFD9-8CD3-48C0-A34437F35925}"/>
              </a:ext>
            </a:extLst>
          </p:cNvPr>
          <p:cNvSpPr/>
          <p:nvPr/>
        </p:nvSpPr>
        <p:spPr>
          <a:xfrm>
            <a:off x="2717054" y="2647769"/>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29" name="Rectangle 28">
            <a:extLst>
              <a:ext uri="{FF2B5EF4-FFF2-40B4-BE49-F238E27FC236}">
                <a16:creationId xmlns:a16="http://schemas.microsoft.com/office/drawing/2014/main" id="{3BA68921-98CD-D85B-6360-331230BF5806}"/>
              </a:ext>
            </a:extLst>
          </p:cNvPr>
          <p:cNvSpPr/>
          <p:nvPr/>
        </p:nvSpPr>
        <p:spPr>
          <a:xfrm rot="21338368">
            <a:off x="3316754" y="2760013"/>
            <a:ext cx="648000" cy="631214"/>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700"/>
              </a:lnSpc>
            </a:pPr>
            <a:r>
              <a:rPr lang="en-US" sz="700" b="1" i="1" dirty="0">
                <a:solidFill>
                  <a:schemeClr val="tx2"/>
                </a:solidFill>
                <a:latin typeface="Segoe UI" panose="020B0502040204020203" pitchFamily="34" charset="0"/>
                <a:cs typeface="Segoe UI" panose="020B0502040204020203" pitchFamily="34" charset="0"/>
              </a:rPr>
              <a:t>Key idea, behaviour or phrase</a:t>
            </a:r>
          </a:p>
        </p:txBody>
      </p:sp>
      <p:sp>
        <p:nvSpPr>
          <p:cNvPr id="30" name="Rectangle 29">
            <a:extLst>
              <a:ext uri="{FF2B5EF4-FFF2-40B4-BE49-F238E27FC236}">
                <a16:creationId xmlns:a16="http://schemas.microsoft.com/office/drawing/2014/main" id="{95A81CC4-6D7B-E46B-5881-FE23967CE803}"/>
              </a:ext>
            </a:extLst>
          </p:cNvPr>
          <p:cNvSpPr/>
          <p:nvPr/>
        </p:nvSpPr>
        <p:spPr>
          <a:xfrm>
            <a:off x="3549104" y="2215723"/>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31" name="Rectangle 30">
            <a:extLst>
              <a:ext uri="{FF2B5EF4-FFF2-40B4-BE49-F238E27FC236}">
                <a16:creationId xmlns:a16="http://schemas.microsoft.com/office/drawing/2014/main" id="{508A3D3F-A391-4D93-48BF-7577033527E6}"/>
              </a:ext>
            </a:extLst>
          </p:cNvPr>
          <p:cNvSpPr/>
          <p:nvPr/>
        </p:nvSpPr>
        <p:spPr>
          <a:xfrm rot="179184">
            <a:off x="1980515" y="2241108"/>
            <a:ext cx="648000" cy="631214"/>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700"/>
              </a:lnSpc>
            </a:pPr>
            <a:r>
              <a:rPr lang="en-US" sz="700" b="1" i="1" dirty="0">
                <a:solidFill>
                  <a:schemeClr val="tx2"/>
                </a:solidFill>
                <a:latin typeface="Segoe UI" panose="020B0502040204020203" pitchFamily="34" charset="0"/>
                <a:cs typeface="Segoe UI" panose="020B0502040204020203" pitchFamily="34" charset="0"/>
              </a:rPr>
              <a:t>Key idea, behaviour or phrase</a:t>
            </a:r>
          </a:p>
        </p:txBody>
      </p:sp>
      <p:sp>
        <p:nvSpPr>
          <p:cNvPr id="32" name="Rectangle 31">
            <a:extLst>
              <a:ext uri="{FF2B5EF4-FFF2-40B4-BE49-F238E27FC236}">
                <a16:creationId xmlns:a16="http://schemas.microsoft.com/office/drawing/2014/main" id="{FC964A81-FF18-985D-E36A-57382D031EF8}"/>
              </a:ext>
            </a:extLst>
          </p:cNvPr>
          <p:cNvSpPr/>
          <p:nvPr/>
        </p:nvSpPr>
        <p:spPr>
          <a:xfrm>
            <a:off x="2549956" y="2012812"/>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sp>
        <p:nvSpPr>
          <p:cNvPr id="39" name="Rectangle 38">
            <a:extLst>
              <a:ext uri="{FF2B5EF4-FFF2-40B4-BE49-F238E27FC236}">
                <a16:creationId xmlns:a16="http://schemas.microsoft.com/office/drawing/2014/main" id="{26D2C4F7-62E0-3383-F3F2-F9E1894D0A79}"/>
              </a:ext>
            </a:extLst>
          </p:cNvPr>
          <p:cNvSpPr/>
          <p:nvPr/>
        </p:nvSpPr>
        <p:spPr>
          <a:xfrm rot="215749">
            <a:off x="4888589" y="2215722"/>
            <a:ext cx="514992" cy="480543"/>
          </a:xfrm>
          <a:prstGeom prst="rect">
            <a:avLst/>
          </a:prstGeom>
          <a:solidFill>
            <a:schemeClr val="bg1"/>
          </a:solidFill>
          <a:ln w="63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lnSpc>
                <a:spcPts val="600"/>
              </a:lnSpc>
            </a:pPr>
            <a:r>
              <a:rPr lang="en-US" sz="600" i="1" dirty="0">
                <a:solidFill>
                  <a:schemeClr val="bg1">
                    <a:lumMod val="50000"/>
                  </a:schemeClr>
                </a:solidFill>
                <a:latin typeface="Segoe UI" panose="020B0502040204020203" pitchFamily="34" charset="0"/>
                <a:cs typeface="Segoe UI" panose="020B0502040204020203" pitchFamily="34" charset="0"/>
              </a:rPr>
              <a:t>Key idea, behaviour </a:t>
            </a:r>
            <a:br>
              <a:rPr lang="en-US" sz="600" i="1" dirty="0">
                <a:solidFill>
                  <a:schemeClr val="bg1">
                    <a:lumMod val="50000"/>
                  </a:schemeClr>
                </a:solidFill>
                <a:latin typeface="Segoe UI" panose="020B0502040204020203" pitchFamily="34" charset="0"/>
                <a:cs typeface="Segoe UI" panose="020B0502040204020203" pitchFamily="34" charset="0"/>
              </a:rPr>
            </a:br>
            <a:r>
              <a:rPr lang="en-US" sz="600" i="1" dirty="0">
                <a:solidFill>
                  <a:schemeClr val="bg1">
                    <a:lumMod val="50000"/>
                  </a:schemeClr>
                </a:solidFill>
                <a:latin typeface="Segoe UI" panose="020B0502040204020203" pitchFamily="34" charset="0"/>
                <a:cs typeface="Segoe UI" panose="020B0502040204020203" pitchFamily="34" charset="0"/>
              </a:rPr>
              <a:t>or phrase</a:t>
            </a:r>
          </a:p>
        </p:txBody>
      </p:sp>
      <p:grpSp>
        <p:nvGrpSpPr>
          <p:cNvPr id="130" name="Group 129">
            <a:extLst>
              <a:ext uri="{FF2B5EF4-FFF2-40B4-BE49-F238E27FC236}">
                <a16:creationId xmlns:a16="http://schemas.microsoft.com/office/drawing/2014/main" id="{654FF905-56C8-E895-4E0A-D0F6A6DBA07B}"/>
              </a:ext>
            </a:extLst>
          </p:cNvPr>
          <p:cNvGrpSpPr/>
          <p:nvPr/>
        </p:nvGrpSpPr>
        <p:grpSpPr>
          <a:xfrm>
            <a:off x="345057" y="676201"/>
            <a:ext cx="1233463" cy="3291519"/>
            <a:chOff x="345057" y="566779"/>
            <a:chExt cx="1364666" cy="3291519"/>
          </a:xfrm>
        </p:grpSpPr>
        <p:cxnSp>
          <p:nvCxnSpPr>
            <p:cNvPr id="52" name="Straight Connector 51">
              <a:extLst>
                <a:ext uri="{FF2B5EF4-FFF2-40B4-BE49-F238E27FC236}">
                  <a16:creationId xmlns:a16="http://schemas.microsoft.com/office/drawing/2014/main" id="{CB818B77-28C9-2DE1-65CD-64CD0D137E62}"/>
                </a:ext>
              </a:extLst>
            </p:cNvPr>
            <p:cNvCxnSpPr>
              <a:cxnSpLocks/>
            </p:cNvCxnSpPr>
            <p:nvPr/>
          </p:nvCxnSpPr>
          <p:spPr>
            <a:xfrm>
              <a:off x="345057" y="566779"/>
              <a:ext cx="1364666" cy="0"/>
            </a:xfrm>
            <a:prstGeom prst="line">
              <a:avLst/>
            </a:prstGeom>
            <a:ln w="127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398DA7D-1B78-35C3-CC9A-6C1261DF16EA}"/>
                </a:ext>
              </a:extLst>
            </p:cNvPr>
            <p:cNvCxnSpPr>
              <a:cxnSpLocks/>
            </p:cNvCxnSpPr>
            <p:nvPr/>
          </p:nvCxnSpPr>
          <p:spPr>
            <a:xfrm>
              <a:off x="345057" y="2126093"/>
              <a:ext cx="1364666" cy="0"/>
            </a:xfrm>
            <a:prstGeom prst="line">
              <a:avLst/>
            </a:prstGeom>
            <a:ln w="127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CDFFC0-5280-5063-67C0-D2DDF296945A}"/>
                </a:ext>
              </a:extLst>
            </p:cNvPr>
            <p:cNvCxnSpPr>
              <a:cxnSpLocks/>
            </p:cNvCxnSpPr>
            <p:nvPr/>
          </p:nvCxnSpPr>
          <p:spPr>
            <a:xfrm>
              <a:off x="345057" y="3858298"/>
              <a:ext cx="1364666" cy="0"/>
            </a:xfrm>
            <a:prstGeom prst="line">
              <a:avLst/>
            </a:prstGeom>
            <a:ln w="12700">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sp>
        <p:nvSpPr>
          <p:cNvPr id="64" name="Rectangle 63">
            <a:extLst>
              <a:ext uri="{FF2B5EF4-FFF2-40B4-BE49-F238E27FC236}">
                <a16:creationId xmlns:a16="http://schemas.microsoft.com/office/drawing/2014/main" id="{32BD34AB-831B-DAB2-411C-295949B56685}"/>
              </a:ext>
            </a:extLst>
          </p:cNvPr>
          <p:cNvSpPr/>
          <p:nvPr/>
        </p:nvSpPr>
        <p:spPr>
          <a:xfrm>
            <a:off x="2800802" y="656828"/>
            <a:ext cx="828000" cy="828000"/>
          </a:xfrm>
          <a:prstGeom prst="rect">
            <a:avLst/>
          </a:prstGeom>
          <a:solidFill>
            <a:schemeClr val="bg1"/>
          </a:solidFill>
          <a:ln w="19050">
            <a:solidFill>
              <a:schemeClr val="tx2">
                <a:lumMod val="10000"/>
                <a:lumOff val="90000"/>
              </a:schemeClr>
            </a:solidFill>
            <a:prstDash val="solid"/>
          </a:ln>
        </p:spPr>
        <p:style>
          <a:lnRef idx="1">
            <a:schemeClr val="accent1"/>
          </a:lnRef>
          <a:fillRef idx="0">
            <a:schemeClr val="accent1"/>
          </a:fillRef>
          <a:effectRef idx="0">
            <a:schemeClr val="accent1"/>
          </a:effectRef>
          <a:fontRef idx="minor">
            <a:schemeClr val="tx1"/>
          </a:fontRef>
        </p:style>
        <p:txBody>
          <a:bodyPr lIns="36000" rIns="36000"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because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of this behaviour….</a:t>
            </a:r>
          </a:p>
        </p:txBody>
      </p:sp>
      <p:sp>
        <p:nvSpPr>
          <p:cNvPr id="67" name="Rectangle 66">
            <a:extLst>
              <a:ext uri="{FF2B5EF4-FFF2-40B4-BE49-F238E27FC236}">
                <a16:creationId xmlns:a16="http://schemas.microsoft.com/office/drawing/2014/main" id="{F10904E7-AD5C-D8CB-8C5A-5037A6D8C8EB}"/>
              </a:ext>
            </a:extLst>
          </p:cNvPr>
          <p:cNvSpPr/>
          <p:nvPr/>
        </p:nvSpPr>
        <p:spPr>
          <a:xfrm>
            <a:off x="3845867" y="656828"/>
            <a:ext cx="828000" cy="828000"/>
          </a:xfrm>
          <a:prstGeom prst="rect">
            <a:avLst/>
          </a:prstGeom>
          <a:solidFill>
            <a:schemeClr val="bg1"/>
          </a:solidFill>
          <a:ln w="19050">
            <a:solidFill>
              <a:schemeClr val="tx2">
                <a:lumMod val="10000"/>
                <a:lumOff val="90000"/>
              </a:schemeClr>
            </a:solidFill>
            <a:prstDash val="solid"/>
          </a:ln>
        </p:spPr>
        <p:style>
          <a:lnRef idx="1">
            <a:schemeClr val="accent1"/>
          </a:lnRef>
          <a:fillRef idx="0">
            <a:schemeClr val="accent1"/>
          </a:fillRef>
          <a:effectRef idx="0">
            <a:schemeClr val="accent1"/>
          </a:effectRef>
          <a:fontRef idx="minor">
            <a:schemeClr val="tx1"/>
          </a:fontRef>
        </p:style>
        <p:txBody>
          <a:bodyPr lIns="0" tIns="36000" rIns="0" rtlCol="0" anchor="ctr"/>
          <a:lstStyle/>
          <a:p>
            <a:pPr algn="ctr">
              <a:lnSpc>
                <a:spcPts val="800"/>
              </a:lnSpc>
            </a:pPr>
            <a:r>
              <a:rPr lang="en-NZ" sz="850" b="1" i="1">
                <a:solidFill>
                  <a:schemeClr val="tx2"/>
                </a:solidFill>
                <a:latin typeface="Segoe UI" panose="020B0502040204020203" pitchFamily="34" charset="0"/>
                <a:cs typeface="Segoe UI" panose="020B0502040204020203" pitchFamily="34" charset="0"/>
              </a:rPr>
              <a:t>this is what could have </a:t>
            </a:r>
            <a:br>
              <a:rPr lang="en-NZ" sz="850" b="1" i="1">
                <a:solidFill>
                  <a:schemeClr val="tx2"/>
                </a:solidFill>
                <a:latin typeface="Segoe UI" panose="020B0502040204020203" pitchFamily="34" charset="0"/>
                <a:cs typeface="Segoe UI" panose="020B0502040204020203" pitchFamily="34" charset="0"/>
              </a:rPr>
            </a:br>
            <a:r>
              <a:rPr lang="en-NZ" sz="850" b="1" i="1">
                <a:solidFill>
                  <a:schemeClr val="tx2"/>
                </a:solidFill>
                <a:latin typeface="Segoe UI" panose="020B0502040204020203" pitchFamily="34" charset="0"/>
                <a:cs typeface="Segoe UI" panose="020B0502040204020203" pitchFamily="34" charset="0"/>
              </a:rPr>
              <a:t>been done differently….</a:t>
            </a:r>
          </a:p>
        </p:txBody>
      </p:sp>
      <p:pic>
        <p:nvPicPr>
          <p:cNvPr id="73" name="Graphic 72" descr="Pencil with solid fill">
            <a:extLst>
              <a:ext uri="{FF2B5EF4-FFF2-40B4-BE49-F238E27FC236}">
                <a16:creationId xmlns:a16="http://schemas.microsoft.com/office/drawing/2014/main" id="{6DFF882D-8195-374C-186F-E08BCE4B06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2286" y="1067462"/>
            <a:ext cx="628639" cy="596604"/>
          </a:xfrm>
          <a:prstGeom prst="rect">
            <a:avLst/>
          </a:prstGeom>
        </p:spPr>
      </p:pic>
      <p:grpSp>
        <p:nvGrpSpPr>
          <p:cNvPr id="95" name="Group 94">
            <a:extLst>
              <a:ext uri="{FF2B5EF4-FFF2-40B4-BE49-F238E27FC236}">
                <a16:creationId xmlns:a16="http://schemas.microsoft.com/office/drawing/2014/main" id="{E9708C21-8F85-B8CC-6DCC-7E9827196A19}"/>
              </a:ext>
            </a:extLst>
          </p:cNvPr>
          <p:cNvGrpSpPr/>
          <p:nvPr/>
        </p:nvGrpSpPr>
        <p:grpSpPr>
          <a:xfrm>
            <a:off x="4010549" y="5260989"/>
            <a:ext cx="2341516" cy="1333945"/>
            <a:chOff x="2137115" y="5182639"/>
            <a:chExt cx="2341516" cy="1333945"/>
          </a:xfrm>
        </p:grpSpPr>
        <p:grpSp>
          <p:nvGrpSpPr>
            <p:cNvPr id="76" name="Group 75">
              <a:extLst>
                <a:ext uri="{FF2B5EF4-FFF2-40B4-BE49-F238E27FC236}">
                  <a16:creationId xmlns:a16="http://schemas.microsoft.com/office/drawing/2014/main" id="{67DD76DF-4644-1BFD-AB52-48B5ED1A5F4B}"/>
                </a:ext>
              </a:extLst>
            </p:cNvPr>
            <p:cNvGrpSpPr/>
            <p:nvPr/>
          </p:nvGrpSpPr>
          <p:grpSpPr>
            <a:xfrm rot="881472">
              <a:off x="2137115" y="5300155"/>
              <a:ext cx="161277" cy="799860"/>
              <a:chOff x="4910098" y="3224287"/>
              <a:chExt cx="82532" cy="409321"/>
            </a:xfrm>
            <a:solidFill>
              <a:schemeClr val="tx1">
                <a:lumMod val="10000"/>
                <a:lumOff val="90000"/>
              </a:schemeClr>
            </a:solidFill>
          </p:grpSpPr>
          <p:sp>
            <p:nvSpPr>
              <p:cNvPr id="77" name="Free-form: Shape 76">
                <a:extLst>
                  <a:ext uri="{FF2B5EF4-FFF2-40B4-BE49-F238E27FC236}">
                    <a16:creationId xmlns:a16="http://schemas.microsoft.com/office/drawing/2014/main" id="{2969A072-B44F-BCFC-69AA-29FA7ADEB356}"/>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78" name="Free-form: Shape 77">
                <a:extLst>
                  <a:ext uri="{FF2B5EF4-FFF2-40B4-BE49-F238E27FC236}">
                    <a16:creationId xmlns:a16="http://schemas.microsoft.com/office/drawing/2014/main" id="{5F63DC31-E81C-736E-618A-910A460E26AD}"/>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79" name="Group 78">
              <a:extLst>
                <a:ext uri="{FF2B5EF4-FFF2-40B4-BE49-F238E27FC236}">
                  <a16:creationId xmlns:a16="http://schemas.microsoft.com/office/drawing/2014/main" id="{33C45C77-AD89-A146-D995-633161CDFEFE}"/>
                </a:ext>
              </a:extLst>
            </p:cNvPr>
            <p:cNvGrpSpPr/>
            <p:nvPr/>
          </p:nvGrpSpPr>
          <p:grpSpPr>
            <a:xfrm>
              <a:off x="2170733" y="5182639"/>
              <a:ext cx="2307898" cy="1333945"/>
              <a:chOff x="3427740" y="4722822"/>
              <a:chExt cx="2412527" cy="1020240"/>
            </a:xfrm>
          </p:grpSpPr>
          <p:sp>
            <p:nvSpPr>
              <p:cNvPr id="80" name="Free-form: Shape 79">
                <a:extLst>
                  <a:ext uri="{FF2B5EF4-FFF2-40B4-BE49-F238E27FC236}">
                    <a16:creationId xmlns:a16="http://schemas.microsoft.com/office/drawing/2014/main" id="{B77E315A-2992-5CF7-2DC7-720EE84EA8CC}"/>
                  </a:ext>
                </a:extLst>
              </p:cNvPr>
              <p:cNvSpPr/>
              <p:nvPr/>
            </p:nvSpPr>
            <p:spPr>
              <a:xfrm rot="21204311">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1" name="Free-form: Shape 80">
                <a:extLst>
                  <a:ext uri="{FF2B5EF4-FFF2-40B4-BE49-F238E27FC236}">
                    <a16:creationId xmlns:a16="http://schemas.microsoft.com/office/drawing/2014/main" id="{788C8356-9A0E-E8FB-7B68-ABD6213FE690}"/>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2" name="Free-form: Shape 81">
                <a:extLst>
                  <a:ext uri="{FF2B5EF4-FFF2-40B4-BE49-F238E27FC236}">
                    <a16:creationId xmlns:a16="http://schemas.microsoft.com/office/drawing/2014/main" id="{E00B3F49-A379-36DE-162F-84190E93866B}"/>
                  </a:ext>
                </a:extLst>
              </p:cNvPr>
              <p:cNvSpPr/>
              <p:nvPr/>
            </p:nvSpPr>
            <p:spPr>
              <a:xfrm rot="20978891">
                <a:off x="5236695" y="4831640"/>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3" name="Free-form: Shape 82">
                <a:extLst>
                  <a:ext uri="{FF2B5EF4-FFF2-40B4-BE49-F238E27FC236}">
                    <a16:creationId xmlns:a16="http://schemas.microsoft.com/office/drawing/2014/main" id="{A10BA8AC-ED1C-513D-4078-C4768CBAD018}"/>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5" name="Free-form: Shape 84">
                <a:extLst>
                  <a:ext uri="{FF2B5EF4-FFF2-40B4-BE49-F238E27FC236}">
                    <a16:creationId xmlns:a16="http://schemas.microsoft.com/office/drawing/2014/main" id="{5DE8C964-9017-018A-9E45-F3B80C43AFD5}"/>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6" name="Free-form: Shape 85">
                <a:extLst>
                  <a:ext uri="{FF2B5EF4-FFF2-40B4-BE49-F238E27FC236}">
                    <a16:creationId xmlns:a16="http://schemas.microsoft.com/office/drawing/2014/main" id="{960FE0C1-CA5C-417A-4634-7A147D3A52E3}"/>
                  </a:ext>
                </a:extLst>
              </p:cNvPr>
              <p:cNvSpPr/>
              <p:nvPr/>
            </p:nvSpPr>
            <p:spPr>
              <a:xfrm rot="21162119">
                <a:off x="3427740" y="4764138"/>
                <a:ext cx="68376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87" name="Free-form: Shape 86">
                <a:extLst>
                  <a:ext uri="{FF2B5EF4-FFF2-40B4-BE49-F238E27FC236}">
                    <a16:creationId xmlns:a16="http://schemas.microsoft.com/office/drawing/2014/main" id="{EFFE6530-EA16-6F73-E1DA-7FFF2E8C9F18}"/>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8" name="Free-form: Shape 87">
                <a:extLst>
                  <a:ext uri="{FF2B5EF4-FFF2-40B4-BE49-F238E27FC236}">
                    <a16:creationId xmlns:a16="http://schemas.microsoft.com/office/drawing/2014/main" id="{E4F5BA02-FC59-FC0E-8159-9A3CE002BC7B}"/>
                  </a:ext>
                </a:extLst>
              </p:cNvPr>
              <p:cNvSpPr/>
              <p:nvPr/>
            </p:nvSpPr>
            <p:spPr>
              <a:xfrm rot="21014123">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89" name="Free-form: Shape 88">
                <a:extLst>
                  <a:ext uri="{FF2B5EF4-FFF2-40B4-BE49-F238E27FC236}">
                    <a16:creationId xmlns:a16="http://schemas.microsoft.com/office/drawing/2014/main" id="{34FE0330-97EF-A8B5-4EAE-60172B1FE0CC}"/>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90" name="TextBox 89">
              <a:extLst>
                <a:ext uri="{FF2B5EF4-FFF2-40B4-BE49-F238E27FC236}">
                  <a16:creationId xmlns:a16="http://schemas.microsoft.com/office/drawing/2014/main" id="{E9075B71-DCF9-6B10-18EB-B16176CBA3DF}"/>
                </a:ext>
              </a:extLst>
            </p:cNvPr>
            <p:cNvSpPr txBox="1"/>
            <p:nvPr/>
          </p:nvSpPr>
          <p:spPr>
            <a:xfrm>
              <a:off x="2577439" y="5432611"/>
              <a:ext cx="1661686" cy="861774"/>
            </a:xfrm>
            <a:prstGeom prst="rect">
              <a:avLst/>
            </a:prstGeom>
            <a:noFill/>
          </p:spPr>
          <p:txBody>
            <a:bodyPr wrap="square" lIns="0" rIns="0">
              <a:spAutoFit/>
            </a:bodyPr>
            <a:lstStyle/>
            <a:p>
              <a:pPr>
                <a:lnSpc>
                  <a:spcPts val="1000"/>
                </a:lnSpc>
                <a:spcAft>
                  <a:spcPts val="300"/>
                </a:spcAft>
              </a:pPr>
              <a:r>
                <a:rPr lang="en-US" sz="850" i="1" spc="10">
                  <a:solidFill>
                    <a:schemeClr val="bg2">
                      <a:lumMod val="25000"/>
                    </a:schemeClr>
                  </a:solidFill>
                  <a:latin typeface="Segoe UI" panose="020B0502040204020203" pitchFamily="34" charset="0"/>
                  <a:cs typeface="Segoe UI" panose="020B0502040204020203" pitchFamily="34" charset="0"/>
                </a:rPr>
                <a:t>QUICK TIP: If your people aren’t comfortable talking about scenarios that were challenging simply ask them to recall a positive experience and name those behaviors instead.</a:t>
              </a:r>
            </a:p>
          </p:txBody>
        </p:sp>
      </p:grpSp>
      <p:grpSp>
        <p:nvGrpSpPr>
          <p:cNvPr id="91" name="Group 90">
            <a:extLst>
              <a:ext uri="{FF2B5EF4-FFF2-40B4-BE49-F238E27FC236}">
                <a16:creationId xmlns:a16="http://schemas.microsoft.com/office/drawing/2014/main" id="{EA9CA560-D9F9-830F-AEA2-CC8CE26F3A23}"/>
              </a:ext>
            </a:extLst>
          </p:cNvPr>
          <p:cNvGrpSpPr/>
          <p:nvPr/>
        </p:nvGrpSpPr>
        <p:grpSpPr>
          <a:xfrm>
            <a:off x="906846" y="4583220"/>
            <a:ext cx="636518" cy="372884"/>
            <a:chOff x="4652961" y="3267168"/>
            <a:chExt cx="598074" cy="395768"/>
          </a:xfrm>
        </p:grpSpPr>
        <p:sp>
          <p:nvSpPr>
            <p:cNvPr id="92" name="Free-form: Shape 91">
              <a:extLst>
                <a:ext uri="{FF2B5EF4-FFF2-40B4-BE49-F238E27FC236}">
                  <a16:creationId xmlns:a16="http://schemas.microsoft.com/office/drawing/2014/main" id="{224421EB-151C-DCD8-1820-B38E4201805C}"/>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93" name="Free-form: Shape 92">
              <a:extLst>
                <a:ext uri="{FF2B5EF4-FFF2-40B4-BE49-F238E27FC236}">
                  <a16:creationId xmlns:a16="http://schemas.microsoft.com/office/drawing/2014/main" id="{578118DC-90A9-4492-A140-1ABA7416550A}"/>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94" name="Free-form: Shape 93">
              <a:extLst>
                <a:ext uri="{FF2B5EF4-FFF2-40B4-BE49-F238E27FC236}">
                  <a16:creationId xmlns:a16="http://schemas.microsoft.com/office/drawing/2014/main" id="{8BA4D565-3596-EEBB-A5BD-8B4C277B3988}"/>
                </a:ext>
              </a:extLst>
            </p:cNvPr>
            <p:cNvSpPr/>
            <p:nvPr/>
          </p:nvSpPr>
          <p:spPr>
            <a:xfrm>
              <a:off x="4652961" y="3401218"/>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sp>
        <p:nvSpPr>
          <p:cNvPr id="97" name="Rectangle 96">
            <a:extLst>
              <a:ext uri="{FF2B5EF4-FFF2-40B4-BE49-F238E27FC236}">
                <a16:creationId xmlns:a16="http://schemas.microsoft.com/office/drawing/2014/main" id="{7826D1E2-2CB6-6D2C-9C6F-9FE22B0AC75A}"/>
              </a:ext>
            </a:extLst>
          </p:cNvPr>
          <p:cNvSpPr/>
          <p:nvPr/>
        </p:nvSpPr>
        <p:spPr>
          <a:xfrm>
            <a:off x="2761810" y="3967720"/>
            <a:ext cx="828000" cy="828000"/>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Key idea, behaviour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or phrase</a:t>
            </a:r>
          </a:p>
        </p:txBody>
      </p:sp>
      <p:sp>
        <p:nvSpPr>
          <p:cNvPr id="98" name="Rectangle 97">
            <a:extLst>
              <a:ext uri="{FF2B5EF4-FFF2-40B4-BE49-F238E27FC236}">
                <a16:creationId xmlns:a16="http://schemas.microsoft.com/office/drawing/2014/main" id="{DD656B7D-7371-0EB7-169A-3E62D5756F32}"/>
              </a:ext>
            </a:extLst>
          </p:cNvPr>
          <p:cNvSpPr/>
          <p:nvPr/>
        </p:nvSpPr>
        <p:spPr>
          <a:xfrm>
            <a:off x="3767883" y="3972301"/>
            <a:ext cx="828000" cy="828000"/>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900"/>
              </a:lnSpc>
            </a:pPr>
            <a:r>
              <a:rPr lang="en-NZ" sz="900" b="1" i="1">
                <a:solidFill>
                  <a:schemeClr val="tx2"/>
                </a:solidFill>
                <a:latin typeface="Segoe UI" panose="020B0502040204020203" pitchFamily="34" charset="0"/>
                <a:cs typeface="Segoe UI" panose="020B0502040204020203" pitchFamily="34" charset="0"/>
              </a:rPr>
              <a:t>Key idea, behaviour </a:t>
            </a:r>
            <a:br>
              <a:rPr lang="en-NZ" sz="900" b="1" i="1">
                <a:solidFill>
                  <a:schemeClr val="tx2"/>
                </a:solidFill>
                <a:latin typeface="Segoe UI" panose="020B0502040204020203" pitchFamily="34" charset="0"/>
                <a:cs typeface="Segoe UI" panose="020B0502040204020203" pitchFamily="34" charset="0"/>
              </a:rPr>
            </a:br>
            <a:r>
              <a:rPr lang="en-NZ" sz="900" b="1" i="1">
                <a:solidFill>
                  <a:schemeClr val="tx2"/>
                </a:solidFill>
                <a:latin typeface="Segoe UI" panose="020B0502040204020203" pitchFamily="34" charset="0"/>
                <a:cs typeface="Segoe UI" panose="020B0502040204020203" pitchFamily="34" charset="0"/>
              </a:rPr>
              <a:t>or phrase</a:t>
            </a:r>
          </a:p>
        </p:txBody>
      </p:sp>
      <p:grpSp>
        <p:nvGrpSpPr>
          <p:cNvPr id="106" name="Group 105">
            <a:extLst>
              <a:ext uri="{FF2B5EF4-FFF2-40B4-BE49-F238E27FC236}">
                <a16:creationId xmlns:a16="http://schemas.microsoft.com/office/drawing/2014/main" id="{071E2BCC-C744-5D5B-7F33-EA75BE7919CA}"/>
              </a:ext>
            </a:extLst>
          </p:cNvPr>
          <p:cNvGrpSpPr/>
          <p:nvPr/>
        </p:nvGrpSpPr>
        <p:grpSpPr>
          <a:xfrm>
            <a:off x="4552864" y="4263901"/>
            <a:ext cx="242005" cy="203762"/>
            <a:chOff x="2754100" y="4971741"/>
            <a:chExt cx="247166" cy="208107"/>
          </a:xfrm>
        </p:grpSpPr>
        <p:sp>
          <p:nvSpPr>
            <p:cNvPr id="104" name="Free-form: Shape 103">
              <a:extLst>
                <a:ext uri="{FF2B5EF4-FFF2-40B4-BE49-F238E27FC236}">
                  <a16:creationId xmlns:a16="http://schemas.microsoft.com/office/drawing/2014/main" id="{B33EE684-426D-1E62-A159-DF861A9E98BA}"/>
                </a:ext>
              </a:extLst>
            </p:cNvPr>
            <p:cNvSpPr/>
            <p:nvPr/>
          </p:nvSpPr>
          <p:spPr>
            <a:xfrm>
              <a:off x="2754100" y="5101181"/>
              <a:ext cx="237456" cy="78667"/>
            </a:xfrm>
            <a:custGeom>
              <a:avLst/>
              <a:gdLst>
                <a:gd name="connsiteX0" fmla="*/ 109502 w 237456"/>
                <a:gd name="connsiteY0" fmla="*/ 76218 h 78667"/>
                <a:gd name="connsiteX1" fmla="*/ 188991 w 237456"/>
                <a:gd name="connsiteY1" fmla="*/ 75550 h 78667"/>
                <a:gd name="connsiteX2" fmla="*/ 192999 w 237456"/>
                <a:gd name="connsiteY2" fmla="*/ 75179 h 78667"/>
                <a:gd name="connsiteX3" fmla="*/ 218605 w 237456"/>
                <a:gd name="connsiteY3" fmla="*/ 74362 h 78667"/>
                <a:gd name="connsiteX4" fmla="*/ 233152 w 237456"/>
                <a:gd name="connsiteY4" fmla="*/ 63007 h 78667"/>
                <a:gd name="connsiteX5" fmla="*/ 233152 w 237456"/>
                <a:gd name="connsiteY5" fmla="*/ 63007 h 78667"/>
                <a:gd name="connsiteX6" fmla="*/ 234042 w 237456"/>
                <a:gd name="connsiteY6" fmla="*/ 61448 h 78667"/>
                <a:gd name="connsiteX7" fmla="*/ 235898 w 237456"/>
                <a:gd name="connsiteY7" fmla="*/ 52171 h 78667"/>
                <a:gd name="connsiteX8" fmla="*/ 235898 w 237456"/>
                <a:gd name="connsiteY8" fmla="*/ 44155 h 78667"/>
                <a:gd name="connsiteX9" fmla="*/ 235898 w 237456"/>
                <a:gd name="connsiteY9" fmla="*/ 44155 h 78667"/>
                <a:gd name="connsiteX10" fmla="*/ 235898 w 237456"/>
                <a:gd name="connsiteY10" fmla="*/ 44155 h 78667"/>
                <a:gd name="connsiteX11" fmla="*/ 235898 w 237456"/>
                <a:gd name="connsiteY11" fmla="*/ 36214 h 78667"/>
                <a:gd name="connsiteX12" fmla="*/ 235898 w 237456"/>
                <a:gd name="connsiteY12" fmla="*/ 36214 h 78667"/>
                <a:gd name="connsiteX13" fmla="*/ 235972 w 237456"/>
                <a:gd name="connsiteY13" fmla="*/ 33616 h 78667"/>
                <a:gd name="connsiteX14" fmla="*/ 235972 w 237456"/>
                <a:gd name="connsiteY14" fmla="*/ 30870 h 78667"/>
                <a:gd name="connsiteX15" fmla="*/ 235972 w 237456"/>
                <a:gd name="connsiteY15" fmla="*/ 30870 h 78667"/>
                <a:gd name="connsiteX16" fmla="*/ 235972 w 237456"/>
                <a:gd name="connsiteY16" fmla="*/ 30870 h 78667"/>
                <a:gd name="connsiteX17" fmla="*/ 233226 w 237456"/>
                <a:gd name="connsiteY17" fmla="*/ 12241 h 78667"/>
                <a:gd name="connsiteX18" fmla="*/ 210441 w 237456"/>
                <a:gd name="connsiteY18" fmla="*/ 143 h 78667"/>
                <a:gd name="connsiteX19" fmla="*/ 148913 w 237456"/>
                <a:gd name="connsiteY19" fmla="*/ 663 h 78667"/>
                <a:gd name="connsiteX20" fmla="*/ 116998 w 237456"/>
                <a:gd name="connsiteY20" fmla="*/ 4374 h 78667"/>
                <a:gd name="connsiteX21" fmla="*/ 116701 w 237456"/>
                <a:gd name="connsiteY21" fmla="*/ 6823 h 78667"/>
                <a:gd name="connsiteX22" fmla="*/ 116701 w 237456"/>
                <a:gd name="connsiteY22" fmla="*/ 6823 h 78667"/>
                <a:gd name="connsiteX23" fmla="*/ 20587 w 237456"/>
                <a:gd name="connsiteY23" fmla="*/ 4522 h 78667"/>
                <a:gd name="connsiteX24" fmla="*/ 12497 w 237456"/>
                <a:gd name="connsiteY24" fmla="*/ 4225 h 78667"/>
                <a:gd name="connsiteX25" fmla="*/ 400 w 237456"/>
                <a:gd name="connsiteY25" fmla="*/ 18401 h 78667"/>
                <a:gd name="connsiteX26" fmla="*/ 5076 w 237456"/>
                <a:gd name="connsiteY26" fmla="*/ 33468 h 78667"/>
                <a:gd name="connsiteX27" fmla="*/ 5076 w 237456"/>
                <a:gd name="connsiteY27" fmla="*/ 33468 h 78667"/>
                <a:gd name="connsiteX28" fmla="*/ 9009 w 237456"/>
                <a:gd name="connsiteY28" fmla="*/ 57886 h 78667"/>
                <a:gd name="connsiteX29" fmla="*/ 35505 w 237456"/>
                <a:gd name="connsiteY29" fmla="*/ 75921 h 78667"/>
                <a:gd name="connsiteX30" fmla="*/ 74545 w 237456"/>
                <a:gd name="connsiteY30" fmla="*/ 78667 h 78667"/>
                <a:gd name="connsiteX31" fmla="*/ 109651 w 237456"/>
                <a:gd name="connsiteY31" fmla="*/ 76144 h 78667"/>
                <a:gd name="connsiteX32" fmla="*/ 235824 w 237456"/>
                <a:gd name="connsiteY32" fmla="*/ 52171 h 78667"/>
                <a:gd name="connsiteX33" fmla="*/ 235824 w 237456"/>
                <a:gd name="connsiteY33" fmla="*/ 52171 h 78667"/>
                <a:gd name="connsiteX34" fmla="*/ 234784 w 237456"/>
                <a:gd name="connsiteY34" fmla="*/ 53952 h 78667"/>
                <a:gd name="connsiteX35" fmla="*/ 235824 w 237456"/>
                <a:gd name="connsiteY35" fmla="*/ 52171 h 7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7456" h="78667">
                  <a:moveTo>
                    <a:pt x="109502" y="76218"/>
                  </a:moveTo>
                  <a:cubicBezTo>
                    <a:pt x="127092" y="76886"/>
                    <a:pt x="171401" y="73917"/>
                    <a:pt x="188991" y="75550"/>
                  </a:cubicBezTo>
                  <a:cubicBezTo>
                    <a:pt x="190327" y="75698"/>
                    <a:pt x="191737" y="75402"/>
                    <a:pt x="192999" y="75179"/>
                  </a:cubicBezTo>
                  <a:cubicBezTo>
                    <a:pt x="201460" y="73398"/>
                    <a:pt x="209995" y="73546"/>
                    <a:pt x="218605" y="74362"/>
                  </a:cubicBezTo>
                  <a:cubicBezTo>
                    <a:pt x="228105" y="75253"/>
                    <a:pt x="230257" y="73323"/>
                    <a:pt x="233152" y="63007"/>
                  </a:cubicBezTo>
                  <a:lnTo>
                    <a:pt x="233152" y="63007"/>
                  </a:lnTo>
                  <a:cubicBezTo>
                    <a:pt x="233523" y="62487"/>
                    <a:pt x="233820" y="61968"/>
                    <a:pt x="234042" y="61448"/>
                  </a:cubicBezTo>
                  <a:cubicBezTo>
                    <a:pt x="235675" y="58628"/>
                    <a:pt x="235972" y="55437"/>
                    <a:pt x="235898" y="52171"/>
                  </a:cubicBezTo>
                  <a:cubicBezTo>
                    <a:pt x="238050" y="49499"/>
                    <a:pt x="237902" y="46827"/>
                    <a:pt x="235898" y="44155"/>
                  </a:cubicBezTo>
                  <a:cubicBezTo>
                    <a:pt x="235898" y="44155"/>
                    <a:pt x="235898" y="44155"/>
                    <a:pt x="235898" y="44155"/>
                  </a:cubicBezTo>
                  <a:lnTo>
                    <a:pt x="235898" y="44155"/>
                  </a:lnTo>
                  <a:cubicBezTo>
                    <a:pt x="235898" y="41483"/>
                    <a:pt x="235898" y="38811"/>
                    <a:pt x="235898" y="36214"/>
                  </a:cubicBezTo>
                  <a:cubicBezTo>
                    <a:pt x="235898" y="36214"/>
                    <a:pt x="235898" y="36214"/>
                    <a:pt x="235898" y="36214"/>
                  </a:cubicBezTo>
                  <a:cubicBezTo>
                    <a:pt x="235972" y="35323"/>
                    <a:pt x="236046" y="34507"/>
                    <a:pt x="235972" y="33616"/>
                  </a:cubicBezTo>
                  <a:cubicBezTo>
                    <a:pt x="236863" y="32651"/>
                    <a:pt x="236863" y="31761"/>
                    <a:pt x="235972" y="30870"/>
                  </a:cubicBezTo>
                  <a:cubicBezTo>
                    <a:pt x="235972" y="30870"/>
                    <a:pt x="235972" y="30870"/>
                    <a:pt x="235972" y="30870"/>
                  </a:cubicBezTo>
                  <a:lnTo>
                    <a:pt x="235972" y="30870"/>
                  </a:lnTo>
                  <a:cubicBezTo>
                    <a:pt x="236566" y="24413"/>
                    <a:pt x="234710" y="18327"/>
                    <a:pt x="233226" y="12241"/>
                  </a:cubicBezTo>
                  <a:cubicBezTo>
                    <a:pt x="228550" y="2889"/>
                    <a:pt x="221054" y="-525"/>
                    <a:pt x="210441" y="143"/>
                  </a:cubicBezTo>
                  <a:cubicBezTo>
                    <a:pt x="198862" y="885"/>
                    <a:pt x="160268" y="-896"/>
                    <a:pt x="148913" y="663"/>
                  </a:cubicBezTo>
                  <a:cubicBezTo>
                    <a:pt x="138299" y="2073"/>
                    <a:pt x="126870" y="-2529"/>
                    <a:pt x="116998" y="4374"/>
                  </a:cubicBezTo>
                  <a:cubicBezTo>
                    <a:pt x="116924" y="5190"/>
                    <a:pt x="116776" y="6006"/>
                    <a:pt x="116701" y="6823"/>
                  </a:cubicBezTo>
                  <a:cubicBezTo>
                    <a:pt x="116701" y="6823"/>
                    <a:pt x="116701" y="6823"/>
                    <a:pt x="116701" y="6823"/>
                  </a:cubicBezTo>
                  <a:cubicBezTo>
                    <a:pt x="96588" y="6526"/>
                    <a:pt x="40627" y="8010"/>
                    <a:pt x="20587" y="4522"/>
                  </a:cubicBezTo>
                  <a:cubicBezTo>
                    <a:pt x="17990" y="4077"/>
                    <a:pt x="15244" y="4151"/>
                    <a:pt x="12497" y="4225"/>
                  </a:cubicBezTo>
                  <a:cubicBezTo>
                    <a:pt x="2404" y="4448"/>
                    <a:pt x="-1307" y="8456"/>
                    <a:pt x="400" y="18401"/>
                  </a:cubicBezTo>
                  <a:cubicBezTo>
                    <a:pt x="1290" y="23522"/>
                    <a:pt x="3443" y="28421"/>
                    <a:pt x="5076" y="33468"/>
                  </a:cubicBezTo>
                  <a:lnTo>
                    <a:pt x="5076" y="33468"/>
                  </a:lnTo>
                  <a:cubicBezTo>
                    <a:pt x="4927" y="41854"/>
                    <a:pt x="5818" y="49870"/>
                    <a:pt x="9009" y="57886"/>
                  </a:cubicBezTo>
                  <a:cubicBezTo>
                    <a:pt x="13833" y="70132"/>
                    <a:pt x="22220" y="76144"/>
                    <a:pt x="35505" y="75921"/>
                  </a:cubicBezTo>
                  <a:cubicBezTo>
                    <a:pt x="42705" y="75773"/>
                    <a:pt x="67642" y="76737"/>
                    <a:pt x="74545" y="78667"/>
                  </a:cubicBezTo>
                  <a:cubicBezTo>
                    <a:pt x="80037" y="76292"/>
                    <a:pt x="103787" y="75921"/>
                    <a:pt x="109651" y="76144"/>
                  </a:cubicBezTo>
                  <a:close/>
                  <a:moveTo>
                    <a:pt x="235824" y="52171"/>
                  </a:moveTo>
                  <a:lnTo>
                    <a:pt x="235824" y="52171"/>
                  </a:lnTo>
                  <a:cubicBezTo>
                    <a:pt x="235378" y="52765"/>
                    <a:pt x="235081" y="53358"/>
                    <a:pt x="234784" y="53952"/>
                  </a:cubicBezTo>
                  <a:cubicBezTo>
                    <a:pt x="235007" y="53358"/>
                    <a:pt x="235304" y="52765"/>
                    <a:pt x="235824" y="52171"/>
                  </a:cubicBezTo>
                  <a:close/>
                </a:path>
              </a:pathLst>
            </a:custGeom>
            <a:solidFill>
              <a:schemeClr val="accent3">
                <a:alpha val="91000"/>
              </a:schemeClr>
            </a:solidFill>
            <a:ln w="7144" cap="flat">
              <a:noFill/>
              <a:prstDash val="solid"/>
              <a:miter/>
            </a:ln>
          </p:spPr>
          <p:txBody>
            <a:bodyPr rtlCol="0" anchor="ctr"/>
            <a:lstStyle/>
            <a:p>
              <a:endParaRPr lang="en-NZ"/>
            </a:p>
          </p:txBody>
        </p:sp>
        <p:sp>
          <p:nvSpPr>
            <p:cNvPr id="105" name="Free-form: Shape 104">
              <a:extLst>
                <a:ext uri="{FF2B5EF4-FFF2-40B4-BE49-F238E27FC236}">
                  <a16:creationId xmlns:a16="http://schemas.microsoft.com/office/drawing/2014/main" id="{275E3A79-6A45-2924-AA16-4DCCFAD65079}"/>
                </a:ext>
              </a:extLst>
            </p:cNvPr>
            <p:cNvSpPr/>
            <p:nvPr/>
          </p:nvSpPr>
          <p:spPr>
            <a:xfrm rot="15963522">
              <a:off x="2844284" y="4890448"/>
              <a:ext cx="75690" cy="238275"/>
            </a:xfrm>
            <a:custGeom>
              <a:avLst/>
              <a:gdLst>
                <a:gd name="connsiteX0" fmla="*/ 15957 w 75690"/>
                <a:gd name="connsiteY0" fmla="*/ 2227 h 238275"/>
                <a:gd name="connsiteX1" fmla="*/ 15957 w 75690"/>
                <a:gd name="connsiteY1" fmla="*/ 2227 h 238275"/>
                <a:gd name="connsiteX2" fmla="*/ 0 w 75690"/>
                <a:gd name="connsiteY2" fmla="*/ 18259 h 238275"/>
                <a:gd name="connsiteX3" fmla="*/ 0 w 75690"/>
                <a:gd name="connsiteY3" fmla="*/ 29095 h 238275"/>
                <a:gd name="connsiteX4" fmla="*/ 0 w 75690"/>
                <a:gd name="connsiteY4" fmla="*/ 31321 h 238275"/>
                <a:gd name="connsiteX5" fmla="*/ 1188 w 75690"/>
                <a:gd name="connsiteY5" fmla="*/ 62716 h 238275"/>
                <a:gd name="connsiteX6" fmla="*/ 891 w 75690"/>
                <a:gd name="connsiteY6" fmla="*/ 193936 h 238275"/>
                <a:gd name="connsiteX7" fmla="*/ 3637 w 75690"/>
                <a:gd name="connsiteY7" fmla="*/ 198983 h 238275"/>
                <a:gd name="connsiteX8" fmla="*/ 5121 w 75690"/>
                <a:gd name="connsiteY8" fmla="*/ 198760 h 238275"/>
                <a:gd name="connsiteX9" fmla="*/ 1559 w 75690"/>
                <a:gd name="connsiteY9" fmla="*/ 219393 h 238275"/>
                <a:gd name="connsiteX10" fmla="*/ 20410 w 75690"/>
                <a:gd name="connsiteY10" fmla="*/ 237874 h 238275"/>
                <a:gd name="connsiteX11" fmla="*/ 53067 w 75690"/>
                <a:gd name="connsiteY11" fmla="*/ 229932 h 238275"/>
                <a:gd name="connsiteX12" fmla="*/ 52918 w 75690"/>
                <a:gd name="connsiteY12" fmla="*/ 229932 h 238275"/>
                <a:gd name="connsiteX13" fmla="*/ 53141 w 75690"/>
                <a:gd name="connsiteY13" fmla="*/ 227706 h 238275"/>
                <a:gd name="connsiteX14" fmla="*/ 53141 w 75690"/>
                <a:gd name="connsiteY14" fmla="*/ 227706 h 238275"/>
                <a:gd name="connsiteX15" fmla="*/ 59598 w 75690"/>
                <a:gd name="connsiteY15" fmla="*/ 226518 h 238275"/>
                <a:gd name="connsiteX16" fmla="*/ 74887 w 75690"/>
                <a:gd name="connsiteY16" fmla="*/ 210041 h 238275"/>
                <a:gd name="connsiteX17" fmla="*/ 75184 w 75690"/>
                <a:gd name="connsiteY17" fmla="*/ 193268 h 238275"/>
                <a:gd name="connsiteX18" fmla="*/ 73551 w 75690"/>
                <a:gd name="connsiteY18" fmla="*/ 138865 h 238275"/>
                <a:gd name="connsiteX19" fmla="*/ 73477 w 75690"/>
                <a:gd name="connsiteY19" fmla="*/ 135228 h 238275"/>
                <a:gd name="connsiteX20" fmla="*/ 71770 w 75690"/>
                <a:gd name="connsiteY20" fmla="*/ 69396 h 238275"/>
                <a:gd name="connsiteX21" fmla="*/ 69024 w 75690"/>
                <a:gd name="connsiteY21" fmla="*/ 12544 h 238275"/>
                <a:gd name="connsiteX22" fmla="*/ 63829 w 75690"/>
                <a:gd name="connsiteY22" fmla="*/ 4751 h 238275"/>
                <a:gd name="connsiteX23" fmla="*/ 63829 w 75690"/>
                <a:gd name="connsiteY23" fmla="*/ 4751 h 238275"/>
                <a:gd name="connsiteX24" fmla="*/ 62344 w 75690"/>
                <a:gd name="connsiteY24" fmla="*/ 3934 h 238275"/>
                <a:gd name="connsiteX25" fmla="*/ 53215 w 75690"/>
                <a:gd name="connsiteY25" fmla="*/ 2301 h 238275"/>
                <a:gd name="connsiteX26" fmla="*/ 34660 w 75690"/>
                <a:gd name="connsiteY26" fmla="*/ 223 h 238275"/>
                <a:gd name="connsiteX27" fmla="*/ 34660 w 75690"/>
                <a:gd name="connsiteY27" fmla="*/ 223 h 238275"/>
                <a:gd name="connsiteX28" fmla="*/ 34660 w 75690"/>
                <a:gd name="connsiteY28" fmla="*/ 223 h 238275"/>
                <a:gd name="connsiteX29" fmla="*/ 15957 w 75690"/>
                <a:gd name="connsiteY29" fmla="*/ 2227 h 238275"/>
                <a:gd name="connsiteX30" fmla="*/ 53215 w 75690"/>
                <a:gd name="connsiteY30" fmla="*/ 2376 h 238275"/>
                <a:gd name="connsiteX31" fmla="*/ 55071 w 75690"/>
                <a:gd name="connsiteY31" fmla="*/ 3341 h 238275"/>
                <a:gd name="connsiteX32" fmla="*/ 53215 w 75690"/>
                <a:gd name="connsiteY32" fmla="*/ 2376 h 238275"/>
                <a:gd name="connsiteX33" fmla="*/ 53215 w 75690"/>
                <a:gd name="connsiteY33" fmla="*/ 2376 h 2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690" h="238275">
                  <a:moveTo>
                    <a:pt x="15957" y="2227"/>
                  </a:moveTo>
                  <a:lnTo>
                    <a:pt x="15957" y="2227"/>
                  </a:lnTo>
                  <a:cubicBezTo>
                    <a:pt x="2449" y="4157"/>
                    <a:pt x="297" y="6309"/>
                    <a:pt x="0" y="18259"/>
                  </a:cubicBezTo>
                  <a:cubicBezTo>
                    <a:pt x="0" y="21895"/>
                    <a:pt x="0" y="25458"/>
                    <a:pt x="0" y="29095"/>
                  </a:cubicBezTo>
                  <a:cubicBezTo>
                    <a:pt x="0" y="29837"/>
                    <a:pt x="0" y="30579"/>
                    <a:pt x="0" y="31321"/>
                  </a:cubicBezTo>
                  <a:cubicBezTo>
                    <a:pt x="965" y="32731"/>
                    <a:pt x="1336" y="61083"/>
                    <a:pt x="1188" y="62716"/>
                  </a:cubicBezTo>
                  <a:cubicBezTo>
                    <a:pt x="-371" y="85576"/>
                    <a:pt x="2449" y="171002"/>
                    <a:pt x="891" y="193936"/>
                  </a:cubicBezTo>
                  <a:cubicBezTo>
                    <a:pt x="742" y="196162"/>
                    <a:pt x="1633" y="197795"/>
                    <a:pt x="3637" y="198983"/>
                  </a:cubicBezTo>
                  <a:cubicBezTo>
                    <a:pt x="4156" y="198983"/>
                    <a:pt x="4602" y="198834"/>
                    <a:pt x="5121" y="198760"/>
                  </a:cubicBezTo>
                  <a:cubicBezTo>
                    <a:pt x="891" y="205217"/>
                    <a:pt x="1410" y="212639"/>
                    <a:pt x="1559" y="219393"/>
                  </a:cubicBezTo>
                  <a:cubicBezTo>
                    <a:pt x="1855" y="231268"/>
                    <a:pt x="11207" y="240323"/>
                    <a:pt x="20410" y="237874"/>
                  </a:cubicBezTo>
                  <a:cubicBezTo>
                    <a:pt x="31246" y="234979"/>
                    <a:pt x="42973" y="235202"/>
                    <a:pt x="53067" y="229932"/>
                  </a:cubicBezTo>
                  <a:cubicBezTo>
                    <a:pt x="53067" y="229932"/>
                    <a:pt x="52918" y="229932"/>
                    <a:pt x="52918" y="229932"/>
                  </a:cubicBezTo>
                  <a:cubicBezTo>
                    <a:pt x="52918" y="229190"/>
                    <a:pt x="53067" y="228448"/>
                    <a:pt x="53141" y="227706"/>
                  </a:cubicBezTo>
                  <a:lnTo>
                    <a:pt x="53141" y="227706"/>
                  </a:lnTo>
                  <a:cubicBezTo>
                    <a:pt x="55293" y="227335"/>
                    <a:pt x="57520" y="227186"/>
                    <a:pt x="59598" y="226518"/>
                  </a:cubicBezTo>
                  <a:cubicBezTo>
                    <a:pt x="68282" y="223846"/>
                    <a:pt x="73551" y="218651"/>
                    <a:pt x="74887" y="210041"/>
                  </a:cubicBezTo>
                  <a:cubicBezTo>
                    <a:pt x="75778" y="204401"/>
                    <a:pt x="76001" y="198983"/>
                    <a:pt x="75184" y="193268"/>
                  </a:cubicBezTo>
                  <a:cubicBezTo>
                    <a:pt x="73923" y="184139"/>
                    <a:pt x="71028" y="148217"/>
                    <a:pt x="73551" y="138865"/>
                  </a:cubicBezTo>
                  <a:cubicBezTo>
                    <a:pt x="73848" y="137752"/>
                    <a:pt x="73774" y="136416"/>
                    <a:pt x="73477" y="135228"/>
                  </a:cubicBezTo>
                  <a:cubicBezTo>
                    <a:pt x="70954" y="125283"/>
                    <a:pt x="71696" y="79415"/>
                    <a:pt x="71770" y="69396"/>
                  </a:cubicBezTo>
                  <a:cubicBezTo>
                    <a:pt x="71770" y="59302"/>
                    <a:pt x="70508" y="22489"/>
                    <a:pt x="69024" y="12544"/>
                  </a:cubicBezTo>
                  <a:cubicBezTo>
                    <a:pt x="68504" y="9204"/>
                    <a:pt x="67540" y="6235"/>
                    <a:pt x="63829" y="4751"/>
                  </a:cubicBezTo>
                  <a:cubicBezTo>
                    <a:pt x="63829" y="4751"/>
                    <a:pt x="63829" y="4751"/>
                    <a:pt x="63829" y="4751"/>
                  </a:cubicBezTo>
                  <a:cubicBezTo>
                    <a:pt x="63383" y="4380"/>
                    <a:pt x="62864" y="4083"/>
                    <a:pt x="62344" y="3934"/>
                  </a:cubicBezTo>
                  <a:cubicBezTo>
                    <a:pt x="59524" y="2524"/>
                    <a:pt x="56407" y="2227"/>
                    <a:pt x="53215" y="2301"/>
                  </a:cubicBezTo>
                  <a:cubicBezTo>
                    <a:pt x="47278" y="-667"/>
                    <a:pt x="40969" y="1"/>
                    <a:pt x="34660" y="223"/>
                  </a:cubicBezTo>
                  <a:cubicBezTo>
                    <a:pt x="34660" y="223"/>
                    <a:pt x="34660" y="223"/>
                    <a:pt x="34660" y="223"/>
                  </a:cubicBezTo>
                  <a:cubicBezTo>
                    <a:pt x="34660" y="223"/>
                    <a:pt x="34660" y="223"/>
                    <a:pt x="34660" y="223"/>
                  </a:cubicBezTo>
                  <a:cubicBezTo>
                    <a:pt x="28352" y="75"/>
                    <a:pt x="21895" y="-519"/>
                    <a:pt x="15957" y="2227"/>
                  </a:cubicBezTo>
                  <a:close/>
                  <a:moveTo>
                    <a:pt x="53215" y="2376"/>
                  </a:moveTo>
                  <a:cubicBezTo>
                    <a:pt x="53809" y="2821"/>
                    <a:pt x="54403" y="3044"/>
                    <a:pt x="55071" y="3341"/>
                  </a:cubicBezTo>
                  <a:cubicBezTo>
                    <a:pt x="54403" y="3118"/>
                    <a:pt x="53809" y="2895"/>
                    <a:pt x="53215" y="2376"/>
                  </a:cubicBezTo>
                  <a:lnTo>
                    <a:pt x="53215" y="2376"/>
                  </a:lnTo>
                  <a:close/>
                </a:path>
              </a:pathLst>
            </a:custGeom>
            <a:solidFill>
              <a:schemeClr val="accent3">
                <a:alpha val="91000"/>
              </a:schemeClr>
            </a:solidFill>
            <a:ln w="7144" cap="flat">
              <a:noFill/>
              <a:prstDash val="solid"/>
              <a:miter/>
            </a:ln>
          </p:spPr>
          <p:txBody>
            <a:bodyPr rtlCol="0" anchor="ctr"/>
            <a:lstStyle/>
            <a:p>
              <a:endParaRPr lang="en-NZ"/>
            </a:p>
          </p:txBody>
        </p:sp>
      </p:grpSp>
      <p:grpSp>
        <p:nvGrpSpPr>
          <p:cNvPr id="70" name="Group 69">
            <a:extLst>
              <a:ext uri="{FF2B5EF4-FFF2-40B4-BE49-F238E27FC236}">
                <a16:creationId xmlns:a16="http://schemas.microsoft.com/office/drawing/2014/main" id="{43E1A168-7F6F-C179-CEB6-6604BFB0D454}"/>
              </a:ext>
            </a:extLst>
          </p:cNvPr>
          <p:cNvGrpSpPr/>
          <p:nvPr/>
        </p:nvGrpSpPr>
        <p:grpSpPr>
          <a:xfrm rot="18905958">
            <a:off x="4775848" y="990665"/>
            <a:ext cx="164290" cy="153593"/>
            <a:chOff x="2773488" y="5314880"/>
            <a:chExt cx="178715" cy="177555"/>
          </a:xfrm>
        </p:grpSpPr>
        <p:cxnSp>
          <p:nvCxnSpPr>
            <p:cNvPr id="71" name="Straight Connector 70">
              <a:extLst>
                <a:ext uri="{FF2B5EF4-FFF2-40B4-BE49-F238E27FC236}">
                  <a16:creationId xmlns:a16="http://schemas.microsoft.com/office/drawing/2014/main" id="{9855D9A3-6E84-B8DB-D326-21AC85BCD522}"/>
                </a:ext>
              </a:extLst>
            </p:cNvPr>
            <p:cNvCxnSpPr>
              <a:cxnSpLocks/>
            </p:cNvCxnSpPr>
            <p:nvPr/>
          </p:nvCxnSpPr>
          <p:spPr>
            <a:xfrm rot="2694042">
              <a:off x="2836210" y="5314880"/>
              <a:ext cx="115993" cy="12458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7763F6F-3333-93D5-8C37-510CBE742E34}"/>
                </a:ext>
              </a:extLst>
            </p:cNvPr>
            <p:cNvCxnSpPr>
              <a:cxnSpLocks/>
            </p:cNvCxnSpPr>
            <p:nvPr/>
          </p:nvCxnSpPr>
          <p:spPr>
            <a:xfrm rot="2694042" flipV="1">
              <a:off x="2773488" y="5387421"/>
              <a:ext cx="115098" cy="105014"/>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8205076E-F9E1-DB88-FBEA-A0D40AF8498E}"/>
              </a:ext>
            </a:extLst>
          </p:cNvPr>
          <p:cNvGrpSpPr/>
          <p:nvPr/>
        </p:nvGrpSpPr>
        <p:grpSpPr>
          <a:xfrm>
            <a:off x="2430697" y="2650880"/>
            <a:ext cx="263501" cy="278118"/>
            <a:chOff x="3889613" y="3230334"/>
            <a:chExt cx="422144" cy="445562"/>
          </a:xfrm>
        </p:grpSpPr>
        <p:sp>
          <p:nvSpPr>
            <p:cNvPr id="113" name="Free-form: Shape 112">
              <a:extLst>
                <a:ext uri="{FF2B5EF4-FFF2-40B4-BE49-F238E27FC236}">
                  <a16:creationId xmlns:a16="http://schemas.microsoft.com/office/drawing/2014/main" id="{CF33A933-64DC-D229-9EBA-1FA96F56B5C0}"/>
                </a:ext>
              </a:extLst>
            </p:cNvPr>
            <p:cNvSpPr/>
            <p:nvPr/>
          </p:nvSpPr>
          <p:spPr>
            <a:xfrm>
              <a:off x="3889613" y="3371854"/>
              <a:ext cx="242467" cy="304037"/>
            </a:xfrm>
            <a:custGeom>
              <a:avLst/>
              <a:gdLst>
                <a:gd name="connsiteX0" fmla="*/ 161600 w 242467"/>
                <a:gd name="connsiteY0" fmla="*/ 289258 h 304037"/>
                <a:gd name="connsiteX1" fmla="*/ 174363 w 242467"/>
                <a:gd name="connsiteY1" fmla="*/ 300022 h 304037"/>
                <a:gd name="connsiteX2" fmla="*/ 193509 w 242467"/>
                <a:gd name="connsiteY2" fmla="*/ 303070 h 304037"/>
                <a:gd name="connsiteX3" fmla="*/ 238943 w 242467"/>
                <a:gd name="connsiteY3" fmla="*/ 254873 h 304037"/>
                <a:gd name="connsiteX4" fmla="*/ 239134 w 242467"/>
                <a:gd name="connsiteY4" fmla="*/ 251539 h 304037"/>
                <a:gd name="connsiteX5" fmla="*/ 239134 w 242467"/>
                <a:gd name="connsiteY5" fmla="*/ 251539 h 304037"/>
                <a:gd name="connsiteX6" fmla="*/ 242467 w 242467"/>
                <a:gd name="connsiteY6" fmla="*/ 240586 h 304037"/>
                <a:gd name="connsiteX7" fmla="*/ 240467 w 242467"/>
                <a:gd name="connsiteY7" fmla="*/ 237919 h 304037"/>
                <a:gd name="connsiteX8" fmla="*/ 234085 w 242467"/>
                <a:gd name="connsiteY8" fmla="*/ 234680 h 304037"/>
                <a:gd name="connsiteX9" fmla="*/ 234085 w 242467"/>
                <a:gd name="connsiteY9" fmla="*/ 234680 h 304037"/>
                <a:gd name="connsiteX10" fmla="*/ 223512 w 242467"/>
                <a:gd name="connsiteY10" fmla="*/ 221726 h 304037"/>
                <a:gd name="connsiteX11" fmla="*/ 144931 w 242467"/>
                <a:gd name="connsiteY11" fmla="*/ 121904 h 304037"/>
                <a:gd name="connsiteX12" fmla="*/ 121976 w 242467"/>
                <a:gd name="connsiteY12" fmla="*/ 86566 h 304037"/>
                <a:gd name="connsiteX13" fmla="*/ 75875 w 242467"/>
                <a:gd name="connsiteY13" fmla="*/ 29226 h 304037"/>
                <a:gd name="connsiteX14" fmla="*/ 60540 w 242467"/>
                <a:gd name="connsiteY14" fmla="*/ 9795 h 304037"/>
                <a:gd name="connsiteX15" fmla="*/ 51110 w 242467"/>
                <a:gd name="connsiteY15" fmla="*/ 746 h 304037"/>
                <a:gd name="connsiteX16" fmla="*/ 42918 w 242467"/>
                <a:gd name="connsiteY16" fmla="*/ 3794 h 304037"/>
                <a:gd name="connsiteX17" fmla="*/ 14915 w 242467"/>
                <a:gd name="connsiteY17" fmla="*/ 33703 h 304037"/>
                <a:gd name="connsiteX18" fmla="*/ 14915 w 242467"/>
                <a:gd name="connsiteY18" fmla="*/ 33703 h 304037"/>
                <a:gd name="connsiteX19" fmla="*/ 2342 w 242467"/>
                <a:gd name="connsiteY19" fmla="*/ 51419 h 304037"/>
                <a:gd name="connsiteX20" fmla="*/ 2532 w 242467"/>
                <a:gd name="connsiteY20" fmla="*/ 67231 h 304037"/>
                <a:gd name="connsiteX21" fmla="*/ 37775 w 242467"/>
                <a:gd name="connsiteY21" fmla="*/ 119523 h 304037"/>
                <a:gd name="connsiteX22" fmla="*/ 46157 w 242467"/>
                <a:gd name="connsiteY22" fmla="*/ 130667 h 304037"/>
                <a:gd name="connsiteX23" fmla="*/ 47776 w 242467"/>
                <a:gd name="connsiteY23" fmla="*/ 137144 h 304037"/>
                <a:gd name="connsiteX24" fmla="*/ 128453 w 242467"/>
                <a:gd name="connsiteY24" fmla="*/ 245443 h 304037"/>
                <a:gd name="connsiteX25" fmla="*/ 161695 w 242467"/>
                <a:gd name="connsiteY25" fmla="*/ 289354 h 3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467" h="304037">
                  <a:moveTo>
                    <a:pt x="161600" y="289258"/>
                  </a:moveTo>
                  <a:cubicBezTo>
                    <a:pt x="165220" y="293354"/>
                    <a:pt x="169887" y="296688"/>
                    <a:pt x="174363" y="300022"/>
                  </a:cubicBezTo>
                  <a:cubicBezTo>
                    <a:pt x="180078" y="304308"/>
                    <a:pt x="186651" y="304879"/>
                    <a:pt x="193509" y="303070"/>
                  </a:cubicBezTo>
                  <a:cubicBezTo>
                    <a:pt x="209701" y="298974"/>
                    <a:pt x="235704" y="271542"/>
                    <a:pt x="238943" y="254873"/>
                  </a:cubicBezTo>
                  <a:cubicBezTo>
                    <a:pt x="239134" y="253825"/>
                    <a:pt x="239038" y="252682"/>
                    <a:pt x="239134" y="251539"/>
                  </a:cubicBezTo>
                  <a:lnTo>
                    <a:pt x="239134" y="251539"/>
                  </a:lnTo>
                  <a:cubicBezTo>
                    <a:pt x="240276" y="247920"/>
                    <a:pt x="241420" y="244205"/>
                    <a:pt x="242467" y="240586"/>
                  </a:cubicBezTo>
                  <a:cubicBezTo>
                    <a:pt x="241800" y="239728"/>
                    <a:pt x="241134" y="238776"/>
                    <a:pt x="240467" y="237919"/>
                  </a:cubicBezTo>
                  <a:cubicBezTo>
                    <a:pt x="238372" y="236871"/>
                    <a:pt x="236181" y="235728"/>
                    <a:pt x="234085" y="234680"/>
                  </a:cubicBezTo>
                  <a:cubicBezTo>
                    <a:pt x="234085" y="234680"/>
                    <a:pt x="234085" y="234680"/>
                    <a:pt x="234085" y="234680"/>
                  </a:cubicBezTo>
                  <a:cubicBezTo>
                    <a:pt x="230561" y="230394"/>
                    <a:pt x="227037" y="226012"/>
                    <a:pt x="223512" y="221726"/>
                  </a:cubicBezTo>
                  <a:cubicBezTo>
                    <a:pt x="207701" y="206677"/>
                    <a:pt x="158457" y="138763"/>
                    <a:pt x="144931" y="121904"/>
                  </a:cubicBezTo>
                  <a:cubicBezTo>
                    <a:pt x="142359" y="118666"/>
                    <a:pt x="121881" y="90567"/>
                    <a:pt x="121976" y="86566"/>
                  </a:cubicBezTo>
                  <a:cubicBezTo>
                    <a:pt x="122357" y="71517"/>
                    <a:pt x="76446" y="30178"/>
                    <a:pt x="75875" y="29226"/>
                  </a:cubicBezTo>
                  <a:cubicBezTo>
                    <a:pt x="70731" y="22749"/>
                    <a:pt x="65683" y="16272"/>
                    <a:pt x="60540" y="9795"/>
                  </a:cubicBezTo>
                  <a:cubicBezTo>
                    <a:pt x="57777" y="6366"/>
                    <a:pt x="55301" y="2651"/>
                    <a:pt x="51110" y="746"/>
                  </a:cubicBezTo>
                  <a:cubicBezTo>
                    <a:pt x="47395" y="-968"/>
                    <a:pt x="44823" y="365"/>
                    <a:pt x="42918" y="3794"/>
                  </a:cubicBezTo>
                  <a:cubicBezTo>
                    <a:pt x="31584" y="11890"/>
                    <a:pt x="21868" y="21511"/>
                    <a:pt x="14915" y="33703"/>
                  </a:cubicBezTo>
                  <a:lnTo>
                    <a:pt x="14915" y="33703"/>
                  </a:lnTo>
                  <a:cubicBezTo>
                    <a:pt x="9105" y="38465"/>
                    <a:pt x="6247" y="45323"/>
                    <a:pt x="2342" y="51419"/>
                  </a:cubicBezTo>
                  <a:cubicBezTo>
                    <a:pt x="-1087" y="56753"/>
                    <a:pt x="-516" y="61801"/>
                    <a:pt x="2532" y="67231"/>
                  </a:cubicBezTo>
                  <a:cubicBezTo>
                    <a:pt x="6057" y="73517"/>
                    <a:pt x="34536" y="113046"/>
                    <a:pt x="37775" y="119523"/>
                  </a:cubicBezTo>
                  <a:cubicBezTo>
                    <a:pt x="40537" y="123238"/>
                    <a:pt x="43395" y="126952"/>
                    <a:pt x="46157" y="130667"/>
                  </a:cubicBezTo>
                  <a:cubicBezTo>
                    <a:pt x="46538" y="132858"/>
                    <a:pt x="48252" y="134668"/>
                    <a:pt x="47776" y="137144"/>
                  </a:cubicBezTo>
                  <a:cubicBezTo>
                    <a:pt x="56349" y="148098"/>
                    <a:pt x="121404" y="233347"/>
                    <a:pt x="128453" y="245443"/>
                  </a:cubicBezTo>
                  <a:cubicBezTo>
                    <a:pt x="137597" y="261445"/>
                    <a:pt x="149598" y="275542"/>
                    <a:pt x="161695" y="289354"/>
                  </a:cubicBezTo>
                  <a:close/>
                </a:path>
              </a:pathLst>
            </a:custGeom>
            <a:solidFill>
              <a:schemeClr val="accent3">
                <a:alpha val="97000"/>
              </a:schemeClr>
            </a:solidFill>
            <a:ln w="9525" cap="flat">
              <a:noFill/>
              <a:prstDash val="solid"/>
              <a:miter/>
            </a:ln>
          </p:spPr>
          <p:txBody>
            <a:bodyPr rtlCol="0" anchor="ctr"/>
            <a:lstStyle/>
            <a:p>
              <a:endParaRPr lang="en-NZ"/>
            </a:p>
          </p:txBody>
        </p:sp>
        <p:sp>
          <p:nvSpPr>
            <p:cNvPr id="114" name="Free-form: Shape 113">
              <a:extLst>
                <a:ext uri="{FF2B5EF4-FFF2-40B4-BE49-F238E27FC236}">
                  <a16:creationId xmlns:a16="http://schemas.microsoft.com/office/drawing/2014/main" id="{00021469-409B-05D6-F9FB-C8DD091FA915}"/>
                </a:ext>
              </a:extLst>
            </p:cNvPr>
            <p:cNvSpPr/>
            <p:nvPr/>
          </p:nvSpPr>
          <p:spPr>
            <a:xfrm>
              <a:off x="4019891" y="3230334"/>
              <a:ext cx="291866" cy="445562"/>
            </a:xfrm>
            <a:custGeom>
              <a:avLst/>
              <a:gdLst>
                <a:gd name="connsiteX0" fmla="*/ 26083 w 291866"/>
                <a:gd name="connsiteY0" fmla="*/ 434493 h 445562"/>
                <a:gd name="connsiteX1" fmla="*/ 46181 w 291866"/>
                <a:gd name="connsiteY1" fmla="*/ 442970 h 445562"/>
                <a:gd name="connsiteX2" fmla="*/ 68660 w 291866"/>
                <a:gd name="connsiteY2" fmla="*/ 442494 h 445562"/>
                <a:gd name="connsiteX3" fmla="*/ 87710 w 291866"/>
                <a:gd name="connsiteY3" fmla="*/ 424682 h 445562"/>
                <a:gd name="connsiteX4" fmla="*/ 126191 w 291866"/>
                <a:gd name="connsiteY4" fmla="*/ 350197 h 445562"/>
                <a:gd name="connsiteX5" fmla="*/ 144289 w 291866"/>
                <a:gd name="connsiteY5" fmla="*/ 307144 h 445562"/>
                <a:gd name="connsiteX6" fmla="*/ 144289 w 291866"/>
                <a:gd name="connsiteY6" fmla="*/ 307144 h 445562"/>
                <a:gd name="connsiteX7" fmla="*/ 184770 w 291866"/>
                <a:gd name="connsiteY7" fmla="*/ 239516 h 445562"/>
                <a:gd name="connsiteX8" fmla="*/ 212488 w 291866"/>
                <a:gd name="connsiteY8" fmla="*/ 188176 h 445562"/>
                <a:gd name="connsiteX9" fmla="*/ 210011 w 291866"/>
                <a:gd name="connsiteY9" fmla="*/ 186462 h 445562"/>
                <a:gd name="connsiteX10" fmla="*/ 210011 w 291866"/>
                <a:gd name="connsiteY10" fmla="*/ 186462 h 445562"/>
                <a:gd name="connsiteX11" fmla="*/ 250492 w 291866"/>
                <a:gd name="connsiteY11" fmla="*/ 118453 h 445562"/>
                <a:gd name="connsiteX12" fmla="*/ 252493 w 291866"/>
                <a:gd name="connsiteY12" fmla="*/ 117310 h 445562"/>
                <a:gd name="connsiteX13" fmla="*/ 252207 w 291866"/>
                <a:gd name="connsiteY13" fmla="*/ 115786 h 445562"/>
                <a:gd name="connsiteX14" fmla="*/ 252207 w 291866"/>
                <a:gd name="connsiteY14" fmla="*/ 115786 h 445562"/>
                <a:gd name="connsiteX15" fmla="*/ 252207 w 291866"/>
                <a:gd name="connsiteY15" fmla="*/ 115786 h 445562"/>
                <a:gd name="connsiteX16" fmla="*/ 284782 w 291866"/>
                <a:gd name="connsiteY16" fmla="*/ 48730 h 445562"/>
                <a:gd name="connsiteX17" fmla="*/ 290974 w 291866"/>
                <a:gd name="connsiteY17" fmla="*/ 35300 h 445562"/>
                <a:gd name="connsiteX18" fmla="*/ 288211 w 291866"/>
                <a:gd name="connsiteY18" fmla="*/ 23299 h 445562"/>
                <a:gd name="connsiteX19" fmla="*/ 269923 w 291866"/>
                <a:gd name="connsiteY19" fmla="*/ 12821 h 445562"/>
                <a:gd name="connsiteX20" fmla="*/ 269923 w 291866"/>
                <a:gd name="connsiteY20" fmla="*/ 12821 h 445562"/>
                <a:gd name="connsiteX21" fmla="*/ 226489 w 291866"/>
                <a:gd name="connsiteY21" fmla="*/ 248 h 445562"/>
                <a:gd name="connsiteX22" fmla="*/ 212202 w 291866"/>
                <a:gd name="connsiteY22" fmla="*/ 6820 h 445562"/>
                <a:gd name="connsiteX23" fmla="*/ 180579 w 291866"/>
                <a:gd name="connsiteY23" fmla="*/ 63970 h 445562"/>
                <a:gd name="connsiteX24" fmla="*/ 138288 w 291866"/>
                <a:gd name="connsiteY24" fmla="*/ 138551 h 445562"/>
                <a:gd name="connsiteX25" fmla="*/ 100664 w 291866"/>
                <a:gd name="connsiteY25" fmla="*/ 203702 h 445562"/>
                <a:gd name="connsiteX26" fmla="*/ 46181 w 291866"/>
                <a:gd name="connsiteY26" fmla="*/ 303524 h 445562"/>
                <a:gd name="connsiteX27" fmla="*/ 42847 w 291866"/>
                <a:gd name="connsiteY27" fmla="*/ 309334 h 445562"/>
                <a:gd name="connsiteX28" fmla="*/ 41419 w 291866"/>
                <a:gd name="connsiteY28" fmla="*/ 312382 h 445562"/>
                <a:gd name="connsiteX29" fmla="*/ 30751 w 291866"/>
                <a:gd name="connsiteY29" fmla="*/ 337338 h 445562"/>
                <a:gd name="connsiteX30" fmla="*/ 9129 w 291866"/>
                <a:gd name="connsiteY30" fmla="*/ 377152 h 445562"/>
                <a:gd name="connsiteX31" fmla="*/ 6081 w 291866"/>
                <a:gd name="connsiteY31" fmla="*/ 383248 h 445562"/>
                <a:gd name="connsiteX32" fmla="*/ 1795 w 291866"/>
                <a:gd name="connsiteY32" fmla="*/ 392297 h 445562"/>
                <a:gd name="connsiteX33" fmla="*/ 1223 w 291866"/>
                <a:gd name="connsiteY33" fmla="*/ 399250 h 445562"/>
                <a:gd name="connsiteX34" fmla="*/ 747 w 291866"/>
                <a:gd name="connsiteY34" fmla="*/ 409061 h 445562"/>
                <a:gd name="connsiteX35" fmla="*/ 25988 w 291866"/>
                <a:gd name="connsiteY35" fmla="*/ 434779 h 4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866" h="445562">
                  <a:moveTo>
                    <a:pt x="26083" y="434493"/>
                  </a:moveTo>
                  <a:cubicBezTo>
                    <a:pt x="32751" y="437350"/>
                    <a:pt x="39609" y="439827"/>
                    <a:pt x="46181" y="442970"/>
                  </a:cubicBezTo>
                  <a:cubicBezTo>
                    <a:pt x="53896" y="446685"/>
                    <a:pt x="61231" y="446304"/>
                    <a:pt x="68660" y="442494"/>
                  </a:cubicBezTo>
                  <a:cubicBezTo>
                    <a:pt x="76756" y="438398"/>
                    <a:pt x="83995" y="433350"/>
                    <a:pt x="87710" y="424682"/>
                  </a:cubicBezTo>
                  <a:cubicBezTo>
                    <a:pt x="90568" y="418015"/>
                    <a:pt x="123524" y="356864"/>
                    <a:pt x="126191" y="350197"/>
                  </a:cubicBezTo>
                  <a:cubicBezTo>
                    <a:pt x="131906" y="335719"/>
                    <a:pt x="136764" y="320860"/>
                    <a:pt x="144289" y="307144"/>
                  </a:cubicBezTo>
                  <a:cubicBezTo>
                    <a:pt x="144289" y="307144"/>
                    <a:pt x="144289" y="307144"/>
                    <a:pt x="144289" y="307144"/>
                  </a:cubicBezTo>
                  <a:cubicBezTo>
                    <a:pt x="149242" y="299619"/>
                    <a:pt x="177245" y="245326"/>
                    <a:pt x="184770" y="239516"/>
                  </a:cubicBezTo>
                  <a:cubicBezTo>
                    <a:pt x="185722" y="237611"/>
                    <a:pt x="211535" y="190081"/>
                    <a:pt x="212488" y="188176"/>
                  </a:cubicBezTo>
                  <a:cubicBezTo>
                    <a:pt x="211630" y="187605"/>
                    <a:pt x="210773" y="187033"/>
                    <a:pt x="210011" y="186462"/>
                  </a:cubicBezTo>
                  <a:cubicBezTo>
                    <a:pt x="210011" y="186462"/>
                    <a:pt x="210011" y="186462"/>
                    <a:pt x="210011" y="186462"/>
                  </a:cubicBezTo>
                  <a:cubicBezTo>
                    <a:pt x="213059" y="181604"/>
                    <a:pt x="245254" y="121597"/>
                    <a:pt x="250492" y="118453"/>
                  </a:cubicBezTo>
                  <a:cubicBezTo>
                    <a:pt x="252778" y="119120"/>
                    <a:pt x="252778" y="118263"/>
                    <a:pt x="252493" y="117310"/>
                  </a:cubicBezTo>
                  <a:cubicBezTo>
                    <a:pt x="252493" y="116929"/>
                    <a:pt x="252493" y="116358"/>
                    <a:pt x="252207" y="115786"/>
                  </a:cubicBezTo>
                  <a:cubicBezTo>
                    <a:pt x="252207" y="115786"/>
                    <a:pt x="252207" y="115786"/>
                    <a:pt x="252207" y="115786"/>
                  </a:cubicBezTo>
                  <a:lnTo>
                    <a:pt x="252207" y="115786"/>
                  </a:lnTo>
                  <a:cubicBezTo>
                    <a:pt x="252874" y="107881"/>
                    <a:pt x="281449" y="55588"/>
                    <a:pt x="284782" y="48730"/>
                  </a:cubicBezTo>
                  <a:cubicBezTo>
                    <a:pt x="286973" y="44349"/>
                    <a:pt x="289164" y="39872"/>
                    <a:pt x="290974" y="35300"/>
                  </a:cubicBezTo>
                  <a:cubicBezTo>
                    <a:pt x="292688" y="30823"/>
                    <a:pt x="292021" y="26442"/>
                    <a:pt x="288211" y="23299"/>
                  </a:cubicBezTo>
                  <a:cubicBezTo>
                    <a:pt x="282687" y="18917"/>
                    <a:pt x="277639" y="13488"/>
                    <a:pt x="269923" y="12821"/>
                  </a:cubicBezTo>
                  <a:lnTo>
                    <a:pt x="269923" y="12821"/>
                  </a:lnTo>
                  <a:cubicBezTo>
                    <a:pt x="256398" y="5201"/>
                    <a:pt x="241444" y="2629"/>
                    <a:pt x="226489" y="248"/>
                  </a:cubicBezTo>
                  <a:cubicBezTo>
                    <a:pt x="220203" y="-800"/>
                    <a:pt x="215536" y="1486"/>
                    <a:pt x="212202" y="6820"/>
                  </a:cubicBezTo>
                  <a:cubicBezTo>
                    <a:pt x="209916" y="10630"/>
                    <a:pt x="182960" y="60160"/>
                    <a:pt x="180579" y="63970"/>
                  </a:cubicBezTo>
                  <a:cubicBezTo>
                    <a:pt x="176483" y="70638"/>
                    <a:pt x="142574" y="131979"/>
                    <a:pt x="138288" y="138551"/>
                  </a:cubicBezTo>
                  <a:cubicBezTo>
                    <a:pt x="134097" y="145123"/>
                    <a:pt x="104379" y="196939"/>
                    <a:pt x="100664" y="203702"/>
                  </a:cubicBezTo>
                  <a:cubicBezTo>
                    <a:pt x="90758" y="221800"/>
                    <a:pt x="52944" y="283712"/>
                    <a:pt x="46181" y="303524"/>
                  </a:cubicBezTo>
                  <a:cubicBezTo>
                    <a:pt x="45514" y="305620"/>
                    <a:pt x="43990" y="307429"/>
                    <a:pt x="42847" y="309334"/>
                  </a:cubicBezTo>
                  <a:cubicBezTo>
                    <a:pt x="42466" y="310382"/>
                    <a:pt x="41990" y="311430"/>
                    <a:pt x="41419" y="312382"/>
                  </a:cubicBezTo>
                  <a:cubicBezTo>
                    <a:pt x="42181" y="314764"/>
                    <a:pt x="30846" y="335052"/>
                    <a:pt x="30751" y="337338"/>
                  </a:cubicBezTo>
                  <a:cubicBezTo>
                    <a:pt x="30179" y="338481"/>
                    <a:pt x="9700" y="376009"/>
                    <a:pt x="9129" y="377152"/>
                  </a:cubicBezTo>
                  <a:cubicBezTo>
                    <a:pt x="6748" y="378486"/>
                    <a:pt x="5795" y="380581"/>
                    <a:pt x="6081" y="383248"/>
                  </a:cubicBezTo>
                  <a:cubicBezTo>
                    <a:pt x="4652" y="386296"/>
                    <a:pt x="3223" y="389249"/>
                    <a:pt x="1795" y="392297"/>
                  </a:cubicBezTo>
                  <a:cubicBezTo>
                    <a:pt x="2652" y="394678"/>
                    <a:pt x="747" y="396869"/>
                    <a:pt x="1223" y="399250"/>
                  </a:cubicBezTo>
                  <a:cubicBezTo>
                    <a:pt x="366" y="402489"/>
                    <a:pt x="-777" y="405823"/>
                    <a:pt x="747" y="409061"/>
                  </a:cubicBezTo>
                  <a:cubicBezTo>
                    <a:pt x="6271" y="420396"/>
                    <a:pt x="14082" y="429635"/>
                    <a:pt x="25988" y="434779"/>
                  </a:cubicBezTo>
                  <a:close/>
                </a:path>
              </a:pathLst>
            </a:custGeom>
            <a:solidFill>
              <a:schemeClr val="accent3">
                <a:alpha val="97000"/>
              </a:schemeClr>
            </a:solidFill>
            <a:ln w="9525" cap="flat">
              <a:noFill/>
              <a:prstDash val="solid"/>
              <a:miter/>
            </a:ln>
          </p:spPr>
          <p:txBody>
            <a:bodyPr rtlCol="0" anchor="ctr"/>
            <a:lstStyle/>
            <a:p>
              <a:endParaRPr lang="en-NZ"/>
            </a:p>
          </p:txBody>
        </p:sp>
      </p:grpSp>
      <p:grpSp>
        <p:nvGrpSpPr>
          <p:cNvPr id="116" name="Group 115">
            <a:extLst>
              <a:ext uri="{FF2B5EF4-FFF2-40B4-BE49-F238E27FC236}">
                <a16:creationId xmlns:a16="http://schemas.microsoft.com/office/drawing/2014/main" id="{729D4048-9A4A-14F0-09A0-B7050B2B89F8}"/>
              </a:ext>
            </a:extLst>
          </p:cNvPr>
          <p:cNvGrpSpPr/>
          <p:nvPr/>
        </p:nvGrpSpPr>
        <p:grpSpPr>
          <a:xfrm>
            <a:off x="3622016" y="3252168"/>
            <a:ext cx="263501" cy="278118"/>
            <a:chOff x="3889613" y="3230334"/>
            <a:chExt cx="422144" cy="445562"/>
          </a:xfrm>
        </p:grpSpPr>
        <p:sp>
          <p:nvSpPr>
            <p:cNvPr id="117" name="Free-form: Shape 116">
              <a:extLst>
                <a:ext uri="{FF2B5EF4-FFF2-40B4-BE49-F238E27FC236}">
                  <a16:creationId xmlns:a16="http://schemas.microsoft.com/office/drawing/2014/main" id="{F24A4FB8-07F2-04AF-61A1-DFFBB45362B9}"/>
                </a:ext>
              </a:extLst>
            </p:cNvPr>
            <p:cNvSpPr/>
            <p:nvPr/>
          </p:nvSpPr>
          <p:spPr>
            <a:xfrm>
              <a:off x="3889613" y="3371854"/>
              <a:ext cx="242467" cy="304037"/>
            </a:xfrm>
            <a:custGeom>
              <a:avLst/>
              <a:gdLst>
                <a:gd name="connsiteX0" fmla="*/ 161600 w 242467"/>
                <a:gd name="connsiteY0" fmla="*/ 289258 h 304037"/>
                <a:gd name="connsiteX1" fmla="*/ 174363 w 242467"/>
                <a:gd name="connsiteY1" fmla="*/ 300022 h 304037"/>
                <a:gd name="connsiteX2" fmla="*/ 193509 w 242467"/>
                <a:gd name="connsiteY2" fmla="*/ 303070 h 304037"/>
                <a:gd name="connsiteX3" fmla="*/ 238943 w 242467"/>
                <a:gd name="connsiteY3" fmla="*/ 254873 h 304037"/>
                <a:gd name="connsiteX4" fmla="*/ 239134 w 242467"/>
                <a:gd name="connsiteY4" fmla="*/ 251539 h 304037"/>
                <a:gd name="connsiteX5" fmla="*/ 239134 w 242467"/>
                <a:gd name="connsiteY5" fmla="*/ 251539 h 304037"/>
                <a:gd name="connsiteX6" fmla="*/ 242467 w 242467"/>
                <a:gd name="connsiteY6" fmla="*/ 240586 h 304037"/>
                <a:gd name="connsiteX7" fmla="*/ 240467 w 242467"/>
                <a:gd name="connsiteY7" fmla="*/ 237919 h 304037"/>
                <a:gd name="connsiteX8" fmla="*/ 234085 w 242467"/>
                <a:gd name="connsiteY8" fmla="*/ 234680 h 304037"/>
                <a:gd name="connsiteX9" fmla="*/ 234085 w 242467"/>
                <a:gd name="connsiteY9" fmla="*/ 234680 h 304037"/>
                <a:gd name="connsiteX10" fmla="*/ 223512 w 242467"/>
                <a:gd name="connsiteY10" fmla="*/ 221726 h 304037"/>
                <a:gd name="connsiteX11" fmla="*/ 144931 w 242467"/>
                <a:gd name="connsiteY11" fmla="*/ 121904 h 304037"/>
                <a:gd name="connsiteX12" fmla="*/ 121976 w 242467"/>
                <a:gd name="connsiteY12" fmla="*/ 86566 h 304037"/>
                <a:gd name="connsiteX13" fmla="*/ 75875 w 242467"/>
                <a:gd name="connsiteY13" fmla="*/ 29226 h 304037"/>
                <a:gd name="connsiteX14" fmla="*/ 60540 w 242467"/>
                <a:gd name="connsiteY14" fmla="*/ 9795 h 304037"/>
                <a:gd name="connsiteX15" fmla="*/ 51110 w 242467"/>
                <a:gd name="connsiteY15" fmla="*/ 746 h 304037"/>
                <a:gd name="connsiteX16" fmla="*/ 42918 w 242467"/>
                <a:gd name="connsiteY16" fmla="*/ 3794 h 304037"/>
                <a:gd name="connsiteX17" fmla="*/ 14915 w 242467"/>
                <a:gd name="connsiteY17" fmla="*/ 33703 h 304037"/>
                <a:gd name="connsiteX18" fmla="*/ 14915 w 242467"/>
                <a:gd name="connsiteY18" fmla="*/ 33703 h 304037"/>
                <a:gd name="connsiteX19" fmla="*/ 2342 w 242467"/>
                <a:gd name="connsiteY19" fmla="*/ 51419 h 304037"/>
                <a:gd name="connsiteX20" fmla="*/ 2532 w 242467"/>
                <a:gd name="connsiteY20" fmla="*/ 67231 h 304037"/>
                <a:gd name="connsiteX21" fmla="*/ 37775 w 242467"/>
                <a:gd name="connsiteY21" fmla="*/ 119523 h 304037"/>
                <a:gd name="connsiteX22" fmla="*/ 46157 w 242467"/>
                <a:gd name="connsiteY22" fmla="*/ 130667 h 304037"/>
                <a:gd name="connsiteX23" fmla="*/ 47776 w 242467"/>
                <a:gd name="connsiteY23" fmla="*/ 137144 h 304037"/>
                <a:gd name="connsiteX24" fmla="*/ 128453 w 242467"/>
                <a:gd name="connsiteY24" fmla="*/ 245443 h 304037"/>
                <a:gd name="connsiteX25" fmla="*/ 161695 w 242467"/>
                <a:gd name="connsiteY25" fmla="*/ 289354 h 3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467" h="304037">
                  <a:moveTo>
                    <a:pt x="161600" y="289258"/>
                  </a:moveTo>
                  <a:cubicBezTo>
                    <a:pt x="165220" y="293354"/>
                    <a:pt x="169887" y="296688"/>
                    <a:pt x="174363" y="300022"/>
                  </a:cubicBezTo>
                  <a:cubicBezTo>
                    <a:pt x="180078" y="304308"/>
                    <a:pt x="186651" y="304879"/>
                    <a:pt x="193509" y="303070"/>
                  </a:cubicBezTo>
                  <a:cubicBezTo>
                    <a:pt x="209701" y="298974"/>
                    <a:pt x="235704" y="271542"/>
                    <a:pt x="238943" y="254873"/>
                  </a:cubicBezTo>
                  <a:cubicBezTo>
                    <a:pt x="239134" y="253825"/>
                    <a:pt x="239038" y="252682"/>
                    <a:pt x="239134" y="251539"/>
                  </a:cubicBezTo>
                  <a:lnTo>
                    <a:pt x="239134" y="251539"/>
                  </a:lnTo>
                  <a:cubicBezTo>
                    <a:pt x="240276" y="247920"/>
                    <a:pt x="241420" y="244205"/>
                    <a:pt x="242467" y="240586"/>
                  </a:cubicBezTo>
                  <a:cubicBezTo>
                    <a:pt x="241800" y="239728"/>
                    <a:pt x="241134" y="238776"/>
                    <a:pt x="240467" y="237919"/>
                  </a:cubicBezTo>
                  <a:cubicBezTo>
                    <a:pt x="238372" y="236871"/>
                    <a:pt x="236181" y="235728"/>
                    <a:pt x="234085" y="234680"/>
                  </a:cubicBezTo>
                  <a:cubicBezTo>
                    <a:pt x="234085" y="234680"/>
                    <a:pt x="234085" y="234680"/>
                    <a:pt x="234085" y="234680"/>
                  </a:cubicBezTo>
                  <a:cubicBezTo>
                    <a:pt x="230561" y="230394"/>
                    <a:pt x="227037" y="226012"/>
                    <a:pt x="223512" y="221726"/>
                  </a:cubicBezTo>
                  <a:cubicBezTo>
                    <a:pt x="207701" y="206677"/>
                    <a:pt x="158457" y="138763"/>
                    <a:pt x="144931" y="121904"/>
                  </a:cubicBezTo>
                  <a:cubicBezTo>
                    <a:pt x="142359" y="118666"/>
                    <a:pt x="121881" y="90567"/>
                    <a:pt x="121976" y="86566"/>
                  </a:cubicBezTo>
                  <a:cubicBezTo>
                    <a:pt x="122357" y="71517"/>
                    <a:pt x="76446" y="30178"/>
                    <a:pt x="75875" y="29226"/>
                  </a:cubicBezTo>
                  <a:cubicBezTo>
                    <a:pt x="70731" y="22749"/>
                    <a:pt x="65683" y="16272"/>
                    <a:pt x="60540" y="9795"/>
                  </a:cubicBezTo>
                  <a:cubicBezTo>
                    <a:pt x="57777" y="6366"/>
                    <a:pt x="55301" y="2651"/>
                    <a:pt x="51110" y="746"/>
                  </a:cubicBezTo>
                  <a:cubicBezTo>
                    <a:pt x="47395" y="-968"/>
                    <a:pt x="44823" y="365"/>
                    <a:pt x="42918" y="3794"/>
                  </a:cubicBezTo>
                  <a:cubicBezTo>
                    <a:pt x="31584" y="11890"/>
                    <a:pt x="21868" y="21511"/>
                    <a:pt x="14915" y="33703"/>
                  </a:cubicBezTo>
                  <a:lnTo>
                    <a:pt x="14915" y="33703"/>
                  </a:lnTo>
                  <a:cubicBezTo>
                    <a:pt x="9105" y="38465"/>
                    <a:pt x="6247" y="45323"/>
                    <a:pt x="2342" y="51419"/>
                  </a:cubicBezTo>
                  <a:cubicBezTo>
                    <a:pt x="-1087" y="56753"/>
                    <a:pt x="-516" y="61801"/>
                    <a:pt x="2532" y="67231"/>
                  </a:cubicBezTo>
                  <a:cubicBezTo>
                    <a:pt x="6057" y="73517"/>
                    <a:pt x="34536" y="113046"/>
                    <a:pt x="37775" y="119523"/>
                  </a:cubicBezTo>
                  <a:cubicBezTo>
                    <a:pt x="40537" y="123238"/>
                    <a:pt x="43395" y="126952"/>
                    <a:pt x="46157" y="130667"/>
                  </a:cubicBezTo>
                  <a:cubicBezTo>
                    <a:pt x="46538" y="132858"/>
                    <a:pt x="48252" y="134668"/>
                    <a:pt x="47776" y="137144"/>
                  </a:cubicBezTo>
                  <a:cubicBezTo>
                    <a:pt x="56349" y="148098"/>
                    <a:pt x="121404" y="233347"/>
                    <a:pt x="128453" y="245443"/>
                  </a:cubicBezTo>
                  <a:cubicBezTo>
                    <a:pt x="137597" y="261445"/>
                    <a:pt x="149598" y="275542"/>
                    <a:pt x="161695" y="289354"/>
                  </a:cubicBezTo>
                  <a:close/>
                </a:path>
              </a:pathLst>
            </a:custGeom>
            <a:solidFill>
              <a:schemeClr val="accent3">
                <a:alpha val="97000"/>
              </a:schemeClr>
            </a:solidFill>
            <a:ln w="9525" cap="flat">
              <a:noFill/>
              <a:prstDash val="solid"/>
              <a:miter/>
            </a:ln>
          </p:spPr>
          <p:txBody>
            <a:bodyPr rtlCol="0" anchor="ctr"/>
            <a:lstStyle/>
            <a:p>
              <a:endParaRPr lang="en-NZ"/>
            </a:p>
          </p:txBody>
        </p:sp>
        <p:sp>
          <p:nvSpPr>
            <p:cNvPr id="118" name="Free-form: Shape 117">
              <a:extLst>
                <a:ext uri="{FF2B5EF4-FFF2-40B4-BE49-F238E27FC236}">
                  <a16:creationId xmlns:a16="http://schemas.microsoft.com/office/drawing/2014/main" id="{46E4DB71-59F3-2610-A61B-E2CD6DD9EBE7}"/>
                </a:ext>
              </a:extLst>
            </p:cNvPr>
            <p:cNvSpPr/>
            <p:nvPr/>
          </p:nvSpPr>
          <p:spPr>
            <a:xfrm>
              <a:off x="4019891" y="3230334"/>
              <a:ext cx="291866" cy="445562"/>
            </a:xfrm>
            <a:custGeom>
              <a:avLst/>
              <a:gdLst>
                <a:gd name="connsiteX0" fmla="*/ 26083 w 291866"/>
                <a:gd name="connsiteY0" fmla="*/ 434493 h 445562"/>
                <a:gd name="connsiteX1" fmla="*/ 46181 w 291866"/>
                <a:gd name="connsiteY1" fmla="*/ 442970 h 445562"/>
                <a:gd name="connsiteX2" fmla="*/ 68660 w 291866"/>
                <a:gd name="connsiteY2" fmla="*/ 442494 h 445562"/>
                <a:gd name="connsiteX3" fmla="*/ 87710 w 291866"/>
                <a:gd name="connsiteY3" fmla="*/ 424682 h 445562"/>
                <a:gd name="connsiteX4" fmla="*/ 126191 w 291866"/>
                <a:gd name="connsiteY4" fmla="*/ 350197 h 445562"/>
                <a:gd name="connsiteX5" fmla="*/ 144289 w 291866"/>
                <a:gd name="connsiteY5" fmla="*/ 307144 h 445562"/>
                <a:gd name="connsiteX6" fmla="*/ 144289 w 291866"/>
                <a:gd name="connsiteY6" fmla="*/ 307144 h 445562"/>
                <a:gd name="connsiteX7" fmla="*/ 184770 w 291866"/>
                <a:gd name="connsiteY7" fmla="*/ 239516 h 445562"/>
                <a:gd name="connsiteX8" fmla="*/ 212488 w 291866"/>
                <a:gd name="connsiteY8" fmla="*/ 188176 h 445562"/>
                <a:gd name="connsiteX9" fmla="*/ 210011 w 291866"/>
                <a:gd name="connsiteY9" fmla="*/ 186462 h 445562"/>
                <a:gd name="connsiteX10" fmla="*/ 210011 w 291866"/>
                <a:gd name="connsiteY10" fmla="*/ 186462 h 445562"/>
                <a:gd name="connsiteX11" fmla="*/ 250492 w 291866"/>
                <a:gd name="connsiteY11" fmla="*/ 118453 h 445562"/>
                <a:gd name="connsiteX12" fmla="*/ 252493 w 291866"/>
                <a:gd name="connsiteY12" fmla="*/ 117310 h 445562"/>
                <a:gd name="connsiteX13" fmla="*/ 252207 w 291866"/>
                <a:gd name="connsiteY13" fmla="*/ 115786 h 445562"/>
                <a:gd name="connsiteX14" fmla="*/ 252207 w 291866"/>
                <a:gd name="connsiteY14" fmla="*/ 115786 h 445562"/>
                <a:gd name="connsiteX15" fmla="*/ 252207 w 291866"/>
                <a:gd name="connsiteY15" fmla="*/ 115786 h 445562"/>
                <a:gd name="connsiteX16" fmla="*/ 284782 w 291866"/>
                <a:gd name="connsiteY16" fmla="*/ 48730 h 445562"/>
                <a:gd name="connsiteX17" fmla="*/ 290974 w 291866"/>
                <a:gd name="connsiteY17" fmla="*/ 35300 h 445562"/>
                <a:gd name="connsiteX18" fmla="*/ 288211 w 291866"/>
                <a:gd name="connsiteY18" fmla="*/ 23299 h 445562"/>
                <a:gd name="connsiteX19" fmla="*/ 269923 w 291866"/>
                <a:gd name="connsiteY19" fmla="*/ 12821 h 445562"/>
                <a:gd name="connsiteX20" fmla="*/ 269923 w 291866"/>
                <a:gd name="connsiteY20" fmla="*/ 12821 h 445562"/>
                <a:gd name="connsiteX21" fmla="*/ 226489 w 291866"/>
                <a:gd name="connsiteY21" fmla="*/ 248 h 445562"/>
                <a:gd name="connsiteX22" fmla="*/ 212202 w 291866"/>
                <a:gd name="connsiteY22" fmla="*/ 6820 h 445562"/>
                <a:gd name="connsiteX23" fmla="*/ 180579 w 291866"/>
                <a:gd name="connsiteY23" fmla="*/ 63970 h 445562"/>
                <a:gd name="connsiteX24" fmla="*/ 138288 w 291866"/>
                <a:gd name="connsiteY24" fmla="*/ 138551 h 445562"/>
                <a:gd name="connsiteX25" fmla="*/ 100664 w 291866"/>
                <a:gd name="connsiteY25" fmla="*/ 203702 h 445562"/>
                <a:gd name="connsiteX26" fmla="*/ 46181 w 291866"/>
                <a:gd name="connsiteY26" fmla="*/ 303524 h 445562"/>
                <a:gd name="connsiteX27" fmla="*/ 42847 w 291866"/>
                <a:gd name="connsiteY27" fmla="*/ 309334 h 445562"/>
                <a:gd name="connsiteX28" fmla="*/ 41419 w 291866"/>
                <a:gd name="connsiteY28" fmla="*/ 312382 h 445562"/>
                <a:gd name="connsiteX29" fmla="*/ 30751 w 291866"/>
                <a:gd name="connsiteY29" fmla="*/ 337338 h 445562"/>
                <a:gd name="connsiteX30" fmla="*/ 9129 w 291866"/>
                <a:gd name="connsiteY30" fmla="*/ 377152 h 445562"/>
                <a:gd name="connsiteX31" fmla="*/ 6081 w 291866"/>
                <a:gd name="connsiteY31" fmla="*/ 383248 h 445562"/>
                <a:gd name="connsiteX32" fmla="*/ 1795 w 291866"/>
                <a:gd name="connsiteY32" fmla="*/ 392297 h 445562"/>
                <a:gd name="connsiteX33" fmla="*/ 1223 w 291866"/>
                <a:gd name="connsiteY33" fmla="*/ 399250 h 445562"/>
                <a:gd name="connsiteX34" fmla="*/ 747 w 291866"/>
                <a:gd name="connsiteY34" fmla="*/ 409061 h 445562"/>
                <a:gd name="connsiteX35" fmla="*/ 25988 w 291866"/>
                <a:gd name="connsiteY35" fmla="*/ 434779 h 4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866" h="445562">
                  <a:moveTo>
                    <a:pt x="26083" y="434493"/>
                  </a:moveTo>
                  <a:cubicBezTo>
                    <a:pt x="32751" y="437350"/>
                    <a:pt x="39609" y="439827"/>
                    <a:pt x="46181" y="442970"/>
                  </a:cubicBezTo>
                  <a:cubicBezTo>
                    <a:pt x="53896" y="446685"/>
                    <a:pt x="61231" y="446304"/>
                    <a:pt x="68660" y="442494"/>
                  </a:cubicBezTo>
                  <a:cubicBezTo>
                    <a:pt x="76756" y="438398"/>
                    <a:pt x="83995" y="433350"/>
                    <a:pt x="87710" y="424682"/>
                  </a:cubicBezTo>
                  <a:cubicBezTo>
                    <a:pt x="90568" y="418015"/>
                    <a:pt x="123524" y="356864"/>
                    <a:pt x="126191" y="350197"/>
                  </a:cubicBezTo>
                  <a:cubicBezTo>
                    <a:pt x="131906" y="335719"/>
                    <a:pt x="136764" y="320860"/>
                    <a:pt x="144289" y="307144"/>
                  </a:cubicBezTo>
                  <a:cubicBezTo>
                    <a:pt x="144289" y="307144"/>
                    <a:pt x="144289" y="307144"/>
                    <a:pt x="144289" y="307144"/>
                  </a:cubicBezTo>
                  <a:cubicBezTo>
                    <a:pt x="149242" y="299619"/>
                    <a:pt x="177245" y="245326"/>
                    <a:pt x="184770" y="239516"/>
                  </a:cubicBezTo>
                  <a:cubicBezTo>
                    <a:pt x="185722" y="237611"/>
                    <a:pt x="211535" y="190081"/>
                    <a:pt x="212488" y="188176"/>
                  </a:cubicBezTo>
                  <a:cubicBezTo>
                    <a:pt x="211630" y="187605"/>
                    <a:pt x="210773" y="187033"/>
                    <a:pt x="210011" y="186462"/>
                  </a:cubicBezTo>
                  <a:cubicBezTo>
                    <a:pt x="210011" y="186462"/>
                    <a:pt x="210011" y="186462"/>
                    <a:pt x="210011" y="186462"/>
                  </a:cubicBezTo>
                  <a:cubicBezTo>
                    <a:pt x="213059" y="181604"/>
                    <a:pt x="245254" y="121597"/>
                    <a:pt x="250492" y="118453"/>
                  </a:cubicBezTo>
                  <a:cubicBezTo>
                    <a:pt x="252778" y="119120"/>
                    <a:pt x="252778" y="118263"/>
                    <a:pt x="252493" y="117310"/>
                  </a:cubicBezTo>
                  <a:cubicBezTo>
                    <a:pt x="252493" y="116929"/>
                    <a:pt x="252493" y="116358"/>
                    <a:pt x="252207" y="115786"/>
                  </a:cubicBezTo>
                  <a:cubicBezTo>
                    <a:pt x="252207" y="115786"/>
                    <a:pt x="252207" y="115786"/>
                    <a:pt x="252207" y="115786"/>
                  </a:cubicBezTo>
                  <a:lnTo>
                    <a:pt x="252207" y="115786"/>
                  </a:lnTo>
                  <a:cubicBezTo>
                    <a:pt x="252874" y="107881"/>
                    <a:pt x="281449" y="55588"/>
                    <a:pt x="284782" y="48730"/>
                  </a:cubicBezTo>
                  <a:cubicBezTo>
                    <a:pt x="286973" y="44349"/>
                    <a:pt x="289164" y="39872"/>
                    <a:pt x="290974" y="35300"/>
                  </a:cubicBezTo>
                  <a:cubicBezTo>
                    <a:pt x="292688" y="30823"/>
                    <a:pt x="292021" y="26442"/>
                    <a:pt x="288211" y="23299"/>
                  </a:cubicBezTo>
                  <a:cubicBezTo>
                    <a:pt x="282687" y="18917"/>
                    <a:pt x="277639" y="13488"/>
                    <a:pt x="269923" y="12821"/>
                  </a:cubicBezTo>
                  <a:lnTo>
                    <a:pt x="269923" y="12821"/>
                  </a:lnTo>
                  <a:cubicBezTo>
                    <a:pt x="256398" y="5201"/>
                    <a:pt x="241444" y="2629"/>
                    <a:pt x="226489" y="248"/>
                  </a:cubicBezTo>
                  <a:cubicBezTo>
                    <a:pt x="220203" y="-800"/>
                    <a:pt x="215536" y="1486"/>
                    <a:pt x="212202" y="6820"/>
                  </a:cubicBezTo>
                  <a:cubicBezTo>
                    <a:pt x="209916" y="10630"/>
                    <a:pt x="182960" y="60160"/>
                    <a:pt x="180579" y="63970"/>
                  </a:cubicBezTo>
                  <a:cubicBezTo>
                    <a:pt x="176483" y="70638"/>
                    <a:pt x="142574" y="131979"/>
                    <a:pt x="138288" y="138551"/>
                  </a:cubicBezTo>
                  <a:cubicBezTo>
                    <a:pt x="134097" y="145123"/>
                    <a:pt x="104379" y="196939"/>
                    <a:pt x="100664" y="203702"/>
                  </a:cubicBezTo>
                  <a:cubicBezTo>
                    <a:pt x="90758" y="221800"/>
                    <a:pt x="52944" y="283712"/>
                    <a:pt x="46181" y="303524"/>
                  </a:cubicBezTo>
                  <a:cubicBezTo>
                    <a:pt x="45514" y="305620"/>
                    <a:pt x="43990" y="307429"/>
                    <a:pt x="42847" y="309334"/>
                  </a:cubicBezTo>
                  <a:cubicBezTo>
                    <a:pt x="42466" y="310382"/>
                    <a:pt x="41990" y="311430"/>
                    <a:pt x="41419" y="312382"/>
                  </a:cubicBezTo>
                  <a:cubicBezTo>
                    <a:pt x="42181" y="314764"/>
                    <a:pt x="30846" y="335052"/>
                    <a:pt x="30751" y="337338"/>
                  </a:cubicBezTo>
                  <a:cubicBezTo>
                    <a:pt x="30179" y="338481"/>
                    <a:pt x="9700" y="376009"/>
                    <a:pt x="9129" y="377152"/>
                  </a:cubicBezTo>
                  <a:cubicBezTo>
                    <a:pt x="6748" y="378486"/>
                    <a:pt x="5795" y="380581"/>
                    <a:pt x="6081" y="383248"/>
                  </a:cubicBezTo>
                  <a:cubicBezTo>
                    <a:pt x="4652" y="386296"/>
                    <a:pt x="3223" y="389249"/>
                    <a:pt x="1795" y="392297"/>
                  </a:cubicBezTo>
                  <a:cubicBezTo>
                    <a:pt x="2652" y="394678"/>
                    <a:pt x="747" y="396869"/>
                    <a:pt x="1223" y="399250"/>
                  </a:cubicBezTo>
                  <a:cubicBezTo>
                    <a:pt x="366" y="402489"/>
                    <a:pt x="-777" y="405823"/>
                    <a:pt x="747" y="409061"/>
                  </a:cubicBezTo>
                  <a:cubicBezTo>
                    <a:pt x="6271" y="420396"/>
                    <a:pt x="14082" y="429635"/>
                    <a:pt x="25988" y="434779"/>
                  </a:cubicBezTo>
                  <a:close/>
                </a:path>
              </a:pathLst>
            </a:custGeom>
            <a:solidFill>
              <a:schemeClr val="accent3">
                <a:alpha val="97000"/>
              </a:schemeClr>
            </a:solidFill>
            <a:ln w="9525" cap="flat">
              <a:noFill/>
              <a:prstDash val="solid"/>
              <a:miter/>
            </a:ln>
          </p:spPr>
          <p:txBody>
            <a:bodyPr rtlCol="0" anchor="ctr"/>
            <a:lstStyle/>
            <a:p>
              <a:endParaRPr lang="en-NZ"/>
            </a:p>
          </p:txBody>
        </p:sp>
      </p:grpSp>
      <p:sp>
        <p:nvSpPr>
          <p:cNvPr id="33" name="Rectangle 32">
            <a:extLst>
              <a:ext uri="{FF2B5EF4-FFF2-40B4-BE49-F238E27FC236}">
                <a16:creationId xmlns:a16="http://schemas.microsoft.com/office/drawing/2014/main" id="{FB86AA21-C62C-205E-D777-73C43C55F320}"/>
              </a:ext>
            </a:extLst>
          </p:cNvPr>
          <p:cNvSpPr/>
          <p:nvPr/>
        </p:nvSpPr>
        <p:spPr>
          <a:xfrm rot="21302536">
            <a:off x="4121887" y="2226671"/>
            <a:ext cx="648000" cy="631214"/>
          </a:xfrm>
          <a:prstGeom prst="rect">
            <a:avLst/>
          </a:prstGeom>
          <a:solidFill>
            <a:srgbClr val="F9FBFD"/>
          </a:solidFill>
          <a:ln w="19050">
            <a:solidFill>
              <a:schemeClr val="tx2">
                <a:lumMod val="10000"/>
                <a:lumOff val="9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700"/>
              </a:lnSpc>
            </a:pPr>
            <a:r>
              <a:rPr lang="en-US" sz="700" b="1" i="1" dirty="0">
                <a:solidFill>
                  <a:schemeClr val="tx2"/>
                </a:solidFill>
                <a:latin typeface="Segoe UI" panose="020B0502040204020203" pitchFamily="34" charset="0"/>
                <a:cs typeface="Segoe UI" panose="020B0502040204020203" pitchFamily="34" charset="0"/>
              </a:rPr>
              <a:t>Key idea, behaviour or phrase</a:t>
            </a:r>
          </a:p>
        </p:txBody>
      </p:sp>
      <p:grpSp>
        <p:nvGrpSpPr>
          <p:cNvPr id="119" name="Group 118">
            <a:extLst>
              <a:ext uri="{FF2B5EF4-FFF2-40B4-BE49-F238E27FC236}">
                <a16:creationId xmlns:a16="http://schemas.microsoft.com/office/drawing/2014/main" id="{FD1E4F41-4BFB-9D14-0C9E-C3360E6B7199}"/>
              </a:ext>
            </a:extLst>
          </p:cNvPr>
          <p:cNvGrpSpPr/>
          <p:nvPr/>
        </p:nvGrpSpPr>
        <p:grpSpPr>
          <a:xfrm>
            <a:off x="4465927" y="2698278"/>
            <a:ext cx="263501" cy="278118"/>
            <a:chOff x="3889613" y="3230334"/>
            <a:chExt cx="422144" cy="445562"/>
          </a:xfrm>
        </p:grpSpPr>
        <p:sp>
          <p:nvSpPr>
            <p:cNvPr id="120" name="Free-form: Shape 119">
              <a:extLst>
                <a:ext uri="{FF2B5EF4-FFF2-40B4-BE49-F238E27FC236}">
                  <a16:creationId xmlns:a16="http://schemas.microsoft.com/office/drawing/2014/main" id="{15003AD6-3146-83A9-7EC7-9E3181F44B01}"/>
                </a:ext>
              </a:extLst>
            </p:cNvPr>
            <p:cNvSpPr/>
            <p:nvPr/>
          </p:nvSpPr>
          <p:spPr>
            <a:xfrm>
              <a:off x="3889613" y="3371854"/>
              <a:ext cx="242467" cy="304037"/>
            </a:xfrm>
            <a:custGeom>
              <a:avLst/>
              <a:gdLst>
                <a:gd name="connsiteX0" fmla="*/ 161600 w 242467"/>
                <a:gd name="connsiteY0" fmla="*/ 289258 h 304037"/>
                <a:gd name="connsiteX1" fmla="*/ 174363 w 242467"/>
                <a:gd name="connsiteY1" fmla="*/ 300022 h 304037"/>
                <a:gd name="connsiteX2" fmla="*/ 193509 w 242467"/>
                <a:gd name="connsiteY2" fmla="*/ 303070 h 304037"/>
                <a:gd name="connsiteX3" fmla="*/ 238943 w 242467"/>
                <a:gd name="connsiteY3" fmla="*/ 254873 h 304037"/>
                <a:gd name="connsiteX4" fmla="*/ 239134 w 242467"/>
                <a:gd name="connsiteY4" fmla="*/ 251539 h 304037"/>
                <a:gd name="connsiteX5" fmla="*/ 239134 w 242467"/>
                <a:gd name="connsiteY5" fmla="*/ 251539 h 304037"/>
                <a:gd name="connsiteX6" fmla="*/ 242467 w 242467"/>
                <a:gd name="connsiteY6" fmla="*/ 240586 h 304037"/>
                <a:gd name="connsiteX7" fmla="*/ 240467 w 242467"/>
                <a:gd name="connsiteY7" fmla="*/ 237919 h 304037"/>
                <a:gd name="connsiteX8" fmla="*/ 234085 w 242467"/>
                <a:gd name="connsiteY8" fmla="*/ 234680 h 304037"/>
                <a:gd name="connsiteX9" fmla="*/ 234085 w 242467"/>
                <a:gd name="connsiteY9" fmla="*/ 234680 h 304037"/>
                <a:gd name="connsiteX10" fmla="*/ 223512 w 242467"/>
                <a:gd name="connsiteY10" fmla="*/ 221726 h 304037"/>
                <a:gd name="connsiteX11" fmla="*/ 144931 w 242467"/>
                <a:gd name="connsiteY11" fmla="*/ 121904 h 304037"/>
                <a:gd name="connsiteX12" fmla="*/ 121976 w 242467"/>
                <a:gd name="connsiteY12" fmla="*/ 86566 h 304037"/>
                <a:gd name="connsiteX13" fmla="*/ 75875 w 242467"/>
                <a:gd name="connsiteY13" fmla="*/ 29226 h 304037"/>
                <a:gd name="connsiteX14" fmla="*/ 60540 w 242467"/>
                <a:gd name="connsiteY14" fmla="*/ 9795 h 304037"/>
                <a:gd name="connsiteX15" fmla="*/ 51110 w 242467"/>
                <a:gd name="connsiteY15" fmla="*/ 746 h 304037"/>
                <a:gd name="connsiteX16" fmla="*/ 42918 w 242467"/>
                <a:gd name="connsiteY16" fmla="*/ 3794 h 304037"/>
                <a:gd name="connsiteX17" fmla="*/ 14915 w 242467"/>
                <a:gd name="connsiteY17" fmla="*/ 33703 h 304037"/>
                <a:gd name="connsiteX18" fmla="*/ 14915 w 242467"/>
                <a:gd name="connsiteY18" fmla="*/ 33703 h 304037"/>
                <a:gd name="connsiteX19" fmla="*/ 2342 w 242467"/>
                <a:gd name="connsiteY19" fmla="*/ 51419 h 304037"/>
                <a:gd name="connsiteX20" fmla="*/ 2532 w 242467"/>
                <a:gd name="connsiteY20" fmla="*/ 67231 h 304037"/>
                <a:gd name="connsiteX21" fmla="*/ 37775 w 242467"/>
                <a:gd name="connsiteY21" fmla="*/ 119523 h 304037"/>
                <a:gd name="connsiteX22" fmla="*/ 46157 w 242467"/>
                <a:gd name="connsiteY22" fmla="*/ 130667 h 304037"/>
                <a:gd name="connsiteX23" fmla="*/ 47776 w 242467"/>
                <a:gd name="connsiteY23" fmla="*/ 137144 h 304037"/>
                <a:gd name="connsiteX24" fmla="*/ 128453 w 242467"/>
                <a:gd name="connsiteY24" fmla="*/ 245443 h 304037"/>
                <a:gd name="connsiteX25" fmla="*/ 161695 w 242467"/>
                <a:gd name="connsiteY25" fmla="*/ 289354 h 30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2467" h="304037">
                  <a:moveTo>
                    <a:pt x="161600" y="289258"/>
                  </a:moveTo>
                  <a:cubicBezTo>
                    <a:pt x="165220" y="293354"/>
                    <a:pt x="169887" y="296688"/>
                    <a:pt x="174363" y="300022"/>
                  </a:cubicBezTo>
                  <a:cubicBezTo>
                    <a:pt x="180078" y="304308"/>
                    <a:pt x="186651" y="304879"/>
                    <a:pt x="193509" y="303070"/>
                  </a:cubicBezTo>
                  <a:cubicBezTo>
                    <a:pt x="209701" y="298974"/>
                    <a:pt x="235704" y="271542"/>
                    <a:pt x="238943" y="254873"/>
                  </a:cubicBezTo>
                  <a:cubicBezTo>
                    <a:pt x="239134" y="253825"/>
                    <a:pt x="239038" y="252682"/>
                    <a:pt x="239134" y="251539"/>
                  </a:cubicBezTo>
                  <a:lnTo>
                    <a:pt x="239134" y="251539"/>
                  </a:lnTo>
                  <a:cubicBezTo>
                    <a:pt x="240276" y="247920"/>
                    <a:pt x="241420" y="244205"/>
                    <a:pt x="242467" y="240586"/>
                  </a:cubicBezTo>
                  <a:cubicBezTo>
                    <a:pt x="241800" y="239728"/>
                    <a:pt x="241134" y="238776"/>
                    <a:pt x="240467" y="237919"/>
                  </a:cubicBezTo>
                  <a:cubicBezTo>
                    <a:pt x="238372" y="236871"/>
                    <a:pt x="236181" y="235728"/>
                    <a:pt x="234085" y="234680"/>
                  </a:cubicBezTo>
                  <a:cubicBezTo>
                    <a:pt x="234085" y="234680"/>
                    <a:pt x="234085" y="234680"/>
                    <a:pt x="234085" y="234680"/>
                  </a:cubicBezTo>
                  <a:cubicBezTo>
                    <a:pt x="230561" y="230394"/>
                    <a:pt x="227037" y="226012"/>
                    <a:pt x="223512" y="221726"/>
                  </a:cubicBezTo>
                  <a:cubicBezTo>
                    <a:pt x="207701" y="206677"/>
                    <a:pt x="158457" y="138763"/>
                    <a:pt x="144931" y="121904"/>
                  </a:cubicBezTo>
                  <a:cubicBezTo>
                    <a:pt x="142359" y="118666"/>
                    <a:pt x="121881" y="90567"/>
                    <a:pt x="121976" y="86566"/>
                  </a:cubicBezTo>
                  <a:cubicBezTo>
                    <a:pt x="122357" y="71517"/>
                    <a:pt x="76446" y="30178"/>
                    <a:pt x="75875" y="29226"/>
                  </a:cubicBezTo>
                  <a:cubicBezTo>
                    <a:pt x="70731" y="22749"/>
                    <a:pt x="65683" y="16272"/>
                    <a:pt x="60540" y="9795"/>
                  </a:cubicBezTo>
                  <a:cubicBezTo>
                    <a:pt x="57777" y="6366"/>
                    <a:pt x="55301" y="2651"/>
                    <a:pt x="51110" y="746"/>
                  </a:cubicBezTo>
                  <a:cubicBezTo>
                    <a:pt x="47395" y="-968"/>
                    <a:pt x="44823" y="365"/>
                    <a:pt x="42918" y="3794"/>
                  </a:cubicBezTo>
                  <a:cubicBezTo>
                    <a:pt x="31584" y="11890"/>
                    <a:pt x="21868" y="21511"/>
                    <a:pt x="14915" y="33703"/>
                  </a:cubicBezTo>
                  <a:lnTo>
                    <a:pt x="14915" y="33703"/>
                  </a:lnTo>
                  <a:cubicBezTo>
                    <a:pt x="9105" y="38465"/>
                    <a:pt x="6247" y="45323"/>
                    <a:pt x="2342" y="51419"/>
                  </a:cubicBezTo>
                  <a:cubicBezTo>
                    <a:pt x="-1087" y="56753"/>
                    <a:pt x="-516" y="61801"/>
                    <a:pt x="2532" y="67231"/>
                  </a:cubicBezTo>
                  <a:cubicBezTo>
                    <a:pt x="6057" y="73517"/>
                    <a:pt x="34536" y="113046"/>
                    <a:pt x="37775" y="119523"/>
                  </a:cubicBezTo>
                  <a:cubicBezTo>
                    <a:pt x="40537" y="123238"/>
                    <a:pt x="43395" y="126952"/>
                    <a:pt x="46157" y="130667"/>
                  </a:cubicBezTo>
                  <a:cubicBezTo>
                    <a:pt x="46538" y="132858"/>
                    <a:pt x="48252" y="134668"/>
                    <a:pt x="47776" y="137144"/>
                  </a:cubicBezTo>
                  <a:cubicBezTo>
                    <a:pt x="56349" y="148098"/>
                    <a:pt x="121404" y="233347"/>
                    <a:pt x="128453" y="245443"/>
                  </a:cubicBezTo>
                  <a:cubicBezTo>
                    <a:pt x="137597" y="261445"/>
                    <a:pt x="149598" y="275542"/>
                    <a:pt x="161695" y="289354"/>
                  </a:cubicBezTo>
                  <a:close/>
                </a:path>
              </a:pathLst>
            </a:custGeom>
            <a:solidFill>
              <a:schemeClr val="accent3">
                <a:alpha val="97000"/>
              </a:schemeClr>
            </a:solidFill>
            <a:ln w="9525" cap="flat">
              <a:noFill/>
              <a:prstDash val="solid"/>
              <a:miter/>
            </a:ln>
          </p:spPr>
          <p:txBody>
            <a:bodyPr rtlCol="0" anchor="ctr"/>
            <a:lstStyle/>
            <a:p>
              <a:endParaRPr lang="en-NZ"/>
            </a:p>
          </p:txBody>
        </p:sp>
        <p:sp>
          <p:nvSpPr>
            <p:cNvPr id="121" name="Free-form: Shape 120">
              <a:extLst>
                <a:ext uri="{FF2B5EF4-FFF2-40B4-BE49-F238E27FC236}">
                  <a16:creationId xmlns:a16="http://schemas.microsoft.com/office/drawing/2014/main" id="{B71298D6-38F1-067D-B54C-953F11784699}"/>
                </a:ext>
              </a:extLst>
            </p:cNvPr>
            <p:cNvSpPr/>
            <p:nvPr/>
          </p:nvSpPr>
          <p:spPr>
            <a:xfrm>
              <a:off x="4019891" y="3230334"/>
              <a:ext cx="291866" cy="445562"/>
            </a:xfrm>
            <a:custGeom>
              <a:avLst/>
              <a:gdLst>
                <a:gd name="connsiteX0" fmla="*/ 26083 w 291866"/>
                <a:gd name="connsiteY0" fmla="*/ 434493 h 445562"/>
                <a:gd name="connsiteX1" fmla="*/ 46181 w 291866"/>
                <a:gd name="connsiteY1" fmla="*/ 442970 h 445562"/>
                <a:gd name="connsiteX2" fmla="*/ 68660 w 291866"/>
                <a:gd name="connsiteY2" fmla="*/ 442494 h 445562"/>
                <a:gd name="connsiteX3" fmla="*/ 87710 w 291866"/>
                <a:gd name="connsiteY3" fmla="*/ 424682 h 445562"/>
                <a:gd name="connsiteX4" fmla="*/ 126191 w 291866"/>
                <a:gd name="connsiteY4" fmla="*/ 350197 h 445562"/>
                <a:gd name="connsiteX5" fmla="*/ 144289 w 291866"/>
                <a:gd name="connsiteY5" fmla="*/ 307144 h 445562"/>
                <a:gd name="connsiteX6" fmla="*/ 144289 w 291866"/>
                <a:gd name="connsiteY6" fmla="*/ 307144 h 445562"/>
                <a:gd name="connsiteX7" fmla="*/ 184770 w 291866"/>
                <a:gd name="connsiteY7" fmla="*/ 239516 h 445562"/>
                <a:gd name="connsiteX8" fmla="*/ 212488 w 291866"/>
                <a:gd name="connsiteY8" fmla="*/ 188176 h 445562"/>
                <a:gd name="connsiteX9" fmla="*/ 210011 w 291866"/>
                <a:gd name="connsiteY9" fmla="*/ 186462 h 445562"/>
                <a:gd name="connsiteX10" fmla="*/ 210011 w 291866"/>
                <a:gd name="connsiteY10" fmla="*/ 186462 h 445562"/>
                <a:gd name="connsiteX11" fmla="*/ 250492 w 291866"/>
                <a:gd name="connsiteY11" fmla="*/ 118453 h 445562"/>
                <a:gd name="connsiteX12" fmla="*/ 252493 w 291866"/>
                <a:gd name="connsiteY12" fmla="*/ 117310 h 445562"/>
                <a:gd name="connsiteX13" fmla="*/ 252207 w 291866"/>
                <a:gd name="connsiteY13" fmla="*/ 115786 h 445562"/>
                <a:gd name="connsiteX14" fmla="*/ 252207 w 291866"/>
                <a:gd name="connsiteY14" fmla="*/ 115786 h 445562"/>
                <a:gd name="connsiteX15" fmla="*/ 252207 w 291866"/>
                <a:gd name="connsiteY15" fmla="*/ 115786 h 445562"/>
                <a:gd name="connsiteX16" fmla="*/ 284782 w 291866"/>
                <a:gd name="connsiteY16" fmla="*/ 48730 h 445562"/>
                <a:gd name="connsiteX17" fmla="*/ 290974 w 291866"/>
                <a:gd name="connsiteY17" fmla="*/ 35300 h 445562"/>
                <a:gd name="connsiteX18" fmla="*/ 288211 w 291866"/>
                <a:gd name="connsiteY18" fmla="*/ 23299 h 445562"/>
                <a:gd name="connsiteX19" fmla="*/ 269923 w 291866"/>
                <a:gd name="connsiteY19" fmla="*/ 12821 h 445562"/>
                <a:gd name="connsiteX20" fmla="*/ 269923 w 291866"/>
                <a:gd name="connsiteY20" fmla="*/ 12821 h 445562"/>
                <a:gd name="connsiteX21" fmla="*/ 226489 w 291866"/>
                <a:gd name="connsiteY21" fmla="*/ 248 h 445562"/>
                <a:gd name="connsiteX22" fmla="*/ 212202 w 291866"/>
                <a:gd name="connsiteY22" fmla="*/ 6820 h 445562"/>
                <a:gd name="connsiteX23" fmla="*/ 180579 w 291866"/>
                <a:gd name="connsiteY23" fmla="*/ 63970 h 445562"/>
                <a:gd name="connsiteX24" fmla="*/ 138288 w 291866"/>
                <a:gd name="connsiteY24" fmla="*/ 138551 h 445562"/>
                <a:gd name="connsiteX25" fmla="*/ 100664 w 291866"/>
                <a:gd name="connsiteY25" fmla="*/ 203702 h 445562"/>
                <a:gd name="connsiteX26" fmla="*/ 46181 w 291866"/>
                <a:gd name="connsiteY26" fmla="*/ 303524 h 445562"/>
                <a:gd name="connsiteX27" fmla="*/ 42847 w 291866"/>
                <a:gd name="connsiteY27" fmla="*/ 309334 h 445562"/>
                <a:gd name="connsiteX28" fmla="*/ 41419 w 291866"/>
                <a:gd name="connsiteY28" fmla="*/ 312382 h 445562"/>
                <a:gd name="connsiteX29" fmla="*/ 30751 w 291866"/>
                <a:gd name="connsiteY29" fmla="*/ 337338 h 445562"/>
                <a:gd name="connsiteX30" fmla="*/ 9129 w 291866"/>
                <a:gd name="connsiteY30" fmla="*/ 377152 h 445562"/>
                <a:gd name="connsiteX31" fmla="*/ 6081 w 291866"/>
                <a:gd name="connsiteY31" fmla="*/ 383248 h 445562"/>
                <a:gd name="connsiteX32" fmla="*/ 1795 w 291866"/>
                <a:gd name="connsiteY32" fmla="*/ 392297 h 445562"/>
                <a:gd name="connsiteX33" fmla="*/ 1223 w 291866"/>
                <a:gd name="connsiteY33" fmla="*/ 399250 h 445562"/>
                <a:gd name="connsiteX34" fmla="*/ 747 w 291866"/>
                <a:gd name="connsiteY34" fmla="*/ 409061 h 445562"/>
                <a:gd name="connsiteX35" fmla="*/ 25988 w 291866"/>
                <a:gd name="connsiteY35" fmla="*/ 434779 h 44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1866" h="445562">
                  <a:moveTo>
                    <a:pt x="26083" y="434493"/>
                  </a:moveTo>
                  <a:cubicBezTo>
                    <a:pt x="32751" y="437350"/>
                    <a:pt x="39609" y="439827"/>
                    <a:pt x="46181" y="442970"/>
                  </a:cubicBezTo>
                  <a:cubicBezTo>
                    <a:pt x="53896" y="446685"/>
                    <a:pt x="61231" y="446304"/>
                    <a:pt x="68660" y="442494"/>
                  </a:cubicBezTo>
                  <a:cubicBezTo>
                    <a:pt x="76756" y="438398"/>
                    <a:pt x="83995" y="433350"/>
                    <a:pt x="87710" y="424682"/>
                  </a:cubicBezTo>
                  <a:cubicBezTo>
                    <a:pt x="90568" y="418015"/>
                    <a:pt x="123524" y="356864"/>
                    <a:pt x="126191" y="350197"/>
                  </a:cubicBezTo>
                  <a:cubicBezTo>
                    <a:pt x="131906" y="335719"/>
                    <a:pt x="136764" y="320860"/>
                    <a:pt x="144289" y="307144"/>
                  </a:cubicBezTo>
                  <a:cubicBezTo>
                    <a:pt x="144289" y="307144"/>
                    <a:pt x="144289" y="307144"/>
                    <a:pt x="144289" y="307144"/>
                  </a:cubicBezTo>
                  <a:cubicBezTo>
                    <a:pt x="149242" y="299619"/>
                    <a:pt x="177245" y="245326"/>
                    <a:pt x="184770" y="239516"/>
                  </a:cubicBezTo>
                  <a:cubicBezTo>
                    <a:pt x="185722" y="237611"/>
                    <a:pt x="211535" y="190081"/>
                    <a:pt x="212488" y="188176"/>
                  </a:cubicBezTo>
                  <a:cubicBezTo>
                    <a:pt x="211630" y="187605"/>
                    <a:pt x="210773" y="187033"/>
                    <a:pt x="210011" y="186462"/>
                  </a:cubicBezTo>
                  <a:cubicBezTo>
                    <a:pt x="210011" y="186462"/>
                    <a:pt x="210011" y="186462"/>
                    <a:pt x="210011" y="186462"/>
                  </a:cubicBezTo>
                  <a:cubicBezTo>
                    <a:pt x="213059" y="181604"/>
                    <a:pt x="245254" y="121597"/>
                    <a:pt x="250492" y="118453"/>
                  </a:cubicBezTo>
                  <a:cubicBezTo>
                    <a:pt x="252778" y="119120"/>
                    <a:pt x="252778" y="118263"/>
                    <a:pt x="252493" y="117310"/>
                  </a:cubicBezTo>
                  <a:cubicBezTo>
                    <a:pt x="252493" y="116929"/>
                    <a:pt x="252493" y="116358"/>
                    <a:pt x="252207" y="115786"/>
                  </a:cubicBezTo>
                  <a:cubicBezTo>
                    <a:pt x="252207" y="115786"/>
                    <a:pt x="252207" y="115786"/>
                    <a:pt x="252207" y="115786"/>
                  </a:cubicBezTo>
                  <a:lnTo>
                    <a:pt x="252207" y="115786"/>
                  </a:lnTo>
                  <a:cubicBezTo>
                    <a:pt x="252874" y="107881"/>
                    <a:pt x="281449" y="55588"/>
                    <a:pt x="284782" y="48730"/>
                  </a:cubicBezTo>
                  <a:cubicBezTo>
                    <a:pt x="286973" y="44349"/>
                    <a:pt x="289164" y="39872"/>
                    <a:pt x="290974" y="35300"/>
                  </a:cubicBezTo>
                  <a:cubicBezTo>
                    <a:pt x="292688" y="30823"/>
                    <a:pt x="292021" y="26442"/>
                    <a:pt x="288211" y="23299"/>
                  </a:cubicBezTo>
                  <a:cubicBezTo>
                    <a:pt x="282687" y="18917"/>
                    <a:pt x="277639" y="13488"/>
                    <a:pt x="269923" y="12821"/>
                  </a:cubicBezTo>
                  <a:lnTo>
                    <a:pt x="269923" y="12821"/>
                  </a:lnTo>
                  <a:cubicBezTo>
                    <a:pt x="256398" y="5201"/>
                    <a:pt x="241444" y="2629"/>
                    <a:pt x="226489" y="248"/>
                  </a:cubicBezTo>
                  <a:cubicBezTo>
                    <a:pt x="220203" y="-800"/>
                    <a:pt x="215536" y="1486"/>
                    <a:pt x="212202" y="6820"/>
                  </a:cubicBezTo>
                  <a:cubicBezTo>
                    <a:pt x="209916" y="10630"/>
                    <a:pt x="182960" y="60160"/>
                    <a:pt x="180579" y="63970"/>
                  </a:cubicBezTo>
                  <a:cubicBezTo>
                    <a:pt x="176483" y="70638"/>
                    <a:pt x="142574" y="131979"/>
                    <a:pt x="138288" y="138551"/>
                  </a:cubicBezTo>
                  <a:cubicBezTo>
                    <a:pt x="134097" y="145123"/>
                    <a:pt x="104379" y="196939"/>
                    <a:pt x="100664" y="203702"/>
                  </a:cubicBezTo>
                  <a:cubicBezTo>
                    <a:pt x="90758" y="221800"/>
                    <a:pt x="52944" y="283712"/>
                    <a:pt x="46181" y="303524"/>
                  </a:cubicBezTo>
                  <a:cubicBezTo>
                    <a:pt x="45514" y="305620"/>
                    <a:pt x="43990" y="307429"/>
                    <a:pt x="42847" y="309334"/>
                  </a:cubicBezTo>
                  <a:cubicBezTo>
                    <a:pt x="42466" y="310382"/>
                    <a:pt x="41990" y="311430"/>
                    <a:pt x="41419" y="312382"/>
                  </a:cubicBezTo>
                  <a:cubicBezTo>
                    <a:pt x="42181" y="314764"/>
                    <a:pt x="30846" y="335052"/>
                    <a:pt x="30751" y="337338"/>
                  </a:cubicBezTo>
                  <a:cubicBezTo>
                    <a:pt x="30179" y="338481"/>
                    <a:pt x="9700" y="376009"/>
                    <a:pt x="9129" y="377152"/>
                  </a:cubicBezTo>
                  <a:cubicBezTo>
                    <a:pt x="6748" y="378486"/>
                    <a:pt x="5795" y="380581"/>
                    <a:pt x="6081" y="383248"/>
                  </a:cubicBezTo>
                  <a:cubicBezTo>
                    <a:pt x="4652" y="386296"/>
                    <a:pt x="3223" y="389249"/>
                    <a:pt x="1795" y="392297"/>
                  </a:cubicBezTo>
                  <a:cubicBezTo>
                    <a:pt x="2652" y="394678"/>
                    <a:pt x="747" y="396869"/>
                    <a:pt x="1223" y="399250"/>
                  </a:cubicBezTo>
                  <a:cubicBezTo>
                    <a:pt x="366" y="402489"/>
                    <a:pt x="-777" y="405823"/>
                    <a:pt x="747" y="409061"/>
                  </a:cubicBezTo>
                  <a:cubicBezTo>
                    <a:pt x="6271" y="420396"/>
                    <a:pt x="14082" y="429635"/>
                    <a:pt x="25988" y="434779"/>
                  </a:cubicBezTo>
                  <a:close/>
                </a:path>
              </a:pathLst>
            </a:custGeom>
            <a:solidFill>
              <a:schemeClr val="accent3">
                <a:alpha val="97000"/>
              </a:schemeClr>
            </a:solidFill>
            <a:ln w="9525" cap="flat">
              <a:noFill/>
              <a:prstDash val="solid"/>
              <a:miter/>
            </a:ln>
          </p:spPr>
          <p:txBody>
            <a:bodyPr rtlCol="0" anchor="ctr"/>
            <a:lstStyle/>
            <a:p>
              <a:endParaRPr lang="en-NZ"/>
            </a:p>
          </p:txBody>
        </p:sp>
      </p:grpSp>
      <p:grpSp>
        <p:nvGrpSpPr>
          <p:cNvPr id="127" name="Group 126">
            <a:extLst>
              <a:ext uri="{FF2B5EF4-FFF2-40B4-BE49-F238E27FC236}">
                <a16:creationId xmlns:a16="http://schemas.microsoft.com/office/drawing/2014/main" id="{611DC8E7-F889-90D4-D375-EF6FC54CA3D4}"/>
              </a:ext>
            </a:extLst>
          </p:cNvPr>
          <p:cNvGrpSpPr/>
          <p:nvPr/>
        </p:nvGrpSpPr>
        <p:grpSpPr>
          <a:xfrm>
            <a:off x="3821711" y="623209"/>
            <a:ext cx="866408" cy="898824"/>
            <a:chOff x="1874799" y="645954"/>
            <a:chExt cx="866408" cy="898824"/>
          </a:xfrm>
        </p:grpSpPr>
        <p:pic>
          <p:nvPicPr>
            <p:cNvPr id="128" name="Graphic 127" descr="Open quotation mark with solid fill">
              <a:extLst>
                <a:ext uri="{FF2B5EF4-FFF2-40B4-BE49-F238E27FC236}">
                  <a16:creationId xmlns:a16="http://schemas.microsoft.com/office/drawing/2014/main" id="{76BD0D9B-964D-AC93-155A-757378E97D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4799" y="645954"/>
              <a:ext cx="262641" cy="260674"/>
            </a:xfrm>
            <a:prstGeom prst="rect">
              <a:avLst/>
            </a:prstGeom>
          </p:spPr>
        </p:pic>
        <p:pic>
          <p:nvPicPr>
            <p:cNvPr id="129" name="Graphic 128" descr="Open quotation mark with solid fill">
              <a:extLst>
                <a:ext uri="{FF2B5EF4-FFF2-40B4-BE49-F238E27FC236}">
                  <a16:creationId xmlns:a16="http://schemas.microsoft.com/office/drawing/2014/main" id="{A70364EA-34B5-1354-E5AA-C6CF9471F937}"/>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rot="10800000">
              <a:off x="2463107" y="1290357"/>
              <a:ext cx="278100" cy="254421"/>
            </a:xfrm>
            <a:prstGeom prst="rect">
              <a:avLst/>
            </a:prstGeom>
          </p:spPr>
        </p:pic>
      </p:grpSp>
      <p:grpSp>
        <p:nvGrpSpPr>
          <p:cNvPr id="131" name="Group 130">
            <a:extLst>
              <a:ext uri="{FF2B5EF4-FFF2-40B4-BE49-F238E27FC236}">
                <a16:creationId xmlns:a16="http://schemas.microsoft.com/office/drawing/2014/main" id="{2B920D48-A7CA-87F5-F0E7-38863719FC2B}"/>
              </a:ext>
            </a:extLst>
          </p:cNvPr>
          <p:cNvGrpSpPr/>
          <p:nvPr/>
        </p:nvGrpSpPr>
        <p:grpSpPr>
          <a:xfrm>
            <a:off x="2786157" y="621612"/>
            <a:ext cx="870955" cy="898824"/>
            <a:chOff x="1874799" y="645954"/>
            <a:chExt cx="870955" cy="898824"/>
          </a:xfrm>
        </p:grpSpPr>
        <p:pic>
          <p:nvPicPr>
            <p:cNvPr id="132" name="Graphic 131" descr="Open quotation mark with solid fill">
              <a:extLst>
                <a:ext uri="{FF2B5EF4-FFF2-40B4-BE49-F238E27FC236}">
                  <a16:creationId xmlns:a16="http://schemas.microsoft.com/office/drawing/2014/main" id="{028464F7-13AF-6A7E-2870-C106F78310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4799" y="645954"/>
              <a:ext cx="262641" cy="260674"/>
            </a:xfrm>
            <a:prstGeom prst="rect">
              <a:avLst/>
            </a:prstGeom>
          </p:spPr>
        </p:pic>
        <p:pic>
          <p:nvPicPr>
            <p:cNvPr id="133" name="Graphic 132" descr="Open quotation mark with solid fill">
              <a:extLst>
                <a:ext uri="{FF2B5EF4-FFF2-40B4-BE49-F238E27FC236}">
                  <a16:creationId xmlns:a16="http://schemas.microsoft.com/office/drawing/2014/main" id="{07390328-F907-71CE-4788-0A2D7BF2ADF6}"/>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rot="10800000">
              <a:off x="2467654" y="1290357"/>
              <a:ext cx="278100" cy="254421"/>
            </a:xfrm>
            <a:prstGeom prst="rect">
              <a:avLst/>
            </a:prstGeom>
          </p:spPr>
        </p:pic>
      </p:grpSp>
      <p:grpSp>
        <p:nvGrpSpPr>
          <p:cNvPr id="134" name="Group 133">
            <a:extLst>
              <a:ext uri="{FF2B5EF4-FFF2-40B4-BE49-F238E27FC236}">
                <a16:creationId xmlns:a16="http://schemas.microsoft.com/office/drawing/2014/main" id="{02ADEB8E-780E-4591-6A6C-B16A79DD1267}"/>
              </a:ext>
            </a:extLst>
          </p:cNvPr>
          <p:cNvGrpSpPr/>
          <p:nvPr/>
        </p:nvGrpSpPr>
        <p:grpSpPr>
          <a:xfrm>
            <a:off x="1731511" y="621102"/>
            <a:ext cx="870955" cy="898824"/>
            <a:chOff x="1874799" y="645954"/>
            <a:chExt cx="870955" cy="898824"/>
          </a:xfrm>
        </p:grpSpPr>
        <p:pic>
          <p:nvPicPr>
            <p:cNvPr id="135" name="Graphic 134" descr="Open quotation mark with solid fill">
              <a:extLst>
                <a:ext uri="{FF2B5EF4-FFF2-40B4-BE49-F238E27FC236}">
                  <a16:creationId xmlns:a16="http://schemas.microsoft.com/office/drawing/2014/main" id="{1D8D9C39-DC6B-ABE7-220E-DB49B16710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74799" y="645954"/>
              <a:ext cx="262641" cy="260674"/>
            </a:xfrm>
            <a:prstGeom prst="rect">
              <a:avLst/>
            </a:prstGeom>
          </p:spPr>
        </p:pic>
        <p:pic>
          <p:nvPicPr>
            <p:cNvPr id="136" name="Graphic 135" descr="Open quotation mark with solid fill">
              <a:extLst>
                <a:ext uri="{FF2B5EF4-FFF2-40B4-BE49-F238E27FC236}">
                  <a16:creationId xmlns:a16="http://schemas.microsoft.com/office/drawing/2014/main" id="{DB65285C-A226-F182-CED7-FC13C2CDC02C}"/>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rot="10800000">
              <a:off x="2467654" y="1290357"/>
              <a:ext cx="278100" cy="254421"/>
            </a:xfrm>
            <a:prstGeom prst="rect">
              <a:avLst/>
            </a:prstGeom>
          </p:spPr>
        </p:pic>
      </p:grpSp>
      <p:grpSp>
        <p:nvGrpSpPr>
          <p:cNvPr id="151" name="Group 150">
            <a:extLst>
              <a:ext uri="{FF2B5EF4-FFF2-40B4-BE49-F238E27FC236}">
                <a16:creationId xmlns:a16="http://schemas.microsoft.com/office/drawing/2014/main" id="{D96ABA99-D80B-2BDE-77DB-CF2FBF7AF1B2}"/>
              </a:ext>
            </a:extLst>
          </p:cNvPr>
          <p:cNvGrpSpPr/>
          <p:nvPr/>
        </p:nvGrpSpPr>
        <p:grpSpPr>
          <a:xfrm rot="563215" flipH="1">
            <a:off x="1142788" y="1356710"/>
            <a:ext cx="765294" cy="577245"/>
            <a:chOff x="4624607" y="3138272"/>
            <a:chExt cx="654087" cy="577245"/>
          </a:xfrm>
        </p:grpSpPr>
        <p:sp>
          <p:nvSpPr>
            <p:cNvPr id="148" name="Free-form: Shape 147">
              <a:extLst>
                <a:ext uri="{FF2B5EF4-FFF2-40B4-BE49-F238E27FC236}">
                  <a16:creationId xmlns:a16="http://schemas.microsoft.com/office/drawing/2014/main" id="{BC5654C9-3EB8-8315-EB16-DA81A3E9B727}"/>
                </a:ext>
              </a:extLst>
            </p:cNvPr>
            <p:cNvSpPr/>
            <p:nvPr/>
          </p:nvSpPr>
          <p:spPr>
            <a:xfrm>
              <a:off x="4739353" y="3138867"/>
              <a:ext cx="180120" cy="305628"/>
            </a:xfrm>
            <a:custGeom>
              <a:avLst/>
              <a:gdLst>
                <a:gd name="connsiteX0" fmla="*/ 857 w 180120"/>
                <a:gd name="connsiteY0" fmla="*/ 8858 h 305628"/>
                <a:gd name="connsiteX1" fmla="*/ 191 w 180120"/>
                <a:gd name="connsiteY1" fmla="*/ 11240 h 305628"/>
                <a:gd name="connsiteX2" fmla="*/ 0 w 180120"/>
                <a:gd name="connsiteY2" fmla="*/ 13240 h 305628"/>
                <a:gd name="connsiteX3" fmla="*/ 61151 w 180120"/>
                <a:gd name="connsiteY3" fmla="*/ 242602 h 305628"/>
                <a:gd name="connsiteX4" fmla="*/ 73152 w 180120"/>
                <a:gd name="connsiteY4" fmla="*/ 259461 h 305628"/>
                <a:gd name="connsiteX5" fmla="*/ 88487 w 180120"/>
                <a:gd name="connsiteY5" fmla="*/ 275368 h 305628"/>
                <a:gd name="connsiteX6" fmla="*/ 138970 w 180120"/>
                <a:gd name="connsiteY6" fmla="*/ 300514 h 305628"/>
                <a:gd name="connsiteX7" fmla="*/ 170688 w 180120"/>
                <a:gd name="connsiteY7" fmla="*/ 305372 h 305628"/>
                <a:gd name="connsiteX8" fmla="*/ 178689 w 180120"/>
                <a:gd name="connsiteY8" fmla="*/ 290703 h 305628"/>
                <a:gd name="connsiteX9" fmla="*/ 175165 w 180120"/>
                <a:gd name="connsiteY9" fmla="*/ 285750 h 305628"/>
                <a:gd name="connsiteX10" fmla="*/ 141256 w 180120"/>
                <a:gd name="connsiteY10" fmla="*/ 233172 h 305628"/>
                <a:gd name="connsiteX11" fmla="*/ 128016 w 180120"/>
                <a:gd name="connsiteY11" fmla="*/ 215456 h 305628"/>
                <a:gd name="connsiteX12" fmla="*/ 118396 w 180120"/>
                <a:gd name="connsiteY12" fmla="*/ 197453 h 305628"/>
                <a:gd name="connsiteX13" fmla="*/ 81058 w 180120"/>
                <a:gd name="connsiteY13" fmla="*/ 79248 h 305628"/>
                <a:gd name="connsiteX14" fmla="*/ 75152 w 180120"/>
                <a:gd name="connsiteY14" fmla="*/ 60198 h 305628"/>
                <a:gd name="connsiteX15" fmla="*/ 68390 w 180120"/>
                <a:gd name="connsiteY15" fmla="*/ 36862 h 305628"/>
                <a:gd name="connsiteX16" fmla="*/ 68390 w 180120"/>
                <a:gd name="connsiteY16" fmla="*/ 36862 h 305628"/>
                <a:gd name="connsiteX17" fmla="*/ 65818 w 180120"/>
                <a:gd name="connsiteY17" fmla="*/ 19050 h 305628"/>
                <a:gd name="connsiteX18" fmla="*/ 53435 w 180120"/>
                <a:gd name="connsiteY18" fmla="*/ 7239 h 305628"/>
                <a:gd name="connsiteX19" fmla="*/ 10287 w 180120"/>
                <a:gd name="connsiteY19" fmla="*/ 0 h 305628"/>
                <a:gd name="connsiteX20" fmla="*/ 1048 w 180120"/>
                <a:gd name="connsiteY20" fmla="*/ 8763 h 30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120" h="305628">
                  <a:moveTo>
                    <a:pt x="857" y="8858"/>
                  </a:moveTo>
                  <a:cubicBezTo>
                    <a:pt x="667" y="9620"/>
                    <a:pt x="381" y="10478"/>
                    <a:pt x="191" y="11240"/>
                  </a:cubicBezTo>
                  <a:cubicBezTo>
                    <a:pt x="191" y="12002"/>
                    <a:pt x="95" y="12573"/>
                    <a:pt x="0" y="13240"/>
                  </a:cubicBezTo>
                  <a:cubicBezTo>
                    <a:pt x="10192" y="92012"/>
                    <a:pt x="29623" y="169450"/>
                    <a:pt x="61151" y="242602"/>
                  </a:cubicBezTo>
                  <a:cubicBezTo>
                    <a:pt x="65151" y="248222"/>
                    <a:pt x="69152" y="253841"/>
                    <a:pt x="73152" y="259461"/>
                  </a:cubicBezTo>
                  <a:cubicBezTo>
                    <a:pt x="77438" y="265557"/>
                    <a:pt x="82010" y="271653"/>
                    <a:pt x="88487" y="275368"/>
                  </a:cubicBezTo>
                  <a:cubicBezTo>
                    <a:pt x="104775" y="284798"/>
                    <a:pt x="120872" y="294894"/>
                    <a:pt x="138970" y="300514"/>
                  </a:cubicBezTo>
                  <a:cubicBezTo>
                    <a:pt x="149066" y="303657"/>
                    <a:pt x="159734" y="306515"/>
                    <a:pt x="170688" y="305372"/>
                  </a:cubicBezTo>
                  <a:cubicBezTo>
                    <a:pt x="178594" y="304514"/>
                    <a:pt x="182404" y="297466"/>
                    <a:pt x="178689" y="290703"/>
                  </a:cubicBezTo>
                  <a:cubicBezTo>
                    <a:pt x="177737" y="288989"/>
                    <a:pt x="176403" y="287369"/>
                    <a:pt x="175165" y="285750"/>
                  </a:cubicBezTo>
                  <a:cubicBezTo>
                    <a:pt x="162306" y="269272"/>
                    <a:pt x="151067" y="251746"/>
                    <a:pt x="141256" y="233172"/>
                  </a:cubicBezTo>
                  <a:cubicBezTo>
                    <a:pt x="137732" y="226600"/>
                    <a:pt x="133731" y="220409"/>
                    <a:pt x="128016" y="215456"/>
                  </a:cubicBezTo>
                  <a:cubicBezTo>
                    <a:pt x="124778" y="209455"/>
                    <a:pt x="121539" y="203454"/>
                    <a:pt x="118396" y="197453"/>
                  </a:cubicBezTo>
                  <a:cubicBezTo>
                    <a:pt x="101727" y="159449"/>
                    <a:pt x="86868" y="120777"/>
                    <a:pt x="81058" y="79248"/>
                  </a:cubicBezTo>
                  <a:cubicBezTo>
                    <a:pt x="80105" y="72771"/>
                    <a:pt x="77153" y="66485"/>
                    <a:pt x="75152" y="60198"/>
                  </a:cubicBezTo>
                  <a:cubicBezTo>
                    <a:pt x="75724" y="51626"/>
                    <a:pt x="71819" y="44291"/>
                    <a:pt x="68390" y="36862"/>
                  </a:cubicBezTo>
                  <a:cubicBezTo>
                    <a:pt x="68390" y="36862"/>
                    <a:pt x="68390" y="36862"/>
                    <a:pt x="68390" y="36862"/>
                  </a:cubicBezTo>
                  <a:cubicBezTo>
                    <a:pt x="67532" y="30861"/>
                    <a:pt x="67151" y="24860"/>
                    <a:pt x="65818" y="19050"/>
                  </a:cubicBezTo>
                  <a:cubicBezTo>
                    <a:pt x="64389" y="12573"/>
                    <a:pt x="59912" y="8382"/>
                    <a:pt x="53435" y="7239"/>
                  </a:cubicBezTo>
                  <a:cubicBezTo>
                    <a:pt x="39053" y="4763"/>
                    <a:pt x="24955" y="286"/>
                    <a:pt x="10287" y="0"/>
                  </a:cubicBezTo>
                  <a:cubicBezTo>
                    <a:pt x="7049" y="2762"/>
                    <a:pt x="3905" y="5620"/>
                    <a:pt x="1048" y="8763"/>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49" name="Free-form: Shape 148">
              <a:extLst>
                <a:ext uri="{FF2B5EF4-FFF2-40B4-BE49-F238E27FC236}">
                  <a16:creationId xmlns:a16="http://schemas.microsoft.com/office/drawing/2014/main" id="{4208F265-8CE7-CE7A-5D38-D8E14B244EBC}"/>
                </a:ext>
              </a:extLst>
            </p:cNvPr>
            <p:cNvSpPr/>
            <p:nvPr/>
          </p:nvSpPr>
          <p:spPr>
            <a:xfrm>
              <a:off x="4624607" y="3138557"/>
              <a:ext cx="174457" cy="424094"/>
            </a:xfrm>
            <a:custGeom>
              <a:avLst/>
              <a:gdLst>
                <a:gd name="connsiteX0" fmla="*/ 1494 w 174457"/>
                <a:gd name="connsiteY0" fmla="*/ 396075 h 424094"/>
                <a:gd name="connsiteX1" fmla="*/ 30069 w 174457"/>
                <a:gd name="connsiteY1" fmla="*/ 413886 h 424094"/>
                <a:gd name="connsiteX2" fmla="*/ 30069 w 174457"/>
                <a:gd name="connsiteY2" fmla="*/ 413886 h 424094"/>
                <a:gd name="connsiteX3" fmla="*/ 30069 w 174457"/>
                <a:gd name="connsiteY3" fmla="*/ 413886 h 424094"/>
                <a:gd name="connsiteX4" fmla="*/ 30069 w 174457"/>
                <a:gd name="connsiteY4" fmla="*/ 413886 h 424094"/>
                <a:gd name="connsiteX5" fmla="*/ 42261 w 174457"/>
                <a:gd name="connsiteY5" fmla="*/ 420554 h 424094"/>
                <a:gd name="connsiteX6" fmla="*/ 70074 w 174457"/>
                <a:gd name="connsiteY6" fmla="*/ 414362 h 424094"/>
                <a:gd name="connsiteX7" fmla="*/ 101507 w 174457"/>
                <a:gd name="connsiteY7" fmla="*/ 375977 h 424094"/>
                <a:gd name="connsiteX8" fmla="*/ 114651 w 174457"/>
                <a:gd name="connsiteY8" fmla="*/ 347592 h 424094"/>
                <a:gd name="connsiteX9" fmla="*/ 115794 w 174457"/>
                <a:gd name="connsiteY9" fmla="*/ 347592 h 424094"/>
                <a:gd name="connsiteX10" fmla="*/ 172849 w 174457"/>
                <a:gd name="connsiteY10" fmla="*/ 97752 h 424094"/>
                <a:gd name="connsiteX11" fmla="*/ 170658 w 174457"/>
                <a:gd name="connsiteY11" fmla="*/ 15265 h 424094"/>
                <a:gd name="connsiteX12" fmla="*/ 160466 w 174457"/>
                <a:gd name="connsiteY12" fmla="*/ 3835 h 424094"/>
                <a:gd name="connsiteX13" fmla="*/ 143036 w 174457"/>
                <a:gd name="connsiteY13" fmla="*/ 2882 h 424094"/>
                <a:gd name="connsiteX14" fmla="*/ 143036 w 174457"/>
                <a:gd name="connsiteY14" fmla="*/ 2882 h 424094"/>
                <a:gd name="connsiteX15" fmla="*/ 137416 w 174457"/>
                <a:gd name="connsiteY15" fmla="*/ 1930 h 424094"/>
                <a:gd name="connsiteX16" fmla="*/ 117318 w 174457"/>
                <a:gd name="connsiteY16" fmla="*/ 120 h 424094"/>
                <a:gd name="connsiteX17" fmla="*/ 99983 w 174457"/>
                <a:gd name="connsiteY17" fmla="*/ 4597 h 424094"/>
                <a:gd name="connsiteX18" fmla="*/ 94458 w 174457"/>
                <a:gd name="connsiteY18" fmla="*/ 14503 h 424094"/>
                <a:gd name="connsiteX19" fmla="*/ 98649 w 174457"/>
                <a:gd name="connsiteY19" fmla="*/ 44507 h 424094"/>
                <a:gd name="connsiteX20" fmla="*/ 98649 w 174457"/>
                <a:gd name="connsiteY20" fmla="*/ 44507 h 424094"/>
                <a:gd name="connsiteX21" fmla="*/ 96363 w 174457"/>
                <a:gd name="connsiteY21" fmla="*/ 91941 h 424094"/>
                <a:gd name="connsiteX22" fmla="*/ 96363 w 174457"/>
                <a:gd name="connsiteY22" fmla="*/ 91941 h 424094"/>
                <a:gd name="connsiteX23" fmla="*/ 89600 w 174457"/>
                <a:gd name="connsiteY23" fmla="*/ 140424 h 424094"/>
                <a:gd name="connsiteX24" fmla="*/ 86648 w 174457"/>
                <a:gd name="connsiteY24" fmla="*/ 151949 h 424094"/>
                <a:gd name="connsiteX25" fmla="*/ 74456 w 174457"/>
                <a:gd name="connsiteY25" fmla="*/ 216909 h 424094"/>
                <a:gd name="connsiteX26" fmla="*/ 74456 w 174457"/>
                <a:gd name="connsiteY26" fmla="*/ 216909 h 424094"/>
                <a:gd name="connsiteX27" fmla="*/ 70550 w 174457"/>
                <a:gd name="connsiteY27" fmla="*/ 232340 h 424094"/>
                <a:gd name="connsiteX28" fmla="*/ 65407 w 174457"/>
                <a:gd name="connsiteY28" fmla="*/ 259772 h 424094"/>
                <a:gd name="connsiteX29" fmla="*/ 58549 w 174457"/>
                <a:gd name="connsiteY29" fmla="*/ 280822 h 424094"/>
                <a:gd name="connsiteX30" fmla="*/ 5971 w 174457"/>
                <a:gd name="connsiteY30" fmla="*/ 382263 h 424094"/>
                <a:gd name="connsiteX31" fmla="*/ 1113 w 174457"/>
                <a:gd name="connsiteY31" fmla="*/ 388645 h 424094"/>
                <a:gd name="connsiteX32" fmla="*/ 1685 w 174457"/>
                <a:gd name="connsiteY32" fmla="*/ 396075 h 42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4457" h="424094">
                  <a:moveTo>
                    <a:pt x="1494" y="396075"/>
                  </a:moveTo>
                  <a:cubicBezTo>
                    <a:pt x="9876" y="403790"/>
                    <a:pt x="18163" y="411696"/>
                    <a:pt x="30069" y="413886"/>
                  </a:cubicBezTo>
                  <a:cubicBezTo>
                    <a:pt x="30069" y="413886"/>
                    <a:pt x="30069" y="413886"/>
                    <a:pt x="30069" y="413886"/>
                  </a:cubicBezTo>
                  <a:lnTo>
                    <a:pt x="30069" y="413886"/>
                  </a:lnTo>
                  <a:lnTo>
                    <a:pt x="30069" y="413886"/>
                  </a:lnTo>
                  <a:cubicBezTo>
                    <a:pt x="34165" y="416077"/>
                    <a:pt x="38070" y="418649"/>
                    <a:pt x="42261" y="420554"/>
                  </a:cubicBezTo>
                  <a:cubicBezTo>
                    <a:pt x="55215" y="426364"/>
                    <a:pt x="60359" y="425507"/>
                    <a:pt x="70074" y="414362"/>
                  </a:cubicBezTo>
                  <a:cubicBezTo>
                    <a:pt x="80933" y="401885"/>
                    <a:pt x="91029" y="388740"/>
                    <a:pt x="101507" y="375977"/>
                  </a:cubicBezTo>
                  <a:cubicBezTo>
                    <a:pt x="105888" y="366547"/>
                    <a:pt x="110270" y="357117"/>
                    <a:pt x="114651" y="347592"/>
                  </a:cubicBezTo>
                  <a:cubicBezTo>
                    <a:pt x="115127" y="347592"/>
                    <a:pt x="115413" y="347592"/>
                    <a:pt x="115794" y="347592"/>
                  </a:cubicBezTo>
                  <a:cubicBezTo>
                    <a:pt x="137511" y="265296"/>
                    <a:pt x="163991" y="181953"/>
                    <a:pt x="172849" y="97752"/>
                  </a:cubicBezTo>
                  <a:cubicBezTo>
                    <a:pt x="175802" y="69748"/>
                    <a:pt x="174468" y="42316"/>
                    <a:pt x="170658" y="15265"/>
                  </a:cubicBezTo>
                  <a:cubicBezTo>
                    <a:pt x="167229" y="11455"/>
                    <a:pt x="163895" y="7645"/>
                    <a:pt x="160466" y="3835"/>
                  </a:cubicBezTo>
                  <a:cubicBezTo>
                    <a:pt x="154751" y="2978"/>
                    <a:pt x="148941" y="2501"/>
                    <a:pt x="143036" y="2882"/>
                  </a:cubicBezTo>
                  <a:cubicBezTo>
                    <a:pt x="143036" y="2882"/>
                    <a:pt x="143036" y="2882"/>
                    <a:pt x="143036" y="2882"/>
                  </a:cubicBezTo>
                  <a:cubicBezTo>
                    <a:pt x="141131" y="2597"/>
                    <a:pt x="139321" y="2216"/>
                    <a:pt x="137416" y="1930"/>
                  </a:cubicBezTo>
                  <a:cubicBezTo>
                    <a:pt x="130748" y="1358"/>
                    <a:pt x="123986" y="787"/>
                    <a:pt x="117318" y="120"/>
                  </a:cubicBezTo>
                  <a:cubicBezTo>
                    <a:pt x="110936" y="-547"/>
                    <a:pt x="105317" y="1644"/>
                    <a:pt x="99983" y="4597"/>
                  </a:cubicBezTo>
                  <a:cubicBezTo>
                    <a:pt x="96173" y="6788"/>
                    <a:pt x="93696" y="9931"/>
                    <a:pt x="94458" y="14503"/>
                  </a:cubicBezTo>
                  <a:cubicBezTo>
                    <a:pt x="96268" y="24504"/>
                    <a:pt x="95030" y="34791"/>
                    <a:pt x="98649" y="44507"/>
                  </a:cubicBezTo>
                  <a:lnTo>
                    <a:pt x="98649" y="44507"/>
                  </a:lnTo>
                  <a:cubicBezTo>
                    <a:pt x="95792" y="60223"/>
                    <a:pt x="94172" y="75939"/>
                    <a:pt x="96363" y="91941"/>
                  </a:cubicBezTo>
                  <a:cubicBezTo>
                    <a:pt x="96363" y="91941"/>
                    <a:pt x="96363" y="91941"/>
                    <a:pt x="96363" y="91941"/>
                  </a:cubicBezTo>
                  <a:cubicBezTo>
                    <a:pt x="91886" y="107848"/>
                    <a:pt x="90172" y="124040"/>
                    <a:pt x="89600" y="140424"/>
                  </a:cubicBezTo>
                  <a:cubicBezTo>
                    <a:pt x="88553" y="144233"/>
                    <a:pt x="87314" y="148044"/>
                    <a:pt x="86648" y="151949"/>
                  </a:cubicBezTo>
                  <a:cubicBezTo>
                    <a:pt x="82552" y="173570"/>
                    <a:pt x="78456" y="195288"/>
                    <a:pt x="74456" y="216909"/>
                  </a:cubicBezTo>
                  <a:cubicBezTo>
                    <a:pt x="74456" y="216909"/>
                    <a:pt x="74456" y="216909"/>
                    <a:pt x="74456" y="216909"/>
                  </a:cubicBezTo>
                  <a:cubicBezTo>
                    <a:pt x="71503" y="221577"/>
                    <a:pt x="70074" y="226910"/>
                    <a:pt x="70550" y="232340"/>
                  </a:cubicBezTo>
                  <a:cubicBezTo>
                    <a:pt x="71312" y="242055"/>
                    <a:pt x="68741" y="250914"/>
                    <a:pt x="65407" y="259772"/>
                  </a:cubicBezTo>
                  <a:cubicBezTo>
                    <a:pt x="62835" y="266725"/>
                    <a:pt x="60835" y="273869"/>
                    <a:pt x="58549" y="280822"/>
                  </a:cubicBezTo>
                  <a:cubicBezTo>
                    <a:pt x="46262" y="317398"/>
                    <a:pt x="29688" y="351688"/>
                    <a:pt x="5971" y="382263"/>
                  </a:cubicBezTo>
                  <a:cubicBezTo>
                    <a:pt x="4352" y="384359"/>
                    <a:pt x="2542" y="386359"/>
                    <a:pt x="1113" y="388645"/>
                  </a:cubicBezTo>
                  <a:cubicBezTo>
                    <a:pt x="-411" y="391122"/>
                    <a:pt x="-506" y="394074"/>
                    <a:pt x="1685" y="396075"/>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50" name="Free-form: Shape 149">
              <a:extLst>
                <a:ext uri="{FF2B5EF4-FFF2-40B4-BE49-F238E27FC236}">
                  <a16:creationId xmlns:a16="http://schemas.microsoft.com/office/drawing/2014/main" id="{3AFB386C-58BA-589C-F5BC-602771B4AC9F}"/>
                </a:ext>
              </a:extLst>
            </p:cNvPr>
            <p:cNvSpPr/>
            <p:nvPr/>
          </p:nvSpPr>
          <p:spPr>
            <a:xfrm>
              <a:off x="4726182" y="3138272"/>
              <a:ext cx="552512" cy="577245"/>
            </a:xfrm>
            <a:custGeom>
              <a:avLst/>
              <a:gdLst>
                <a:gd name="connsiteX0" fmla="*/ 48318 w 552512"/>
                <a:gd name="connsiteY0" fmla="*/ 412076 h 577245"/>
                <a:gd name="connsiteX1" fmla="*/ 79751 w 552512"/>
                <a:gd name="connsiteY1" fmla="*/ 458653 h 577245"/>
                <a:gd name="connsiteX2" fmla="*/ 161570 w 552512"/>
                <a:gd name="connsiteY2" fmla="*/ 530757 h 577245"/>
                <a:gd name="connsiteX3" fmla="*/ 162618 w 552512"/>
                <a:gd name="connsiteY3" fmla="*/ 531424 h 577245"/>
                <a:gd name="connsiteX4" fmla="*/ 208814 w 552512"/>
                <a:gd name="connsiteY4" fmla="*/ 558380 h 577245"/>
                <a:gd name="connsiteX5" fmla="*/ 218911 w 552512"/>
                <a:gd name="connsiteY5" fmla="*/ 563333 h 577245"/>
                <a:gd name="connsiteX6" fmla="*/ 221292 w 552512"/>
                <a:gd name="connsiteY6" fmla="*/ 564190 h 577245"/>
                <a:gd name="connsiteX7" fmla="*/ 270822 w 552512"/>
                <a:gd name="connsiteY7" fmla="*/ 575715 h 577245"/>
                <a:gd name="connsiteX8" fmla="*/ 272727 w 552512"/>
                <a:gd name="connsiteY8" fmla="*/ 575906 h 577245"/>
                <a:gd name="connsiteX9" fmla="*/ 345022 w 552512"/>
                <a:gd name="connsiteY9" fmla="*/ 576763 h 577245"/>
                <a:gd name="connsiteX10" fmla="*/ 349689 w 552512"/>
                <a:gd name="connsiteY10" fmla="*/ 575715 h 577245"/>
                <a:gd name="connsiteX11" fmla="*/ 360167 w 552512"/>
                <a:gd name="connsiteY11" fmla="*/ 573810 h 577245"/>
                <a:gd name="connsiteX12" fmla="*/ 364643 w 552512"/>
                <a:gd name="connsiteY12" fmla="*/ 573239 h 577245"/>
                <a:gd name="connsiteX13" fmla="*/ 437319 w 552512"/>
                <a:gd name="connsiteY13" fmla="*/ 544664 h 577245"/>
                <a:gd name="connsiteX14" fmla="*/ 508090 w 552512"/>
                <a:gd name="connsiteY14" fmla="*/ 477608 h 577245"/>
                <a:gd name="connsiteX15" fmla="*/ 540761 w 552512"/>
                <a:gd name="connsiteY15" fmla="*/ 407885 h 577245"/>
                <a:gd name="connsiteX16" fmla="*/ 541046 w 552512"/>
                <a:gd name="connsiteY16" fmla="*/ 406646 h 577245"/>
                <a:gd name="connsiteX17" fmla="*/ 547809 w 552512"/>
                <a:gd name="connsiteY17" fmla="*/ 372261 h 577245"/>
                <a:gd name="connsiteX18" fmla="*/ 547523 w 552512"/>
                <a:gd name="connsiteY18" fmla="*/ 372071 h 577245"/>
                <a:gd name="connsiteX19" fmla="*/ 548095 w 552512"/>
                <a:gd name="connsiteY19" fmla="*/ 370737 h 577245"/>
                <a:gd name="connsiteX20" fmla="*/ 551048 w 552512"/>
                <a:gd name="connsiteY20" fmla="*/ 354259 h 577245"/>
                <a:gd name="connsiteX21" fmla="*/ 550857 w 552512"/>
                <a:gd name="connsiteY21" fmla="*/ 353306 h 577245"/>
                <a:gd name="connsiteX22" fmla="*/ 550857 w 552512"/>
                <a:gd name="connsiteY22" fmla="*/ 353306 h 577245"/>
                <a:gd name="connsiteX23" fmla="*/ 552191 w 552512"/>
                <a:gd name="connsiteY23" fmla="*/ 348449 h 577245"/>
                <a:gd name="connsiteX24" fmla="*/ 545904 w 552512"/>
                <a:gd name="connsiteY24" fmla="*/ 335495 h 577245"/>
                <a:gd name="connsiteX25" fmla="*/ 522473 w 552512"/>
                <a:gd name="connsiteY25" fmla="*/ 326351 h 577245"/>
                <a:gd name="connsiteX26" fmla="*/ 522473 w 552512"/>
                <a:gd name="connsiteY26" fmla="*/ 326160 h 577245"/>
                <a:gd name="connsiteX27" fmla="*/ 477705 w 552512"/>
                <a:gd name="connsiteY27" fmla="*/ 314159 h 577245"/>
                <a:gd name="connsiteX28" fmla="*/ 465704 w 552512"/>
                <a:gd name="connsiteY28" fmla="*/ 313206 h 577245"/>
                <a:gd name="connsiteX29" fmla="*/ 455321 w 552512"/>
                <a:gd name="connsiteY29" fmla="*/ 323207 h 577245"/>
                <a:gd name="connsiteX30" fmla="*/ 455036 w 552512"/>
                <a:gd name="connsiteY30" fmla="*/ 329208 h 577245"/>
                <a:gd name="connsiteX31" fmla="*/ 455036 w 552512"/>
                <a:gd name="connsiteY31" fmla="*/ 329208 h 577245"/>
                <a:gd name="connsiteX32" fmla="*/ 455036 w 552512"/>
                <a:gd name="connsiteY32" fmla="*/ 329208 h 577245"/>
                <a:gd name="connsiteX33" fmla="*/ 452750 w 552512"/>
                <a:gd name="connsiteY33" fmla="*/ 334637 h 577245"/>
                <a:gd name="connsiteX34" fmla="*/ 438367 w 552512"/>
                <a:gd name="connsiteY34" fmla="*/ 389787 h 577245"/>
                <a:gd name="connsiteX35" fmla="*/ 435605 w 552512"/>
                <a:gd name="connsiteY35" fmla="*/ 394550 h 577245"/>
                <a:gd name="connsiteX36" fmla="*/ 430747 w 552512"/>
                <a:gd name="connsiteY36" fmla="*/ 404741 h 577245"/>
                <a:gd name="connsiteX37" fmla="*/ 400838 w 552512"/>
                <a:gd name="connsiteY37" fmla="*/ 454748 h 577245"/>
                <a:gd name="connsiteX38" fmla="*/ 370454 w 552512"/>
                <a:gd name="connsiteY38" fmla="*/ 484370 h 577245"/>
                <a:gd name="connsiteX39" fmla="*/ 321781 w 552512"/>
                <a:gd name="connsiteY39" fmla="*/ 512755 h 577245"/>
                <a:gd name="connsiteX40" fmla="*/ 280823 w 552512"/>
                <a:gd name="connsiteY40" fmla="*/ 524090 h 577245"/>
                <a:gd name="connsiteX41" fmla="*/ 152998 w 552512"/>
                <a:gd name="connsiteY41" fmla="*/ 455700 h 577245"/>
                <a:gd name="connsiteX42" fmla="*/ 114517 w 552512"/>
                <a:gd name="connsiteY42" fmla="*/ 382929 h 577245"/>
                <a:gd name="connsiteX43" fmla="*/ 75845 w 552512"/>
                <a:gd name="connsiteY43" fmla="*/ 147757 h 577245"/>
                <a:gd name="connsiteX44" fmla="*/ 75560 w 552512"/>
                <a:gd name="connsiteY44" fmla="*/ 143090 h 577245"/>
                <a:gd name="connsiteX45" fmla="*/ 70035 w 552512"/>
                <a:gd name="connsiteY45" fmla="*/ 66890 h 577245"/>
                <a:gd name="connsiteX46" fmla="*/ 66606 w 552512"/>
                <a:gd name="connsiteY46" fmla="*/ 25075 h 577245"/>
                <a:gd name="connsiteX47" fmla="*/ 66320 w 552512"/>
                <a:gd name="connsiteY47" fmla="*/ 24122 h 577245"/>
                <a:gd name="connsiteX48" fmla="*/ 66035 w 552512"/>
                <a:gd name="connsiteY48" fmla="*/ 22789 h 577245"/>
                <a:gd name="connsiteX49" fmla="*/ 64320 w 552512"/>
                <a:gd name="connsiteY49" fmla="*/ 16883 h 577245"/>
                <a:gd name="connsiteX50" fmla="*/ 63558 w 552512"/>
                <a:gd name="connsiteY50" fmla="*/ 14788 h 577245"/>
                <a:gd name="connsiteX51" fmla="*/ 62701 w 552512"/>
                <a:gd name="connsiteY51" fmla="*/ 12597 h 577245"/>
                <a:gd name="connsiteX52" fmla="*/ 62415 w 552512"/>
                <a:gd name="connsiteY52" fmla="*/ 12026 h 577245"/>
                <a:gd name="connsiteX53" fmla="*/ 54319 w 552512"/>
                <a:gd name="connsiteY53" fmla="*/ 3263 h 577245"/>
                <a:gd name="connsiteX54" fmla="*/ 41555 w 552512"/>
                <a:gd name="connsiteY54" fmla="*/ 2882 h 577245"/>
                <a:gd name="connsiteX55" fmla="*/ 41555 w 552512"/>
                <a:gd name="connsiteY55" fmla="*/ 2882 h 577245"/>
                <a:gd name="connsiteX56" fmla="*/ 35936 w 552512"/>
                <a:gd name="connsiteY56" fmla="*/ 1929 h 577245"/>
                <a:gd name="connsiteX57" fmla="*/ 15838 w 552512"/>
                <a:gd name="connsiteY57" fmla="*/ 119 h 577245"/>
                <a:gd name="connsiteX58" fmla="*/ 6122 w 552512"/>
                <a:gd name="connsiteY58" fmla="*/ 1262 h 577245"/>
                <a:gd name="connsiteX59" fmla="*/ 1550 w 552512"/>
                <a:gd name="connsiteY59" fmla="*/ 10787 h 577245"/>
                <a:gd name="connsiteX60" fmla="*/ 503 w 552512"/>
                <a:gd name="connsiteY60" fmla="*/ 16026 h 577245"/>
                <a:gd name="connsiteX61" fmla="*/ 503 w 552512"/>
                <a:gd name="connsiteY61" fmla="*/ 118896 h 577245"/>
                <a:gd name="connsiteX62" fmla="*/ 24506 w 552512"/>
                <a:gd name="connsiteY62" fmla="*/ 328351 h 577245"/>
                <a:gd name="connsiteX63" fmla="*/ 27458 w 552512"/>
                <a:gd name="connsiteY63" fmla="*/ 343305 h 577245"/>
                <a:gd name="connsiteX64" fmla="*/ 37555 w 552512"/>
                <a:gd name="connsiteY64" fmla="*/ 382834 h 577245"/>
                <a:gd name="connsiteX65" fmla="*/ 48318 w 552512"/>
                <a:gd name="connsiteY65" fmla="*/ 411695 h 577245"/>
                <a:gd name="connsiteX66" fmla="*/ 48318 w 552512"/>
                <a:gd name="connsiteY66" fmla="*/ 411885 h 57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52512" h="577245">
                  <a:moveTo>
                    <a:pt x="48318" y="412076"/>
                  </a:moveTo>
                  <a:cubicBezTo>
                    <a:pt x="57176" y="428459"/>
                    <a:pt x="69559" y="442937"/>
                    <a:pt x="79751" y="458653"/>
                  </a:cubicBezTo>
                  <a:cubicBezTo>
                    <a:pt x="107754" y="501992"/>
                    <a:pt x="131281" y="517708"/>
                    <a:pt x="161570" y="530757"/>
                  </a:cubicBezTo>
                  <a:cubicBezTo>
                    <a:pt x="161951" y="530948"/>
                    <a:pt x="162237" y="531233"/>
                    <a:pt x="162618" y="531424"/>
                  </a:cubicBezTo>
                  <a:cubicBezTo>
                    <a:pt x="176715" y="541997"/>
                    <a:pt x="208243" y="557427"/>
                    <a:pt x="208814" y="558380"/>
                  </a:cubicBezTo>
                  <a:cubicBezTo>
                    <a:pt x="212148" y="560094"/>
                    <a:pt x="215577" y="561713"/>
                    <a:pt x="218911" y="563333"/>
                  </a:cubicBezTo>
                  <a:cubicBezTo>
                    <a:pt x="219673" y="563714"/>
                    <a:pt x="220530" y="563999"/>
                    <a:pt x="221292" y="564190"/>
                  </a:cubicBezTo>
                  <a:cubicBezTo>
                    <a:pt x="237675" y="568476"/>
                    <a:pt x="254058" y="572858"/>
                    <a:pt x="270822" y="575715"/>
                  </a:cubicBezTo>
                  <a:cubicBezTo>
                    <a:pt x="271394" y="575810"/>
                    <a:pt x="272060" y="575906"/>
                    <a:pt x="272727" y="575906"/>
                  </a:cubicBezTo>
                  <a:cubicBezTo>
                    <a:pt x="296349" y="577334"/>
                    <a:pt x="320352" y="577620"/>
                    <a:pt x="345022" y="576763"/>
                  </a:cubicBezTo>
                  <a:cubicBezTo>
                    <a:pt x="346641" y="576763"/>
                    <a:pt x="348165" y="576287"/>
                    <a:pt x="349689" y="575715"/>
                  </a:cubicBezTo>
                  <a:cubicBezTo>
                    <a:pt x="353023" y="574477"/>
                    <a:pt x="356547" y="573810"/>
                    <a:pt x="360167" y="573810"/>
                  </a:cubicBezTo>
                  <a:cubicBezTo>
                    <a:pt x="361691" y="573810"/>
                    <a:pt x="363215" y="573715"/>
                    <a:pt x="364643" y="573239"/>
                  </a:cubicBezTo>
                  <a:cubicBezTo>
                    <a:pt x="389504" y="565428"/>
                    <a:pt x="414269" y="557427"/>
                    <a:pt x="437319" y="544664"/>
                  </a:cubicBezTo>
                  <a:cubicBezTo>
                    <a:pt x="466847" y="528281"/>
                    <a:pt x="490278" y="505897"/>
                    <a:pt x="508090" y="477608"/>
                  </a:cubicBezTo>
                  <a:cubicBezTo>
                    <a:pt x="521901" y="455795"/>
                    <a:pt x="533712" y="432935"/>
                    <a:pt x="540761" y="407885"/>
                  </a:cubicBezTo>
                  <a:cubicBezTo>
                    <a:pt x="540856" y="407504"/>
                    <a:pt x="540951" y="407027"/>
                    <a:pt x="541046" y="406646"/>
                  </a:cubicBezTo>
                  <a:cubicBezTo>
                    <a:pt x="543523" y="395216"/>
                    <a:pt x="545714" y="383786"/>
                    <a:pt x="547809" y="372261"/>
                  </a:cubicBezTo>
                  <a:cubicBezTo>
                    <a:pt x="547714" y="372261"/>
                    <a:pt x="547619" y="372071"/>
                    <a:pt x="547523" y="372071"/>
                  </a:cubicBezTo>
                  <a:cubicBezTo>
                    <a:pt x="547714" y="371594"/>
                    <a:pt x="547904" y="371213"/>
                    <a:pt x="548095" y="370737"/>
                  </a:cubicBezTo>
                  <a:cubicBezTo>
                    <a:pt x="549047" y="365308"/>
                    <a:pt x="550095" y="359783"/>
                    <a:pt x="551048" y="354259"/>
                  </a:cubicBezTo>
                  <a:cubicBezTo>
                    <a:pt x="551048" y="353973"/>
                    <a:pt x="550952" y="353592"/>
                    <a:pt x="550857" y="353306"/>
                  </a:cubicBezTo>
                  <a:cubicBezTo>
                    <a:pt x="550857" y="353306"/>
                    <a:pt x="550857" y="353306"/>
                    <a:pt x="550857" y="353306"/>
                  </a:cubicBezTo>
                  <a:cubicBezTo>
                    <a:pt x="551333" y="351687"/>
                    <a:pt x="551714" y="350068"/>
                    <a:pt x="552191" y="348449"/>
                  </a:cubicBezTo>
                  <a:cubicBezTo>
                    <a:pt x="553429" y="342543"/>
                    <a:pt x="551048" y="338162"/>
                    <a:pt x="545904" y="335495"/>
                  </a:cubicBezTo>
                  <a:cubicBezTo>
                    <a:pt x="538379" y="331685"/>
                    <a:pt x="531140" y="327208"/>
                    <a:pt x="522473" y="326351"/>
                  </a:cubicBezTo>
                  <a:cubicBezTo>
                    <a:pt x="522473" y="326351"/>
                    <a:pt x="522473" y="326255"/>
                    <a:pt x="522473" y="326160"/>
                  </a:cubicBezTo>
                  <a:cubicBezTo>
                    <a:pt x="508090" y="320159"/>
                    <a:pt x="492659" y="317969"/>
                    <a:pt x="477705" y="314159"/>
                  </a:cubicBezTo>
                  <a:cubicBezTo>
                    <a:pt x="473895" y="313206"/>
                    <a:pt x="469704" y="313206"/>
                    <a:pt x="465704" y="313206"/>
                  </a:cubicBezTo>
                  <a:cubicBezTo>
                    <a:pt x="459417" y="313301"/>
                    <a:pt x="457226" y="315587"/>
                    <a:pt x="455321" y="323207"/>
                  </a:cubicBezTo>
                  <a:cubicBezTo>
                    <a:pt x="454845" y="325112"/>
                    <a:pt x="455131" y="327208"/>
                    <a:pt x="455036" y="329208"/>
                  </a:cubicBezTo>
                  <a:lnTo>
                    <a:pt x="455036" y="329208"/>
                  </a:lnTo>
                  <a:cubicBezTo>
                    <a:pt x="455036" y="329208"/>
                    <a:pt x="455036" y="329208"/>
                    <a:pt x="455036" y="329208"/>
                  </a:cubicBezTo>
                  <a:cubicBezTo>
                    <a:pt x="454274" y="331018"/>
                    <a:pt x="453035" y="332828"/>
                    <a:pt x="452750" y="334637"/>
                  </a:cubicBezTo>
                  <a:cubicBezTo>
                    <a:pt x="449987" y="353592"/>
                    <a:pt x="444177" y="371690"/>
                    <a:pt x="438367" y="389787"/>
                  </a:cubicBezTo>
                  <a:cubicBezTo>
                    <a:pt x="437795" y="391502"/>
                    <a:pt x="436748" y="393121"/>
                    <a:pt x="435605" y="394550"/>
                  </a:cubicBezTo>
                  <a:cubicBezTo>
                    <a:pt x="433223" y="397502"/>
                    <a:pt x="431795" y="401027"/>
                    <a:pt x="430747" y="404741"/>
                  </a:cubicBezTo>
                  <a:cubicBezTo>
                    <a:pt x="425032" y="423887"/>
                    <a:pt x="414173" y="440174"/>
                    <a:pt x="400838" y="454748"/>
                  </a:cubicBezTo>
                  <a:cubicBezTo>
                    <a:pt x="391313" y="465225"/>
                    <a:pt x="381217" y="475322"/>
                    <a:pt x="370454" y="484370"/>
                  </a:cubicBezTo>
                  <a:cubicBezTo>
                    <a:pt x="355976" y="496562"/>
                    <a:pt x="339402" y="506087"/>
                    <a:pt x="321781" y="512755"/>
                  </a:cubicBezTo>
                  <a:cubicBezTo>
                    <a:pt x="308636" y="517803"/>
                    <a:pt x="295016" y="523518"/>
                    <a:pt x="280823" y="524090"/>
                  </a:cubicBezTo>
                  <a:cubicBezTo>
                    <a:pt x="214625" y="526757"/>
                    <a:pt x="168905" y="477322"/>
                    <a:pt x="152998" y="455700"/>
                  </a:cubicBezTo>
                  <a:cubicBezTo>
                    <a:pt x="136615" y="433412"/>
                    <a:pt x="122423" y="409313"/>
                    <a:pt x="114517" y="382929"/>
                  </a:cubicBezTo>
                  <a:cubicBezTo>
                    <a:pt x="80989" y="271487"/>
                    <a:pt x="76798" y="172236"/>
                    <a:pt x="75845" y="147757"/>
                  </a:cubicBezTo>
                  <a:cubicBezTo>
                    <a:pt x="75845" y="146233"/>
                    <a:pt x="75655" y="144614"/>
                    <a:pt x="75560" y="143090"/>
                  </a:cubicBezTo>
                  <a:cubicBezTo>
                    <a:pt x="72702" y="117944"/>
                    <a:pt x="70511" y="92607"/>
                    <a:pt x="70035" y="66890"/>
                  </a:cubicBezTo>
                  <a:cubicBezTo>
                    <a:pt x="68702" y="52983"/>
                    <a:pt x="67559" y="38981"/>
                    <a:pt x="66606" y="25075"/>
                  </a:cubicBezTo>
                  <a:cubicBezTo>
                    <a:pt x="66511" y="24789"/>
                    <a:pt x="66320" y="24503"/>
                    <a:pt x="66320" y="24122"/>
                  </a:cubicBezTo>
                  <a:cubicBezTo>
                    <a:pt x="66320" y="23741"/>
                    <a:pt x="66130" y="23170"/>
                    <a:pt x="66035" y="22789"/>
                  </a:cubicBezTo>
                  <a:cubicBezTo>
                    <a:pt x="65463" y="20789"/>
                    <a:pt x="64892" y="18884"/>
                    <a:pt x="64320" y="16883"/>
                  </a:cubicBezTo>
                  <a:cubicBezTo>
                    <a:pt x="63558" y="14407"/>
                    <a:pt x="64511" y="16883"/>
                    <a:pt x="63558" y="14788"/>
                  </a:cubicBezTo>
                  <a:cubicBezTo>
                    <a:pt x="63272" y="14026"/>
                    <a:pt x="60701" y="10121"/>
                    <a:pt x="62701" y="12597"/>
                  </a:cubicBezTo>
                  <a:cubicBezTo>
                    <a:pt x="62510" y="12407"/>
                    <a:pt x="62510" y="12216"/>
                    <a:pt x="62415" y="12026"/>
                  </a:cubicBezTo>
                  <a:cubicBezTo>
                    <a:pt x="59939" y="8978"/>
                    <a:pt x="57367" y="5930"/>
                    <a:pt x="54319" y="3263"/>
                  </a:cubicBezTo>
                  <a:cubicBezTo>
                    <a:pt x="50128" y="2786"/>
                    <a:pt x="45842" y="2596"/>
                    <a:pt x="41555" y="2882"/>
                  </a:cubicBezTo>
                  <a:cubicBezTo>
                    <a:pt x="41555" y="2882"/>
                    <a:pt x="41555" y="2882"/>
                    <a:pt x="41555" y="2882"/>
                  </a:cubicBezTo>
                  <a:cubicBezTo>
                    <a:pt x="39650" y="2596"/>
                    <a:pt x="37841" y="2215"/>
                    <a:pt x="35936" y="1929"/>
                  </a:cubicBezTo>
                  <a:cubicBezTo>
                    <a:pt x="29268" y="1358"/>
                    <a:pt x="22505" y="786"/>
                    <a:pt x="15838" y="119"/>
                  </a:cubicBezTo>
                  <a:cubicBezTo>
                    <a:pt x="12409" y="-262"/>
                    <a:pt x="9170" y="310"/>
                    <a:pt x="6122" y="1262"/>
                  </a:cubicBezTo>
                  <a:cubicBezTo>
                    <a:pt x="4503" y="4406"/>
                    <a:pt x="2979" y="7549"/>
                    <a:pt x="1550" y="10787"/>
                  </a:cubicBezTo>
                  <a:cubicBezTo>
                    <a:pt x="884" y="12407"/>
                    <a:pt x="503" y="14216"/>
                    <a:pt x="503" y="16026"/>
                  </a:cubicBezTo>
                  <a:cubicBezTo>
                    <a:pt x="-69" y="50316"/>
                    <a:pt x="-259" y="84606"/>
                    <a:pt x="503" y="118896"/>
                  </a:cubicBezTo>
                  <a:cubicBezTo>
                    <a:pt x="2312" y="190429"/>
                    <a:pt x="14695" y="258818"/>
                    <a:pt x="24506" y="328351"/>
                  </a:cubicBezTo>
                  <a:cubicBezTo>
                    <a:pt x="25172" y="333399"/>
                    <a:pt x="26220" y="338352"/>
                    <a:pt x="27458" y="343305"/>
                  </a:cubicBezTo>
                  <a:cubicBezTo>
                    <a:pt x="30792" y="356450"/>
                    <a:pt x="34221" y="369594"/>
                    <a:pt x="37555" y="382834"/>
                  </a:cubicBezTo>
                  <a:cubicBezTo>
                    <a:pt x="40031" y="392835"/>
                    <a:pt x="43460" y="402646"/>
                    <a:pt x="48318" y="411695"/>
                  </a:cubicBezTo>
                  <a:cubicBezTo>
                    <a:pt x="48318" y="411695"/>
                    <a:pt x="48318" y="411790"/>
                    <a:pt x="48318" y="411885"/>
                  </a:cubicBezTo>
                  <a:close/>
                </a:path>
              </a:pathLst>
            </a:custGeom>
            <a:solidFill>
              <a:schemeClr val="accent3">
                <a:alpha val="94000"/>
              </a:schemeClr>
            </a:solidFill>
            <a:ln w="9525" cap="flat">
              <a:noFill/>
              <a:prstDash val="solid"/>
              <a:miter/>
            </a:ln>
          </p:spPr>
          <p:txBody>
            <a:bodyPr rtlCol="0" anchor="ctr"/>
            <a:lstStyle/>
            <a:p>
              <a:endParaRPr lang="en-NZ"/>
            </a:p>
          </p:txBody>
        </p:sp>
      </p:grpSp>
      <p:pic>
        <p:nvPicPr>
          <p:cNvPr id="152" name="Graphic 151">
            <a:extLst>
              <a:ext uri="{FF2B5EF4-FFF2-40B4-BE49-F238E27FC236}">
                <a16:creationId xmlns:a16="http://schemas.microsoft.com/office/drawing/2014/main" id="{B7BA12A9-A39D-A894-FEF2-D6AC14B8EC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6024" y="970025"/>
            <a:ext cx="172773" cy="172773"/>
          </a:xfrm>
          <a:prstGeom prst="rect">
            <a:avLst/>
          </a:prstGeom>
        </p:spPr>
      </p:pic>
      <p:pic>
        <p:nvPicPr>
          <p:cNvPr id="153" name="Graphic 152">
            <a:extLst>
              <a:ext uri="{FF2B5EF4-FFF2-40B4-BE49-F238E27FC236}">
                <a16:creationId xmlns:a16="http://schemas.microsoft.com/office/drawing/2014/main" id="{A05E54AB-A6C7-2DA4-94B6-3DC5A6243E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4090" y="987495"/>
            <a:ext cx="172773" cy="172773"/>
          </a:xfrm>
          <a:prstGeom prst="rect">
            <a:avLst/>
          </a:prstGeom>
        </p:spPr>
      </p:pic>
      <p:pic>
        <p:nvPicPr>
          <p:cNvPr id="154" name="Graphic 153">
            <a:extLst>
              <a:ext uri="{FF2B5EF4-FFF2-40B4-BE49-F238E27FC236}">
                <a16:creationId xmlns:a16="http://schemas.microsoft.com/office/drawing/2014/main" id="{E32B6D99-C796-722B-AF30-FF95978671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28224" y="4294890"/>
            <a:ext cx="172773" cy="172773"/>
          </a:xfrm>
          <a:prstGeom prst="rect">
            <a:avLst/>
          </a:prstGeom>
        </p:spPr>
      </p:pic>
      <p:pic>
        <p:nvPicPr>
          <p:cNvPr id="155" name="Graphic 154">
            <a:extLst>
              <a:ext uri="{FF2B5EF4-FFF2-40B4-BE49-F238E27FC236}">
                <a16:creationId xmlns:a16="http://schemas.microsoft.com/office/drawing/2014/main" id="{BB48434F-06BB-DF95-5588-53792AF6A6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5694" y="4353415"/>
            <a:ext cx="172773" cy="172773"/>
          </a:xfrm>
          <a:prstGeom prst="rect">
            <a:avLst/>
          </a:prstGeom>
        </p:spPr>
      </p:pic>
      <p:sp>
        <p:nvSpPr>
          <p:cNvPr id="157" name="TextBox 156">
            <a:extLst>
              <a:ext uri="{FF2B5EF4-FFF2-40B4-BE49-F238E27FC236}">
                <a16:creationId xmlns:a16="http://schemas.microsoft.com/office/drawing/2014/main" id="{5F52BFE6-C9B9-4956-926C-66C01FB55DF2}"/>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18</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363053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F34BC-A823-F59E-48BC-0CE9227B08B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E7D24A7-5CFA-C974-85D9-71D5F8587E2E}"/>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6" name="Rectangle 5">
            <a:extLst>
              <a:ext uri="{FF2B5EF4-FFF2-40B4-BE49-F238E27FC236}">
                <a16:creationId xmlns:a16="http://schemas.microsoft.com/office/drawing/2014/main" id="{206B1451-4FE6-DCBA-A53F-15206007348C}"/>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4" name="TextBox 3">
            <a:extLst>
              <a:ext uri="{FF2B5EF4-FFF2-40B4-BE49-F238E27FC236}">
                <a16:creationId xmlns:a16="http://schemas.microsoft.com/office/drawing/2014/main" id="{AA6804F2-3BFB-2447-28EF-ACA7172DF236}"/>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Role and </a:t>
            </a:r>
            <a:b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career moves</a:t>
            </a:r>
          </a:p>
        </p:txBody>
      </p:sp>
      <p:sp>
        <p:nvSpPr>
          <p:cNvPr id="5" name="TextBox 4">
            <a:extLst>
              <a:ext uri="{FF2B5EF4-FFF2-40B4-BE49-F238E27FC236}">
                <a16:creationId xmlns:a16="http://schemas.microsoft.com/office/drawing/2014/main" id="{67133105-4F4F-D5D6-24DD-6A3684907739}"/>
              </a:ext>
            </a:extLst>
          </p:cNvPr>
          <p:cNvSpPr txBox="1"/>
          <p:nvPr/>
        </p:nvSpPr>
        <p:spPr>
          <a:xfrm>
            <a:off x="2056464" y="6131443"/>
            <a:ext cx="5669668" cy="533672"/>
          </a:xfrm>
          <a:prstGeom prst="rect">
            <a:avLst/>
          </a:prstGeom>
          <a:noFill/>
        </p:spPr>
        <p:txBody>
          <a:bodyPr wrap="square" lIns="0" tIns="0" rIns="36000">
            <a:spAutoFit/>
          </a:bodyPr>
          <a:lstStyle/>
          <a:p>
            <a:pPr marL="0" lvl="1">
              <a:lnSpc>
                <a:spcPts val="1250"/>
              </a:lnSpc>
              <a:spcAft>
                <a:spcPts val="601"/>
              </a:spcAft>
              <a:buClr>
                <a:schemeClr val="accent1"/>
              </a:buClr>
              <a:buSzPct val="85000"/>
            </a:pPr>
            <a:r>
              <a:rPr lang="en-GB" sz="1000" spc="-1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Growth and change is an important and inevitable part of a career path. As an employer, seeing and supporting your people's potential whether that’s within your own company or being the bridge to their next step shows commitment to your relationship and what's in their best interests.</a:t>
            </a:r>
            <a:endParaRPr lang="en-US" sz="1000" spc="-1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2B6D08FA-107E-266D-1A26-857607D12A0D}"/>
              </a:ext>
            </a:extLst>
          </p:cNvPr>
          <p:cNvSpPr txBox="1"/>
          <p:nvPr/>
        </p:nvSpPr>
        <p:spPr>
          <a:xfrm>
            <a:off x="3551011" y="711628"/>
            <a:ext cx="2751432" cy="2623243"/>
          </a:xfrm>
          <a:prstGeom prst="rect">
            <a:avLst/>
          </a:prstGeom>
          <a:noFill/>
        </p:spPr>
        <p:txBody>
          <a:bodyPr wrap="square" lIns="0" tIns="0" rIns="0" bIns="0">
            <a:noAutofit/>
          </a:bodyPr>
          <a:lstStyle/>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Support workers to navigate the move into and out of apprenticeships, helping them understand expectations of the role, what comes next, and who can provide guidance along the way.</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Make it easy for all workers to see how they can grow within the company. Share your company's structure, what roles exist and why, and what steps they could take to get them.</a:t>
            </a:r>
          </a:p>
          <a:p>
            <a:pPr marL="180005" lvl="1" indent="-180005">
              <a:lnSpc>
                <a:spcPts val="1250"/>
              </a:lnSpc>
              <a:spcAft>
                <a:spcPts val="600"/>
              </a:spcAft>
              <a:buClr>
                <a:schemeClr val="accent2"/>
              </a:buClr>
              <a:buSzPct val="70000"/>
              <a:buFont typeface="Arial" panose="020B0604020202020204" pitchFamily="34" charset="0"/>
              <a:buChar char="►"/>
            </a:pPr>
            <a:r>
              <a:rPr lang="en-GB" sz="1001" spc="-10">
                <a:solidFill>
                  <a:schemeClr val="tx2">
                    <a:lumMod val="25000"/>
                  </a:schemeClr>
                </a:solidFill>
                <a:latin typeface="Segoe UI" panose="020B0502040204020203" pitchFamily="34" charset="0"/>
                <a:cs typeface="Segoe UI" panose="020B0502040204020203" pitchFamily="34" charset="0"/>
              </a:rPr>
              <a:t>Create equal opportunity for progression by being transparent about what roles are available and when, as well as the skills and experience needed to do the job well. </a:t>
            </a:r>
          </a:p>
          <a:p>
            <a:pPr marL="180005" lvl="1" indent="-180005">
              <a:lnSpc>
                <a:spcPts val="1250"/>
              </a:lnSpc>
              <a:spcAft>
                <a:spcPts val="600"/>
              </a:spcAft>
              <a:buClr>
                <a:schemeClr val="accent4"/>
              </a:buClr>
              <a:buSzPct val="70000"/>
              <a:buFont typeface="Arial" panose="020B0604020202020204" pitchFamily="34" charset="0"/>
              <a:buChar char="►"/>
            </a:pPr>
            <a:endParaRPr lang="en-NZ" sz="1001">
              <a:solidFill>
                <a:schemeClr val="tx2">
                  <a:lumMod val="25000"/>
                </a:schemeClr>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4DE0BB2D-42FD-5834-0030-9022FCE2FB2B}"/>
              </a:ext>
            </a:extLst>
          </p:cNvPr>
          <p:cNvSpPr txBox="1"/>
          <p:nvPr/>
        </p:nvSpPr>
        <p:spPr>
          <a:xfrm>
            <a:off x="6796347" y="711628"/>
            <a:ext cx="2751699" cy="4254540"/>
          </a:xfrm>
          <a:prstGeom prst="rect">
            <a:avLst/>
          </a:prstGeom>
          <a:noFill/>
        </p:spPr>
        <p:txBody>
          <a:bodyPr wrap="square" lIns="0" tIns="0" rIns="0" bIns="0">
            <a:noAutofit/>
          </a:bodyPr>
          <a:lstStyle/>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Invest time in having an exit conversation with departing team members to understand why they’re leaving and what their next steps are. There are opportunities for learning and growth for both parties if a safe space is created to capture feedback. Where appropriate, share learnings with your leadership team to discuss where/if improvements need to be made.</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Acknowledge the contributions of departing team members, take the time to say goodbye and create a comfortable space for the team </a:t>
            </a:r>
            <a:br>
              <a:rPr lang="en-GB" sz="1001">
                <a:solidFill>
                  <a:schemeClr val="tx2">
                    <a:lumMod val="25000"/>
                  </a:schemeClr>
                </a:solidFill>
                <a:latin typeface="Segoe UI" panose="020B05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cs typeface="Segoe UI" panose="020B0502040204020203" pitchFamily="34" charset="0"/>
              </a:rPr>
              <a:t>to do so too.</a:t>
            </a:r>
          </a:p>
          <a:p>
            <a:pPr marL="180005" lvl="1" indent="-180005">
              <a:lnSpc>
                <a:spcPts val="1250"/>
              </a:lnSpc>
              <a:spcAft>
                <a:spcPts val="600"/>
              </a:spcAft>
              <a:buClr>
                <a:schemeClr val="accent3">
                  <a:lumMod val="75000"/>
                </a:schemeClr>
              </a:buClr>
              <a:buSzPct val="70000"/>
              <a:buFont typeface="Arial" panose="020B0604020202020204" pitchFamily="34" charset="0"/>
              <a:buChar char="►"/>
            </a:pPr>
            <a:r>
              <a:rPr lang="en-GB" sz="1001">
                <a:solidFill>
                  <a:schemeClr val="tx2">
                    <a:lumMod val="25000"/>
                  </a:schemeClr>
                </a:solidFill>
                <a:latin typeface="Segoe UI" panose="020B0502040204020203" pitchFamily="34" charset="0"/>
                <a:cs typeface="Segoe UI" panose="020B0502040204020203" pitchFamily="34" charset="0"/>
              </a:rPr>
              <a:t>Write down the offboarding process so </a:t>
            </a:r>
            <a:br>
              <a:rPr lang="en-GB" sz="1001">
                <a:solidFill>
                  <a:schemeClr val="tx2">
                    <a:lumMod val="25000"/>
                  </a:schemeClr>
                </a:solidFill>
                <a:latin typeface="Segoe UI" panose="020B05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cs typeface="Segoe UI" panose="020B0502040204020203" pitchFamily="34" charset="0"/>
              </a:rPr>
              <a:t>it can be easily followed next time. </a:t>
            </a:r>
          </a:p>
          <a:p>
            <a:pPr marL="180005" lvl="1" indent="-180005">
              <a:lnSpc>
                <a:spcPts val="1250"/>
              </a:lnSpc>
              <a:spcAft>
                <a:spcPts val="600"/>
              </a:spcAft>
              <a:buClr>
                <a:schemeClr val="accent3"/>
              </a:buClr>
              <a:buSzPct val="70000"/>
              <a:buFont typeface="Arial" panose="020B0604020202020204" pitchFamily="34" charset="0"/>
              <a:buChar char="►"/>
            </a:pPr>
            <a:endParaRPr lang="en-NZ" sz="1050">
              <a:solidFill>
                <a:schemeClr val="tx2">
                  <a:lumMod val="25000"/>
                </a:schemeClr>
              </a:solidFill>
            </a:endParaRPr>
          </a:p>
        </p:txBody>
      </p:sp>
      <p:sp>
        <p:nvSpPr>
          <p:cNvPr id="13" name="TextBox 12">
            <a:extLst>
              <a:ext uri="{FF2B5EF4-FFF2-40B4-BE49-F238E27FC236}">
                <a16:creationId xmlns:a16="http://schemas.microsoft.com/office/drawing/2014/main" id="{E603E2EC-FF5E-99AB-4B56-D2CEDE78E920}"/>
              </a:ext>
            </a:extLst>
          </p:cNvPr>
          <p:cNvSpPr txBox="1"/>
          <p:nvPr/>
        </p:nvSpPr>
        <p:spPr>
          <a:xfrm>
            <a:off x="357954" y="711626"/>
            <a:ext cx="2751432" cy="4905301"/>
          </a:xfrm>
          <a:prstGeom prst="rect">
            <a:avLst/>
          </a:prstGeom>
          <a:noFill/>
        </p:spPr>
        <p:txBody>
          <a:bodyPr wrap="square" lIns="0" tIns="0" rIns="0" bIns="0">
            <a:noAutofit/>
          </a:bodyPr>
          <a:lstStyle/>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Can you reflect on a time when you would have appreciated guidance when faced with an important situation or choice you thought you had to keep to yourself?</a:t>
            </a:r>
          </a:p>
          <a:p>
            <a:pPr marL="360009" lvl="5" indent="-180005">
              <a:lnSpc>
                <a:spcPts val="1250"/>
              </a:lnSpc>
              <a:spcAft>
                <a:spcPts val="600"/>
              </a:spcAft>
              <a:buClr>
                <a:srgbClr val="245888"/>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How could you make workers feel safe and supported to openly discuss needs and future plans including moves to other companies or trades?</a:t>
            </a:r>
          </a:p>
          <a:p>
            <a:pPr marL="360009" lvl="5" indent="-180005">
              <a:lnSpc>
                <a:spcPts val="1250"/>
              </a:lnSpc>
              <a:spcAft>
                <a:spcPts val="600"/>
              </a:spcAft>
              <a:buClr>
                <a:srgbClr val="245888"/>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Could you connect them with people in your network who might be able to provide further guidance or opportunity that is more aligned with their goals and aspirations?</a:t>
            </a:r>
          </a:p>
          <a:p>
            <a:pPr marL="180005" lvl="1" indent="-180005">
              <a:lnSpc>
                <a:spcPts val="1250"/>
              </a:lnSpc>
              <a:spcAft>
                <a:spcPts val="600"/>
              </a:spcAft>
              <a:buClr>
                <a:schemeClr val="tx1"/>
              </a:buClr>
              <a:buSzPct val="70000"/>
              <a:buFont typeface="Arial" panose="020B0604020202020204"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Have you observed any pre or post resignation signals and trends, or perhaps needs that aren’t currently being met?</a:t>
            </a:r>
          </a:p>
          <a:p>
            <a:pPr marL="360009" lvl="5" indent="-180005">
              <a:lnSpc>
                <a:spcPts val="1250"/>
              </a:lnSpc>
              <a:spcAft>
                <a:spcPts val="600"/>
              </a:spcAft>
              <a:buClr>
                <a:srgbClr val="245888"/>
              </a:buClr>
              <a:buSzPct val="130000"/>
              <a:buFont typeface="Segoe UI Black" panose="020B0A02040204020203" pitchFamily="34" charset="0"/>
              <a:buChar char="+"/>
            </a:pPr>
            <a:r>
              <a:rPr lang="en-GB" sz="1001">
                <a:solidFill>
                  <a:schemeClr val="bg2">
                    <a:lumMod val="25000"/>
                  </a:schemeClr>
                </a:solidFill>
                <a:latin typeface="Segoe UI" panose="020B0502040204020203" pitchFamily="34" charset="0"/>
                <a:cs typeface="Segoe UI" panose="020B0502040204020203" pitchFamily="34" charset="0"/>
              </a:rPr>
              <a:t>Are there any issues you might be able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to proactively address before you see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it again in the future?</a:t>
            </a:r>
            <a:endParaRPr lang="en-US" sz="1050">
              <a:solidFill>
                <a:schemeClr val="bg2">
                  <a:lumMod val="25000"/>
                </a:schemeClr>
              </a:solidFill>
            </a:endParaRPr>
          </a:p>
          <a:p>
            <a:pPr marL="180005" lvl="1" indent="-180005">
              <a:lnSpc>
                <a:spcPts val="1250"/>
              </a:lnSpc>
              <a:spcAft>
                <a:spcPts val="300"/>
              </a:spcAft>
              <a:buClr>
                <a:schemeClr val="accent2"/>
              </a:buClr>
              <a:buSzPct val="83000"/>
              <a:buFont typeface="Arial" panose="020B0604020202020204" pitchFamily="34" charset="0"/>
              <a:buChar char="►"/>
            </a:pPr>
            <a:endParaRPr lang="en-US" sz="1050">
              <a:solidFill>
                <a:schemeClr val="bg2">
                  <a:lumMod val="25000"/>
                </a:schemeClr>
              </a:solidFill>
            </a:endParaRPr>
          </a:p>
          <a:p>
            <a:pPr lvl="1">
              <a:lnSpc>
                <a:spcPts val="1250"/>
              </a:lnSpc>
              <a:spcAft>
                <a:spcPts val="300"/>
              </a:spcAft>
              <a:buClr>
                <a:schemeClr val="accent2"/>
              </a:buClr>
              <a:buSzPct val="83000"/>
            </a:pPr>
            <a:br>
              <a:rPr lang="en-US" sz="1050">
                <a:solidFill>
                  <a:schemeClr val="bg2">
                    <a:lumMod val="25000"/>
                  </a:schemeClr>
                </a:solidFill>
              </a:rPr>
            </a:br>
            <a:br>
              <a:rPr lang="en-US" sz="1050">
                <a:solidFill>
                  <a:schemeClr val="tx2">
                    <a:lumMod val="25000"/>
                  </a:schemeClr>
                </a:solidFill>
              </a:rPr>
            </a:br>
            <a:br>
              <a:rPr lang="en-US" sz="1050">
                <a:solidFill>
                  <a:schemeClr val="tx2">
                    <a:lumMod val="25000"/>
                  </a:schemeClr>
                </a:solidFill>
              </a:rPr>
            </a:br>
            <a:endParaRPr lang="en-US" sz="1050">
              <a:solidFill>
                <a:schemeClr val="tx2">
                  <a:lumMod val="25000"/>
                </a:schemeClr>
              </a:solidFill>
            </a:endParaRPr>
          </a:p>
        </p:txBody>
      </p:sp>
      <p:sp>
        <p:nvSpPr>
          <p:cNvPr id="36" name="TextBox 35">
            <a:extLst>
              <a:ext uri="{FF2B5EF4-FFF2-40B4-BE49-F238E27FC236}">
                <a16:creationId xmlns:a16="http://schemas.microsoft.com/office/drawing/2014/main" id="{C2E84AA7-62F5-4159-3556-0748074A3AD4}"/>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2">
                  <a:lumMod val="25000"/>
                </a:schemeClr>
              </a:solidFill>
              <a:latin typeface="Segoe UI Black" panose="020B0A02040204020203" pitchFamily="34" charset="0"/>
              <a:ea typeface="Segoe UI Black" panose="020B0A02040204020203" pitchFamily="34" charset="0"/>
            </a:endParaRPr>
          </a:p>
        </p:txBody>
      </p:sp>
      <p:cxnSp>
        <p:nvCxnSpPr>
          <p:cNvPr id="38" name="Straight Connector 37">
            <a:extLst>
              <a:ext uri="{FF2B5EF4-FFF2-40B4-BE49-F238E27FC236}">
                <a16:creationId xmlns:a16="http://schemas.microsoft.com/office/drawing/2014/main" id="{AFFF3E4E-408C-1C7F-0539-1CE6B95C71B6}"/>
              </a:ext>
            </a:extLst>
          </p:cNvPr>
          <p:cNvCxnSpPr>
            <a:cxnSpLocks/>
          </p:cNvCxnSpPr>
          <p:nvPr/>
        </p:nvCxnSpPr>
        <p:spPr>
          <a:xfrm>
            <a:off x="1877702" y="6140968"/>
            <a:ext cx="0" cy="46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6EFF85A-5AB3-D897-5165-8208869B5C86}"/>
              </a:ext>
            </a:extLst>
          </p:cNvPr>
          <p:cNvGrpSpPr/>
          <p:nvPr/>
        </p:nvGrpSpPr>
        <p:grpSpPr>
          <a:xfrm>
            <a:off x="7849536" y="5309711"/>
            <a:ext cx="1406464" cy="1332529"/>
            <a:chOff x="8197907" y="1406919"/>
            <a:chExt cx="1406464" cy="1332529"/>
          </a:xfrm>
        </p:grpSpPr>
        <p:sp>
          <p:nvSpPr>
            <p:cNvPr id="22" name="Graphic 37">
              <a:extLst>
                <a:ext uri="{FF2B5EF4-FFF2-40B4-BE49-F238E27FC236}">
                  <a16:creationId xmlns:a16="http://schemas.microsoft.com/office/drawing/2014/main" id="{F128D4BC-C70B-DB5D-B17E-6AB40A8702E7}"/>
                </a:ext>
              </a:extLst>
            </p:cNvPr>
            <p:cNvSpPr/>
            <p:nvPr/>
          </p:nvSpPr>
          <p:spPr>
            <a:xfrm>
              <a:off x="8197907" y="1406919"/>
              <a:ext cx="1332786" cy="1332529"/>
            </a:xfrm>
            <a:custGeom>
              <a:avLst/>
              <a:gdLst>
                <a:gd name="connsiteX0" fmla="*/ 1331512 w 2794333"/>
                <a:gd name="connsiteY0" fmla="*/ 9324 h 2793795"/>
                <a:gd name="connsiteX1" fmla="*/ 661238 w 2794333"/>
                <a:gd name="connsiteY1" fmla="*/ 172964 h 2793795"/>
                <a:gd name="connsiteX2" fmla="*/ 13919 w 2794333"/>
                <a:gd name="connsiteY2" fmla="*/ 1156039 h 2793795"/>
                <a:gd name="connsiteX3" fmla="*/ 247282 w 2794333"/>
                <a:gd name="connsiteY3" fmla="*/ 2339425 h 2793795"/>
                <a:gd name="connsiteX4" fmla="*/ 369297 w 2794333"/>
                <a:gd name="connsiteY4" fmla="*/ 2531640 h 2793795"/>
                <a:gd name="connsiteX5" fmla="*/ 822496 w 2794333"/>
                <a:gd name="connsiteY5" fmla="*/ 2739094 h 2793795"/>
                <a:gd name="connsiteX6" fmla="*/ 1187495 w 2794333"/>
                <a:gd name="connsiteY6" fmla="*/ 2782909 h 2793795"/>
                <a:gd name="connsiteX7" fmla="*/ 1935207 w 2794333"/>
                <a:gd name="connsiteY7" fmla="*/ 2739189 h 2793795"/>
                <a:gd name="connsiteX8" fmla="*/ 2551189 w 2794333"/>
                <a:gd name="connsiteY8" fmla="*/ 2335711 h 2793795"/>
                <a:gd name="connsiteX9" fmla="*/ 2765692 w 2794333"/>
                <a:gd name="connsiteY9" fmla="*/ 1607905 h 2793795"/>
                <a:gd name="connsiteX10" fmla="*/ 2765692 w 2794333"/>
                <a:gd name="connsiteY10" fmla="*/ 978017 h 2793795"/>
                <a:gd name="connsiteX11" fmla="*/ 2619007 w 2794333"/>
                <a:gd name="connsiteY11" fmla="*/ 624830 h 2793795"/>
                <a:gd name="connsiteX12" fmla="*/ 2319350 w 2794333"/>
                <a:gd name="connsiteY12" fmla="*/ 239544 h 2793795"/>
                <a:gd name="connsiteX13" fmla="*/ 1331512 w 2794333"/>
                <a:gd name="connsiteY13" fmla="*/ 9324 h 27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4333" h="2793795">
                  <a:moveTo>
                    <a:pt x="1331512" y="9324"/>
                  </a:moveTo>
                  <a:cubicBezTo>
                    <a:pt x="1101103" y="31327"/>
                    <a:pt x="867073" y="67141"/>
                    <a:pt x="661238" y="172964"/>
                  </a:cubicBezTo>
                  <a:cubicBezTo>
                    <a:pt x="298336" y="359559"/>
                    <a:pt x="67545" y="751608"/>
                    <a:pt x="13919" y="1156039"/>
                  </a:cubicBezTo>
                  <a:cubicBezTo>
                    <a:pt x="-39707" y="1560471"/>
                    <a:pt x="66592" y="1973570"/>
                    <a:pt x="247282" y="2339425"/>
                  </a:cubicBezTo>
                  <a:cubicBezTo>
                    <a:pt x="281000" y="2407720"/>
                    <a:pt x="317862" y="2475538"/>
                    <a:pt x="369297" y="2531640"/>
                  </a:cubicBezTo>
                  <a:cubicBezTo>
                    <a:pt x="483692" y="2656322"/>
                    <a:pt x="656000" y="2708900"/>
                    <a:pt x="822496" y="2739094"/>
                  </a:cubicBezTo>
                  <a:cubicBezTo>
                    <a:pt x="943083" y="2761002"/>
                    <a:pt x="1065194" y="2773956"/>
                    <a:pt x="1187495" y="2782909"/>
                  </a:cubicBezTo>
                  <a:cubicBezTo>
                    <a:pt x="1437621" y="2801197"/>
                    <a:pt x="1692510" y="2802340"/>
                    <a:pt x="1935207" y="2739189"/>
                  </a:cubicBezTo>
                  <a:cubicBezTo>
                    <a:pt x="2177904" y="2675944"/>
                    <a:pt x="2409457" y="2542594"/>
                    <a:pt x="2551189" y="2335711"/>
                  </a:cubicBezTo>
                  <a:cubicBezTo>
                    <a:pt x="2695588" y="2124922"/>
                    <a:pt x="2734450" y="1861461"/>
                    <a:pt x="2765692" y="1607905"/>
                  </a:cubicBezTo>
                  <a:cubicBezTo>
                    <a:pt x="2791505" y="1398355"/>
                    <a:pt x="2814555" y="1183376"/>
                    <a:pt x="2765692" y="978017"/>
                  </a:cubicBezTo>
                  <a:cubicBezTo>
                    <a:pt x="2736069" y="853621"/>
                    <a:pt x="2680919" y="736749"/>
                    <a:pt x="2619007" y="624830"/>
                  </a:cubicBezTo>
                  <a:cubicBezTo>
                    <a:pt x="2539759" y="481574"/>
                    <a:pt x="2446700" y="342414"/>
                    <a:pt x="2319350" y="239544"/>
                  </a:cubicBezTo>
                  <a:cubicBezTo>
                    <a:pt x="2041601" y="15420"/>
                    <a:pt x="1651838" y="-21251"/>
                    <a:pt x="1331512" y="9324"/>
                  </a:cubicBezTo>
                  <a:close/>
                </a:path>
              </a:pathLst>
            </a:custGeom>
            <a:solidFill>
              <a:schemeClr val="accent3">
                <a:lumMod val="75000"/>
              </a:schemeClr>
            </a:solidFill>
            <a:ln w="9525" cap="flat">
              <a:noFill/>
              <a:prstDash val="solid"/>
              <a:miter/>
            </a:ln>
          </p:spPr>
          <p:txBody>
            <a:bodyPr rtlCol="0" anchor="ctr"/>
            <a:lstStyle/>
            <a:p>
              <a:endParaRPr lang="en-NZ"/>
            </a:p>
          </p:txBody>
        </p:sp>
        <p:sp>
          <p:nvSpPr>
            <p:cNvPr id="23" name="TextBox 22">
              <a:extLst>
                <a:ext uri="{FF2B5EF4-FFF2-40B4-BE49-F238E27FC236}">
                  <a16:creationId xmlns:a16="http://schemas.microsoft.com/office/drawing/2014/main" id="{54123C62-6862-906F-DC71-6321C84E8458}"/>
                </a:ext>
              </a:extLst>
            </p:cNvPr>
            <p:cNvSpPr txBox="1"/>
            <p:nvPr/>
          </p:nvSpPr>
          <p:spPr>
            <a:xfrm>
              <a:off x="8289442" y="1685155"/>
              <a:ext cx="1314929" cy="784830"/>
            </a:xfrm>
            <a:prstGeom prst="rect">
              <a:avLst/>
            </a:prstGeom>
            <a:noFill/>
          </p:spPr>
          <p:txBody>
            <a:bodyPr wrap="square">
              <a:spAutoFit/>
            </a:bodyPr>
            <a:lstStyle/>
            <a:p>
              <a:pPr>
                <a:lnSpc>
                  <a:spcPts val="900"/>
                </a:lnSpc>
              </a:pP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Change is viewed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as an opportunity and relationships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are positive, even when people pivot </a:t>
              </a:r>
              <a:b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br>
              <a:r>
                <a:rPr lang="en-US" sz="880" b="1" spc="-10">
                  <a:solidFill>
                    <a:schemeClr val="bg1"/>
                  </a:solidFill>
                  <a:latin typeface="Segoe UI" panose="020B0502040204020203" pitchFamily="34" charset="0"/>
                  <a:ea typeface="Segoe UI Black" panose="020B0A02040204020203" pitchFamily="34" charset="0"/>
                  <a:cs typeface="Segoe UI" panose="020B0502040204020203" pitchFamily="34" charset="0"/>
                </a:rPr>
                <a:t>or exit the industry</a:t>
              </a:r>
            </a:p>
          </p:txBody>
        </p:sp>
      </p:grpSp>
      <p:grpSp>
        <p:nvGrpSpPr>
          <p:cNvPr id="26" name="Group 25">
            <a:extLst>
              <a:ext uri="{FF2B5EF4-FFF2-40B4-BE49-F238E27FC236}">
                <a16:creationId xmlns:a16="http://schemas.microsoft.com/office/drawing/2014/main" id="{DF81B3F4-365D-136E-A3ED-16F633EAAE28}"/>
              </a:ext>
            </a:extLst>
          </p:cNvPr>
          <p:cNvGrpSpPr/>
          <p:nvPr/>
        </p:nvGrpSpPr>
        <p:grpSpPr>
          <a:xfrm rot="790999">
            <a:off x="6943490" y="3869774"/>
            <a:ext cx="161277" cy="799860"/>
            <a:chOff x="4910098" y="3224287"/>
            <a:chExt cx="82532" cy="409321"/>
          </a:xfrm>
          <a:solidFill>
            <a:schemeClr val="tx1">
              <a:lumMod val="10000"/>
              <a:lumOff val="90000"/>
            </a:schemeClr>
          </a:solidFill>
        </p:grpSpPr>
        <p:sp>
          <p:nvSpPr>
            <p:cNvPr id="27" name="Free-form: Shape 26">
              <a:extLst>
                <a:ext uri="{FF2B5EF4-FFF2-40B4-BE49-F238E27FC236}">
                  <a16:creationId xmlns:a16="http://schemas.microsoft.com/office/drawing/2014/main" id="{F21A391F-8891-554F-62E1-0C0B68F43597}"/>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28" name="Free-form: Shape 27">
              <a:extLst>
                <a:ext uri="{FF2B5EF4-FFF2-40B4-BE49-F238E27FC236}">
                  <a16:creationId xmlns:a16="http://schemas.microsoft.com/office/drawing/2014/main" id="{612FBAB3-428C-669F-4410-B3E524A32493}"/>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31" name="Group 30">
            <a:extLst>
              <a:ext uri="{FF2B5EF4-FFF2-40B4-BE49-F238E27FC236}">
                <a16:creationId xmlns:a16="http://schemas.microsoft.com/office/drawing/2014/main" id="{CE4FB64A-85C8-9BBB-8BA2-850F2076162F}"/>
              </a:ext>
            </a:extLst>
          </p:cNvPr>
          <p:cNvGrpSpPr/>
          <p:nvPr/>
        </p:nvGrpSpPr>
        <p:grpSpPr>
          <a:xfrm>
            <a:off x="7030677" y="3846392"/>
            <a:ext cx="2421067" cy="1165312"/>
            <a:chOff x="2977844" y="4722822"/>
            <a:chExt cx="2719926" cy="1020240"/>
          </a:xfrm>
        </p:grpSpPr>
        <p:sp>
          <p:nvSpPr>
            <p:cNvPr id="32" name="Free-form: Shape 31">
              <a:extLst>
                <a:ext uri="{FF2B5EF4-FFF2-40B4-BE49-F238E27FC236}">
                  <a16:creationId xmlns:a16="http://schemas.microsoft.com/office/drawing/2014/main" id="{86D36C8D-7285-F701-208D-A9906F809CAE}"/>
                </a:ext>
              </a:extLst>
            </p:cNvPr>
            <p:cNvSpPr/>
            <p:nvPr/>
          </p:nvSpPr>
          <p:spPr>
            <a:xfrm rot="20201659">
              <a:off x="4541254" y="4749648"/>
              <a:ext cx="1131357" cy="912118"/>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33" name="Free-form: Shape 32">
              <a:extLst>
                <a:ext uri="{FF2B5EF4-FFF2-40B4-BE49-F238E27FC236}">
                  <a16:creationId xmlns:a16="http://schemas.microsoft.com/office/drawing/2014/main" id="{CCDCAFBB-4BF5-D909-9E72-FCBE8E41EA33}"/>
                </a:ext>
              </a:extLst>
            </p:cNvPr>
            <p:cNvSpPr/>
            <p:nvPr/>
          </p:nvSpPr>
          <p:spPr>
            <a:xfrm rot="20963102">
              <a:off x="5092412" y="476225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5" name="Free-form: Shape 34">
              <a:extLst>
                <a:ext uri="{FF2B5EF4-FFF2-40B4-BE49-F238E27FC236}">
                  <a16:creationId xmlns:a16="http://schemas.microsoft.com/office/drawing/2014/main" id="{9DA471CF-1B55-D579-E3AA-F0619A34D53D}"/>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9" name="Free-form: Shape 38">
              <a:extLst>
                <a:ext uri="{FF2B5EF4-FFF2-40B4-BE49-F238E27FC236}">
                  <a16:creationId xmlns:a16="http://schemas.microsoft.com/office/drawing/2014/main" id="{E0CAA455-CFBF-0F14-8DE7-64001F9029A5}"/>
                </a:ext>
              </a:extLst>
            </p:cNvPr>
            <p:cNvSpPr/>
            <p:nvPr/>
          </p:nvSpPr>
          <p:spPr>
            <a:xfrm>
              <a:off x="2977844" y="4735988"/>
              <a:ext cx="509605" cy="956885"/>
            </a:xfrm>
            <a:custGeom>
              <a:avLst/>
              <a:gdLst>
                <a:gd name="connsiteX0" fmla="*/ 322273 w 509605"/>
                <a:gd name="connsiteY0" fmla="*/ 9422 h 956885"/>
                <a:gd name="connsiteX1" fmla="*/ 322273 w 509605"/>
                <a:gd name="connsiteY1" fmla="*/ 9422 h 956885"/>
                <a:gd name="connsiteX2" fmla="*/ 296576 w 509605"/>
                <a:gd name="connsiteY2" fmla="*/ 0 h 956885"/>
                <a:gd name="connsiteX3" fmla="*/ 282444 w 509605"/>
                <a:gd name="connsiteY3" fmla="*/ 10278 h 956885"/>
                <a:gd name="connsiteX4" fmla="*/ 274092 w 509605"/>
                <a:gd name="connsiteY4" fmla="*/ 7709 h 956885"/>
                <a:gd name="connsiteX5" fmla="*/ 265313 w 509605"/>
                <a:gd name="connsiteY5" fmla="*/ 28052 h 956885"/>
                <a:gd name="connsiteX6" fmla="*/ 265313 w 509605"/>
                <a:gd name="connsiteY6" fmla="*/ 28052 h 956885"/>
                <a:gd name="connsiteX7" fmla="*/ 265313 w 509605"/>
                <a:gd name="connsiteY7" fmla="*/ 28052 h 956885"/>
                <a:gd name="connsiteX8" fmla="*/ 265313 w 509605"/>
                <a:gd name="connsiteY8" fmla="*/ 28052 h 956885"/>
                <a:gd name="connsiteX9" fmla="*/ 265313 w 509605"/>
                <a:gd name="connsiteY9" fmla="*/ 28052 h 956885"/>
                <a:gd name="connsiteX10" fmla="*/ 215419 w 509605"/>
                <a:gd name="connsiteY10" fmla="*/ 78802 h 956885"/>
                <a:gd name="connsiteX11" fmla="*/ 211993 w 509605"/>
                <a:gd name="connsiteY11" fmla="*/ 111778 h 956885"/>
                <a:gd name="connsiteX12" fmla="*/ 213706 w 509605"/>
                <a:gd name="connsiteY12" fmla="*/ 147325 h 956885"/>
                <a:gd name="connsiteX13" fmla="*/ 209638 w 509605"/>
                <a:gd name="connsiteY13" fmla="*/ 158031 h 956885"/>
                <a:gd name="connsiteX14" fmla="*/ 202785 w 509605"/>
                <a:gd name="connsiteY14" fmla="*/ 177946 h 956885"/>
                <a:gd name="connsiteX15" fmla="*/ 197004 w 509605"/>
                <a:gd name="connsiteY15" fmla="*/ 177946 h 956885"/>
                <a:gd name="connsiteX16" fmla="*/ 201501 w 509605"/>
                <a:gd name="connsiteY16" fmla="*/ 181372 h 956885"/>
                <a:gd name="connsiteX17" fmla="*/ 178802 w 509605"/>
                <a:gd name="connsiteY17" fmla="*/ 301930 h 956885"/>
                <a:gd name="connsiteX18" fmla="*/ 141971 w 509605"/>
                <a:gd name="connsiteY18" fmla="*/ 418633 h 956885"/>
                <a:gd name="connsiteX19" fmla="*/ 130408 w 509605"/>
                <a:gd name="connsiteY19" fmla="*/ 459105 h 956885"/>
                <a:gd name="connsiteX20" fmla="*/ 128481 w 509605"/>
                <a:gd name="connsiteY20" fmla="*/ 452895 h 956885"/>
                <a:gd name="connsiteX21" fmla="*/ 121843 w 509605"/>
                <a:gd name="connsiteY21" fmla="*/ 487584 h 956885"/>
                <a:gd name="connsiteX22" fmla="*/ 118416 w 509605"/>
                <a:gd name="connsiteY22" fmla="*/ 505786 h 956885"/>
                <a:gd name="connsiteX23" fmla="*/ 115204 w 509605"/>
                <a:gd name="connsiteY23" fmla="*/ 529983 h 956885"/>
                <a:gd name="connsiteX24" fmla="*/ 107067 w 509605"/>
                <a:gd name="connsiteY24" fmla="*/ 549684 h 956885"/>
                <a:gd name="connsiteX25" fmla="*/ 93791 w 509605"/>
                <a:gd name="connsiteY25" fmla="*/ 563602 h 956885"/>
                <a:gd name="connsiteX26" fmla="*/ 98288 w 509605"/>
                <a:gd name="connsiteY26" fmla="*/ 583303 h 956885"/>
                <a:gd name="connsiteX27" fmla="*/ 92506 w 509605"/>
                <a:gd name="connsiteY27" fmla="*/ 603431 h 956885"/>
                <a:gd name="connsiteX28" fmla="*/ 34690 w 509605"/>
                <a:gd name="connsiteY28" fmla="*/ 746473 h 956885"/>
                <a:gd name="connsiteX29" fmla="*/ 0 w 509605"/>
                <a:gd name="connsiteY29" fmla="*/ 867673 h 956885"/>
                <a:gd name="connsiteX30" fmla="*/ 40043 w 509605"/>
                <a:gd name="connsiteY30" fmla="*/ 916068 h 956885"/>
                <a:gd name="connsiteX31" fmla="*/ 82228 w 509605"/>
                <a:gd name="connsiteY31" fmla="*/ 936625 h 956885"/>
                <a:gd name="connsiteX32" fmla="*/ 105997 w 509605"/>
                <a:gd name="connsiteY32" fmla="*/ 946047 h 956885"/>
                <a:gd name="connsiteX33" fmla="*/ 206212 w 509605"/>
                <a:gd name="connsiteY33" fmla="*/ 955897 h 956885"/>
                <a:gd name="connsiteX34" fmla="*/ 219916 w 509605"/>
                <a:gd name="connsiteY34" fmla="*/ 950972 h 956885"/>
                <a:gd name="connsiteX35" fmla="*/ 223557 w 509605"/>
                <a:gd name="connsiteY35" fmla="*/ 935126 h 956885"/>
                <a:gd name="connsiteX36" fmla="*/ 231694 w 509605"/>
                <a:gd name="connsiteY36" fmla="*/ 913712 h 956885"/>
                <a:gd name="connsiteX37" fmla="*/ 249039 w 509605"/>
                <a:gd name="connsiteY37" fmla="*/ 900650 h 956885"/>
                <a:gd name="connsiteX38" fmla="*/ 261672 w 509605"/>
                <a:gd name="connsiteY38" fmla="*/ 864461 h 956885"/>
                <a:gd name="connsiteX39" fmla="*/ 294007 w 509605"/>
                <a:gd name="connsiteY39" fmla="*/ 779664 h 956885"/>
                <a:gd name="connsiteX40" fmla="*/ 316705 w 509605"/>
                <a:gd name="connsiteY40" fmla="*/ 743047 h 956885"/>
                <a:gd name="connsiteX41" fmla="*/ 311566 w 509605"/>
                <a:gd name="connsiteY41" fmla="*/ 697008 h 956885"/>
                <a:gd name="connsiteX42" fmla="*/ 314778 w 509605"/>
                <a:gd name="connsiteY42" fmla="*/ 684374 h 956885"/>
                <a:gd name="connsiteX43" fmla="*/ 324628 w 509605"/>
                <a:gd name="connsiteY43" fmla="*/ 660605 h 956885"/>
                <a:gd name="connsiteX44" fmla="*/ 339617 w 509605"/>
                <a:gd name="connsiteY44" fmla="*/ 615851 h 956885"/>
                <a:gd name="connsiteX45" fmla="*/ 344114 w 509605"/>
                <a:gd name="connsiteY45" fmla="*/ 591654 h 956885"/>
                <a:gd name="connsiteX46" fmla="*/ 364243 w 509605"/>
                <a:gd name="connsiteY46" fmla="*/ 588656 h 956885"/>
                <a:gd name="connsiteX47" fmla="*/ 371524 w 509605"/>
                <a:gd name="connsiteY47" fmla="*/ 580733 h 956885"/>
                <a:gd name="connsiteX48" fmla="*/ 384372 w 509605"/>
                <a:gd name="connsiteY48" fmla="*/ 527199 h 956885"/>
                <a:gd name="connsiteX49" fmla="*/ 404714 w 509605"/>
                <a:gd name="connsiteY49" fmla="*/ 478377 h 956885"/>
                <a:gd name="connsiteX50" fmla="*/ 413066 w 509605"/>
                <a:gd name="connsiteY50" fmla="*/ 456963 h 956885"/>
                <a:gd name="connsiteX51" fmla="*/ 408355 w 509605"/>
                <a:gd name="connsiteY51" fmla="*/ 430839 h 956885"/>
                <a:gd name="connsiteX52" fmla="*/ 426128 w 509605"/>
                <a:gd name="connsiteY52" fmla="*/ 386513 h 956885"/>
                <a:gd name="connsiteX53" fmla="*/ 417777 w 509605"/>
                <a:gd name="connsiteY53" fmla="*/ 338333 h 956885"/>
                <a:gd name="connsiteX54" fmla="*/ 436406 w 509605"/>
                <a:gd name="connsiteY54" fmla="*/ 312422 h 956885"/>
                <a:gd name="connsiteX55" fmla="*/ 449040 w 509605"/>
                <a:gd name="connsiteY55" fmla="*/ 276876 h 956885"/>
                <a:gd name="connsiteX56" fmla="*/ 467242 w 509605"/>
                <a:gd name="connsiteY56" fmla="*/ 206854 h 956885"/>
                <a:gd name="connsiteX57" fmla="*/ 496150 w 509605"/>
                <a:gd name="connsiteY57" fmla="*/ 143256 h 956885"/>
                <a:gd name="connsiteX58" fmla="*/ 504501 w 509605"/>
                <a:gd name="connsiteY58" fmla="*/ 107924 h 956885"/>
                <a:gd name="connsiteX59" fmla="*/ 502146 w 509605"/>
                <a:gd name="connsiteY59" fmla="*/ 72377 h 956885"/>
                <a:gd name="connsiteX60" fmla="*/ 322058 w 509605"/>
                <a:gd name="connsiteY60" fmla="*/ 9208 h 95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9605" h="956885">
                  <a:moveTo>
                    <a:pt x="322273" y="9422"/>
                  </a:moveTo>
                  <a:lnTo>
                    <a:pt x="322273" y="9422"/>
                  </a:lnTo>
                  <a:cubicBezTo>
                    <a:pt x="313707" y="6210"/>
                    <a:pt x="305142" y="3212"/>
                    <a:pt x="296576" y="0"/>
                  </a:cubicBezTo>
                  <a:cubicBezTo>
                    <a:pt x="290367" y="2784"/>
                    <a:pt x="284585" y="5567"/>
                    <a:pt x="282444" y="10278"/>
                  </a:cubicBezTo>
                  <a:cubicBezTo>
                    <a:pt x="279660" y="9422"/>
                    <a:pt x="276876" y="8565"/>
                    <a:pt x="274092" y="7709"/>
                  </a:cubicBezTo>
                  <a:cubicBezTo>
                    <a:pt x="271094" y="14561"/>
                    <a:pt x="268311" y="21199"/>
                    <a:pt x="265313" y="28052"/>
                  </a:cubicBezTo>
                  <a:cubicBezTo>
                    <a:pt x="265313" y="28052"/>
                    <a:pt x="265313" y="28052"/>
                    <a:pt x="265313" y="28052"/>
                  </a:cubicBezTo>
                  <a:lnTo>
                    <a:pt x="265313" y="28052"/>
                  </a:lnTo>
                  <a:cubicBezTo>
                    <a:pt x="265313" y="28052"/>
                    <a:pt x="265313" y="28052"/>
                    <a:pt x="265313" y="28052"/>
                  </a:cubicBezTo>
                  <a:cubicBezTo>
                    <a:pt x="265313" y="28052"/>
                    <a:pt x="265313" y="28052"/>
                    <a:pt x="265313" y="28052"/>
                  </a:cubicBezTo>
                  <a:cubicBezTo>
                    <a:pt x="231265" y="14347"/>
                    <a:pt x="218846" y="68951"/>
                    <a:pt x="215419" y="78802"/>
                  </a:cubicBezTo>
                  <a:cubicBezTo>
                    <a:pt x="211779" y="89294"/>
                    <a:pt x="204499" y="98716"/>
                    <a:pt x="211993" y="111778"/>
                  </a:cubicBezTo>
                  <a:cubicBezTo>
                    <a:pt x="219488" y="124626"/>
                    <a:pt x="214777" y="135975"/>
                    <a:pt x="213706" y="147325"/>
                  </a:cubicBezTo>
                  <a:cubicBezTo>
                    <a:pt x="209852" y="148395"/>
                    <a:pt x="210280" y="155676"/>
                    <a:pt x="209638" y="158031"/>
                  </a:cubicBezTo>
                  <a:cubicBezTo>
                    <a:pt x="208139" y="164884"/>
                    <a:pt x="205141" y="171308"/>
                    <a:pt x="202785" y="177946"/>
                  </a:cubicBezTo>
                  <a:cubicBezTo>
                    <a:pt x="200858" y="177946"/>
                    <a:pt x="198931" y="177946"/>
                    <a:pt x="197004" y="177946"/>
                  </a:cubicBezTo>
                  <a:cubicBezTo>
                    <a:pt x="198503" y="179017"/>
                    <a:pt x="200002" y="180301"/>
                    <a:pt x="201501" y="181372"/>
                  </a:cubicBezTo>
                  <a:cubicBezTo>
                    <a:pt x="191865" y="220987"/>
                    <a:pt x="184156" y="260816"/>
                    <a:pt x="178802" y="301930"/>
                  </a:cubicBezTo>
                  <a:cubicBezTo>
                    <a:pt x="173235" y="343472"/>
                    <a:pt x="155676" y="379875"/>
                    <a:pt x="141971" y="418633"/>
                  </a:cubicBezTo>
                  <a:cubicBezTo>
                    <a:pt x="135119" y="416278"/>
                    <a:pt x="131693" y="455893"/>
                    <a:pt x="130408" y="459105"/>
                  </a:cubicBezTo>
                  <a:cubicBezTo>
                    <a:pt x="129766" y="456963"/>
                    <a:pt x="129123" y="455036"/>
                    <a:pt x="128481" y="452895"/>
                  </a:cubicBezTo>
                  <a:cubicBezTo>
                    <a:pt x="123342" y="463387"/>
                    <a:pt x="127196" y="476878"/>
                    <a:pt x="121843" y="487584"/>
                  </a:cubicBezTo>
                  <a:cubicBezTo>
                    <a:pt x="118631" y="494223"/>
                    <a:pt x="117560" y="497863"/>
                    <a:pt x="118416" y="505786"/>
                  </a:cubicBezTo>
                  <a:cubicBezTo>
                    <a:pt x="119273" y="514351"/>
                    <a:pt x="117560" y="522488"/>
                    <a:pt x="115204" y="529983"/>
                  </a:cubicBezTo>
                  <a:cubicBezTo>
                    <a:pt x="113277" y="536835"/>
                    <a:pt x="110279" y="543474"/>
                    <a:pt x="107067" y="549684"/>
                  </a:cubicBezTo>
                  <a:cubicBezTo>
                    <a:pt x="104069" y="555465"/>
                    <a:pt x="94647" y="557392"/>
                    <a:pt x="93791" y="563602"/>
                  </a:cubicBezTo>
                  <a:cubicBezTo>
                    <a:pt x="93149" y="568956"/>
                    <a:pt x="98502" y="577307"/>
                    <a:pt x="98288" y="583303"/>
                  </a:cubicBezTo>
                  <a:cubicBezTo>
                    <a:pt x="98288" y="590583"/>
                    <a:pt x="97217" y="597864"/>
                    <a:pt x="92506" y="603431"/>
                  </a:cubicBezTo>
                  <a:cubicBezTo>
                    <a:pt x="94862" y="604288"/>
                    <a:pt x="39401" y="733197"/>
                    <a:pt x="34690" y="746473"/>
                  </a:cubicBezTo>
                  <a:cubicBezTo>
                    <a:pt x="20771" y="786088"/>
                    <a:pt x="12420" y="827416"/>
                    <a:pt x="0" y="867673"/>
                  </a:cubicBezTo>
                  <a:cubicBezTo>
                    <a:pt x="9208" y="888659"/>
                    <a:pt x="22484" y="903862"/>
                    <a:pt x="40043" y="916068"/>
                  </a:cubicBezTo>
                  <a:cubicBezTo>
                    <a:pt x="53962" y="923134"/>
                    <a:pt x="68095" y="930201"/>
                    <a:pt x="82228" y="936625"/>
                  </a:cubicBezTo>
                  <a:cubicBezTo>
                    <a:pt x="90151" y="939837"/>
                    <a:pt x="98074" y="943049"/>
                    <a:pt x="105997" y="946047"/>
                  </a:cubicBezTo>
                  <a:cubicBezTo>
                    <a:pt x="143898" y="958038"/>
                    <a:pt x="174520" y="957824"/>
                    <a:pt x="206212" y="955897"/>
                  </a:cubicBezTo>
                  <a:cubicBezTo>
                    <a:pt x="210708" y="953970"/>
                    <a:pt x="215205" y="952471"/>
                    <a:pt x="219916" y="950972"/>
                  </a:cubicBezTo>
                  <a:cubicBezTo>
                    <a:pt x="221415" y="945833"/>
                    <a:pt x="222700" y="940479"/>
                    <a:pt x="223557" y="935126"/>
                  </a:cubicBezTo>
                  <a:cubicBezTo>
                    <a:pt x="224841" y="927417"/>
                    <a:pt x="226983" y="920136"/>
                    <a:pt x="231694" y="913712"/>
                  </a:cubicBezTo>
                  <a:cubicBezTo>
                    <a:pt x="235762" y="908359"/>
                    <a:pt x="243899" y="905575"/>
                    <a:pt x="249039" y="900650"/>
                  </a:cubicBezTo>
                  <a:cubicBezTo>
                    <a:pt x="259103" y="891014"/>
                    <a:pt x="258246" y="876667"/>
                    <a:pt x="261672" y="864461"/>
                  </a:cubicBezTo>
                  <a:cubicBezTo>
                    <a:pt x="269595" y="835339"/>
                    <a:pt x="277304" y="805788"/>
                    <a:pt x="294007" y="779664"/>
                  </a:cubicBezTo>
                  <a:cubicBezTo>
                    <a:pt x="301930" y="767458"/>
                    <a:pt x="311352" y="756109"/>
                    <a:pt x="316705" y="743047"/>
                  </a:cubicBezTo>
                  <a:cubicBezTo>
                    <a:pt x="320131" y="734696"/>
                    <a:pt x="336191" y="709428"/>
                    <a:pt x="311566" y="697008"/>
                  </a:cubicBezTo>
                  <a:cubicBezTo>
                    <a:pt x="314778" y="695509"/>
                    <a:pt x="313707" y="687158"/>
                    <a:pt x="314778" y="684374"/>
                  </a:cubicBezTo>
                  <a:cubicBezTo>
                    <a:pt x="318204" y="676451"/>
                    <a:pt x="321416" y="668528"/>
                    <a:pt x="324628" y="660605"/>
                  </a:cubicBezTo>
                  <a:cubicBezTo>
                    <a:pt x="330624" y="645402"/>
                    <a:pt x="336834" y="631911"/>
                    <a:pt x="339617" y="615851"/>
                  </a:cubicBezTo>
                  <a:cubicBezTo>
                    <a:pt x="340688" y="608999"/>
                    <a:pt x="338119" y="596579"/>
                    <a:pt x="344114" y="591654"/>
                  </a:cubicBezTo>
                  <a:cubicBezTo>
                    <a:pt x="347969" y="588656"/>
                    <a:pt x="359104" y="590583"/>
                    <a:pt x="364243" y="588656"/>
                  </a:cubicBezTo>
                  <a:cubicBezTo>
                    <a:pt x="368097" y="587157"/>
                    <a:pt x="370025" y="583303"/>
                    <a:pt x="371524" y="580733"/>
                  </a:cubicBezTo>
                  <a:cubicBezTo>
                    <a:pt x="380945" y="565101"/>
                    <a:pt x="378376" y="544330"/>
                    <a:pt x="384372" y="527199"/>
                  </a:cubicBezTo>
                  <a:cubicBezTo>
                    <a:pt x="390153" y="510711"/>
                    <a:pt x="396149" y="494009"/>
                    <a:pt x="404714" y="478377"/>
                  </a:cubicBezTo>
                  <a:cubicBezTo>
                    <a:pt x="408355" y="471524"/>
                    <a:pt x="413494" y="465314"/>
                    <a:pt x="413066" y="456963"/>
                  </a:cubicBezTo>
                  <a:cubicBezTo>
                    <a:pt x="412637" y="448398"/>
                    <a:pt x="408140" y="439190"/>
                    <a:pt x="408355" y="430839"/>
                  </a:cubicBezTo>
                  <a:cubicBezTo>
                    <a:pt x="409211" y="414136"/>
                    <a:pt x="422702" y="402145"/>
                    <a:pt x="426128" y="386513"/>
                  </a:cubicBezTo>
                  <a:cubicBezTo>
                    <a:pt x="428697" y="375164"/>
                    <a:pt x="442830" y="354393"/>
                    <a:pt x="417777" y="338333"/>
                  </a:cubicBezTo>
                  <a:cubicBezTo>
                    <a:pt x="440261" y="339403"/>
                    <a:pt x="434479" y="321416"/>
                    <a:pt x="436406" y="312422"/>
                  </a:cubicBezTo>
                  <a:cubicBezTo>
                    <a:pt x="439190" y="300217"/>
                    <a:pt x="444115" y="288439"/>
                    <a:pt x="449040" y="276876"/>
                  </a:cubicBezTo>
                  <a:cubicBezTo>
                    <a:pt x="458462" y="254392"/>
                    <a:pt x="464672" y="231479"/>
                    <a:pt x="467242" y="206854"/>
                  </a:cubicBezTo>
                  <a:cubicBezTo>
                    <a:pt x="469811" y="182229"/>
                    <a:pt x="491653" y="166597"/>
                    <a:pt x="496150" y="143256"/>
                  </a:cubicBezTo>
                  <a:cubicBezTo>
                    <a:pt x="498505" y="131265"/>
                    <a:pt x="502146" y="119915"/>
                    <a:pt x="504501" y="107924"/>
                  </a:cubicBezTo>
                  <a:cubicBezTo>
                    <a:pt x="506000" y="100215"/>
                    <a:pt x="516493" y="81371"/>
                    <a:pt x="502146" y="72377"/>
                  </a:cubicBezTo>
                  <a:cubicBezTo>
                    <a:pt x="531482" y="47538"/>
                    <a:pt x="355035" y="13705"/>
                    <a:pt x="322058" y="920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9FF2B773-7992-3888-0F3C-D12137E91F4C}"/>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5AEB10B4-875A-FD6D-F59F-ABA090392A1A}"/>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DE31D6FF-3A78-64F3-EB69-FC5416318AFA}"/>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3" name="Free-form: Shape 42">
              <a:extLst>
                <a:ext uri="{FF2B5EF4-FFF2-40B4-BE49-F238E27FC236}">
                  <a16:creationId xmlns:a16="http://schemas.microsoft.com/office/drawing/2014/main" id="{AA384477-22DF-9A39-7C6D-12483ED1116D}"/>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4" name="Free-form: Shape 43">
              <a:extLst>
                <a:ext uri="{FF2B5EF4-FFF2-40B4-BE49-F238E27FC236}">
                  <a16:creationId xmlns:a16="http://schemas.microsoft.com/office/drawing/2014/main" id="{E2AB394D-7BD1-2761-AFA2-AEC1A3E0BC77}"/>
                </a:ext>
              </a:extLst>
            </p:cNvPr>
            <p:cNvSpPr/>
            <p:nvPr/>
          </p:nvSpPr>
          <p:spPr>
            <a:xfrm>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5" name="Free-form: Shape 44">
              <a:extLst>
                <a:ext uri="{FF2B5EF4-FFF2-40B4-BE49-F238E27FC236}">
                  <a16:creationId xmlns:a16="http://schemas.microsoft.com/office/drawing/2014/main" id="{5F556EDE-45C4-778B-6AA4-658541B6C6FC}"/>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48" name="TextBox 47">
            <a:extLst>
              <a:ext uri="{FF2B5EF4-FFF2-40B4-BE49-F238E27FC236}">
                <a16:creationId xmlns:a16="http://schemas.microsoft.com/office/drawing/2014/main" id="{CD5513BA-061F-C35E-B999-2C7DCE446DC7}"/>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19</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49" name="Group 48">
            <a:extLst>
              <a:ext uri="{FF2B5EF4-FFF2-40B4-BE49-F238E27FC236}">
                <a16:creationId xmlns:a16="http://schemas.microsoft.com/office/drawing/2014/main" id="{F452D7A0-EB21-5DA5-C22D-D57FCB849280}"/>
              </a:ext>
            </a:extLst>
          </p:cNvPr>
          <p:cNvGrpSpPr/>
          <p:nvPr/>
        </p:nvGrpSpPr>
        <p:grpSpPr>
          <a:xfrm>
            <a:off x="301983" y="240174"/>
            <a:ext cx="9246063" cy="368690"/>
            <a:chOff x="301983" y="240174"/>
            <a:chExt cx="9246063" cy="368690"/>
          </a:xfrm>
        </p:grpSpPr>
        <p:grpSp>
          <p:nvGrpSpPr>
            <p:cNvPr id="50" name="Group 49">
              <a:extLst>
                <a:ext uri="{FF2B5EF4-FFF2-40B4-BE49-F238E27FC236}">
                  <a16:creationId xmlns:a16="http://schemas.microsoft.com/office/drawing/2014/main" id="{92C8FD2F-B517-83D6-0773-3AF91BCF3658}"/>
                </a:ext>
              </a:extLst>
            </p:cNvPr>
            <p:cNvGrpSpPr/>
            <p:nvPr/>
          </p:nvGrpSpPr>
          <p:grpSpPr>
            <a:xfrm>
              <a:off x="301983" y="251040"/>
              <a:ext cx="2915013" cy="357824"/>
              <a:chOff x="301983" y="251040"/>
              <a:chExt cx="2915013" cy="357824"/>
            </a:xfrm>
          </p:grpSpPr>
          <p:sp>
            <p:nvSpPr>
              <p:cNvPr id="61" name="Free-form: Shape 60">
                <a:extLst>
                  <a:ext uri="{FF2B5EF4-FFF2-40B4-BE49-F238E27FC236}">
                    <a16:creationId xmlns:a16="http://schemas.microsoft.com/office/drawing/2014/main" id="{F841F681-38D6-4654-60C5-FB593D9DDE46}"/>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62" name="Free-form: Shape 61">
                <a:extLst>
                  <a:ext uri="{FF2B5EF4-FFF2-40B4-BE49-F238E27FC236}">
                    <a16:creationId xmlns:a16="http://schemas.microsoft.com/office/drawing/2014/main" id="{AE47AFDC-3468-0A19-273D-DE576032A3DA}"/>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grpSp>
          <p:nvGrpSpPr>
            <p:cNvPr id="51" name="Group 50">
              <a:extLst>
                <a:ext uri="{FF2B5EF4-FFF2-40B4-BE49-F238E27FC236}">
                  <a16:creationId xmlns:a16="http://schemas.microsoft.com/office/drawing/2014/main" id="{D38AC80F-2CBF-9CD5-6158-7D4CCE96B1CD}"/>
                </a:ext>
              </a:extLst>
            </p:cNvPr>
            <p:cNvGrpSpPr/>
            <p:nvPr/>
          </p:nvGrpSpPr>
          <p:grpSpPr>
            <a:xfrm>
              <a:off x="3547462" y="248418"/>
              <a:ext cx="2946948" cy="305182"/>
              <a:chOff x="3547462" y="248418"/>
              <a:chExt cx="2946948" cy="305182"/>
            </a:xfrm>
            <a:solidFill>
              <a:schemeClr val="accent2"/>
            </a:solidFill>
          </p:grpSpPr>
          <p:sp>
            <p:nvSpPr>
              <p:cNvPr id="59" name="Free-form: Shape 58">
                <a:extLst>
                  <a:ext uri="{FF2B5EF4-FFF2-40B4-BE49-F238E27FC236}">
                    <a16:creationId xmlns:a16="http://schemas.microsoft.com/office/drawing/2014/main" id="{CE309208-71F6-AB6A-DBC7-AB7137B9740A}"/>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60" name="Free-form: Shape 59">
                <a:extLst>
                  <a:ext uri="{FF2B5EF4-FFF2-40B4-BE49-F238E27FC236}">
                    <a16:creationId xmlns:a16="http://schemas.microsoft.com/office/drawing/2014/main" id="{7F56C94A-A4A5-7A58-B41B-6DFABA427149}"/>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52" name="TextBox 51">
              <a:extLst>
                <a:ext uri="{FF2B5EF4-FFF2-40B4-BE49-F238E27FC236}">
                  <a16:creationId xmlns:a16="http://schemas.microsoft.com/office/drawing/2014/main" id="{9DEE45D0-37E8-9CF8-4E77-52B9BCD0CC56}"/>
                </a:ext>
              </a:extLst>
            </p:cNvPr>
            <p:cNvSpPr txBox="1"/>
            <p:nvPr/>
          </p:nvSpPr>
          <p:spPr>
            <a:xfrm>
              <a:off x="1196925" y="251040"/>
              <a:ext cx="107349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9A35863A-8675-2A9D-8F3E-235870DAA24E}"/>
                </a:ext>
              </a:extLst>
            </p:cNvPr>
            <p:cNvSpPr txBox="1"/>
            <p:nvPr/>
          </p:nvSpPr>
          <p:spPr>
            <a:xfrm>
              <a:off x="4398771" y="251040"/>
              <a:ext cx="1195500"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54" name="Group 53">
              <a:extLst>
                <a:ext uri="{FF2B5EF4-FFF2-40B4-BE49-F238E27FC236}">
                  <a16:creationId xmlns:a16="http://schemas.microsoft.com/office/drawing/2014/main" id="{82D729AE-9947-25FC-E977-5C1B0179BC31}"/>
                </a:ext>
              </a:extLst>
            </p:cNvPr>
            <p:cNvGrpSpPr/>
            <p:nvPr/>
          </p:nvGrpSpPr>
          <p:grpSpPr>
            <a:xfrm>
              <a:off x="6776046" y="240174"/>
              <a:ext cx="2772000" cy="350579"/>
              <a:chOff x="6776046" y="240174"/>
              <a:chExt cx="2772000" cy="350579"/>
            </a:xfrm>
          </p:grpSpPr>
          <p:grpSp>
            <p:nvGrpSpPr>
              <p:cNvPr id="55" name="Group 54">
                <a:extLst>
                  <a:ext uri="{FF2B5EF4-FFF2-40B4-BE49-F238E27FC236}">
                    <a16:creationId xmlns:a16="http://schemas.microsoft.com/office/drawing/2014/main" id="{F6D2E411-04A9-75BC-3FB3-3E09814DD650}"/>
                  </a:ext>
                </a:extLst>
              </p:cNvPr>
              <p:cNvGrpSpPr/>
              <p:nvPr/>
            </p:nvGrpSpPr>
            <p:grpSpPr>
              <a:xfrm>
                <a:off x="6776046" y="240174"/>
                <a:ext cx="2772000" cy="350579"/>
                <a:chOff x="6776046" y="240174"/>
                <a:chExt cx="2772000" cy="350579"/>
              </a:xfrm>
              <a:solidFill>
                <a:schemeClr val="accent3">
                  <a:lumMod val="75000"/>
                </a:schemeClr>
              </a:solidFill>
            </p:grpSpPr>
            <p:sp>
              <p:nvSpPr>
                <p:cNvPr id="57" name="Free-form: Shape 56">
                  <a:extLst>
                    <a:ext uri="{FF2B5EF4-FFF2-40B4-BE49-F238E27FC236}">
                      <a16:creationId xmlns:a16="http://schemas.microsoft.com/office/drawing/2014/main" id="{549F2C5E-CC18-5CE8-69A8-E048F0E59445}"/>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58" name="Free-form: Shape 57">
                  <a:extLst>
                    <a:ext uri="{FF2B5EF4-FFF2-40B4-BE49-F238E27FC236}">
                      <a16:creationId xmlns:a16="http://schemas.microsoft.com/office/drawing/2014/main" id="{DC1A98A0-7224-BBD8-6A86-10AC77A24AB6}"/>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56" name="TextBox 55">
                <a:extLst>
                  <a:ext uri="{FF2B5EF4-FFF2-40B4-BE49-F238E27FC236}">
                    <a16:creationId xmlns:a16="http://schemas.microsoft.com/office/drawing/2014/main" id="{8BE7F295-7F6C-563B-BAAE-98D7C689E38D}"/>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sp>
        <p:nvSpPr>
          <p:cNvPr id="63" name="Free-form: Shape 62">
            <a:extLst>
              <a:ext uri="{FF2B5EF4-FFF2-40B4-BE49-F238E27FC236}">
                <a16:creationId xmlns:a16="http://schemas.microsoft.com/office/drawing/2014/main" id="{A6CCAE00-8E46-899F-12FA-FF4A56799CAB}"/>
              </a:ext>
            </a:extLst>
          </p:cNvPr>
          <p:cNvSpPr/>
          <p:nvPr/>
        </p:nvSpPr>
        <p:spPr>
          <a:xfrm rot="20963102">
            <a:off x="9148684" y="3902510"/>
            <a:ext cx="538843" cy="999176"/>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6" name="TextBox 45">
            <a:extLst>
              <a:ext uri="{FF2B5EF4-FFF2-40B4-BE49-F238E27FC236}">
                <a16:creationId xmlns:a16="http://schemas.microsoft.com/office/drawing/2014/main" id="{AF18D70F-4719-EC10-C451-C305A611B0DF}"/>
              </a:ext>
            </a:extLst>
          </p:cNvPr>
          <p:cNvSpPr txBox="1"/>
          <p:nvPr/>
        </p:nvSpPr>
        <p:spPr>
          <a:xfrm>
            <a:off x="7168325" y="4082505"/>
            <a:ext cx="2435323" cy="733534"/>
          </a:xfrm>
          <a:prstGeom prst="rect">
            <a:avLst/>
          </a:prstGeom>
          <a:noFill/>
        </p:spPr>
        <p:txBody>
          <a:bodyPr wrap="square">
            <a:spAutoFit/>
          </a:bodyPr>
          <a:lstStyle/>
          <a:p>
            <a:pPr>
              <a:lnSpc>
                <a:spcPts val="1000"/>
              </a:lnSpc>
            </a:pPr>
            <a:r>
              <a:rPr lang="en-US" sz="850" i="1" spc="10" dirty="0">
                <a:solidFill>
                  <a:schemeClr val="bg2">
                    <a:lumMod val="25000"/>
                  </a:schemeClr>
                </a:solidFill>
                <a:latin typeface="Segoe UI" panose="020B0502040204020203" pitchFamily="34" charset="0"/>
                <a:cs typeface="Segoe UI" panose="020B0502040204020203" pitchFamily="34" charset="0"/>
              </a:rPr>
              <a:t>QUICK TIP: Not all departures are appropriate to explain or mark with occasion. Ensure you talk to the person who is leaving to ask how they would like to have their departure acknowledged.</a:t>
            </a:r>
          </a:p>
        </p:txBody>
      </p:sp>
    </p:spTree>
    <p:extLst>
      <p:ext uri="{BB962C8B-B14F-4D97-AF65-F5344CB8AC3E}">
        <p14:creationId xmlns:p14="http://schemas.microsoft.com/office/powerpoint/2010/main" val="2305564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3C3F2-6D24-FE79-2DF6-8EE52B61109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737E9A7-55F8-F006-3376-A3536A416ADB}"/>
              </a:ext>
            </a:extLst>
          </p:cNvPr>
          <p:cNvSpPr/>
          <p:nvPr/>
        </p:nvSpPr>
        <p:spPr>
          <a:xfrm rot="5400000">
            <a:off x="3061572"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37" name="Rectangle 36">
            <a:extLst>
              <a:ext uri="{FF2B5EF4-FFF2-40B4-BE49-F238E27FC236}">
                <a16:creationId xmlns:a16="http://schemas.microsoft.com/office/drawing/2014/main" id="{96ACF1E3-B7C4-7AC9-811F-23F27E123602}"/>
              </a:ext>
            </a:extLst>
          </p:cNvPr>
          <p:cNvSpPr/>
          <p:nvPr/>
        </p:nvSpPr>
        <p:spPr>
          <a:xfrm>
            <a:off x="6557740" y="1"/>
            <a:ext cx="3348259" cy="686028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grpSp>
        <p:nvGrpSpPr>
          <p:cNvPr id="7" name="Group 6">
            <a:extLst>
              <a:ext uri="{FF2B5EF4-FFF2-40B4-BE49-F238E27FC236}">
                <a16:creationId xmlns:a16="http://schemas.microsoft.com/office/drawing/2014/main" id="{A4889EF8-29D6-DBC4-352D-6FF24C3F248C}"/>
              </a:ext>
            </a:extLst>
          </p:cNvPr>
          <p:cNvGrpSpPr/>
          <p:nvPr/>
        </p:nvGrpSpPr>
        <p:grpSpPr>
          <a:xfrm>
            <a:off x="345057" y="6165234"/>
            <a:ext cx="1567545" cy="498670"/>
            <a:chOff x="345057" y="6165234"/>
            <a:chExt cx="1567545" cy="498670"/>
          </a:xfrm>
        </p:grpSpPr>
        <p:sp>
          <p:nvSpPr>
            <p:cNvPr id="4" name="TextBox 3">
              <a:extLst>
                <a:ext uri="{FF2B5EF4-FFF2-40B4-BE49-F238E27FC236}">
                  <a16:creationId xmlns:a16="http://schemas.microsoft.com/office/drawing/2014/main" id="{842A28DD-7C6B-8428-FC0F-BB49E6B909B4}"/>
                </a:ext>
              </a:extLst>
            </p:cNvPr>
            <p:cNvSpPr txBox="1"/>
            <p:nvPr/>
          </p:nvSpPr>
          <p:spPr>
            <a:xfrm>
              <a:off x="357954" y="6165234"/>
              <a:ext cx="1554648"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Role and </a:t>
              </a:r>
              <a:b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career moves</a:t>
              </a:r>
            </a:p>
          </p:txBody>
        </p:sp>
        <p:sp>
          <p:nvSpPr>
            <p:cNvPr id="36" name="TextBox 35">
              <a:extLst>
                <a:ext uri="{FF2B5EF4-FFF2-40B4-BE49-F238E27FC236}">
                  <a16:creationId xmlns:a16="http://schemas.microsoft.com/office/drawing/2014/main" id="{FB843D40-8712-AFFF-A575-D835C5B53D8E}"/>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pSp>
      <p:sp>
        <p:nvSpPr>
          <p:cNvPr id="2" name="TextBox 1">
            <a:extLst>
              <a:ext uri="{FF2B5EF4-FFF2-40B4-BE49-F238E27FC236}">
                <a16:creationId xmlns:a16="http://schemas.microsoft.com/office/drawing/2014/main" id="{53A5BD68-B767-1ED1-BB35-2DDBCB2C96DF}"/>
              </a:ext>
            </a:extLst>
          </p:cNvPr>
          <p:cNvSpPr txBox="1"/>
          <p:nvPr/>
        </p:nvSpPr>
        <p:spPr>
          <a:xfrm>
            <a:off x="6831158" y="676201"/>
            <a:ext cx="2803978" cy="2940793"/>
          </a:xfrm>
          <a:prstGeom prst="rect">
            <a:avLst/>
          </a:prstGeom>
          <a:noFill/>
        </p:spPr>
        <p:txBody>
          <a:bodyPr wrap="square">
            <a:noAutofit/>
          </a:bodyPr>
          <a:lstStyle/>
          <a:p>
            <a:pPr marL="0" lvl="1">
              <a:lnSpc>
                <a:spcPts val="1200"/>
              </a:lnSpc>
              <a:spcAft>
                <a:spcPts val="600"/>
              </a:spcAft>
              <a:buSzPct val="83000"/>
            </a:pPr>
            <a:r>
              <a:rPr lang="en-NZ" sz="1000" b="1">
                <a:solidFill>
                  <a:schemeClr val="tx2"/>
                </a:solidFill>
                <a:latin typeface="Segoe UI" panose="020B0502040204020203" pitchFamily="34" charset="0"/>
                <a:cs typeface="Segoe UI" panose="020B0502040204020203" pitchFamily="34" charset="0"/>
              </a:rPr>
              <a:t>PRACTICE RESOURCE:</a:t>
            </a:r>
            <a:r>
              <a:rPr lang="en-NZ" sz="1000" b="1">
                <a:solidFill>
                  <a:schemeClr val="tx2"/>
                </a:solidFill>
                <a:latin typeface="Segoe UI Semibold" panose="020B0702040204020203" pitchFamily="34" charset="0"/>
                <a:cs typeface="Segoe UI Semibold" panose="020B0702040204020203" pitchFamily="34" charset="0"/>
              </a:rPr>
              <a:t> </a:t>
            </a:r>
            <a:r>
              <a:rPr lang="en-GB" sz="1000">
                <a:solidFill>
                  <a:schemeClr val="bg2">
                    <a:lumMod val="25000"/>
                  </a:schemeClr>
                </a:solidFill>
                <a:latin typeface="Segoe UI" panose="020B0502040204020203" pitchFamily="34" charset="0"/>
                <a:cs typeface="Segoe UI" panose="020B0502040204020203" pitchFamily="34" charset="0"/>
              </a:rPr>
              <a:t>Exit interview questions</a:t>
            </a:r>
          </a:p>
          <a:p>
            <a:pPr marL="0" lvl="1">
              <a:lnSpc>
                <a:spcPts val="1250"/>
              </a:lnSpc>
              <a:spcAft>
                <a:spcPts val="300"/>
              </a:spcAft>
              <a:buClr>
                <a:schemeClr val="accent2"/>
              </a:buClr>
              <a:buSzPct val="83000"/>
            </a:pPr>
            <a:r>
              <a:rPr lang="en-NZ" sz="1001" b="1">
                <a:solidFill>
                  <a:schemeClr val="tx2"/>
                </a:solidFill>
                <a:latin typeface="Segoe UI" panose="020B0502040204020203" pitchFamily="34" charset="0"/>
                <a:cs typeface="Segoe UI" panose="020B0502040204020203" pitchFamily="34" charset="0"/>
              </a:rPr>
              <a:t>HOW TO USE IT:</a:t>
            </a:r>
          </a:p>
          <a:p>
            <a:pPr marL="0" lvl="1">
              <a:lnSpc>
                <a:spcPts val="1250"/>
              </a:lnSpc>
              <a:spcAft>
                <a:spcPts val="3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Here are some key questions you can choose to ask workers who are leaving that might give you insight into current company practice that you can address, strengthen or consider starting.</a:t>
            </a:r>
          </a:p>
          <a:p>
            <a:pPr marL="0" lvl="1">
              <a:lnSpc>
                <a:spcPts val="1250"/>
              </a:lnSpc>
              <a:spcAft>
                <a:spcPts val="3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The questions you ask should be right for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your people and context and appropriate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for the person and reason they’re leaving.</a:t>
            </a:r>
          </a:p>
          <a:p>
            <a:pPr marL="0" lvl="1">
              <a:lnSpc>
                <a:spcPts val="1250"/>
              </a:lnSpc>
              <a:spcAft>
                <a:spcPts val="3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Questions can be raised in conversation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or through a survey.</a:t>
            </a:r>
          </a:p>
          <a:p>
            <a:pPr lvl="1">
              <a:lnSpc>
                <a:spcPts val="1250"/>
              </a:lnSpc>
              <a:spcAft>
                <a:spcPts val="300"/>
              </a:spcAft>
              <a:buClr>
                <a:schemeClr val="accent2"/>
              </a:buClr>
              <a:buSzPct val="83000"/>
            </a:pPr>
            <a:endParaRPr lang="en-NZ" sz="1050" i="1">
              <a:solidFill>
                <a:schemeClr val="tx2">
                  <a:lumMod val="50000"/>
                </a:schemeClr>
              </a:solidFill>
            </a:endParaRPr>
          </a:p>
        </p:txBody>
      </p:sp>
      <p:grpSp>
        <p:nvGrpSpPr>
          <p:cNvPr id="8" name="Group 7">
            <a:extLst>
              <a:ext uri="{FF2B5EF4-FFF2-40B4-BE49-F238E27FC236}">
                <a16:creationId xmlns:a16="http://schemas.microsoft.com/office/drawing/2014/main" id="{449B597B-3218-0385-4544-53A4F03534DB}"/>
              </a:ext>
            </a:extLst>
          </p:cNvPr>
          <p:cNvGrpSpPr/>
          <p:nvPr/>
        </p:nvGrpSpPr>
        <p:grpSpPr>
          <a:xfrm>
            <a:off x="6776046" y="240174"/>
            <a:ext cx="2772000" cy="350579"/>
            <a:chOff x="6776046" y="240174"/>
            <a:chExt cx="2772000" cy="350579"/>
          </a:xfrm>
        </p:grpSpPr>
        <p:grpSp>
          <p:nvGrpSpPr>
            <p:cNvPr id="11" name="Group 10">
              <a:extLst>
                <a:ext uri="{FF2B5EF4-FFF2-40B4-BE49-F238E27FC236}">
                  <a16:creationId xmlns:a16="http://schemas.microsoft.com/office/drawing/2014/main" id="{57C2A042-6A36-228B-F34F-858A1FB22BA3}"/>
                </a:ext>
              </a:extLst>
            </p:cNvPr>
            <p:cNvGrpSpPr/>
            <p:nvPr/>
          </p:nvGrpSpPr>
          <p:grpSpPr>
            <a:xfrm>
              <a:off x="6776046" y="240174"/>
              <a:ext cx="2772000" cy="350579"/>
              <a:chOff x="6776046" y="240174"/>
              <a:chExt cx="2772000" cy="350579"/>
            </a:xfrm>
            <a:solidFill>
              <a:schemeClr val="accent3">
                <a:lumMod val="75000"/>
              </a:schemeClr>
            </a:solidFill>
          </p:grpSpPr>
          <p:sp>
            <p:nvSpPr>
              <p:cNvPr id="14" name="Free-form: Shape 13">
                <a:extLst>
                  <a:ext uri="{FF2B5EF4-FFF2-40B4-BE49-F238E27FC236}">
                    <a16:creationId xmlns:a16="http://schemas.microsoft.com/office/drawing/2014/main" id="{5D793E38-ED18-6309-C27A-AEEB53044FCF}"/>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16" name="Free-form: Shape 15">
                <a:extLst>
                  <a:ext uri="{FF2B5EF4-FFF2-40B4-BE49-F238E27FC236}">
                    <a16:creationId xmlns:a16="http://schemas.microsoft.com/office/drawing/2014/main" id="{44AF5EA7-F453-A9EF-D985-6593D7EE3F70}"/>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E81608D7-FCAE-9BA7-025B-ED77E96F5BC9}"/>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sp>
        <p:nvSpPr>
          <p:cNvPr id="3" name="TextBox 2">
            <a:extLst>
              <a:ext uri="{FF2B5EF4-FFF2-40B4-BE49-F238E27FC236}">
                <a16:creationId xmlns:a16="http://schemas.microsoft.com/office/drawing/2014/main" id="{999B7FB5-9288-4922-D501-1663AE401DF4}"/>
              </a:ext>
            </a:extLst>
          </p:cNvPr>
          <p:cNvSpPr txBox="1"/>
          <p:nvPr/>
        </p:nvSpPr>
        <p:spPr>
          <a:xfrm>
            <a:off x="3853509" y="1381429"/>
            <a:ext cx="2198982" cy="2940793"/>
          </a:xfrm>
          <a:prstGeom prst="rect">
            <a:avLst/>
          </a:prstGeom>
          <a:noFill/>
        </p:spPr>
        <p:txBody>
          <a:bodyPr wrap="square">
            <a:noAutofit/>
          </a:bodyPr>
          <a:lstStyle/>
          <a:p>
            <a:pPr marL="0" lvl="1">
              <a:lnSpc>
                <a:spcPts val="1250"/>
              </a:lnSpc>
              <a:spcAft>
                <a:spcPts val="300"/>
              </a:spcAft>
              <a:buClr>
                <a:schemeClr val="accent2"/>
              </a:buClr>
              <a:buSzPct val="83000"/>
            </a:pPr>
            <a:br>
              <a:rPr lang="en-US" sz="1050">
                <a:solidFill>
                  <a:schemeClr val="tx2">
                    <a:lumMod val="50000"/>
                  </a:schemeClr>
                </a:solidFill>
              </a:rPr>
            </a:br>
            <a:endParaRPr lang="en-NZ" sz="1050">
              <a:solidFill>
                <a:schemeClr val="tx2">
                  <a:lumMod val="50000"/>
                </a:schemeClr>
              </a:solidFill>
            </a:endParaRPr>
          </a:p>
        </p:txBody>
      </p:sp>
      <p:sp>
        <p:nvSpPr>
          <p:cNvPr id="6" name="TextBox 5">
            <a:extLst>
              <a:ext uri="{FF2B5EF4-FFF2-40B4-BE49-F238E27FC236}">
                <a16:creationId xmlns:a16="http://schemas.microsoft.com/office/drawing/2014/main" id="{4A554CB2-E5A9-2FDC-2FCC-D6B50BC3EDA5}"/>
              </a:ext>
            </a:extLst>
          </p:cNvPr>
          <p:cNvSpPr txBox="1"/>
          <p:nvPr/>
        </p:nvSpPr>
        <p:spPr>
          <a:xfrm>
            <a:off x="345057" y="1122769"/>
            <a:ext cx="5832224" cy="4103133"/>
          </a:xfrm>
          <a:prstGeom prst="rect">
            <a:avLst/>
          </a:prstGeom>
          <a:noFill/>
        </p:spPr>
        <p:txBody>
          <a:bodyPr wrap="square" numCol="2" spcCol="468000">
            <a:noAutofit/>
          </a:bodyPr>
          <a:lstStyle/>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What parts of the job did you enjoy most and why?</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What are you most proud </a:t>
            </a:r>
            <a:br>
              <a:rPr lang="en-US" sz="1300" dirty="0">
                <a:latin typeface="Segoe UI" panose="020B0502040204020203" pitchFamily="34" charset="0"/>
                <a:cs typeface="Segoe UI" panose="020B0502040204020203" pitchFamily="34" charset="0"/>
              </a:rPr>
            </a:br>
            <a:r>
              <a:rPr lang="en-US" sz="1300" dirty="0">
                <a:latin typeface="Segoe UI" panose="020B0502040204020203" pitchFamily="34" charset="0"/>
                <a:cs typeface="Segoe UI" panose="020B0502040204020203" pitchFamily="34" charset="0"/>
              </a:rPr>
              <a:t>of achieving here?</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Were there any specific challenges or obstacles you faced during your time here?</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Were there any tools, systems, or processes that helped you or got in your way?</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Did you feel your skills were being used well?</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How well did the training and learning opportunities meet your needs and expectations?</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How well did you feel supported by your team </a:t>
            </a:r>
            <a:br>
              <a:rPr lang="en-US" sz="1300" dirty="0">
                <a:latin typeface="Segoe UI" panose="020B0502040204020203" pitchFamily="34" charset="0"/>
                <a:cs typeface="Segoe UI" panose="020B0502040204020203" pitchFamily="34" charset="0"/>
              </a:rPr>
            </a:br>
            <a:r>
              <a:rPr lang="en-US" sz="1300" dirty="0">
                <a:latin typeface="Segoe UI" panose="020B0502040204020203" pitchFamily="34" charset="0"/>
                <a:cs typeface="Segoe UI" panose="020B0502040204020203" pitchFamily="34" charset="0"/>
              </a:rPr>
              <a:t>and leaders?</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What else could we have done to keep you feeling more supported?</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How would you describe the culture on site or in the office?</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What advice would you give to new people joining our team?</a:t>
            </a:r>
          </a:p>
          <a:p>
            <a:pPr marL="360009" lvl="1" indent="-360009">
              <a:lnSpc>
                <a:spcPts val="1600"/>
              </a:lnSpc>
              <a:spcAft>
                <a:spcPts val="1200"/>
              </a:spcAft>
              <a:buClr>
                <a:schemeClr val="tx1">
                  <a:lumMod val="10000"/>
                  <a:lumOff val="90000"/>
                </a:schemeClr>
              </a:buClr>
              <a:buSzPct val="172000"/>
              <a:buFont typeface="Segoe UI Black" panose="020B0A02040204020203" pitchFamily="34" charset="0"/>
              <a:buChar char="+"/>
            </a:pPr>
            <a:r>
              <a:rPr lang="en-US" sz="1300" dirty="0">
                <a:latin typeface="Segoe UI" panose="020B0502040204020203" pitchFamily="34" charset="0"/>
                <a:cs typeface="Segoe UI" panose="020B0502040204020203" pitchFamily="34" charset="0"/>
              </a:rPr>
              <a:t>Is there anything you’d like to raise that we haven’t covered that is important to share? </a:t>
            </a:r>
          </a:p>
        </p:txBody>
      </p:sp>
      <p:grpSp>
        <p:nvGrpSpPr>
          <p:cNvPr id="9" name="Group 8">
            <a:extLst>
              <a:ext uri="{FF2B5EF4-FFF2-40B4-BE49-F238E27FC236}">
                <a16:creationId xmlns:a16="http://schemas.microsoft.com/office/drawing/2014/main" id="{2D510DE6-9294-5371-0CBF-1AE39DA3FDAC}"/>
              </a:ext>
            </a:extLst>
          </p:cNvPr>
          <p:cNvGrpSpPr/>
          <p:nvPr/>
        </p:nvGrpSpPr>
        <p:grpSpPr>
          <a:xfrm rot="542073">
            <a:off x="6979307" y="3470832"/>
            <a:ext cx="161277" cy="799860"/>
            <a:chOff x="4910098" y="3224287"/>
            <a:chExt cx="82532" cy="409321"/>
          </a:xfrm>
          <a:solidFill>
            <a:schemeClr val="tx1">
              <a:lumMod val="10000"/>
              <a:lumOff val="90000"/>
            </a:schemeClr>
          </a:solidFill>
        </p:grpSpPr>
        <p:sp>
          <p:nvSpPr>
            <p:cNvPr id="10" name="Free-form: Shape 9">
              <a:extLst>
                <a:ext uri="{FF2B5EF4-FFF2-40B4-BE49-F238E27FC236}">
                  <a16:creationId xmlns:a16="http://schemas.microsoft.com/office/drawing/2014/main" id="{C641BF6F-051F-4A27-A599-E3A79316B633}"/>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13" name="Free-form: Shape 12">
              <a:extLst>
                <a:ext uri="{FF2B5EF4-FFF2-40B4-BE49-F238E27FC236}">
                  <a16:creationId xmlns:a16="http://schemas.microsoft.com/office/drawing/2014/main" id="{3C957BC8-E5C5-84A4-A381-546DB2DDED54}"/>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17" name="Group 16">
            <a:extLst>
              <a:ext uri="{FF2B5EF4-FFF2-40B4-BE49-F238E27FC236}">
                <a16:creationId xmlns:a16="http://schemas.microsoft.com/office/drawing/2014/main" id="{EDB02200-36C3-AC50-B0AC-2F383803439B}"/>
              </a:ext>
            </a:extLst>
          </p:cNvPr>
          <p:cNvGrpSpPr/>
          <p:nvPr/>
        </p:nvGrpSpPr>
        <p:grpSpPr>
          <a:xfrm>
            <a:off x="7077757" y="3435808"/>
            <a:ext cx="2565561" cy="1136192"/>
            <a:chOff x="2977844" y="4722822"/>
            <a:chExt cx="2956128" cy="1020240"/>
          </a:xfrm>
        </p:grpSpPr>
        <p:sp>
          <p:nvSpPr>
            <p:cNvPr id="18" name="Free-form: Shape 17">
              <a:extLst>
                <a:ext uri="{FF2B5EF4-FFF2-40B4-BE49-F238E27FC236}">
                  <a16:creationId xmlns:a16="http://schemas.microsoft.com/office/drawing/2014/main" id="{10BBE8BB-A449-E3A2-5298-A5F680BB7447}"/>
                </a:ext>
              </a:extLst>
            </p:cNvPr>
            <p:cNvSpPr/>
            <p:nvPr/>
          </p:nvSpPr>
          <p:spPr>
            <a:xfrm rot="21062887">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19" name="Free-form: Shape 18">
              <a:extLst>
                <a:ext uri="{FF2B5EF4-FFF2-40B4-BE49-F238E27FC236}">
                  <a16:creationId xmlns:a16="http://schemas.microsoft.com/office/drawing/2014/main" id="{B0878D17-63BC-8082-93F8-F38ED9091C9A}"/>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0" name="Free-form: Shape 19">
              <a:extLst>
                <a:ext uri="{FF2B5EF4-FFF2-40B4-BE49-F238E27FC236}">
                  <a16:creationId xmlns:a16="http://schemas.microsoft.com/office/drawing/2014/main" id="{679AB8EE-FC31-90E8-82A3-BD3A2678A00C}"/>
                </a:ext>
              </a:extLst>
            </p:cNvPr>
            <p:cNvSpPr/>
            <p:nvPr/>
          </p:nvSpPr>
          <p:spPr>
            <a:xfrm>
              <a:off x="5330400" y="4764155"/>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1" name="Free-form: Shape 20">
              <a:extLst>
                <a:ext uri="{FF2B5EF4-FFF2-40B4-BE49-F238E27FC236}">
                  <a16:creationId xmlns:a16="http://schemas.microsoft.com/office/drawing/2014/main" id="{F8256EA7-6031-E85E-3BFB-6F91F8B40F72}"/>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2" name="Free-form: Shape 21">
              <a:extLst>
                <a:ext uri="{FF2B5EF4-FFF2-40B4-BE49-F238E27FC236}">
                  <a16:creationId xmlns:a16="http://schemas.microsoft.com/office/drawing/2014/main" id="{8B3E5F1C-0DF6-20C0-1437-774996AF1285}"/>
                </a:ext>
              </a:extLst>
            </p:cNvPr>
            <p:cNvSpPr/>
            <p:nvPr/>
          </p:nvSpPr>
          <p:spPr>
            <a:xfrm>
              <a:off x="2977844" y="4735988"/>
              <a:ext cx="509605" cy="956885"/>
            </a:xfrm>
            <a:custGeom>
              <a:avLst/>
              <a:gdLst>
                <a:gd name="connsiteX0" fmla="*/ 322273 w 509605"/>
                <a:gd name="connsiteY0" fmla="*/ 9422 h 956885"/>
                <a:gd name="connsiteX1" fmla="*/ 322273 w 509605"/>
                <a:gd name="connsiteY1" fmla="*/ 9422 h 956885"/>
                <a:gd name="connsiteX2" fmla="*/ 296576 w 509605"/>
                <a:gd name="connsiteY2" fmla="*/ 0 h 956885"/>
                <a:gd name="connsiteX3" fmla="*/ 282444 w 509605"/>
                <a:gd name="connsiteY3" fmla="*/ 10278 h 956885"/>
                <a:gd name="connsiteX4" fmla="*/ 274092 w 509605"/>
                <a:gd name="connsiteY4" fmla="*/ 7709 h 956885"/>
                <a:gd name="connsiteX5" fmla="*/ 265313 w 509605"/>
                <a:gd name="connsiteY5" fmla="*/ 28052 h 956885"/>
                <a:gd name="connsiteX6" fmla="*/ 265313 w 509605"/>
                <a:gd name="connsiteY6" fmla="*/ 28052 h 956885"/>
                <a:gd name="connsiteX7" fmla="*/ 265313 w 509605"/>
                <a:gd name="connsiteY7" fmla="*/ 28052 h 956885"/>
                <a:gd name="connsiteX8" fmla="*/ 265313 w 509605"/>
                <a:gd name="connsiteY8" fmla="*/ 28052 h 956885"/>
                <a:gd name="connsiteX9" fmla="*/ 265313 w 509605"/>
                <a:gd name="connsiteY9" fmla="*/ 28052 h 956885"/>
                <a:gd name="connsiteX10" fmla="*/ 215419 w 509605"/>
                <a:gd name="connsiteY10" fmla="*/ 78802 h 956885"/>
                <a:gd name="connsiteX11" fmla="*/ 211993 w 509605"/>
                <a:gd name="connsiteY11" fmla="*/ 111778 h 956885"/>
                <a:gd name="connsiteX12" fmla="*/ 213706 w 509605"/>
                <a:gd name="connsiteY12" fmla="*/ 147325 h 956885"/>
                <a:gd name="connsiteX13" fmla="*/ 209638 w 509605"/>
                <a:gd name="connsiteY13" fmla="*/ 158031 h 956885"/>
                <a:gd name="connsiteX14" fmla="*/ 202785 w 509605"/>
                <a:gd name="connsiteY14" fmla="*/ 177946 h 956885"/>
                <a:gd name="connsiteX15" fmla="*/ 197004 w 509605"/>
                <a:gd name="connsiteY15" fmla="*/ 177946 h 956885"/>
                <a:gd name="connsiteX16" fmla="*/ 201501 w 509605"/>
                <a:gd name="connsiteY16" fmla="*/ 181372 h 956885"/>
                <a:gd name="connsiteX17" fmla="*/ 178802 w 509605"/>
                <a:gd name="connsiteY17" fmla="*/ 301930 h 956885"/>
                <a:gd name="connsiteX18" fmla="*/ 141971 w 509605"/>
                <a:gd name="connsiteY18" fmla="*/ 418633 h 956885"/>
                <a:gd name="connsiteX19" fmla="*/ 130408 w 509605"/>
                <a:gd name="connsiteY19" fmla="*/ 459105 h 956885"/>
                <a:gd name="connsiteX20" fmla="*/ 128481 w 509605"/>
                <a:gd name="connsiteY20" fmla="*/ 452895 h 956885"/>
                <a:gd name="connsiteX21" fmla="*/ 121843 w 509605"/>
                <a:gd name="connsiteY21" fmla="*/ 487584 h 956885"/>
                <a:gd name="connsiteX22" fmla="*/ 118416 w 509605"/>
                <a:gd name="connsiteY22" fmla="*/ 505786 h 956885"/>
                <a:gd name="connsiteX23" fmla="*/ 115204 w 509605"/>
                <a:gd name="connsiteY23" fmla="*/ 529983 h 956885"/>
                <a:gd name="connsiteX24" fmla="*/ 107067 w 509605"/>
                <a:gd name="connsiteY24" fmla="*/ 549684 h 956885"/>
                <a:gd name="connsiteX25" fmla="*/ 93791 w 509605"/>
                <a:gd name="connsiteY25" fmla="*/ 563602 h 956885"/>
                <a:gd name="connsiteX26" fmla="*/ 98288 w 509605"/>
                <a:gd name="connsiteY26" fmla="*/ 583303 h 956885"/>
                <a:gd name="connsiteX27" fmla="*/ 92506 w 509605"/>
                <a:gd name="connsiteY27" fmla="*/ 603431 h 956885"/>
                <a:gd name="connsiteX28" fmla="*/ 34690 w 509605"/>
                <a:gd name="connsiteY28" fmla="*/ 746473 h 956885"/>
                <a:gd name="connsiteX29" fmla="*/ 0 w 509605"/>
                <a:gd name="connsiteY29" fmla="*/ 867673 h 956885"/>
                <a:gd name="connsiteX30" fmla="*/ 40043 w 509605"/>
                <a:gd name="connsiteY30" fmla="*/ 916068 h 956885"/>
                <a:gd name="connsiteX31" fmla="*/ 82228 w 509605"/>
                <a:gd name="connsiteY31" fmla="*/ 936625 h 956885"/>
                <a:gd name="connsiteX32" fmla="*/ 105997 w 509605"/>
                <a:gd name="connsiteY32" fmla="*/ 946047 h 956885"/>
                <a:gd name="connsiteX33" fmla="*/ 206212 w 509605"/>
                <a:gd name="connsiteY33" fmla="*/ 955897 h 956885"/>
                <a:gd name="connsiteX34" fmla="*/ 219916 w 509605"/>
                <a:gd name="connsiteY34" fmla="*/ 950972 h 956885"/>
                <a:gd name="connsiteX35" fmla="*/ 223557 w 509605"/>
                <a:gd name="connsiteY35" fmla="*/ 935126 h 956885"/>
                <a:gd name="connsiteX36" fmla="*/ 231694 w 509605"/>
                <a:gd name="connsiteY36" fmla="*/ 913712 h 956885"/>
                <a:gd name="connsiteX37" fmla="*/ 249039 w 509605"/>
                <a:gd name="connsiteY37" fmla="*/ 900650 h 956885"/>
                <a:gd name="connsiteX38" fmla="*/ 261672 w 509605"/>
                <a:gd name="connsiteY38" fmla="*/ 864461 h 956885"/>
                <a:gd name="connsiteX39" fmla="*/ 294007 w 509605"/>
                <a:gd name="connsiteY39" fmla="*/ 779664 h 956885"/>
                <a:gd name="connsiteX40" fmla="*/ 316705 w 509605"/>
                <a:gd name="connsiteY40" fmla="*/ 743047 h 956885"/>
                <a:gd name="connsiteX41" fmla="*/ 311566 w 509605"/>
                <a:gd name="connsiteY41" fmla="*/ 697008 h 956885"/>
                <a:gd name="connsiteX42" fmla="*/ 314778 w 509605"/>
                <a:gd name="connsiteY42" fmla="*/ 684374 h 956885"/>
                <a:gd name="connsiteX43" fmla="*/ 324628 w 509605"/>
                <a:gd name="connsiteY43" fmla="*/ 660605 h 956885"/>
                <a:gd name="connsiteX44" fmla="*/ 339617 w 509605"/>
                <a:gd name="connsiteY44" fmla="*/ 615851 h 956885"/>
                <a:gd name="connsiteX45" fmla="*/ 344114 w 509605"/>
                <a:gd name="connsiteY45" fmla="*/ 591654 h 956885"/>
                <a:gd name="connsiteX46" fmla="*/ 364243 w 509605"/>
                <a:gd name="connsiteY46" fmla="*/ 588656 h 956885"/>
                <a:gd name="connsiteX47" fmla="*/ 371524 w 509605"/>
                <a:gd name="connsiteY47" fmla="*/ 580733 h 956885"/>
                <a:gd name="connsiteX48" fmla="*/ 384372 w 509605"/>
                <a:gd name="connsiteY48" fmla="*/ 527199 h 956885"/>
                <a:gd name="connsiteX49" fmla="*/ 404714 w 509605"/>
                <a:gd name="connsiteY49" fmla="*/ 478377 h 956885"/>
                <a:gd name="connsiteX50" fmla="*/ 413066 w 509605"/>
                <a:gd name="connsiteY50" fmla="*/ 456963 h 956885"/>
                <a:gd name="connsiteX51" fmla="*/ 408355 w 509605"/>
                <a:gd name="connsiteY51" fmla="*/ 430839 h 956885"/>
                <a:gd name="connsiteX52" fmla="*/ 426128 w 509605"/>
                <a:gd name="connsiteY52" fmla="*/ 386513 h 956885"/>
                <a:gd name="connsiteX53" fmla="*/ 417777 w 509605"/>
                <a:gd name="connsiteY53" fmla="*/ 338333 h 956885"/>
                <a:gd name="connsiteX54" fmla="*/ 436406 w 509605"/>
                <a:gd name="connsiteY54" fmla="*/ 312422 h 956885"/>
                <a:gd name="connsiteX55" fmla="*/ 449040 w 509605"/>
                <a:gd name="connsiteY55" fmla="*/ 276876 h 956885"/>
                <a:gd name="connsiteX56" fmla="*/ 467242 w 509605"/>
                <a:gd name="connsiteY56" fmla="*/ 206854 h 956885"/>
                <a:gd name="connsiteX57" fmla="*/ 496150 w 509605"/>
                <a:gd name="connsiteY57" fmla="*/ 143256 h 956885"/>
                <a:gd name="connsiteX58" fmla="*/ 504501 w 509605"/>
                <a:gd name="connsiteY58" fmla="*/ 107924 h 956885"/>
                <a:gd name="connsiteX59" fmla="*/ 502146 w 509605"/>
                <a:gd name="connsiteY59" fmla="*/ 72377 h 956885"/>
                <a:gd name="connsiteX60" fmla="*/ 322058 w 509605"/>
                <a:gd name="connsiteY60" fmla="*/ 9208 h 95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9605" h="956885">
                  <a:moveTo>
                    <a:pt x="322273" y="9422"/>
                  </a:moveTo>
                  <a:lnTo>
                    <a:pt x="322273" y="9422"/>
                  </a:lnTo>
                  <a:cubicBezTo>
                    <a:pt x="313707" y="6210"/>
                    <a:pt x="305142" y="3212"/>
                    <a:pt x="296576" y="0"/>
                  </a:cubicBezTo>
                  <a:cubicBezTo>
                    <a:pt x="290367" y="2784"/>
                    <a:pt x="284585" y="5567"/>
                    <a:pt x="282444" y="10278"/>
                  </a:cubicBezTo>
                  <a:cubicBezTo>
                    <a:pt x="279660" y="9422"/>
                    <a:pt x="276876" y="8565"/>
                    <a:pt x="274092" y="7709"/>
                  </a:cubicBezTo>
                  <a:cubicBezTo>
                    <a:pt x="271094" y="14561"/>
                    <a:pt x="268311" y="21199"/>
                    <a:pt x="265313" y="28052"/>
                  </a:cubicBezTo>
                  <a:cubicBezTo>
                    <a:pt x="265313" y="28052"/>
                    <a:pt x="265313" y="28052"/>
                    <a:pt x="265313" y="28052"/>
                  </a:cubicBezTo>
                  <a:lnTo>
                    <a:pt x="265313" y="28052"/>
                  </a:lnTo>
                  <a:cubicBezTo>
                    <a:pt x="265313" y="28052"/>
                    <a:pt x="265313" y="28052"/>
                    <a:pt x="265313" y="28052"/>
                  </a:cubicBezTo>
                  <a:cubicBezTo>
                    <a:pt x="265313" y="28052"/>
                    <a:pt x="265313" y="28052"/>
                    <a:pt x="265313" y="28052"/>
                  </a:cubicBezTo>
                  <a:cubicBezTo>
                    <a:pt x="231265" y="14347"/>
                    <a:pt x="218846" y="68951"/>
                    <a:pt x="215419" y="78802"/>
                  </a:cubicBezTo>
                  <a:cubicBezTo>
                    <a:pt x="211779" y="89294"/>
                    <a:pt x="204499" y="98716"/>
                    <a:pt x="211993" y="111778"/>
                  </a:cubicBezTo>
                  <a:cubicBezTo>
                    <a:pt x="219488" y="124626"/>
                    <a:pt x="214777" y="135975"/>
                    <a:pt x="213706" y="147325"/>
                  </a:cubicBezTo>
                  <a:cubicBezTo>
                    <a:pt x="209852" y="148395"/>
                    <a:pt x="210280" y="155676"/>
                    <a:pt x="209638" y="158031"/>
                  </a:cubicBezTo>
                  <a:cubicBezTo>
                    <a:pt x="208139" y="164884"/>
                    <a:pt x="205141" y="171308"/>
                    <a:pt x="202785" y="177946"/>
                  </a:cubicBezTo>
                  <a:cubicBezTo>
                    <a:pt x="200858" y="177946"/>
                    <a:pt x="198931" y="177946"/>
                    <a:pt x="197004" y="177946"/>
                  </a:cubicBezTo>
                  <a:cubicBezTo>
                    <a:pt x="198503" y="179017"/>
                    <a:pt x="200002" y="180301"/>
                    <a:pt x="201501" y="181372"/>
                  </a:cubicBezTo>
                  <a:cubicBezTo>
                    <a:pt x="191865" y="220987"/>
                    <a:pt x="184156" y="260816"/>
                    <a:pt x="178802" y="301930"/>
                  </a:cubicBezTo>
                  <a:cubicBezTo>
                    <a:pt x="173235" y="343472"/>
                    <a:pt x="155676" y="379875"/>
                    <a:pt x="141971" y="418633"/>
                  </a:cubicBezTo>
                  <a:cubicBezTo>
                    <a:pt x="135119" y="416278"/>
                    <a:pt x="131693" y="455893"/>
                    <a:pt x="130408" y="459105"/>
                  </a:cubicBezTo>
                  <a:cubicBezTo>
                    <a:pt x="129766" y="456963"/>
                    <a:pt x="129123" y="455036"/>
                    <a:pt x="128481" y="452895"/>
                  </a:cubicBezTo>
                  <a:cubicBezTo>
                    <a:pt x="123342" y="463387"/>
                    <a:pt x="127196" y="476878"/>
                    <a:pt x="121843" y="487584"/>
                  </a:cubicBezTo>
                  <a:cubicBezTo>
                    <a:pt x="118631" y="494223"/>
                    <a:pt x="117560" y="497863"/>
                    <a:pt x="118416" y="505786"/>
                  </a:cubicBezTo>
                  <a:cubicBezTo>
                    <a:pt x="119273" y="514351"/>
                    <a:pt x="117560" y="522488"/>
                    <a:pt x="115204" y="529983"/>
                  </a:cubicBezTo>
                  <a:cubicBezTo>
                    <a:pt x="113277" y="536835"/>
                    <a:pt x="110279" y="543474"/>
                    <a:pt x="107067" y="549684"/>
                  </a:cubicBezTo>
                  <a:cubicBezTo>
                    <a:pt x="104069" y="555465"/>
                    <a:pt x="94647" y="557392"/>
                    <a:pt x="93791" y="563602"/>
                  </a:cubicBezTo>
                  <a:cubicBezTo>
                    <a:pt x="93149" y="568956"/>
                    <a:pt x="98502" y="577307"/>
                    <a:pt x="98288" y="583303"/>
                  </a:cubicBezTo>
                  <a:cubicBezTo>
                    <a:pt x="98288" y="590583"/>
                    <a:pt x="97217" y="597864"/>
                    <a:pt x="92506" y="603431"/>
                  </a:cubicBezTo>
                  <a:cubicBezTo>
                    <a:pt x="94862" y="604288"/>
                    <a:pt x="39401" y="733197"/>
                    <a:pt x="34690" y="746473"/>
                  </a:cubicBezTo>
                  <a:cubicBezTo>
                    <a:pt x="20771" y="786088"/>
                    <a:pt x="12420" y="827416"/>
                    <a:pt x="0" y="867673"/>
                  </a:cubicBezTo>
                  <a:cubicBezTo>
                    <a:pt x="9208" y="888659"/>
                    <a:pt x="22484" y="903862"/>
                    <a:pt x="40043" y="916068"/>
                  </a:cubicBezTo>
                  <a:cubicBezTo>
                    <a:pt x="53962" y="923134"/>
                    <a:pt x="68095" y="930201"/>
                    <a:pt x="82228" y="936625"/>
                  </a:cubicBezTo>
                  <a:cubicBezTo>
                    <a:pt x="90151" y="939837"/>
                    <a:pt x="98074" y="943049"/>
                    <a:pt x="105997" y="946047"/>
                  </a:cubicBezTo>
                  <a:cubicBezTo>
                    <a:pt x="143898" y="958038"/>
                    <a:pt x="174520" y="957824"/>
                    <a:pt x="206212" y="955897"/>
                  </a:cubicBezTo>
                  <a:cubicBezTo>
                    <a:pt x="210708" y="953970"/>
                    <a:pt x="215205" y="952471"/>
                    <a:pt x="219916" y="950972"/>
                  </a:cubicBezTo>
                  <a:cubicBezTo>
                    <a:pt x="221415" y="945833"/>
                    <a:pt x="222700" y="940479"/>
                    <a:pt x="223557" y="935126"/>
                  </a:cubicBezTo>
                  <a:cubicBezTo>
                    <a:pt x="224841" y="927417"/>
                    <a:pt x="226983" y="920136"/>
                    <a:pt x="231694" y="913712"/>
                  </a:cubicBezTo>
                  <a:cubicBezTo>
                    <a:pt x="235762" y="908359"/>
                    <a:pt x="243899" y="905575"/>
                    <a:pt x="249039" y="900650"/>
                  </a:cubicBezTo>
                  <a:cubicBezTo>
                    <a:pt x="259103" y="891014"/>
                    <a:pt x="258246" y="876667"/>
                    <a:pt x="261672" y="864461"/>
                  </a:cubicBezTo>
                  <a:cubicBezTo>
                    <a:pt x="269595" y="835339"/>
                    <a:pt x="277304" y="805788"/>
                    <a:pt x="294007" y="779664"/>
                  </a:cubicBezTo>
                  <a:cubicBezTo>
                    <a:pt x="301930" y="767458"/>
                    <a:pt x="311352" y="756109"/>
                    <a:pt x="316705" y="743047"/>
                  </a:cubicBezTo>
                  <a:cubicBezTo>
                    <a:pt x="320131" y="734696"/>
                    <a:pt x="336191" y="709428"/>
                    <a:pt x="311566" y="697008"/>
                  </a:cubicBezTo>
                  <a:cubicBezTo>
                    <a:pt x="314778" y="695509"/>
                    <a:pt x="313707" y="687158"/>
                    <a:pt x="314778" y="684374"/>
                  </a:cubicBezTo>
                  <a:cubicBezTo>
                    <a:pt x="318204" y="676451"/>
                    <a:pt x="321416" y="668528"/>
                    <a:pt x="324628" y="660605"/>
                  </a:cubicBezTo>
                  <a:cubicBezTo>
                    <a:pt x="330624" y="645402"/>
                    <a:pt x="336834" y="631911"/>
                    <a:pt x="339617" y="615851"/>
                  </a:cubicBezTo>
                  <a:cubicBezTo>
                    <a:pt x="340688" y="608999"/>
                    <a:pt x="338119" y="596579"/>
                    <a:pt x="344114" y="591654"/>
                  </a:cubicBezTo>
                  <a:cubicBezTo>
                    <a:pt x="347969" y="588656"/>
                    <a:pt x="359104" y="590583"/>
                    <a:pt x="364243" y="588656"/>
                  </a:cubicBezTo>
                  <a:cubicBezTo>
                    <a:pt x="368097" y="587157"/>
                    <a:pt x="370025" y="583303"/>
                    <a:pt x="371524" y="580733"/>
                  </a:cubicBezTo>
                  <a:cubicBezTo>
                    <a:pt x="380945" y="565101"/>
                    <a:pt x="378376" y="544330"/>
                    <a:pt x="384372" y="527199"/>
                  </a:cubicBezTo>
                  <a:cubicBezTo>
                    <a:pt x="390153" y="510711"/>
                    <a:pt x="396149" y="494009"/>
                    <a:pt x="404714" y="478377"/>
                  </a:cubicBezTo>
                  <a:cubicBezTo>
                    <a:pt x="408355" y="471524"/>
                    <a:pt x="413494" y="465314"/>
                    <a:pt x="413066" y="456963"/>
                  </a:cubicBezTo>
                  <a:cubicBezTo>
                    <a:pt x="412637" y="448398"/>
                    <a:pt x="408140" y="439190"/>
                    <a:pt x="408355" y="430839"/>
                  </a:cubicBezTo>
                  <a:cubicBezTo>
                    <a:pt x="409211" y="414136"/>
                    <a:pt x="422702" y="402145"/>
                    <a:pt x="426128" y="386513"/>
                  </a:cubicBezTo>
                  <a:cubicBezTo>
                    <a:pt x="428697" y="375164"/>
                    <a:pt x="442830" y="354393"/>
                    <a:pt x="417777" y="338333"/>
                  </a:cubicBezTo>
                  <a:cubicBezTo>
                    <a:pt x="440261" y="339403"/>
                    <a:pt x="434479" y="321416"/>
                    <a:pt x="436406" y="312422"/>
                  </a:cubicBezTo>
                  <a:cubicBezTo>
                    <a:pt x="439190" y="300217"/>
                    <a:pt x="444115" y="288439"/>
                    <a:pt x="449040" y="276876"/>
                  </a:cubicBezTo>
                  <a:cubicBezTo>
                    <a:pt x="458462" y="254392"/>
                    <a:pt x="464672" y="231479"/>
                    <a:pt x="467242" y="206854"/>
                  </a:cubicBezTo>
                  <a:cubicBezTo>
                    <a:pt x="469811" y="182229"/>
                    <a:pt x="491653" y="166597"/>
                    <a:pt x="496150" y="143256"/>
                  </a:cubicBezTo>
                  <a:cubicBezTo>
                    <a:pt x="498505" y="131265"/>
                    <a:pt x="502146" y="119915"/>
                    <a:pt x="504501" y="107924"/>
                  </a:cubicBezTo>
                  <a:cubicBezTo>
                    <a:pt x="506000" y="100215"/>
                    <a:pt x="516493" y="81371"/>
                    <a:pt x="502146" y="72377"/>
                  </a:cubicBezTo>
                  <a:cubicBezTo>
                    <a:pt x="531482" y="47538"/>
                    <a:pt x="355035" y="13705"/>
                    <a:pt x="322058" y="920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3" name="Free-form: Shape 22">
              <a:extLst>
                <a:ext uri="{FF2B5EF4-FFF2-40B4-BE49-F238E27FC236}">
                  <a16:creationId xmlns:a16="http://schemas.microsoft.com/office/drawing/2014/main" id="{21A23CA1-AE69-8E77-6587-D9E5F3AA02B6}"/>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4" name="Free-form: Shape 23">
              <a:extLst>
                <a:ext uri="{FF2B5EF4-FFF2-40B4-BE49-F238E27FC236}">
                  <a16:creationId xmlns:a16="http://schemas.microsoft.com/office/drawing/2014/main" id="{1A1D76B3-7BC8-160B-C160-80970763890A}"/>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5" name="Free-form: Shape 24">
              <a:extLst>
                <a:ext uri="{FF2B5EF4-FFF2-40B4-BE49-F238E27FC236}">
                  <a16:creationId xmlns:a16="http://schemas.microsoft.com/office/drawing/2014/main" id="{E62FE350-28AA-9062-DBC5-EE7F23346EDB}"/>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6" name="Free-form: Shape 25">
              <a:extLst>
                <a:ext uri="{FF2B5EF4-FFF2-40B4-BE49-F238E27FC236}">
                  <a16:creationId xmlns:a16="http://schemas.microsoft.com/office/drawing/2014/main" id="{8B43DFE8-3384-B51E-AB9B-8143C3808A9E}"/>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7" name="Free-form: Shape 26">
              <a:extLst>
                <a:ext uri="{FF2B5EF4-FFF2-40B4-BE49-F238E27FC236}">
                  <a16:creationId xmlns:a16="http://schemas.microsoft.com/office/drawing/2014/main" id="{FE1A8B5D-19DC-64CF-B32F-BFE9E50160B1}"/>
                </a:ext>
              </a:extLst>
            </p:cNvPr>
            <p:cNvSpPr/>
            <p:nvPr/>
          </p:nvSpPr>
          <p:spPr>
            <a:xfrm>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8" name="Free-form: Shape 27">
              <a:extLst>
                <a:ext uri="{FF2B5EF4-FFF2-40B4-BE49-F238E27FC236}">
                  <a16:creationId xmlns:a16="http://schemas.microsoft.com/office/drawing/2014/main" id="{B78C998D-6B91-ADAF-ED09-339A09B1B1C1}"/>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29" name="TextBox 28">
            <a:extLst>
              <a:ext uri="{FF2B5EF4-FFF2-40B4-BE49-F238E27FC236}">
                <a16:creationId xmlns:a16="http://schemas.microsoft.com/office/drawing/2014/main" id="{DB3056EE-59EC-03FC-3855-949CB7864574}"/>
              </a:ext>
            </a:extLst>
          </p:cNvPr>
          <p:cNvSpPr txBox="1"/>
          <p:nvPr/>
        </p:nvSpPr>
        <p:spPr>
          <a:xfrm>
            <a:off x="7258594" y="3686985"/>
            <a:ext cx="2234464" cy="646011"/>
          </a:xfrm>
          <a:prstGeom prst="rect">
            <a:avLst/>
          </a:prstGeom>
          <a:noFill/>
        </p:spPr>
        <p:txBody>
          <a:bodyPr wrap="square">
            <a:spAutoFit/>
          </a:bodyPr>
          <a:lstStyle/>
          <a:p>
            <a:pPr marL="0" lvl="1">
              <a:lnSpc>
                <a:spcPts val="1100"/>
              </a:lnSpc>
              <a:spcAft>
                <a:spcPts val="300"/>
              </a:spcAft>
              <a:buClr>
                <a:schemeClr val="accent2"/>
              </a:buClr>
              <a:buSzPct val="83000"/>
            </a:pPr>
            <a:r>
              <a:rPr lang="en-NZ" sz="900" i="1" spc="10">
                <a:solidFill>
                  <a:schemeClr val="bg2">
                    <a:lumMod val="25000"/>
                  </a:schemeClr>
                </a:solidFill>
                <a:latin typeface="Segoe UI" panose="020B0502040204020203" pitchFamily="34" charset="0"/>
                <a:cs typeface="Segoe UI" panose="020B0502040204020203" pitchFamily="34" charset="0"/>
              </a:rPr>
              <a:t>The most important thing to do is create </a:t>
            </a:r>
            <a:br>
              <a:rPr lang="en-NZ" sz="900" i="1" spc="10">
                <a:solidFill>
                  <a:schemeClr val="bg2">
                    <a:lumMod val="25000"/>
                  </a:schemeClr>
                </a:solidFill>
                <a:latin typeface="Segoe UI" panose="020B0502040204020203" pitchFamily="34" charset="0"/>
                <a:cs typeface="Segoe UI" panose="020B0502040204020203" pitchFamily="34" charset="0"/>
              </a:rPr>
            </a:br>
            <a:r>
              <a:rPr lang="en-NZ" sz="900" i="1" spc="10">
                <a:solidFill>
                  <a:schemeClr val="bg2">
                    <a:lumMod val="25000"/>
                  </a:schemeClr>
                </a:solidFill>
                <a:latin typeface="Segoe UI" panose="020B0502040204020203" pitchFamily="34" charset="0"/>
                <a:cs typeface="Segoe UI" panose="020B0502040204020203" pitchFamily="34" charset="0"/>
              </a:rPr>
              <a:t>a safe space for sharing, listen carefully and capture the responses to support </a:t>
            </a:r>
            <a:br>
              <a:rPr lang="en-NZ" sz="900" i="1" spc="10">
                <a:solidFill>
                  <a:schemeClr val="bg2">
                    <a:lumMod val="25000"/>
                  </a:schemeClr>
                </a:solidFill>
                <a:latin typeface="Segoe UI" panose="020B0502040204020203" pitchFamily="34" charset="0"/>
                <a:cs typeface="Segoe UI" panose="020B0502040204020203" pitchFamily="34" charset="0"/>
              </a:rPr>
            </a:br>
            <a:r>
              <a:rPr lang="en-NZ" sz="900" i="1" spc="10">
                <a:solidFill>
                  <a:schemeClr val="bg2">
                    <a:lumMod val="25000"/>
                  </a:schemeClr>
                </a:solidFill>
                <a:latin typeface="Segoe UI" panose="020B0502040204020203" pitchFamily="34" charset="0"/>
                <a:cs typeface="Segoe UI" panose="020B0502040204020203" pitchFamily="34" charset="0"/>
              </a:rPr>
              <a:t>any change that needs to be made.</a:t>
            </a:r>
            <a:endParaRPr lang="en-US" altLang="en-US" sz="900" i="1" spc="10">
              <a:solidFill>
                <a:schemeClr val="bg2">
                  <a:lumMod val="25000"/>
                </a:schemeClr>
              </a:solidFill>
              <a:latin typeface="Segoe UI" panose="020B0502040204020203" pitchFamily="34" charset="0"/>
              <a:cs typeface="Segoe UI" panose="020B0502040204020203" pitchFamily="34" charset="0"/>
            </a:endParaRPr>
          </a:p>
        </p:txBody>
      </p:sp>
      <p:sp>
        <p:nvSpPr>
          <p:cNvPr id="31" name="TextBox 30">
            <a:extLst>
              <a:ext uri="{FF2B5EF4-FFF2-40B4-BE49-F238E27FC236}">
                <a16:creationId xmlns:a16="http://schemas.microsoft.com/office/drawing/2014/main" id="{D0D827CA-2C30-0371-4431-BDB1318AB747}"/>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20</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240561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73533-EBA4-0003-BBC2-E1FD422078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91D802-F17C-C172-84DB-89FF423D4DC2}"/>
              </a:ext>
            </a:extLst>
          </p:cNvPr>
          <p:cNvSpPr/>
          <p:nvPr/>
        </p:nvSpPr>
        <p:spPr>
          <a:xfrm rot="5400000">
            <a:off x="3056492" y="3338575"/>
            <a:ext cx="6863648" cy="175201"/>
          </a:xfrm>
          <a:prstGeom prst="rect">
            <a:avLst/>
          </a:prstGeom>
          <a:gradFill flip="none" rotWithShape="1">
            <a:gsLst>
              <a:gs pos="37000">
                <a:schemeClr val="accent3">
                  <a:lumMod val="0"/>
                  <a:lumOff val="100000"/>
                  <a:alpha val="0"/>
                </a:schemeClr>
              </a:gs>
              <a:gs pos="100000">
                <a:schemeClr val="bg1">
                  <a:lumMod val="65000"/>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grpSp>
        <p:nvGrpSpPr>
          <p:cNvPr id="88" name="Group 87">
            <a:extLst>
              <a:ext uri="{FF2B5EF4-FFF2-40B4-BE49-F238E27FC236}">
                <a16:creationId xmlns:a16="http://schemas.microsoft.com/office/drawing/2014/main" id="{877883AB-8DF2-9274-884F-79731A836B19}"/>
              </a:ext>
            </a:extLst>
          </p:cNvPr>
          <p:cNvGrpSpPr/>
          <p:nvPr/>
        </p:nvGrpSpPr>
        <p:grpSpPr>
          <a:xfrm>
            <a:off x="229327" y="3430715"/>
            <a:ext cx="2686700" cy="1670278"/>
            <a:chOff x="3130522" y="4722822"/>
            <a:chExt cx="2803450" cy="1020240"/>
          </a:xfrm>
        </p:grpSpPr>
        <p:sp>
          <p:nvSpPr>
            <p:cNvPr id="89" name="Free-form: Shape 88">
              <a:extLst>
                <a:ext uri="{FF2B5EF4-FFF2-40B4-BE49-F238E27FC236}">
                  <a16:creationId xmlns:a16="http://schemas.microsoft.com/office/drawing/2014/main" id="{2F448A32-F405-EC23-CA42-C63417030FAB}"/>
                </a:ext>
              </a:extLst>
            </p:cNvPr>
            <p:cNvSpPr/>
            <p:nvPr/>
          </p:nvSpPr>
          <p:spPr>
            <a:xfrm>
              <a:off x="4868549" y="4831278"/>
              <a:ext cx="605949"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0" name="Free-form: Shape 89">
              <a:extLst>
                <a:ext uri="{FF2B5EF4-FFF2-40B4-BE49-F238E27FC236}">
                  <a16:creationId xmlns:a16="http://schemas.microsoft.com/office/drawing/2014/main" id="{642B456C-37B9-5B37-72CE-1DAC60E1F268}"/>
                </a:ext>
              </a:extLst>
            </p:cNvPr>
            <p:cNvSpPr/>
            <p:nvPr/>
          </p:nvSpPr>
          <p:spPr>
            <a:xfrm>
              <a:off x="5087284" y="4827102"/>
              <a:ext cx="605358" cy="874787"/>
            </a:xfrm>
            <a:custGeom>
              <a:avLst/>
              <a:gdLst>
                <a:gd name="connsiteX0" fmla="*/ 605358 w 605358"/>
                <a:gd name="connsiteY0" fmla="*/ 123449 h 874787"/>
                <a:gd name="connsiteX1" fmla="*/ 604930 w 605358"/>
                <a:gd name="connsiteY1" fmla="*/ 116810 h 874787"/>
                <a:gd name="connsiteX2" fmla="*/ 524202 w 605358"/>
                <a:gd name="connsiteY2" fmla="*/ 55568 h 874787"/>
                <a:gd name="connsiteX3" fmla="*/ 507071 w 605358"/>
                <a:gd name="connsiteY3" fmla="*/ 44219 h 874787"/>
                <a:gd name="connsiteX4" fmla="*/ 444972 w 605358"/>
                <a:gd name="connsiteY4" fmla="*/ 8458 h 874787"/>
                <a:gd name="connsiteX5" fmla="*/ 382873 w 605358"/>
                <a:gd name="connsiteY5" fmla="*/ 11456 h 874787"/>
                <a:gd name="connsiteX6" fmla="*/ 382230 w 605358"/>
                <a:gd name="connsiteY6" fmla="*/ 11884 h 874787"/>
                <a:gd name="connsiteX7" fmla="*/ 375164 w 605358"/>
                <a:gd name="connsiteY7" fmla="*/ 31157 h 874787"/>
                <a:gd name="connsiteX8" fmla="*/ 322058 w 605358"/>
                <a:gd name="connsiteY8" fmla="*/ 128588 h 874787"/>
                <a:gd name="connsiteX9" fmla="*/ 279232 w 605358"/>
                <a:gd name="connsiteY9" fmla="*/ 230730 h 874787"/>
                <a:gd name="connsiteX10" fmla="*/ 253749 w 605358"/>
                <a:gd name="connsiteY10" fmla="*/ 278268 h 874787"/>
                <a:gd name="connsiteX11" fmla="*/ 243257 w 605358"/>
                <a:gd name="connsiteY11" fmla="*/ 326448 h 874787"/>
                <a:gd name="connsiteX12" fmla="*/ 210066 w 605358"/>
                <a:gd name="connsiteY12" fmla="*/ 364992 h 874787"/>
                <a:gd name="connsiteX13" fmla="*/ 182657 w 605358"/>
                <a:gd name="connsiteY13" fmla="*/ 417884 h 874787"/>
                <a:gd name="connsiteX14" fmla="*/ 158674 w 605358"/>
                <a:gd name="connsiteY14" fmla="*/ 461139 h 874787"/>
                <a:gd name="connsiteX15" fmla="*/ 142185 w 605358"/>
                <a:gd name="connsiteY15" fmla="*/ 507820 h 874787"/>
                <a:gd name="connsiteX16" fmla="*/ 111778 w 605358"/>
                <a:gd name="connsiteY16" fmla="*/ 551504 h 874787"/>
                <a:gd name="connsiteX17" fmla="*/ 87367 w 605358"/>
                <a:gd name="connsiteY17" fmla="*/ 599256 h 874787"/>
                <a:gd name="connsiteX18" fmla="*/ 62527 w 605358"/>
                <a:gd name="connsiteY18" fmla="*/ 656215 h 874787"/>
                <a:gd name="connsiteX19" fmla="*/ 29979 w 605358"/>
                <a:gd name="connsiteY19" fmla="*/ 705466 h 874787"/>
                <a:gd name="connsiteX20" fmla="*/ 13062 w 605358"/>
                <a:gd name="connsiteY20" fmla="*/ 735659 h 874787"/>
                <a:gd name="connsiteX21" fmla="*/ 0 w 605358"/>
                <a:gd name="connsiteY21" fmla="*/ 751077 h 874787"/>
                <a:gd name="connsiteX22" fmla="*/ 34262 w 605358"/>
                <a:gd name="connsiteY22" fmla="*/ 780842 h 874787"/>
                <a:gd name="connsiteX23" fmla="*/ 80086 w 605358"/>
                <a:gd name="connsiteY23" fmla="*/ 816602 h 874787"/>
                <a:gd name="connsiteX24" fmla="*/ 80086 w 605358"/>
                <a:gd name="connsiteY24" fmla="*/ 816602 h 874787"/>
                <a:gd name="connsiteX25" fmla="*/ 140258 w 605358"/>
                <a:gd name="connsiteY25" fmla="*/ 859429 h 874787"/>
                <a:gd name="connsiteX26" fmla="*/ 191865 w 605358"/>
                <a:gd name="connsiteY26" fmla="*/ 872706 h 874787"/>
                <a:gd name="connsiteX27" fmla="*/ 221843 w 605358"/>
                <a:gd name="connsiteY27" fmla="*/ 820243 h 874787"/>
                <a:gd name="connsiteX28" fmla="*/ 286512 w 605358"/>
                <a:gd name="connsiteY28" fmla="*/ 708250 h 874787"/>
                <a:gd name="connsiteX29" fmla="*/ 316491 w 605358"/>
                <a:gd name="connsiteY29" fmla="*/ 652147 h 874787"/>
                <a:gd name="connsiteX30" fmla="*/ 329553 w 605358"/>
                <a:gd name="connsiteY30" fmla="*/ 620455 h 874787"/>
                <a:gd name="connsiteX31" fmla="*/ 348183 w 605358"/>
                <a:gd name="connsiteY31" fmla="*/ 603538 h 874787"/>
                <a:gd name="connsiteX32" fmla="*/ 376877 w 605358"/>
                <a:gd name="connsiteY32" fmla="*/ 550433 h 874787"/>
                <a:gd name="connsiteX33" fmla="*/ 394864 w 605358"/>
                <a:gd name="connsiteY33" fmla="*/ 520668 h 874787"/>
                <a:gd name="connsiteX34" fmla="*/ 407070 w 605358"/>
                <a:gd name="connsiteY34" fmla="*/ 488762 h 874787"/>
                <a:gd name="connsiteX35" fmla="*/ 407070 w 605358"/>
                <a:gd name="connsiteY35" fmla="*/ 489405 h 874787"/>
                <a:gd name="connsiteX36" fmla="*/ 436835 w 605358"/>
                <a:gd name="connsiteY36" fmla="*/ 437584 h 874787"/>
                <a:gd name="connsiteX37" fmla="*/ 451824 w 605358"/>
                <a:gd name="connsiteY37" fmla="*/ 383622 h 874787"/>
                <a:gd name="connsiteX38" fmla="*/ 484587 w 605358"/>
                <a:gd name="connsiteY38" fmla="*/ 340581 h 874787"/>
                <a:gd name="connsiteX39" fmla="*/ 515208 w 605358"/>
                <a:gd name="connsiteY39" fmla="*/ 273557 h 874787"/>
                <a:gd name="connsiteX40" fmla="*/ 552895 w 605358"/>
                <a:gd name="connsiteY40" fmla="*/ 202464 h 874787"/>
                <a:gd name="connsiteX41" fmla="*/ 592725 w 605358"/>
                <a:gd name="connsiteY41" fmla="*/ 137367 h 874787"/>
                <a:gd name="connsiteX42" fmla="*/ 604716 w 605358"/>
                <a:gd name="connsiteY42" fmla="*/ 123020 h 8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5358" h="874787">
                  <a:moveTo>
                    <a:pt x="605358" y="123449"/>
                  </a:moveTo>
                  <a:cubicBezTo>
                    <a:pt x="605358" y="121307"/>
                    <a:pt x="605144" y="118952"/>
                    <a:pt x="604930" y="116810"/>
                  </a:cubicBezTo>
                  <a:cubicBezTo>
                    <a:pt x="586515" y="93256"/>
                    <a:pt x="554394" y="74840"/>
                    <a:pt x="524202" y="55568"/>
                  </a:cubicBezTo>
                  <a:cubicBezTo>
                    <a:pt x="519062" y="52356"/>
                    <a:pt x="513281" y="48287"/>
                    <a:pt x="507071" y="44219"/>
                  </a:cubicBezTo>
                  <a:lnTo>
                    <a:pt x="444972" y="8458"/>
                  </a:lnTo>
                  <a:cubicBezTo>
                    <a:pt x="420774" y="-1820"/>
                    <a:pt x="397648" y="-4818"/>
                    <a:pt x="382873" y="11456"/>
                  </a:cubicBezTo>
                  <a:cubicBezTo>
                    <a:pt x="382873" y="11456"/>
                    <a:pt x="382444" y="11670"/>
                    <a:pt x="382230" y="11884"/>
                  </a:cubicBezTo>
                  <a:cubicBezTo>
                    <a:pt x="380303" y="18523"/>
                    <a:pt x="378376" y="25161"/>
                    <a:pt x="375164" y="31157"/>
                  </a:cubicBezTo>
                  <a:cubicBezTo>
                    <a:pt x="358247" y="63919"/>
                    <a:pt x="337476" y="94755"/>
                    <a:pt x="322058" y="128588"/>
                  </a:cubicBezTo>
                  <a:cubicBezTo>
                    <a:pt x="306855" y="161993"/>
                    <a:pt x="295720" y="197753"/>
                    <a:pt x="279232" y="230730"/>
                  </a:cubicBezTo>
                  <a:cubicBezTo>
                    <a:pt x="271094" y="246790"/>
                    <a:pt x="262315" y="262422"/>
                    <a:pt x="253749" y="278268"/>
                  </a:cubicBezTo>
                  <a:cubicBezTo>
                    <a:pt x="246041" y="292615"/>
                    <a:pt x="252036" y="312958"/>
                    <a:pt x="243257" y="326448"/>
                  </a:cubicBezTo>
                  <a:cubicBezTo>
                    <a:pt x="234263" y="340581"/>
                    <a:pt x="218846" y="350645"/>
                    <a:pt x="210066" y="364992"/>
                  </a:cubicBezTo>
                  <a:cubicBezTo>
                    <a:pt x="199788" y="381909"/>
                    <a:pt x="192507" y="400753"/>
                    <a:pt x="182657" y="417884"/>
                  </a:cubicBezTo>
                  <a:cubicBezTo>
                    <a:pt x="174306" y="432231"/>
                    <a:pt x="166383" y="446578"/>
                    <a:pt x="158674" y="461139"/>
                  </a:cubicBezTo>
                  <a:cubicBezTo>
                    <a:pt x="150965" y="475486"/>
                    <a:pt x="149466" y="493045"/>
                    <a:pt x="142185" y="507820"/>
                  </a:cubicBezTo>
                  <a:cubicBezTo>
                    <a:pt x="134476" y="523880"/>
                    <a:pt x="121200" y="536514"/>
                    <a:pt x="111778" y="551504"/>
                  </a:cubicBezTo>
                  <a:cubicBezTo>
                    <a:pt x="102142" y="566493"/>
                    <a:pt x="97645" y="584480"/>
                    <a:pt x="87367" y="599256"/>
                  </a:cubicBezTo>
                  <a:cubicBezTo>
                    <a:pt x="75804" y="615744"/>
                    <a:pt x="71949" y="638014"/>
                    <a:pt x="62527" y="656215"/>
                  </a:cubicBezTo>
                  <a:cubicBezTo>
                    <a:pt x="53534" y="673775"/>
                    <a:pt x="41756" y="689620"/>
                    <a:pt x="29979" y="705466"/>
                  </a:cubicBezTo>
                  <a:cubicBezTo>
                    <a:pt x="23127" y="714888"/>
                    <a:pt x="17345" y="724739"/>
                    <a:pt x="13062" y="735659"/>
                  </a:cubicBezTo>
                  <a:cubicBezTo>
                    <a:pt x="10921" y="741013"/>
                    <a:pt x="0" y="745510"/>
                    <a:pt x="0" y="751077"/>
                  </a:cubicBezTo>
                  <a:cubicBezTo>
                    <a:pt x="0" y="760499"/>
                    <a:pt x="22912" y="772491"/>
                    <a:pt x="34262" y="780842"/>
                  </a:cubicBezTo>
                  <a:cubicBezTo>
                    <a:pt x="49251" y="791977"/>
                    <a:pt x="65311" y="805039"/>
                    <a:pt x="80086" y="816602"/>
                  </a:cubicBezTo>
                  <a:lnTo>
                    <a:pt x="80086" y="816602"/>
                  </a:lnTo>
                  <a:cubicBezTo>
                    <a:pt x="98074" y="831378"/>
                    <a:pt x="117988" y="847223"/>
                    <a:pt x="140258" y="859429"/>
                  </a:cubicBezTo>
                  <a:cubicBezTo>
                    <a:pt x="163599" y="872277"/>
                    <a:pt x="179659" y="878273"/>
                    <a:pt x="191865" y="872706"/>
                  </a:cubicBezTo>
                  <a:cubicBezTo>
                    <a:pt x="213492" y="863069"/>
                    <a:pt x="211137" y="836945"/>
                    <a:pt x="221843" y="820243"/>
                  </a:cubicBezTo>
                  <a:cubicBezTo>
                    <a:pt x="245398" y="783840"/>
                    <a:pt x="263171" y="744653"/>
                    <a:pt x="286512" y="708250"/>
                  </a:cubicBezTo>
                  <a:cubicBezTo>
                    <a:pt x="298075" y="690263"/>
                    <a:pt x="304071" y="669706"/>
                    <a:pt x="316491" y="652147"/>
                  </a:cubicBezTo>
                  <a:cubicBezTo>
                    <a:pt x="323343" y="642511"/>
                    <a:pt x="326555" y="632018"/>
                    <a:pt x="329553" y="620455"/>
                  </a:cubicBezTo>
                  <a:cubicBezTo>
                    <a:pt x="331909" y="611675"/>
                    <a:pt x="340260" y="608678"/>
                    <a:pt x="348183" y="603538"/>
                  </a:cubicBezTo>
                  <a:cubicBezTo>
                    <a:pt x="366598" y="591119"/>
                    <a:pt x="367669" y="568206"/>
                    <a:pt x="376877" y="550433"/>
                  </a:cubicBezTo>
                  <a:cubicBezTo>
                    <a:pt x="382230" y="540155"/>
                    <a:pt x="388654" y="530518"/>
                    <a:pt x="394864" y="520668"/>
                  </a:cubicBezTo>
                  <a:cubicBezTo>
                    <a:pt x="401074" y="511032"/>
                    <a:pt x="402145" y="499041"/>
                    <a:pt x="407070" y="488762"/>
                  </a:cubicBezTo>
                  <a:cubicBezTo>
                    <a:pt x="407070" y="488976"/>
                    <a:pt x="407070" y="489190"/>
                    <a:pt x="407070" y="489405"/>
                  </a:cubicBezTo>
                  <a:cubicBezTo>
                    <a:pt x="416492" y="471846"/>
                    <a:pt x="426342" y="454501"/>
                    <a:pt x="436835" y="437584"/>
                  </a:cubicBezTo>
                  <a:cubicBezTo>
                    <a:pt x="443259" y="426877"/>
                    <a:pt x="471738" y="404607"/>
                    <a:pt x="451824" y="383622"/>
                  </a:cubicBezTo>
                  <a:cubicBezTo>
                    <a:pt x="485443" y="384050"/>
                    <a:pt x="477948" y="357284"/>
                    <a:pt x="484587" y="340581"/>
                  </a:cubicBezTo>
                  <a:cubicBezTo>
                    <a:pt x="493580" y="317669"/>
                    <a:pt x="504501" y="295613"/>
                    <a:pt x="515208" y="273557"/>
                  </a:cubicBezTo>
                  <a:cubicBezTo>
                    <a:pt x="517563" y="268846"/>
                    <a:pt x="556108" y="204606"/>
                    <a:pt x="552895" y="202464"/>
                  </a:cubicBezTo>
                  <a:cubicBezTo>
                    <a:pt x="566172" y="180837"/>
                    <a:pt x="576236" y="157068"/>
                    <a:pt x="592725" y="137367"/>
                  </a:cubicBezTo>
                  <a:cubicBezTo>
                    <a:pt x="596793" y="132656"/>
                    <a:pt x="600862" y="127945"/>
                    <a:pt x="604716" y="12302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1" name="Free-form: Shape 90">
              <a:extLst>
                <a:ext uri="{FF2B5EF4-FFF2-40B4-BE49-F238E27FC236}">
                  <a16:creationId xmlns:a16="http://schemas.microsoft.com/office/drawing/2014/main" id="{2C5A31FF-A756-9DD2-67DA-FF983A1F0FE2}"/>
                </a:ext>
              </a:extLst>
            </p:cNvPr>
            <p:cNvSpPr/>
            <p:nvPr/>
          </p:nvSpPr>
          <p:spPr>
            <a:xfrm>
              <a:off x="5330400" y="4764155"/>
              <a:ext cx="603572" cy="865318"/>
            </a:xfrm>
            <a:custGeom>
              <a:avLst/>
              <a:gdLst>
                <a:gd name="connsiteX0" fmla="*/ 395648 w 603572"/>
                <a:gd name="connsiteY0" fmla="*/ 5238 h 865318"/>
                <a:gd name="connsiteX1" fmla="*/ 395005 w 603572"/>
                <a:gd name="connsiteY1" fmla="*/ 5666 h 865318"/>
                <a:gd name="connsiteX2" fmla="*/ 372093 w 603572"/>
                <a:gd name="connsiteY2" fmla="*/ 55988 h 865318"/>
                <a:gd name="connsiteX3" fmla="*/ 355176 w 603572"/>
                <a:gd name="connsiteY3" fmla="*/ 80827 h 865318"/>
                <a:gd name="connsiteX4" fmla="*/ 350465 w 603572"/>
                <a:gd name="connsiteY4" fmla="*/ 102883 h 865318"/>
                <a:gd name="connsiteX5" fmla="*/ 337617 w 603572"/>
                <a:gd name="connsiteY5" fmla="*/ 127723 h 865318"/>
                <a:gd name="connsiteX6" fmla="*/ 323270 w 603572"/>
                <a:gd name="connsiteY6" fmla="*/ 154704 h 865318"/>
                <a:gd name="connsiteX7" fmla="*/ 299501 w 603572"/>
                <a:gd name="connsiteY7" fmla="*/ 211449 h 865318"/>
                <a:gd name="connsiteX8" fmla="*/ 305497 w 603572"/>
                <a:gd name="connsiteY8" fmla="*/ 256632 h 865318"/>
                <a:gd name="connsiteX9" fmla="*/ 304426 w 603572"/>
                <a:gd name="connsiteY9" fmla="*/ 258345 h 865318"/>
                <a:gd name="connsiteX10" fmla="*/ 304426 w 603572"/>
                <a:gd name="connsiteY10" fmla="*/ 258345 h 865318"/>
                <a:gd name="connsiteX11" fmla="*/ 283870 w 603572"/>
                <a:gd name="connsiteY11" fmla="*/ 298602 h 865318"/>
                <a:gd name="connsiteX12" fmla="*/ 275090 w 603572"/>
                <a:gd name="connsiteY12" fmla="*/ 321729 h 865318"/>
                <a:gd name="connsiteX13" fmla="*/ 260101 w 603572"/>
                <a:gd name="connsiteY13" fmla="*/ 345497 h 865318"/>
                <a:gd name="connsiteX14" fmla="*/ 232477 w 603572"/>
                <a:gd name="connsiteY14" fmla="*/ 382115 h 865318"/>
                <a:gd name="connsiteX15" fmla="*/ 215561 w 603572"/>
                <a:gd name="connsiteY15" fmla="*/ 403742 h 865318"/>
                <a:gd name="connsiteX16" fmla="*/ 208280 w 603572"/>
                <a:gd name="connsiteY16" fmla="*/ 422800 h 865318"/>
                <a:gd name="connsiteX17" fmla="*/ 216417 w 603572"/>
                <a:gd name="connsiteY17" fmla="*/ 432864 h 865318"/>
                <a:gd name="connsiteX18" fmla="*/ 214276 w 603572"/>
                <a:gd name="connsiteY18" fmla="*/ 447211 h 865318"/>
                <a:gd name="connsiteX19" fmla="*/ 203355 w 603572"/>
                <a:gd name="connsiteY19" fmla="*/ 469481 h 865318"/>
                <a:gd name="connsiteX20" fmla="*/ 192434 w 603572"/>
                <a:gd name="connsiteY20" fmla="*/ 491751 h 865318"/>
                <a:gd name="connsiteX21" fmla="*/ 186652 w 603572"/>
                <a:gd name="connsiteY21" fmla="*/ 513807 h 865318"/>
                <a:gd name="connsiteX22" fmla="*/ 161170 w 603572"/>
                <a:gd name="connsiteY22" fmla="*/ 559204 h 865318"/>
                <a:gd name="connsiteX23" fmla="*/ 122840 w 603572"/>
                <a:gd name="connsiteY23" fmla="*/ 602887 h 865318"/>
                <a:gd name="connsiteX24" fmla="*/ 51105 w 603572"/>
                <a:gd name="connsiteY24" fmla="*/ 694751 h 865318"/>
                <a:gd name="connsiteX25" fmla="*/ 19199 w 603572"/>
                <a:gd name="connsiteY25" fmla="*/ 737150 h 865318"/>
                <a:gd name="connsiteX26" fmla="*/ 9135 w 603572"/>
                <a:gd name="connsiteY26" fmla="*/ 780833 h 865318"/>
                <a:gd name="connsiteX27" fmla="*/ 109350 w 603572"/>
                <a:gd name="connsiteY27" fmla="*/ 836508 h 865318"/>
                <a:gd name="connsiteX28" fmla="*/ 169950 w 603572"/>
                <a:gd name="connsiteY28" fmla="*/ 864988 h 865318"/>
                <a:gd name="connsiteX29" fmla="*/ 196717 w 603572"/>
                <a:gd name="connsiteY29" fmla="*/ 847643 h 865318"/>
                <a:gd name="connsiteX30" fmla="*/ 230978 w 603572"/>
                <a:gd name="connsiteY30" fmla="*/ 802032 h 865318"/>
                <a:gd name="connsiteX31" fmla="*/ 312778 w 603572"/>
                <a:gd name="connsiteY31" fmla="*/ 706957 h 865318"/>
                <a:gd name="connsiteX32" fmla="*/ 333977 w 603572"/>
                <a:gd name="connsiteY32" fmla="*/ 691967 h 865318"/>
                <a:gd name="connsiteX33" fmla="*/ 347039 w 603572"/>
                <a:gd name="connsiteY33" fmla="*/ 664130 h 865318"/>
                <a:gd name="connsiteX34" fmla="*/ 378945 w 603572"/>
                <a:gd name="connsiteY34" fmla="*/ 605671 h 865318"/>
                <a:gd name="connsiteX35" fmla="*/ 405498 w 603572"/>
                <a:gd name="connsiteY35" fmla="*/ 551923 h 865318"/>
                <a:gd name="connsiteX36" fmla="*/ 426483 w 603572"/>
                <a:gd name="connsiteY36" fmla="*/ 499889 h 865318"/>
                <a:gd name="connsiteX37" fmla="*/ 470167 w 603572"/>
                <a:gd name="connsiteY37" fmla="*/ 467982 h 865318"/>
                <a:gd name="connsiteX38" fmla="*/ 495435 w 603572"/>
                <a:gd name="connsiteY38" fmla="*/ 405455 h 865318"/>
                <a:gd name="connsiteX39" fmla="*/ 511709 w 603572"/>
                <a:gd name="connsiteY39" fmla="*/ 338217 h 865318"/>
                <a:gd name="connsiteX40" fmla="*/ 531409 w 603572"/>
                <a:gd name="connsiteY40" fmla="*/ 275261 h 865318"/>
                <a:gd name="connsiteX41" fmla="*/ 603572 w 603572"/>
                <a:gd name="connsiteY41" fmla="*/ 124511 h 865318"/>
                <a:gd name="connsiteX42" fmla="*/ 594151 w 603572"/>
                <a:gd name="connsiteY42" fmla="*/ 101598 h 865318"/>
                <a:gd name="connsiteX43" fmla="*/ 545114 w 603572"/>
                <a:gd name="connsiteY43" fmla="*/ 63911 h 865318"/>
                <a:gd name="connsiteX44" fmla="*/ 403357 w 603572"/>
                <a:gd name="connsiteY44" fmla="*/ 313 h 865318"/>
                <a:gd name="connsiteX45" fmla="*/ 395434 w 603572"/>
                <a:gd name="connsiteY45" fmla="*/ 5238 h 86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3572" h="865318">
                  <a:moveTo>
                    <a:pt x="395648" y="5238"/>
                  </a:moveTo>
                  <a:cubicBezTo>
                    <a:pt x="395648" y="5238"/>
                    <a:pt x="395219" y="5238"/>
                    <a:pt x="395005" y="5666"/>
                  </a:cubicBezTo>
                  <a:cubicBezTo>
                    <a:pt x="387511" y="22583"/>
                    <a:pt x="380444" y="39499"/>
                    <a:pt x="372093" y="55988"/>
                  </a:cubicBezTo>
                  <a:cubicBezTo>
                    <a:pt x="367596" y="64981"/>
                    <a:pt x="362243" y="73332"/>
                    <a:pt x="355176" y="80827"/>
                  </a:cubicBezTo>
                  <a:cubicBezTo>
                    <a:pt x="348966" y="87465"/>
                    <a:pt x="349823" y="93247"/>
                    <a:pt x="350465" y="102883"/>
                  </a:cubicBezTo>
                  <a:cubicBezTo>
                    <a:pt x="351108" y="113590"/>
                    <a:pt x="342328" y="119800"/>
                    <a:pt x="337617" y="127723"/>
                  </a:cubicBezTo>
                  <a:cubicBezTo>
                    <a:pt x="332264" y="136288"/>
                    <a:pt x="327553" y="145496"/>
                    <a:pt x="323270" y="154704"/>
                  </a:cubicBezTo>
                  <a:cubicBezTo>
                    <a:pt x="314491" y="173119"/>
                    <a:pt x="307424" y="192391"/>
                    <a:pt x="299501" y="211449"/>
                  </a:cubicBezTo>
                  <a:cubicBezTo>
                    <a:pt x="296503" y="218730"/>
                    <a:pt x="275090" y="239715"/>
                    <a:pt x="305497" y="256632"/>
                  </a:cubicBezTo>
                  <a:cubicBezTo>
                    <a:pt x="305069" y="257274"/>
                    <a:pt x="304641" y="257702"/>
                    <a:pt x="304426" y="258345"/>
                  </a:cubicBezTo>
                  <a:lnTo>
                    <a:pt x="304426" y="258345"/>
                  </a:lnTo>
                  <a:cubicBezTo>
                    <a:pt x="295433" y="270979"/>
                    <a:pt x="290508" y="284897"/>
                    <a:pt x="283870" y="298602"/>
                  </a:cubicBezTo>
                  <a:cubicBezTo>
                    <a:pt x="280229" y="305883"/>
                    <a:pt x="278088" y="314020"/>
                    <a:pt x="275090" y="321729"/>
                  </a:cubicBezTo>
                  <a:cubicBezTo>
                    <a:pt x="271664" y="330508"/>
                    <a:pt x="262670" y="336504"/>
                    <a:pt x="260101" y="345497"/>
                  </a:cubicBezTo>
                  <a:cubicBezTo>
                    <a:pt x="255604" y="360273"/>
                    <a:pt x="243184" y="370337"/>
                    <a:pt x="232477" y="382115"/>
                  </a:cubicBezTo>
                  <a:cubicBezTo>
                    <a:pt x="226267" y="388967"/>
                    <a:pt x="220486" y="396247"/>
                    <a:pt x="215561" y="403742"/>
                  </a:cubicBezTo>
                  <a:cubicBezTo>
                    <a:pt x="212349" y="408667"/>
                    <a:pt x="204211" y="414235"/>
                    <a:pt x="208280" y="422800"/>
                  </a:cubicBezTo>
                  <a:cubicBezTo>
                    <a:pt x="209993" y="426226"/>
                    <a:pt x="215132" y="429867"/>
                    <a:pt x="216417" y="432864"/>
                  </a:cubicBezTo>
                  <a:cubicBezTo>
                    <a:pt x="219415" y="438860"/>
                    <a:pt x="215989" y="443143"/>
                    <a:pt x="214276" y="447211"/>
                  </a:cubicBezTo>
                  <a:cubicBezTo>
                    <a:pt x="211064" y="454920"/>
                    <a:pt x="206995" y="461987"/>
                    <a:pt x="203355" y="469481"/>
                  </a:cubicBezTo>
                  <a:cubicBezTo>
                    <a:pt x="199715" y="476976"/>
                    <a:pt x="195646" y="484043"/>
                    <a:pt x="192434" y="491751"/>
                  </a:cubicBezTo>
                  <a:cubicBezTo>
                    <a:pt x="189436" y="498818"/>
                    <a:pt x="190935" y="507383"/>
                    <a:pt x="186652" y="513807"/>
                  </a:cubicBezTo>
                  <a:cubicBezTo>
                    <a:pt x="177016" y="528154"/>
                    <a:pt x="170807" y="544857"/>
                    <a:pt x="161170" y="559204"/>
                  </a:cubicBezTo>
                  <a:cubicBezTo>
                    <a:pt x="150464" y="575050"/>
                    <a:pt x="136117" y="588540"/>
                    <a:pt x="122840" y="602887"/>
                  </a:cubicBezTo>
                  <a:cubicBezTo>
                    <a:pt x="96288" y="631795"/>
                    <a:pt x="74446" y="663702"/>
                    <a:pt x="51105" y="694751"/>
                  </a:cubicBezTo>
                  <a:cubicBezTo>
                    <a:pt x="40398" y="708884"/>
                    <a:pt x="29906" y="723017"/>
                    <a:pt x="19199" y="737150"/>
                  </a:cubicBezTo>
                  <a:cubicBezTo>
                    <a:pt x="12347" y="746143"/>
                    <a:pt x="-13563" y="760276"/>
                    <a:pt x="9135" y="780833"/>
                  </a:cubicBezTo>
                  <a:cubicBezTo>
                    <a:pt x="32690" y="802032"/>
                    <a:pt x="80442" y="822804"/>
                    <a:pt x="109350" y="836508"/>
                  </a:cubicBezTo>
                  <a:cubicBezTo>
                    <a:pt x="127123" y="845074"/>
                    <a:pt x="152819" y="862418"/>
                    <a:pt x="169950" y="864988"/>
                  </a:cubicBezTo>
                  <a:cubicBezTo>
                    <a:pt x="187509" y="867558"/>
                    <a:pt x="191792" y="854495"/>
                    <a:pt x="196717" y="847643"/>
                  </a:cubicBezTo>
                  <a:cubicBezTo>
                    <a:pt x="207852" y="832225"/>
                    <a:pt x="219201" y="817022"/>
                    <a:pt x="230978" y="802032"/>
                  </a:cubicBezTo>
                  <a:cubicBezTo>
                    <a:pt x="256460" y="769270"/>
                    <a:pt x="283870" y="737578"/>
                    <a:pt x="312778" y="706957"/>
                  </a:cubicBezTo>
                  <a:cubicBezTo>
                    <a:pt x="318559" y="700747"/>
                    <a:pt x="327339" y="697107"/>
                    <a:pt x="333977" y="691967"/>
                  </a:cubicBezTo>
                  <a:cubicBezTo>
                    <a:pt x="341900" y="685757"/>
                    <a:pt x="342328" y="672481"/>
                    <a:pt x="347039" y="664130"/>
                  </a:cubicBezTo>
                  <a:cubicBezTo>
                    <a:pt x="357746" y="644644"/>
                    <a:pt x="370808" y="626656"/>
                    <a:pt x="378945" y="605671"/>
                  </a:cubicBezTo>
                  <a:cubicBezTo>
                    <a:pt x="386440" y="587041"/>
                    <a:pt x="395005" y="568840"/>
                    <a:pt x="405498" y="551923"/>
                  </a:cubicBezTo>
                  <a:cubicBezTo>
                    <a:pt x="414920" y="536506"/>
                    <a:pt x="426697" y="520231"/>
                    <a:pt x="426483" y="499889"/>
                  </a:cubicBezTo>
                  <a:cubicBezTo>
                    <a:pt x="458603" y="513165"/>
                    <a:pt x="465670" y="478475"/>
                    <a:pt x="470167" y="467982"/>
                  </a:cubicBezTo>
                  <a:cubicBezTo>
                    <a:pt x="478946" y="447211"/>
                    <a:pt x="487940" y="426869"/>
                    <a:pt x="495435" y="405455"/>
                  </a:cubicBezTo>
                  <a:cubicBezTo>
                    <a:pt x="502929" y="384042"/>
                    <a:pt x="508925" y="361986"/>
                    <a:pt x="511709" y="338217"/>
                  </a:cubicBezTo>
                  <a:cubicBezTo>
                    <a:pt x="514278" y="314662"/>
                    <a:pt x="521987" y="295176"/>
                    <a:pt x="531409" y="275261"/>
                  </a:cubicBezTo>
                  <a:cubicBezTo>
                    <a:pt x="555606" y="224940"/>
                    <a:pt x="579375" y="174832"/>
                    <a:pt x="603572" y="124511"/>
                  </a:cubicBezTo>
                  <a:cubicBezTo>
                    <a:pt x="600574" y="116802"/>
                    <a:pt x="597577" y="109307"/>
                    <a:pt x="594151" y="101598"/>
                  </a:cubicBezTo>
                  <a:cubicBezTo>
                    <a:pt x="582373" y="88964"/>
                    <a:pt x="566099" y="76973"/>
                    <a:pt x="545114" y="63911"/>
                  </a:cubicBezTo>
                  <a:cubicBezTo>
                    <a:pt x="501644" y="36715"/>
                    <a:pt x="450680" y="-3970"/>
                    <a:pt x="403357" y="313"/>
                  </a:cubicBezTo>
                  <a:cubicBezTo>
                    <a:pt x="400573" y="1811"/>
                    <a:pt x="398003" y="3310"/>
                    <a:pt x="395434" y="5238"/>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2" name="Free-form: Shape 91">
              <a:extLst>
                <a:ext uri="{FF2B5EF4-FFF2-40B4-BE49-F238E27FC236}">
                  <a16:creationId xmlns:a16="http://schemas.microsoft.com/office/drawing/2014/main" id="{21ED0C02-3770-C3AF-9F17-7FB030347A48}"/>
                </a:ext>
              </a:extLst>
            </p:cNvPr>
            <p:cNvSpPr/>
            <p:nvPr/>
          </p:nvSpPr>
          <p:spPr>
            <a:xfrm>
              <a:off x="4723545" y="4764254"/>
              <a:ext cx="469735"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3" name="Free-form: Shape 92">
              <a:extLst>
                <a:ext uri="{FF2B5EF4-FFF2-40B4-BE49-F238E27FC236}">
                  <a16:creationId xmlns:a16="http://schemas.microsoft.com/office/drawing/2014/main" id="{80FD12DC-CA25-4A5F-319E-01E052C7553B}"/>
                </a:ext>
              </a:extLst>
            </p:cNvPr>
            <p:cNvSpPr/>
            <p:nvPr/>
          </p:nvSpPr>
          <p:spPr>
            <a:xfrm>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4" name="Free-form: Shape 93">
              <a:extLst>
                <a:ext uri="{FF2B5EF4-FFF2-40B4-BE49-F238E27FC236}">
                  <a16:creationId xmlns:a16="http://schemas.microsoft.com/office/drawing/2014/main" id="{828982BD-1FC4-A967-C4F9-1137383A4A18}"/>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5" name="Free-form: Shape 94">
              <a:extLst>
                <a:ext uri="{FF2B5EF4-FFF2-40B4-BE49-F238E27FC236}">
                  <a16:creationId xmlns:a16="http://schemas.microsoft.com/office/drawing/2014/main" id="{CB13D533-95ED-6689-6B97-A83DBD6DE457}"/>
                </a:ext>
              </a:extLst>
            </p:cNvPr>
            <p:cNvSpPr/>
            <p:nvPr/>
          </p:nvSpPr>
          <p:spPr>
            <a:xfrm>
              <a:off x="3427741" y="4764138"/>
              <a:ext cx="569522"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6" name="Free-form: Shape 95">
              <a:extLst>
                <a:ext uri="{FF2B5EF4-FFF2-40B4-BE49-F238E27FC236}">
                  <a16:creationId xmlns:a16="http://schemas.microsoft.com/office/drawing/2014/main" id="{0FF948E0-C606-B8C5-B15B-B1060A1BD51A}"/>
                </a:ext>
              </a:extLst>
            </p:cNvPr>
            <p:cNvSpPr/>
            <p:nvPr/>
          </p:nvSpPr>
          <p:spPr>
            <a:xfrm rot="21173505">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dirty="0"/>
            </a:p>
          </p:txBody>
        </p:sp>
        <p:sp>
          <p:nvSpPr>
            <p:cNvPr id="97" name="Free-form: Shape 96">
              <a:extLst>
                <a:ext uri="{FF2B5EF4-FFF2-40B4-BE49-F238E27FC236}">
                  <a16:creationId xmlns:a16="http://schemas.microsoft.com/office/drawing/2014/main" id="{10AD4FA8-D032-B6D3-64BB-689BABFE6523}"/>
                </a:ext>
              </a:extLst>
            </p:cNvPr>
            <p:cNvSpPr/>
            <p:nvPr/>
          </p:nvSpPr>
          <p:spPr>
            <a:xfrm rot="20834174">
              <a:off x="4347235" y="4788322"/>
              <a:ext cx="73417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98" name="Free-form: Shape 97">
              <a:extLst>
                <a:ext uri="{FF2B5EF4-FFF2-40B4-BE49-F238E27FC236}">
                  <a16:creationId xmlns:a16="http://schemas.microsoft.com/office/drawing/2014/main" id="{D3ACDE0B-1B36-ADD9-3232-E187690FB411}"/>
                </a:ext>
              </a:extLst>
            </p:cNvPr>
            <p:cNvSpPr/>
            <p:nvPr/>
          </p:nvSpPr>
          <p:spPr>
            <a:xfrm>
              <a:off x="3902692" y="4722822"/>
              <a:ext cx="642972" cy="953645"/>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grpSp>
        <p:nvGrpSpPr>
          <p:cNvPr id="67" name="Group 66">
            <a:extLst>
              <a:ext uri="{FF2B5EF4-FFF2-40B4-BE49-F238E27FC236}">
                <a16:creationId xmlns:a16="http://schemas.microsoft.com/office/drawing/2014/main" id="{4CF155EA-8917-5AFC-D3EC-5CCD6D8635F4}"/>
              </a:ext>
            </a:extLst>
          </p:cNvPr>
          <p:cNvGrpSpPr/>
          <p:nvPr/>
        </p:nvGrpSpPr>
        <p:grpSpPr>
          <a:xfrm rot="1106078">
            <a:off x="297706" y="3439900"/>
            <a:ext cx="161277" cy="799860"/>
            <a:chOff x="4910098" y="3224287"/>
            <a:chExt cx="82532" cy="409321"/>
          </a:xfrm>
          <a:solidFill>
            <a:schemeClr val="tx1">
              <a:lumMod val="10000"/>
              <a:lumOff val="90000"/>
            </a:schemeClr>
          </a:solidFill>
        </p:grpSpPr>
        <p:sp>
          <p:nvSpPr>
            <p:cNvPr id="75" name="Free-form: Shape 74">
              <a:extLst>
                <a:ext uri="{FF2B5EF4-FFF2-40B4-BE49-F238E27FC236}">
                  <a16:creationId xmlns:a16="http://schemas.microsoft.com/office/drawing/2014/main" id="{CF28E614-8F44-4ED5-4D80-C54A1EF63A7D}"/>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76" name="Free-form: Shape 75">
              <a:extLst>
                <a:ext uri="{FF2B5EF4-FFF2-40B4-BE49-F238E27FC236}">
                  <a16:creationId xmlns:a16="http://schemas.microsoft.com/office/drawing/2014/main" id="{8B0A8771-452C-36BB-B347-AF542346D3C3}"/>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pic>
        <p:nvPicPr>
          <p:cNvPr id="36" name="Picture 35">
            <a:extLst>
              <a:ext uri="{FF2B5EF4-FFF2-40B4-BE49-F238E27FC236}">
                <a16:creationId xmlns:a16="http://schemas.microsoft.com/office/drawing/2014/main" id="{52B53133-B82F-1010-2443-D07CBF9523C8}"/>
              </a:ext>
            </a:extLst>
          </p:cNvPr>
          <p:cNvPicPr>
            <a:picLocks noChangeAspect="1"/>
          </p:cNvPicPr>
          <p:nvPr/>
        </p:nvPicPr>
        <p:blipFill>
          <a:blip r:embed="rId2"/>
          <a:stretch>
            <a:fillRect/>
          </a:stretch>
        </p:blipFill>
        <p:spPr>
          <a:xfrm rot="21295832">
            <a:off x="484643" y="1091978"/>
            <a:ext cx="2837800" cy="1964456"/>
          </a:xfrm>
          <a:prstGeom prst="rect">
            <a:avLst/>
          </a:prstGeom>
          <a:ln w="3175">
            <a:solidFill>
              <a:schemeClr val="bg1">
                <a:lumMod val="85000"/>
              </a:schemeClr>
            </a:solidFill>
          </a:ln>
          <a:effectLst>
            <a:outerShdw blurRad="50800" dist="25400" dir="2160000" algn="l" rotWithShape="0">
              <a:prstClr val="black">
                <a:alpha val="25000"/>
              </a:prstClr>
            </a:outerShdw>
          </a:effectLst>
        </p:spPr>
      </p:pic>
      <p:sp>
        <p:nvSpPr>
          <p:cNvPr id="68" name="Rectangle 67">
            <a:extLst>
              <a:ext uri="{FF2B5EF4-FFF2-40B4-BE49-F238E27FC236}">
                <a16:creationId xmlns:a16="http://schemas.microsoft.com/office/drawing/2014/main" id="{22F4D00E-70E7-187A-6EB1-3610E4AD0217}"/>
              </a:ext>
            </a:extLst>
          </p:cNvPr>
          <p:cNvSpPr/>
          <p:nvPr/>
        </p:nvSpPr>
        <p:spPr>
          <a:xfrm>
            <a:off x="6557740" y="1"/>
            <a:ext cx="3348259" cy="686028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sp>
        <p:nvSpPr>
          <p:cNvPr id="69" name="TextBox 68">
            <a:extLst>
              <a:ext uri="{FF2B5EF4-FFF2-40B4-BE49-F238E27FC236}">
                <a16:creationId xmlns:a16="http://schemas.microsoft.com/office/drawing/2014/main" id="{929C902F-0D29-029D-3266-E7D6A12AD6F3}"/>
              </a:ext>
            </a:extLst>
          </p:cNvPr>
          <p:cNvSpPr txBox="1"/>
          <p:nvPr/>
        </p:nvSpPr>
        <p:spPr>
          <a:xfrm>
            <a:off x="6831158" y="676201"/>
            <a:ext cx="2803978" cy="2940793"/>
          </a:xfrm>
          <a:prstGeom prst="rect">
            <a:avLst/>
          </a:prstGeom>
          <a:noFill/>
        </p:spPr>
        <p:txBody>
          <a:bodyPr wrap="square">
            <a:noAutofit/>
          </a:bodyPr>
          <a:lstStyle/>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PRACTICE RESOURCE:</a:t>
            </a:r>
            <a:r>
              <a:rPr lang="en-NZ" sz="1000" b="1">
                <a:solidFill>
                  <a:schemeClr val="tx2"/>
                </a:solidFill>
                <a:latin typeface="Segoe UI Semibold" panose="020B0702040204020203" pitchFamily="34" charset="0"/>
                <a:cs typeface="Segoe UI Semibold" panose="020B0702040204020203" pitchFamily="34" charset="0"/>
              </a:rPr>
              <a:t> </a:t>
            </a:r>
            <a:r>
              <a:rPr lang="en-NZ" sz="1000">
                <a:solidFill>
                  <a:schemeClr val="tx2"/>
                </a:solidFill>
                <a:latin typeface="Segoe UI" panose="020B0502040204020203" pitchFamily="34" charset="0"/>
                <a:cs typeface="Segoe UI" panose="020B0502040204020203" pitchFamily="34" charset="0"/>
                <a:sym typeface="Arial"/>
              </a:rPr>
              <a:t> </a:t>
            </a:r>
            <a:r>
              <a:rPr lang="en-NZ" sz="1000">
                <a:solidFill>
                  <a:schemeClr val="bg2">
                    <a:lumMod val="25000"/>
                  </a:schemeClr>
                </a:solidFill>
                <a:latin typeface="Segoe UI" panose="020B0502040204020203" pitchFamily="34" charset="0"/>
                <a:cs typeface="Segoe UI" panose="020B0502040204020203" pitchFamily="34" charset="0"/>
                <a:sym typeface="Arial"/>
              </a:rPr>
              <a:t>foundational </a:t>
            </a:r>
            <a:br>
              <a:rPr lang="en-NZ" sz="1000">
                <a:solidFill>
                  <a:schemeClr val="bg2">
                    <a:lumMod val="25000"/>
                  </a:schemeClr>
                </a:solidFill>
                <a:latin typeface="Segoe UI" panose="020B0502040204020203" pitchFamily="34" charset="0"/>
                <a:cs typeface="Segoe UI" panose="020B0502040204020203" pitchFamily="34" charset="0"/>
                <a:sym typeface="Arial"/>
              </a:rPr>
            </a:br>
            <a:r>
              <a:rPr lang="en-NZ" sz="1000">
                <a:solidFill>
                  <a:schemeClr val="bg2">
                    <a:lumMod val="25000"/>
                  </a:schemeClr>
                </a:solidFill>
                <a:latin typeface="Segoe UI" panose="020B0502040204020203" pitchFamily="34" charset="0"/>
                <a:cs typeface="Segoe UI" panose="020B0502040204020203" pitchFamily="34" charset="0"/>
                <a:sym typeface="Arial"/>
              </a:rPr>
              <a:t>worker supports assessment</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TIMING: </a:t>
            </a:r>
            <a:r>
              <a:rPr lang="en-NZ" sz="1000">
                <a:solidFill>
                  <a:schemeClr val="bg2">
                    <a:lumMod val="25000"/>
                  </a:schemeClr>
                </a:solidFill>
                <a:latin typeface="Segoe UI" panose="020B0502040204020203" pitchFamily="34" charset="0"/>
                <a:cs typeface="Segoe UI" panose="020B0502040204020203" pitchFamily="34" charset="0"/>
              </a:rPr>
              <a:t>2 hours+</a:t>
            </a:r>
          </a:p>
          <a:p>
            <a:pPr marL="0" lvl="1">
              <a:lnSpc>
                <a:spcPts val="1150"/>
              </a:lnSpc>
              <a:spcAft>
                <a:spcPts val="400"/>
              </a:spcAft>
              <a:buSzPct val="83000"/>
            </a:pPr>
            <a:r>
              <a:rPr lang="en-NZ" sz="1000" b="1">
                <a:solidFill>
                  <a:schemeClr val="tx2"/>
                </a:solidFill>
                <a:latin typeface="Segoe UI" panose="020B0502040204020203" pitchFamily="34" charset="0"/>
                <a:cs typeface="Segoe UI" panose="020B0502040204020203" pitchFamily="34" charset="0"/>
              </a:rPr>
              <a:t>WHO: </a:t>
            </a:r>
            <a:r>
              <a:rPr lang="en-GB" sz="1000">
                <a:solidFill>
                  <a:schemeClr val="bg2">
                    <a:lumMod val="25000"/>
                  </a:schemeClr>
                </a:solidFill>
                <a:latin typeface="Segoe UI" panose="020B0502040204020203" pitchFamily="34" charset="0"/>
                <a:cs typeface="Segoe UI" panose="020B0502040204020203" pitchFamily="34" charset="0"/>
              </a:rPr>
              <a:t>Employer and/or Leadership team</a:t>
            </a:r>
          </a:p>
          <a:p>
            <a:pPr marL="0" lvl="1">
              <a:lnSpc>
                <a:spcPts val="1150"/>
              </a:lnSpc>
              <a:spcAft>
                <a:spcPts val="200"/>
              </a:spcAft>
              <a:buSzPct val="83000"/>
            </a:pPr>
            <a:r>
              <a:rPr lang="en-NZ" sz="1000" b="1">
                <a:solidFill>
                  <a:schemeClr val="tx2"/>
                </a:solidFill>
                <a:latin typeface="Segoe UI" panose="020B0502040204020203" pitchFamily="34" charset="0"/>
                <a:cs typeface="Segoe UI" panose="020B0502040204020203" pitchFamily="34" charset="0"/>
              </a:rPr>
              <a:t>PROCESS:</a:t>
            </a:r>
          </a:p>
          <a:p>
            <a:pPr marL="0" lvl="1">
              <a:lnSpc>
                <a:spcPts val="1250"/>
              </a:lnSpc>
              <a:spcAft>
                <a:spcPts val="600"/>
              </a:spcAft>
              <a:buClr>
                <a:schemeClr val="accent2"/>
              </a:buClr>
              <a:buSzPct val="83000"/>
            </a:pPr>
            <a:r>
              <a:rPr lang="en-NZ" sz="1001" spc="-10">
                <a:solidFill>
                  <a:schemeClr val="tx2">
                    <a:lumMod val="50000"/>
                  </a:schemeClr>
                </a:solidFill>
                <a:latin typeface="Segoe UI" panose="020B0502040204020203" pitchFamily="34" charset="0"/>
                <a:cs typeface="Segoe UI" panose="020B0502040204020203" pitchFamily="34" charset="0"/>
              </a:rPr>
              <a:t>Read through the list and in the column next </a:t>
            </a:r>
            <a:br>
              <a:rPr lang="en-NZ" sz="1001" spc="-10">
                <a:solidFill>
                  <a:schemeClr val="tx2">
                    <a:lumMod val="50000"/>
                  </a:schemeClr>
                </a:solidFill>
                <a:latin typeface="Segoe UI" panose="020B0502040204020203" pitchFamily="34" charset="0"/>
                <a:cs typeface="Segoe UI" panose="020B0502040204020203" pitchFamily="34" charset="0"/>
              </a:rPr>
            </a:br>
            <a:r>
              <a:rPr lang="en-NZ" sz="1001" spc="-10">
                <a:solidFill>
                  <a:schemeClr val="tx2">
                    <a:lumMod val="50000"/>
                  </a:schemeClr>
                </a:solidFill>
                <a:latin typeface="Segoe UI" panose="020B0502040204020203" pitchFamily="34" charset="0"/>
                <a:cs typeface="Segoe UI" panose="020B0502040204020203" pitchFamily="34" charset="0"/>
              </a:rPr>
              <a:t>to each point give yourself a rating on a scale from 1-5 to indicate whether you think your company demonstrates:</a:t>
            </a:r>
          </a:p>
          <a:p>
            <a:pPr marL="0" lvl="1">
              <a:lnSpc>
                <a:spcPts val="1250"/>
              </a:lnSpc>
              <a:buClr>
                <a:schemeClr val="accent2"/>
              </a:buClr>
              <a:buSzPct val="83000"/>
            </a:pPr>
            <a:r>
              <a:rPr lang="en-NZ" sz="900" b="1">
                <a:solidFill>
                  <a:schemeClr val="tx2">
                    <a:lumMod val="50000"/>
                  </a:schemeClr>
                </a:solidFill>
                <a:latin typeface="Segoe UI" panose="020B0502040204020203" pitchFamily="34" charset="0"/>
                <a:cs typeface="Segoe UI" panose="020B0502040204020203" pitchFamily="34" charset="0"/>
              </a:rPr>
              <a:t>Limited practice</a:t>
            </a:r>
            <a:r>
              <a:rPr lang="en-NZ" sz="900">
                <a:solidFill>
                  <a:schemeClr val="tx2">
                    <a:lumMod val="50000"/>
                  </a:schemeClr>
                </a:solidFill>
                <a:latin typeface="Segoe UI" panose="020B0502040204020203" pitchFamily="34" charset="0"/>
                <a:cs typeface="Segoe UI" panose="020B0502040204020203" pitchFamily="34" charset="0"/>
              </a:rPr>
              <a:t>…….……...………....….</a:t>
            </a:r>
            <a:r>
              <a:rPr lang="en-NZ" sz="900" b="1">
                <a:solidFill>
                  <a:schemeClr val="tx2">
                    <a:lumMod val="50000"/>
                  </a:schemeClr>
                </a:solidFill>
                <a:latin typeface="Segoe UI" panose="020B0502040204020203" pitchFamily="34" charset="0"/>
                <a:cs typeface="Segoe UI" panose="020B0502040204020203" pitchFamily="34" charset="0"/>
              </a:rPr>
              <a:t>	1</a:t>
            </a:r>
          </a:p>
          <a:p>
            <a:pPr marL="0" lvl="1">
              <a:lnSpc>
                <a:spcPts val="1250"/>
              </a:lnSpc>
              <a:buClr>
                <a:schemeClr val="accent2"/>
              </a:buClr>
              <a:buSzPct val="83000"/>
            </a:pPr>
            <a:r>
              <a:rPr lang="en-NZ" sz="900" b="1">
                <a:solidFill>
                  <a:schemeClr val="tx2">
                    <a:lumMod val="50000"/>
                  </a:schemeClr>
                </a:solidFill>
                <a:latin typeface="Segoe UI" panose="020B0502040204020203" pitchFamily="34" charset="0"/>
                <a:cs typeface="Segoe UI" panose="020B0502040204020203" pitchFamily="34" charset="0"/>
              </a:rPr>
              <a:t>Some practice</a:t>
            </a:r>
            <a:r>
              <a:rPr lang="en-NZ" sz="900">
                <a:solidFill>
                  <a:schemeClr val="tx2">
                    <a:lumMod val="50000"/>
                  </a:schemeClr>
                </a:solidFill>
                <a:latin typeface="Segoe UI" panose="020B0502040204020203" pitchFamily="34" charset="0"/>
                <a:cs typeface="Segoe UI" panose="020B0502040204020203" pitchFamily="34" charset="0"/>
              </a:rPr>
              <a:t> ……….……………………. </a:t>
            </a:r>
            <a:r>
              <a:rPr lang="en-NZ" sz="900" b="1">
                <a:solidFill>
                  <a:schemeClr val="tx2">
                    <a:lumMod val="50000"/>
                  </a:schemeClr>
                </a:solidFill>
                <a:latin typeface="Segoe UI" panose="020B0502040204020203" pitchFamily="34" charset="0"/>
                <a:cs typeface="Segoe UI" panose="020B0502040204020203" pitchFamily="34" charset="0"/>
              </a:rPr>
              <a:t>	2</a:t>
            </a:r>
          </a:p>
          <a:p>
            <a:pPr marL="0" lvl="1">
              <a:lnSpc>
                <a:spcPts val="1250"/>
              </a:lnSpc>
              <a:buClr>
                <a:schemeClr val="accent2"/>
              </a:buClr>
              <a:buSzPct val="83000"/>
            </a:pPr>
            <a:r>
              <a:rPr lang="en-NZ" sz="900" b="1">
                <a:solidFill>
                  <a:schemeClr val="tx2">
                    <a:lumMod val="50000"/>
                  </a:schemeClr>
                </a:solidFill>
                <a:latin typeface="Segoe UI" panose="020B0502040204020203" pitchFamily="34" charset="0"/>
                <a:cs typeface="Segoe UI" panose="020B0502040204020203" pitchFamily="34" charset="0"/>
              </a:rPr>
              <a:t>Some good practice</a:t>
            </a:r>
            <a:r>
              <a:rPr lang="en-NZ" sz="900">
                <a:solidFill>
                  <a:schemeClr val="tx2">
                    <a:lumMod val="50000"/>
                  </a:schemeClr>
                </a:solidFill>
                <a:latin typeface="Segoe UI" panose="020B0502040204020203" pitchFamily="34" charset="0"/>
                <a:cs typeface="Segoe UI" panose="020B0502040204020203" pitchFamily="34" charset="0"/>
              </a:rPr>
              <a:t>………………....…..	</a:t>
            </a:r>
            <a:r>
              <a:rPr lang="en-NZ" sz="900" b="1">
                <a:solidFill>
                  <a:schemeClr val="tx2">
                    <a:lumMod val="50000"/>
                  </a:schemeClr>
                </a:solidFill>
                <a:latin typeface="Segoe UI" panose="020B0502040204020203" pitchFamily="34" charset="0"/>
                <a:cs typeface="Segoe UI" panose="020B0502040204020203" pitchFamily="34" charset="0"/>
              </a:rPr>
              <a:t>3</a:t>
            </a:r>
          </a:p>
          <a:p>
            <a:pPr marL="0" lvl="1">
              <a:lnSpc>
                <a:spcPts val="1250"/>
              </a:lnSpc>
              <a:spcAft>
                <a:spcPts val="1200"/>
              </a:spcAft>
              <a:buClr>
                <a:schemeClr val="accent2"/>
              </a:buClr>
              <a:buSzPct val="83000"/>
            </a:pPr>
            <a:r>
              <a:rPr lang="en-NZ" sz="900" b="1">
                <a:solidFill>
                  <a:schemeClr val="tx2">
                    <a:lumMod val="50000"/>
                  </a:schemeClr>
                </a:solidFill>
                <a:latin typeface="Segoe UI" panose="020B0502040204020203" pitchFamily="34" charset="0"/>
                <a:cs typeface="Segoe UI" panose="020B0502040204020203" pitchFamily="34" charset="0"/>
              </a:rPr>
              <a:t>Good practice</a:t>
            </a:r>
            <a:r>
              <a:rPr lang="en-NZ" sz="900">
                <a:solidFill>
                  <a:schemeClr val="tx2">
                    <a:lumMod val="50000"/>
                  </a:schemeClr>
                </a:solidFill>
                <a:latin typeface="Segoe UI" panose="020B0502040204020203" pitchFamily="34" charset="0"/>
                <a:cs typeface="Segoe UI" panose="020B0502040204020203" pitchFamily="34" charset="0"/>
              </a:rPr>
              <a:t>…………………………...…. </a:t>
            </a:r>
            <a:r>
              <a:rPr lang="en-NZ" sz="900" b="1">
                <a:solidFill>
                  <a:schemeClr val="tx2">
                    <a:lumMod val="50000"/>
                  </a:schemeClr>
                </a:solidFill>
                <a:latin typeface="Segoe UI" panose="020B0502040204020203" pitchFamily="34" charset="0"/>
                <a:cs typeface="Segoe UI" panose="020B0502040204020203" pitchFamily="34" charset="0"/>
              </a:rPr>
              <a:t>	4</a:t>
            </a:r>
            <a:br>
              <a:rPr lang="en-NZ" sz="900" b="1">
                <a:solidFill>
                  <a:schemeClr val="tx2">
                    <a:lumMod val="50000"/>
                  </a:schemeClr>
                </a:solidFill>
                <a:latin typeface="Segoe UI" panose="020B0502040204020203" pitchFamily="34" charset="0"/>
                <a:cs typeface="Segoe UI" panose="020B0502040204020203" pitchFamily="34" charset="0"/>
              </a:rPr>
            </a:br>
            <a:r>
              <a:rPr lang="en-NZ" sz="900" b="1">
                <a:solidFill>
                  <a:schemeClr val="tx2">
                    <a:lumMod val="50000"/>
                  </a:schemeClr>
                </a:solidFill>
                <a:latin typeface="Segoe UI" panose="020B0502040204020203" pitchFamily="34" charset="0"/>
                <a:cs typeface="Segoe UI" panose="020B0502040204020203" pitchFamily="34" charset="0"/>
              </a:rPr>
              <a:t>Great practice</a:t>
            </a:r>
            <a:r>
              <a:rPr lang="en-NZ" sz="900">
                <a:solidFill>
                  <a:schemeClr val="tx2">
                    <a:lumMod val="50000"/>
                  </a:schemeClr>
                </a:solidFill>
                <a:latin typeface="Segoe UI" panose="020B0502040204020203" pitchFamily="34" charset="0"/>
                <a:cs typeface="Segoe UI" panose="020B0502040204020203" pitchFamily="34" charset="0"/>
              </a:rPr>
              <a:t> …………………………...….</a:t>
            </a:r>
            <a:r>
              <a:rPr lang="en-NZ" sz="900" b="1">
                <a:solidFill>
                  <a:schemeClr val="tx2">
                    <a:lumMod val="50000"/>
                  </a:schemeClr>
                </a:solidFill>
                <a:latin typeface="Segoe UI" panose="020B0502040204020203" pitchFamily="34" charset="0"/>
                <a:cs typeface="Segoe UI" panose="020B0502040204020203" pitchFamily="34" charset="0"/>
              </a:rPr>
              <a:t>	5</a:t>
            </a:r>
          </a:p>
          <a:p>
            <a:pPr marL="0" lvl="1">
              <a:lnSpc>
                <a:spcPts val="1150"/>
              </a:lnSpc>
              <a:spcAft>
                <a:spcPts val="200"/>
              </a:spcAft>
              <a:buClr>
                <a:schemeClr val="accent2"/>
              </a:buClr>
              <a:buSzPct val="83000"/>
            </a:pPr>
            <a:r>
              <a:rPr lang="en-NZ" sz="1000" b="1">
                <a:solidFill>
                  <a:schemeClr val="tx2"/>
                </a:solidFill>
                <a:latin typeface="Segoe UI" panose="020B0502040204020203" pitchFamily="34" charset="0"/>
                <a:cs typeface="Segoe UI" panose="020B0502040204020203" pitchFamily="34" charset="0"/>
              </a:rPr>
              <a:t>HOW TO USE IT:</a:t>
            </a:r>
            <a:endParaRPr lang="en-US" sz="1000">
              <a:solidFill>
                <a:schemeClr val="tx2"/>
              </a:solidFill>
              <a:latin typeface="Segoe UI" panose="020B0502040204020203" pitchFamily="34" charset="0"/>
              <a:cs typeface="Segoe UI" panose="020B0502040204020203" pitchFamily="34" charset="0"/>
            </a:endParaRPr>
          </a:p>
          <a:p>
            <a:pPr marL="0" lvl="1">
              <a:lnSpc>
                <a:spcPts val="1250"/>
              </a:lnSpc>
              <a:spcAft>
                <a:spcPts val="6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Once you’ve finished reflect on the areas where you’ve rated 1-3. </a:t>
            </a:r>
          </a:p>
          <a:p>
            <a:pPr marL="0" lvl="1">
              <a:lnSpc>
                <a:spcPts val="1250"/>
              </a:lnSpc>
              <a:spcAft>
                <a:spcPts val="600"/>
              </a:spcAft>
              <a:buClr>
                <a:schemeClr val="accent2"/>
              </a:buClr>
              <a:buSzPct val="83000"/>
            </a:pPr>
            <a:r>
              <a:rPr lang="en-NZ" sz="1001">
                <a:solidFill>
                  <a:schemeClr val="tx2">
                    <a:lumMod val="50000"/>
                  </a:schemeClr>
                </a:solidFill>
                <a:latin typeface="Segoe UI" panose="020B0502040204020203" pitchFamily="34" charset="0"/>
                <a:cs typeface="Segoe UI" panose="020B0502040204020203" pitchFamily="34" charset="0"/>
              </a:rPr>
              <a:t>This is not a formal evaluation of how advanced you are in providing good care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and support to your people. What it is, is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an opportunity to reflect and see where the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gaps are so that when you’re ready you </a:t>
            </a:r>
            <a:br>
              <a:rPr lang="en-NZ" sz="1001">
                <a:solidFill>
                  <a:schemeClr val="tx2">
                    <a:lumMod val="50000"/>
                  </a:schemeClr>
                </a:solidFill>
                <a:latin typeface="Segoe UI" panose="020B0502040204020203" pitchFamily="34" charset="0"/>
                <a:cs typeface="Segoe UI" panose="020B0502040204020203" pitchFamily="34" charset="0"/>
              </a:rPr>
            </a:br>
            <a:r>
              <a:rPr lang="en-NZ" sz="1001">
                <a:solidFill>
                  <a:schemeClr val="tx2">
                    <a:lumMod val="50000"/>
                  </a:schemeClr>
                </a:solidFill>
                <a:latin typeface="Segoe UI" panose="020B0502040204020203" pitchFamily="34" charset="0"/>
                <a:cs typeface="Segoe UI" panose="020B0502040204020203" pitchFamily="34" charset="0"/>
              </a:rPr>
              <a:t>know where to focus new thinking or practice. </a:t>
            </a:r>
          </a:p>
          <a:p>
            <a:pPr marL="0" lvl="1">
              <a:lnSpc>
                <a:spcPts val="1250"/>
              </a:lnSpc>
              <a:spcAft>
                <a:spcPts val="300"/>
              </a:spcAft>
              <a:buClr>
                <a:schemeClr val="accent2"/>
              </a:buClr>
              <a:buSzPct val="83000"/>
            </a:pPr>
            <a:r>
              <a:rPr lang="en-US" sz="1001" b="1">
                <a:solidFill>
                  <a:schemeClr val="tx2">
                    <a:lumMod val="50000"/>
                  </a:schemeClr>
                </a:solidFill>
                <a:latin typeface="Segoe UI" panose="020B0502040204020203" pitchFamily="34" charset="0"/>
                <a:cs typeface="Segoe UI" panose="020B0502040204020203" pitchFamily="34" charset="0"/>
              </a:rPr>
              <a:t>If nothing else, we encourage you to</a:t>
            </a:r>
            <a:r>
              <a:rPr lang="en-US" sz="1001">
                <a:solidFill>
                  <a:schemeClr val="tx2">
                    <a:lumMod val="50000"/>
                  </a:schemeClr>
                </a:solidFill>
                <a:latin typeface="Segoe UI" panose="020B0502040204020203" pitchFamily="34" charset="0"/>
                <a:cs typeface="Segoe UI" panose="020B0502040204020203" pitchFamily="34" charset="0"/>
              </a:rPr>
              <a:t>…</a:t>
            </a:r>
            <a:endParaRPr lang="en-NZ" sz="1050" i="1">
              <a:solidFill>
                <a:schemeClr val="tx2">
                  <a:lumMod val="50000"/>
                </a:schemeClr>
              </a:solidFill>
            </a:endParaRPr>
          </a:p>
        </p:txBody>
      </p:sp>
      <p:grpSp>
        <p:nvGrpSpPr>
          <p:cNvPr id="70" name="Group 69">
            <a:extLst>
              <a:ext uri="{FF2B5EF4-FFF2-40B4-BE49-F238E27FC236}">
                <a16:creationId xmlns:a16="http://schemas.microsoft.com/office/drawing/2014/main" id="{AE642E02-04A9-E76A-F562-D7B84BF1B40F}"/>
              </a:ext>
            </a:extLst>
          </p:cNvPr>
          <p:cNvGrpSpPr/>
          <p:nvPr/>
        </p:nvGrpSpPr>
        <p:grpSpPr>
          <a:xfrm>
            <a:off x="6776046" y="240174"/>
            <a:ext cx="2772000" cy="350579"/>
            <a:chOff x="6776046" y="240174"/>
            <a:chExt cx="2772000" cy="350579"/>
          </a:xfrm>
        </p:grpSpPr>
        <p:grpSp>
          <p:nvGrpSpPr>
            <p:cNvPr id="71" name="Group 70">
              <a:extLst>
                <a:ext uri="{FF2B5EF4-FFF2-40B4-BE49-F238E27FC236}">
                  <a16:creationId xmlns:a16="http://schemas.microsoft.com/office/drawing/2014/main" id="{342B2AF8-EE0D-38B2-5CE5-27DEA187538C}"/>
                </a:ext>
              </a:extLst>
            </p:cNvPr>
            <p:cNvGrpSpPr/>
            <p:nvPr/>
          </p:nvGrpSpPr>
          <p:grpSpPr>
            <a:xfrm>
              <a:off x="6776046" y="240174"/>
              <a:ext cx="2772000" cy="350579"/>
              <a:chOff x="6776046" y="240174"/>
              <a:chExt cx="2772000" cy="350579"/>
            </a:xfrm>
            <a:solidFill>
              <a:schemeClr val="accent3">
                <a:lumMod val="75000"/>
              </a:schemeClr>
            </a:solidFill>
          </p:grpSpPr>
          <p:sp>
            <p:nvSpPr>
              <p:cNvPr id="73" name="Free-form: Shape 72">
                <a:extLst>
                  <a:ext uri="{FF2B5EF4-FFF2-40B4-BE49-F238E27FC236}">
                    <a16:creationId xmlns:a16="http://schemas.microsoft.com/office/drawing/2014/main" id="{F381C614-EDB8-E1E1-929C-6F99CA4DBACB}"/>
                  </a:ext>
                </a:extLst>
              </p:cNvPr>
              <p:cNvSpPr/>
              <p:nvPr/>
            </p:nvSpPr>
            <p:spPr>
              <a:xfrm>
                <a:off x="6776046" y="240174"/>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74" name="Free-form: Shape 73">
                <a:extLst>
                  <a:ext uri="{FF2B5EF4-FFF2-40B4-BE49-F238E27FC236}">
                    <a16:creationId xmlns:a16="http://schemas.microsoft.com/office/drawing/2014/main" id="{0FC66C04-2DFE-4FE7-2B19-759D1445937D}"/>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72" name="TextBox 71">
              <a:extLst>
                <a:ext uri="{FF2B5EF4-FFF2-40B4-BE49-F238E27FC236}">
                  <a16:creationId xmlns:a16="http://schemas.microsoft.com/office/drawing/2014/main" id="{C4B5C982-F8BC-6135-D59D-456DF45218CB}"/>
                </a:ext>
              </a:extLst>
            </p:cNvPr>
            <p:cNvSpPr txBox="1"/>
            <p:nvPr/>
          </p:nvSpPr>
          <p:spPr>
            <a:xfrm>
              <a:off x="7537218" y="251040"/>
              <a:ext cx="1294388" cy="302560"/>
            </a:xfrm>
            <a:prstGeom prst="rect">
              <a:avLst/>
            </a:prstGeom>
            <a:noFill/>
          </p:spPr>
          <p:txBody>
            <a:bodyPr wrap="square" lIns="0" tIns="36000" rIns="0" anchor="ctr" anchorCtr="0">
              <a:noAutofit/>
            </a:bodyPr>
            <a:lstStyle/>
            <a:p>
              <a:pPr algn="ctr"/>
              <a:r>
                <a:rPr lang="en-US" sz="10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1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3" name="Group 2">
            <a:extLst>
              <a:ext uri="{FF2B5EF4-FFF2-40B4-BE49-F238E27FC236}">
                <a16:creationId xmlns:a16="http://schemas.microsoft.com/office/drawing/2014/main" id="{7B7CCF10-550B-7CCB-201D-634B54AD8E4D}"/>
              </a:ext>
            </a:extLst>
          </p:cNvPr>
          <p:cNvGrpSpPr/>
          <p:nvPr/>
        </p:nvGrpSpPr>
        <p:grpSpPr>
          <a:xfrm rot="21047051">
            <a:off x="7867198" y="5530213"/>
            <a:ext cx="1463270" cy="1400694"/>
            <a:chOff x="7442514" y="5530213"/>
            <a:chExt cx="1463270" cy="1400694"/>
          </a:xfrm>
        </p:grpSpPr>
        <p:grpSp>
          <p:nvGrpSpPr>
            <p:cNvPr id="19" name="Group 18">
              <a:extLst>
                <a:ext uri="{FF2B5EF4-FFF2-40B4-BE49-F238E27FC236}">
                  <a16:creationId xmlns:a16="http://schemas.microsoft.com/office/drawing/2014/main" id="{06BFC313-0C2E-1C7F-8B57-614FBF46D431}"/>
                </a:ext>
              </a:extLst>
            </p:cNvPr>
            <p:cNvGrpSpPr/>
            <p:nvPr/>
          </p:nvGrpSpPr>
          <p:grpSpPr>
            <a:xfrm>
              <a:off x="7463040" y="5733283"/>
              <a:ext cx="1442744" cy="1014104"/>
              <a:chOff x="7435355" y="5796613"/>
              <a:chExt cx="1587941" cy="1159416"/>
            </a:xfrm>
          </p:grpSpPr>
          <p:grpSp>
            <p:nvGrpSpPr>
              <p:cNvPr id="18" name="Group 17">
                <a:extLst>
                  <a:ext uri="{FF2B5EF4-FFF2-40B4-BE49-F238E27FC236}">
                    <a16:creationId xmlns:a16="http://schemas.microsoft.com/office/drawing/2014/main" id="{1FCF5CFB-47B7-B181-BD1F-6DAA037E612F}"/>
                  </a:ext>
                </a:extLst>
              </p:cNvPr>
              <p:cNvGrpSpPr/>
              <p:nvPr/>
            </p:nvGrpSpPr>
            <p:grpSpPr>
              <a:xfrm>
                <a:off x="7619144" y="5796613"/>
                <a:ext cx="1404152" cy="853805"/>
                <a:chOff x="7619144" y="5796613"/>
                <a:chExt cx="1404152" cy="853805"/>
              </a:xfrm>
            </p:grpSpPr>
            <p:sp>
              <p:nvSpPr>
                <p:cNvPr id="14" name="Rectangle 13">
                  <a:extLst>
                    <a:ext uri="{FF2B5EF4-FFF2-40B4-BE49-F238E27FC236}">
                      <a16:creationId xmlns:a16="http://schemas.microsoft.com/office/drawing/2014/main" id="{774CFD18-64C0-1A4B-8DD9-A8D237A706F5}"/>
                    </a:ext>
                  </a:extLst>
                </p:cNvPr>
                <p:cNvSpPr/>
                <p:nvPr/>
              </p:nvSpPr>
              <p:spPr>
                <a:xfrm rot="1447949">
                  <a:off x="7788614" y="5796613"/>
                  <a:ext cx="1234682"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15" name="Rectangle 14">
                  <a:extLst>
                    <a:ext uri="{FF2B5EF4-FFF2-40B4-BE49-F238E27FC236}">
                      <a16:creationId xmlns:a16="http://schemas.microsoft.com/office/drawing/2014/main" id="{476F2C39-D3FE-3AC5-64D4-06818384B079}"/>
                    </a:ext>
                  </a:extLst>
                </p:cNvPr>
                <p:cNvSpPr/>
                <p:nvPr/>
              </p:nvSpPr>
              <p:spPr>
                <a:xfrm rot="1049990">
                  <a:off x="7619144" y="6256465"/>
                  <a:ext cx="1268185"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grpSp>
          <p:sp>
            <p:nvSpPr>
              <p:cNvPr id="16" name="Rectangle 15">
                <a:extLst>
                  <a:ext uri="{FF2B5EF4-FFF2-40B4-BE49-F238E27FC236}">
                    <a16:creationId xmlns:a16="http://schemas.microsoft.com/office/drawing/2014/main" id="{A2B7C655-91EA-CA8A-530F-DF31CE2AAD0E}"/>
                  </a:ext>
                </a:extLst>
              </p:cNvPr>
              <p:cNvSpPr/>
              <p:nvPr/>
            </p:nvSpPr>
            <p:spPr>
              <a:xfrm rot="875000">
                <a:off x="7435355" y="6661496"/>
                <a:ext cx="1184900" cy="2945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grpSp>
        <p:grpSp>
          <p:nvGrpSpPr>
            <p:cNvPr id="8" name="Group 7">
              <a:extLst>
                <a:ext uri="{FF2B5EF4-FFF2-40B4-BE49-F238E27FC236}">
                  <a16:creationId xmlns:a16="http://schemas.microsoft.com/office/drawing/2014/main" id="{3FC5F41E-D625-3C64-2F12-A083C5B8DFA7}"/>
                </a:ext>
              </a:extLst>
            </p:cNvPr>
            <p:cNvGrpSpPr/>
            <p:nvPr/>
          </p:nvGrpSpPr>
          <p:grpSpPr>
            <a:xfrm>
              <a:off x="7442514" y="5530213"/>
              <a:ext cx="1430552" cy="1400694"/>
              <a:chOff x="508306" y="4723077"/>
              <a:chExt cx="1885311" cy="1845962"/>
            </a:xfrm>
          </p:grpSpPr>
          <p:sp>
            <p:nvSpPr>
              <p:cNvPr id="11" name="Graphic 11">
                <a:extLst>
                  <a:ext uri="{FF2B5EF4-FFF2-40B4-BE49-F238E27FC236}">
                    <a16:creationId xmlns:a16="http://schemas.microsoft.com/office/drawing/2014/main" id="{BF35165D-0DE0-666C-1728-BE989125A13D}"/>
                  </a:ext>
                </a:extLst>
              </p:cNvPr>
              <p:cNvSpPr/>
              <p:nvPr/>
            </p:nvSpPr>
            <p:spPr>
              <a:xfrm rot="1563781">
                <a:off x="508306" y="4723077"/>
                <a:ext cx="1885311" cy="1845962"/>
              </a:xfrm>
              <a:custGeom>
                <a:avLst/>
                <a:gdLst>
                  <a:gd name="connsiteX0" fmla="*/ 1392721 w 1393485"/>
                  <a:gd name="connsiteY0" fmla="*/ 1123335 h 1422948"/>
                  <a:gd name="connsiteX1" fmla="*/ 1392721 w 1393485"/>
                  <a:gd name="connsiteY1" fmla="*/ 1123335 h 1422948"/>
                  <a:gd name="connsiteX2" fmla="*/ 1388135 w 1393485"/>
                  <a:gd name="connsiteY2" fmla="*/ 1085640 h 1422948"/>
                  <a:gd name="connsiteX3" fmla="*/ 1358158 w 1393485"/>
                  <a:gd name="connsiteY3" fmla="*/ 1090002 h 1422948"/>
                  <a:gd name="connsiteX4" fmla="*/ 1308270 w 1393485"/>
                  <a:gd name="connsiteY4" fmla="*/ 1104543 h 1422948"/>
                  <a:gd name="connsiteX5" fmla="*/ 1303908 w 1393485"/>
                  <a:gd name="connsiteY5" fmla="*/ 1076244 h 1422948"/>
                  <a:gd name="connsiteX6" fmla="*/ 1304691 w 1393485"/>
                  <a:gd name="connsiteY6" fmla="*/ 1055886 h 1422948"/>
                  <a:gd name="connsiteX7" fmla="*/ 1302901 w 1393485"/>
                  <a:gd name="connsiteY7" fmla="*/ 1045596 h 1422948"/>
                  <a:gd name="connsiteX8" fmla="*/ 1297756 w 1393485"/>
                  <a:gd name="connsiteY8" fmla="*/ 1011816 h 1422948"/>
                  <a:gd name="connsiteX9" fmla="*/ 1285676 w 1393485"/>
                  <a:gd name="connsiteY9" fmla="*/ 909916 h 1422948"/>
                  <a:gd name="connsiteX10" fmla="*/ 1280642 w 1393485"/>
                  <a:gd name="connsiteY10" fmla="*/ 874346 h 1422948"/>
                  <a:gd name="connsiteX11" fmla="*/ 1289255 w 1393485"/>
                  <a:gd name="connsiteY11" fmla="*/ 876136 h 1422948"/>
                  <a:gd name="connsiteX12" fmla="*/ 1325496 w 1393485"/>
                  <a:gd name="connsiteY12" fmla="*/ 875912 h 1422948"/>
                  <a:gd name="connsiteX13" fmla="*/ 1348203 w 1393485"/>
                  <a:gd name="connsiteY13" fmla="*/ 859805 h 1422948"/>
                  <a:gd name="connsiteX14" fmla="*/ 1364645 w 1393485"/>
                  <a:gd name="connsiteY14" fmla="*/ 844705 h 1422948"/>
                  <a:gd name="connsiteX15" fmla="*/ 1358941 w 1393485"/>
                  <a:gd name="connsiteY15" fmla="*/ 813273 h 1422948"/>
                  <a:gd name="connsiteX16" fmla="*/ 1349209 w 1393485"/>
                  <a:gd name="connsiteY16" fmla="*/ 781730 h 1422948"/>
                  <a:gd name="connsiteX17" fmla="*/ 1321917 w 1393485"/>
                  <a:gd name="connsiteY17" fmla="*/ 771328 h 1422948"/>
                  <a:gd name="connsiteX18" fmla="*/ 1298203 w 1393485"/>
                  <a:gd name="connsiteY18" fmla="*/ 777816 h 1422948"/>
                  <a:gd name="connsiteX19" fmla="*/ 1271806 w 1393485"/>
                  <a:gd name="connsiteY19" fmla="*/ 779941 h 1422948"/>
                  <a:gd name="connsiteX20" fmla="*/ 1267443 w 1393485"/>
                  <a:gd name="connsiteY20" fmla="*/ 780500 h 1422948"/>
                  <a:gd name="connsiteX21" fmla="*/ 1257824 w 1393485"/>
                  <a:gd name="connsiteY21" fmla="*/ 708689 h 1422948"/>
                  <a:gd name="connsiteX22" fmla="*/ 1256146 w 1393485"/>
                  <a:gd name="connsiteY22" fmla="*/ 706900 h 1422948"/>
                  <a:gd name="connsiteX23" fmla="*/ 1256146 w 1393485"/>
                  <a:gd name="connsiteY23" fmla="*/ 706788 h 1422948"/>
                  <a:gd name="connsiteX24" fmla="*/ 1243059 w 1393485"/>
                  <a:gd name="connsiteY24" fmla="*/ 694596 h 1422948"/>
                  <a:gd name="connsiteX25" fmla="*/ 1241269 w 1393485"/>
                  <a:gd name="connsiteY25" fmla="*/ 684081 h 1422948"/>
                  <a:gd name="connsiteX26" fmla="*/ 1229189 w 1393485"/>
                  <a:gd name="connsiteY26" fmla="*/ 582182 h 1422948"/>
                  <a:gd name="connsiteX27" fmla="*/ 1228854 w 1393485"/>
                  <a:gd name="connsiteY27" fmla="*/ 580056 h 1422948"/>
                  <a:gd name="connsiteX28" fmla="*/ 1228071 w 1393485"/>
                  <a:gd name="connsiteY28" fmla="*/ 545829 h 1422948"/>
                  <a:gd name="connsiteX29" fmla="*/ 1224715 w 1393485"/>
                  <a:gd name="connsiteY29" fmla="*/ 522899 h 1422948"/>
                  <a:gd name="connsiteX30" fmla="*/ 1224491 w 1393485"/>
                  <a:gd name="connsiteY30" fmla="*/ 523682 h 1422948"/>
                  <a:gd name="connsiteX31" fmla="*/ 1222254 w 1393485"/>
                  <a:gd name="connsiteY31" fmla="*/ 510035 h 1422948"/>
                  <a:gd name="connsiteX32" fmla="*/ 1225610 w 1393485"/>
                  <a:gd name="connsiteY32" fmla="*/ 508134 h 1422948"/>
                  <a:gd name="connsiteX33" fmla="*/ 1242164 w 1393485"/>
                  <a:gd name="connsiteY33" fmla="*/ 501758 h 1422948"/>
                  <a:gd name="connsiteX34" fmla="*/ 1242164 w 1393485"/>
                  <a:gd name="connsiteY34" fmla="*/ 501758 h 1422948"/>
                  <a:gd name="connsiteX35" fmla="*/ 1245855 w 1393485"/>
                  <a:gd name="connsiteY35" fmla="*/ 477486 h 1422948"/>
                  <a:gd name="connsiteX36" fmla="*/ 1245967 w 1393485"/>
                  <a:gd name="connsiteY36" fmla="*/ 457352 h 1422948"/>
                  <a:gd name="connsiteX37" fmla="*/ 1245967 w 1393485"/>
                  <a:gd name="connsiteY37" fmla="*/ 457352 h 1422948"/>
                  <a:gd name="connsiteX38" fmla="*/ 1241493 w 1393485"/>
                  <a:gd name="connsiteY38" fmla="*/ 416748 h 1422948"/>
                  <a:gd name="connsiteX39" fmla="*/ 1212635 w 1393485"/>
                  <a:gd name="connsiteY39" fmla="*/ 421558 h 1422948"/>
                  <a:gd name="connsiteX40" fmla="*/ 1209615 w 1393485"/>
                  <a:gd name="connsiteY40" fmla="*/ 422789 h 1422948"/>
                  <a:gd name="connsiteX41" fmla="*/ 1208272 w 1393485"/>
                  <a:gd name="connsiteY41" fmla="*/ 417979 h 1422948"/>
                  <a:gd name="connsiteX42" fmla="*/ 1202120 w 1393485"/>
                  <a:gd name="connsiteY42" fmla="*/ 383751 h 1422948"/>
                  <a:gd name="connsiteX43" fmla="*/ 1202903 w 1393485"/>
                  <a:gd name="connsiteY43" fmla="*/ 363394 h 1422948"/>
                  <a:gd name="connsiteX44" fmla="*/ 1201114 w 1393485"/>
                  <a:gd name="connsiteY44" fmla="*/ 353103 h 1422948"/>
                  <a:gd name="connsiteX45" fmla="*/ 1195968 w 1393485"/>
                  <a:gd name="connsiteY45" fmla="*/ 319323 h 1422948"/>
                  <a:gd name="connsiteX46" fmla="*/ 1183888 w 1393485"/>
                  <a:gd name="connsiteY46" fmla="*/ 217423 h 1422948"/>
                  <a:gd name="connsiteX47" fmla="*/ 1178855 w 1393485"/>
                  <a:gd name="connsiteY47" fmla="*/ 182301 h 1422948"/>
                  <a:gd name="connsiteX48" fmla="*/ 1184671 w 1393485"/>
                  <a:gd name="connsiteY48" fmla="*/ 183643 h 1422948"/>
                  <a:gd name="connsiteX49" fmla="*/ 1222142 w 1393485"/>
                  <a:gd name="connsiteY49" fmla="*/ 183419 h 1422948"/>
                  <a:gd name="connsiteX50" fmla="*/ 1245744 w 1393485"/>
                  <a:gd name="connsiteY50" fmla="*/ 167312 h 1422948"/>
                  <a:gd name="connsiteX51" fmla="*/ 1262857 w 1393485"/>
                  <a:gd name="connsiteY51" fmla="*/ 152212 h 1422948"/>
                  <a:gd name="connsiteX52" fmla="*/ 1256929 w 1393485"/>
                  <a:gd name="connsiteY52" fmla="*/ 120781 h 1422948"/>
                  <a:gd name="connsiteX53" fmla="*/ 1246862 w 1393485"/>
                  <a:gd name="connsiteY53" fmla="*/ 89238 h 1422948"/>
                  <a:gd name="connsiteX54" fmla="*/ 1218675 w 1393485"/>
                  <a:gd name="connsiteY54" fmla="*/ 78835 h 1422948"/>
                  <a:gd name="connsiteX55" fmla="*/ 1194067 w 1393485"/>
                  <a:gd name="connsiteY55" fmla="*/ 85323 h 1422948"/>
                  <a:gd name="connsiteX56" fmla="*/ 1166774 w 1393485"/>
                  <a:gd name="connsiteY56" fmla="*/ 87448 h 1422948"/>
                  <a:gd name="connsiteX57" fmla="*/ 1165656 w 1393485"/>
                  <a:gd name="connsiteY57" fmla="*/ 87560 h 1422948"/>
                  <a:gd name="connsiteX58" fmla="*/ 1156148 w 1393485"/>
                  <a:gd name="connsiteY58" fmla="*/ 16197 h 1422948"/>
                  <a:gd name="connsiteX59" fmla="*/ 1154470 w 1393485"/>
                  <a:gd name="connsiteY59" fmla="*/ 14407 h 1422948"/>
                  <a:gd name="connsiteX60" fmla="*/ 1154470 w 1393485"/>
                  <a:gd name="connsiteY60" fmla="*/ 14295 h 1422948"/>
                  <a:gd name="connsiteX61" fmla="*/ 1127737 w 1393485"/>
                  <a:gd name="connsiteY61" fmla="*/ 313 h 1422948"/>
                  <a:gd name="connsiteX62" fmla="*/ 1106484 w 1393485"/>
                  <a:gd name="connsiteY62" fmla="*/ 3781 h 1422948"/>
                  <a:gd name="connsiteX63" fmla="*/ 1060848 w 1393485"/>
                  <a:gd name="connsiteY63" fmla="*/ 22572 h 1422948"/>
                  <a:gd name="connsiteX64" fmla="*/ 1059729 w 1393485"/>
                  <a:gd name="connsiteY64" fmla="*/ 26711 h 1422948"/>
                  <a:gd name="connsiteX65" fmla="*/ 1063644 w 1393485"/>
                  <a:gd name="connsiteY65" fmla="*/ 47963 h 1422948"/>
                  <a:gd name="connsiteX66" fmla="*/ 1062190 w 1393485"/>
                  <a:gd name="connsiteY66" fmla="*/ 87560 h 1422948"/>
                  <a:gd name="connsiteX67" fmla="*/ 1069908 w 1393485"/>
                  <a:gd name="connsiteY67" fmla="*/ 104674 h 1422948"/>
                  <a:gd name="connsiteX68" fmla="*/ 1062861 w 1393485"/>
                  <a:gd name="connsiteY68" fmla="*/ 105121 h 1422948"/>
                  <a:gd name="connsiteX69" fmla="*/ 1004249 w 1393485"/>
                  <a:gd name="connsiteY69" fmla="*/ 109260 h 1422948"/>
                  <a:gd name="connsiteX70" fmla="*/ 974943 w 1393485"/>
                  <a:gd name="connsiteY70" fmla="*/ 111385 h 1422948"/>
                  <a:gd name="connsiteX71" fmla="*/ 950000 w 1393485"/>
                  <a:gd name="connsiteY71" fmla="*/ 116418 h 1422948"/>
                  <a:gd name="connsiteX72" fmla="*/ 930425 w 1393485"/>
                  <a:gd name="connsiteY72" fmla="*/ 117761 h 1422948"/>
                  <a:gd name="connsiteX73" fmla="*/ 910291 w 1393485"/>
                  <a:gd name="connsiteY73" fmla="*/ 121564 h 1422948"/>
                  <a:gd name="connsiteX74" fmla="*/ 862082 w 1393485"/>
                  <a:gd name="connsiteY74" fmla="*/ 127492 h 1422948"/>
                  <a:gd name="connsiteX75" fmla="*/ 814991 w 1393485"/>
                  <a:gd name="connsiteY75" fmla="*/ 133085 h 1422948"/>
                  <a:gd name="connsiteX76" fmla="*/ 790942 w 1393485"/>
                  <a:gd name="connsiteY76" fmla="*/ 134763 h 1422948"/>
                  <a:gd name="connsiteX77" fmla="*/ 767453 w 1393485"/>
                  <a:gd name="connsiteY77" fmla="*/ 139796 h 1422948"/>
                  <a:gd name="connsiteX78" fmla="*/ 767453 w 1393485"/>
                  <a:gd name="connsiteY78" fmla="*/ 139796 h 1422948"/>
                  <a:gd name="connsiteX79" fmla="*/ 675956 w 1393485"/>
                  <a:gd name="connsiteY79" fmla="*/ 146396 h 1422948"/>
                  <a:gd name="connsiteX80" fmla="*/ 589380 w 1393485"/>
                  <a:gd name="connsiteY80" fmla="*/ 159147 h 1422948"/>
                  <a:gd name="connsiteX81" fmla="*/ 589380 w 1393485"/>
                  <a:gd name="connsiteY81" fmla="*/ 159147 h 1422948"/>
                  <a:gd name="connsiteX82" fmla="*/ 538374 w 1393485"/>
                  <a:gd name="connsiteY82" fmla="*/ 167760 h 1422948"/>
                  <a:gd name="connsiteX83" fmla="*/ 510634 w 1393485"/>
                  <a:gd name="connsiteY83" fmla="*/ 171339 h 1422948"/>
                  <a:gd name="connsiteX84" fmla="*/ 498107 w 1393485"/>
                  <a:gd name="connsiteY84" fmla="*/ 171227 h 1422948"/>
                  <a:gd name="connsiteX85" fmla="*/ 484796 w 1393485"/>
                  <a:gd name="connsiteY85" fmla="*/ 173017 h 1422948"/>
                  <a:gd name="connsiteX86" fmla="*/ 469807 w 1393485"/>
                  <a:gd name="connsiteY86" fmla="*/ 177267 h 1422948"/>
                  <a:gd name="connsiteX87" fmla="*/ 450792 w 1393485"/>
                  <a:gd name="connsiteY87" fmla="*/ 178945 h 1422948"/>
                  <a:gd name="connsiteX88" fmla="*/ 414775 w 1393485"/>
                  <a:gd name="connsiteY88" fmla="*/ 184538 h 1422948"/>
                  <a:gd name="connsiteX89" fmla="*/ 388713 w 1393485"/>
                  <a:gd name="connsiteY89" fmla="*/ 175701 h 1422948"/>
                  <a:gd name="connsiteX90" fmla="*/ 355604 w 1393485"/>
                  <a:gd name="connsiteY90" fmla="*/ 180735 h 1422948"/>
                  <a:gd name="connsiteX91" fmla="*/ 286254 w 1393485"/>
                  <a:gd name="connsiteY91" fmla="*/ 191026 h 1422948"/>
                  <a:gd name="connsiteX92" fmla="*/ 246993 w 1393485"/>
                  <a:gd name="connsiteY92" fmla="*/ 197737 h 1422948"/>
                  <a:gd name="connsiteX93" fmla="*/ 209186 w 1393485"/>
                  <a:gd name="connsiteY93" fmla="*/ 202882 h 1422948"/>
                  <a:gd name="connsiteX94" fmla="*/ 196658 w 1393485"/>
                  <a:gd name="connsiteY94" fmla="*/ 203665 h 1422948"/>
                  <a:gd name="connsiteX95" fmla="*/ 186144 w 1393485"/>
                  <a:gd name="connsiteY95" fmla="*/ 125031 h 1422948"/>
                  <a:gd name="connsiteX96" fmla="*/ 178090 w 1393485"/>
                  <a:gd name="connsiteY96" fmla="*/ 114853 h 1422948"/>
                  <a:gd name="connsiteX97" fmla="*/ 139500 w 1393485"/>
                  <a:gd name="connsiteY97" fmla="*/ 118320 h 1422948"/>
                  <a:gd name="connsiteX98" fmla="*/ 89501 w 1393485"/>
                  <a:gd name="connsiteY98" fmla="*/ 136664 h 1422948"/>
                  <a:gd name="connsiteX99" fmla="*/ 95094 w 1393485"/>
                  <a:gd name="connsiteY99" fmla="*/ 167312 h 1422948"/>
                  <a:gd name="connsiteX100" fmla="*/ 93864 w 1393485"/>
                  <a:gd name="connsiteY100" fmla="*/ 208699 h 1422948"/>
                  <a:gd name="connsiteX101" fmla="*/ 96772 w 1393485"/>
                  <a:gd name="connsiteY101" fmla="*/ 215074 h 1422948"/>
                  <a:gd name="connsiteX102" fmla="*/ 94423 w 1393485"/>
                  <a:gd name="connsiteY102" fmla="*/ 216305 h 1422948"/>
                  <a:gd name="connsiteX103" fmla="*/ 63104 w 1393485"/>
                  <a:gd name="connsiteY103" fmla="*/ 222792 h 1422948"/>
                  <a:gd name="connsiteX104" fmla="*/ 52030 w 1393485"/>
                  <a:gd name="connsiteY104" fmla="*/ 230175 h 1422948"/>
                  <a:gd name="connsiteX105" fmla="*/ 38943 w 1393485"/>
                  <a:gd name="connsiteY105" fmla="*/ 231741 h 1422948"/>
                  <a:gd name="connsiteX106" fmla="*/ 24737 w 1393485"/>
                  <a:gd name="connsiteY106" fmla="*/ 241472 h 1422948"/>
                  <a:gd name="connsiteX107" fmla="*/ 6505 w 1393485"/>
                  <a:gd name="connsiteY107" fmla="*/ 247624 h 1422948"/>
                  <a:gd name="connsiteX108" fmla="*/ 6505 w 1393485"/>
                  <a:gd name="connsiteY108" fmla="*/ 247624 h 1422948"/>
                  <a:gd name="connsiteX109" fmla="*/ 1807 w 1393485"/>
                  <a:gd name="connsiteY109" fmla="*/ 271897 h 1422948"/>
                  <a:gd name="connsiteX110" fmla="*/ 1807 w 1393485"/>
                  <a:gd name="connsiteY110" fmla="*/ 271897 h 1422948"/>
                  <a:gd name="connsiteX111" fmla="*/ 1136 w 1393485"/>
                  <a:gd name="connsiteY111" fmla="*/ 292030 h 1422948"/>
                  <a:gd name="connsiteX112" fmla="*/ 1136 w 1393485"/>
                  <a:gd name="connsiteY112" fmla="*/ 292030 h 1422948"/>
                  <a:gd name="connsiteX113" fmla="*/ 4827 w 1393485"/>
                  <a:gd name="connsiteY113" fmla="*/ 332857 h 1422948"/>
                  <a:gd name="connsiteX114" fmla="*/ 36258 w 1393485"/>
                  <a:gd name="connsiteY114" fmla="*/ 328607 h 1422948"/>
                  <a:gd name="connsiteX115" fmla="*/ 115228 w 1393485"/>
                  <a:gd name="connsiteY115" fmla="*/ 309592 h 1422948"/>
                  <a:gd name="connsiteX116" fmla="*/ 116011 w 1393485"/>
                  <a:gd name="connsiteY116" fmla="*/ 315855 h 1422948"/>
                  <a:gd name="connsiteX117" fmla="*/ 122834 w 1393485"/>
                  <a:gd name="connsiteY117" fmla="*/ 369098 h 1422948"/>
                  <a:gd name="connsiteX118" fmla="*/ 129769 w 1393485"/>
                  <a:gd name="connsiteY118" fmla="*/ 421111 h 1422948"/>
                  <a:gd name="connsiteX119" fmla="*/ 134691 w 1393485"/>
                  <a:gd name="connsiteY119" fmla="*/ 444824 h 1422948"/>
                  <a:gd name="connsiteX120" fmla="*/ 136928 w 1393485"/>
                  <a:gd name="connsiteY120" fmla="*/ 475920 h 1422948"/>
                  <a:gd name="connsiteX121" fmla="*/ 138270 w 1393485"/>
                  <a:gd name="connsiteY121" fmla="*/ 496836 h 1422948"/>
                  <a:gd name="connsiteX122" fmla="*/ 134802 w 1393485"/>
                  <a:gd name="connsiteY122" fmla="*/ 501646 h 1422948"/>
                  <a:gd name="connsiteX123" fmla="*/ 140395 w 1393485"/>
                  <a:gd name="connsiteY123" fmla="*/ 532294 h 1422948"/>
                  <a:gd name="connsiteX124" fmla="*/ 139165 w 1393485"/>
                  <a:gd name="connsiteY124" fmla="*/ 573681 h 1422948"/>
                  <a:gd name="connsiteX125" fmla="*/ 143975 w 1393485"/>
                  <a:gd name="connsiteY125" fmla="*/ 583859 h 1422948"/>
                  <a:gd name="connsiteX126" fmla="*/ 124064 w 1393485"/>
                  <a:gd name="connsiteY126" fmla="*/ 585873 h 1422948"/>
                  <a:gd name="connsiteX127" fmla="*/ 102812 w 1393485"/>
                  <a:gd name="connsiteY127" fmla="*/ 602315 h 1422948"/>
                  <a:gd name="connsiteX128" fmla="*/ 87488 w 1393485"/>
                  <a:gd name="connsiteY128" fmla="*/ 617640 h 1422948"/>
                  <a:gd name="connsiteX129" fmla="*/ 93752 w 1393485"/>
                  <a:gd name="connsiteY129" fmla="*/ 648959 h 1422948"/>
                  <a:gd name="connsiteX130" fmla="*/ 103819 w 1393485"/>
                  <a:gd name="connsiteY130" fmla="*/ 680278 h 1422948"/>
                  <a:gd name="connsiteX131" fmla="*/ 130105 w 1393485"/>
                  <a:gd name="connsiteY131" fmla="*/ 690233 h 1422948"/>
                  <a:gd name="connsiteX132" fmla="*/ 152587 w 1393485"/>
                  <a:gd name="connsiteY132" fmla="*/ 683298 h 1422948"/>
                  <a:gd name="connsiteX133" fmla="*/ 161424 w 1393485"/>
                  <a:gd name="connsiteY133" fmla="*/ 682403 h 1422948"/>
                  <a:gd name="connsiteX134" fmla="*/ 168023 w 1393485"/>
                  <a:gd name="connsiteY134" fmla="*/ 733968 h 1422948"/>
                  <a:gd name="connsiteX135" fmla="*/ 174958 w 1393485"/>
                  <a:gd name="connsiteY135" fmla="*/ 785981 h 1422948"/>
                  <a:gd name="connsiteX136" fmla="*/ 179880 w 1393485"/>
                  <a:gd name="connsiteY136" fmla="*/ 809694 h 1422948"/>
                  <a:gd name="connsiteX137" fmla="*/ 182117 w 1393485"/>
                  <a:gd name="connsiteY137" fmla="*/ 840790 h 1422948"/>
                  <a:gd name="connsiteX138" fmla="*/ 184019 w 1393485"/>
                  <a:gd name="connsiteY138" fmla="*/ 867859 h 1422948"/>
                  <a:gd name="connsiteX139" fmla="*/ 189164 w 1393485"/>
                  <a:gd name="connsiteY139" fmla="*/ 894144 h 1422948"/>
                  <a:gd name="connsiteX140" fmla="*/ 191065 w 1393485"/>
                  <a:gd name="connsiteY140" fmla="*/ 923115 h 1422948"/>
                  <a:gd name="connsiteX141" fmla="*/ 183347 w 1393485"/>
                  <a:gd name="connsiteY141" fmla="*/ 924457 h 1422948"/>
                  <a:gd name="connsiteX142" fmla="*/ 169589 w 1393485"/>
                  <a:gd name="connsiteY142" fmla="*/ 934188 h 1422948"/>
                  <a:gd name="connsiteX143" fmla="*/ 152028 w 1393485"/>
                  <a:gd name="connsiteY143" fmla="*/ 940340 h 1422948"/>
                  <a:gd name="connsiteX144" fmla="*/ 152028 w 1393485"/>
                  <a:gd name="connsiteY144" fmla="*/ 940340 h 1422948"/>
                  <a:gd name="connsiteX145" fmla="*/ 147442 w 1393485"/>
                  <a:gd name="connsiteY145" fmla="*/ 964613 h 1422948"/>
                  <a:gd name="connsiteX146" fmla="*/ 147442 w 1393485"/>
                  <a:gd name="connsiteY146" fmla="*/ 964613 h 1422948"/>
                  <a:gd name="connsiteX147" fmla="*/ 146771 w 1393485"/>
                  <a:gd name="connsiteY147" fmla="*/ 984747 h 1422948"/>
                  <a:gd name="connsiteX148" fmla="*/ 146771 w 1393485"/>
                  <a:gd name="connsiteY148" fmla="*/ 984747 h 1422948"/>
                  <a:gd name="connsiteX149" fmla="*/ 150350 w 1393485"/>
                  <a:gd name="connsiteY149" fmla="*/ 1025462 h 1422948"/>
                  <a:gd name="connsiteX150" fmla="*/ 180663 w 1393485"/>
                  <a:gd name="connsiteY150" fmla="*/ 1021211 h 1422948"/>
                  <a:gd name="connsiteX151" fmla="*/ 202698 w 1393485"/>
                  <a:gd name="connsiteY151" fmla="*/ 1013493 h 1422948"/>
                  <a:gd name="connsiteX152" fmla="*/ 203146 w 1393485"/>
                  <a:gd name="connsiteY152" fmla="*/ 1014948 h 1422948"/>
                  <a:gd name="connsiteX153" fmla="*/ 211199 w 1393485"/>
                  <a:gd name="connsiteY153" fmla="*/ 1043582 h 1422948"/>
                  <a:gd name="connsiteX154" fmla="*/ 222161 w 1393485"/>
                  <a:gd name="connsiteY154" fmla="*/ 1075014 h 1422948"/>
                  <a:gd name="connsiteX155" fmla="*/ 222161 w 1393485"/>
                  <a:gd name="connsiteY155" fmla="*/ 1075014 h 1422948"/>
                  <a:gd name="connsiteX156" fmla="*/ 227530 w 1393485"/>
                  <a:gd name="connsiteY156" fmla="*/ 1085640 h 1422948"/>
                  <a:gd name="connsiteX157" fmla="*/ 231333 w 1393485"/>
                  <a:gd name="connsiteY157" fmla="*/ 1113827 h 1422948"/>
                  <a:gd name="connsiteX158" fmla="*/ 236255 w 1393485"/>
                  <a:gd name="connsiteY158" fmla="*/ 1137540 h 1422948"/>
                  <a:gd name="connsiteX159" fmla="*/ 238492 w 1393485"/>
                  <a:gd name="connsiteY159" fmla="*/ 1168636 h 1422948"/>
                  <a:gd name="connsiteX160" fmla="*/ 240393 w 1393485"/>
                  <a:gd name="connsiteY160" fmla="*/ 1195705 h 1422948"/>
                  <a:gd name="connsiteX161" fmla="*/ 245539 w 1393485"/>
                  <a:gd name="connsiteY161" fmla="*/ 1221991 h 1422948"/>
                  <a:gd name="connsiteX162" fmla="*/ 246881 w 1393485"/>
                  <a:gd name="connsiteY162" fmla="*/ 1240894 h 1422948"/>
                  <a:gd name="connsiteX163" fmla="*/ 227194 w 1393485"/>
                  <a:gd name="connsiteY163" fmla="*/ 1242796 h 1422948"/>
                  <a:gd name="connsiteX164" fmla="*/ 205047 w 1393485"/>
                  <a:gd name="connsiteY164" fmla="*/ 1258120 h 1422948"/>
                  <a:gd name="connsiteX165" fmla="*/ 189164 w 1393485"/>
                  <a:gd name="connsiteY165" fmla="*/ 1272325 h 1422948"/>
                  <a:gd name="connsiteX166" fmla="*/ 195651 w 1393485"/>
                  <a:gd name="connsiteY166" fmla="*/ 1301407 h 1422948"/>
                  <a:gd name="connsiteX167" fmla="*/ 206166 w 1393485"/>
                  <a:gd name="connsiteY167" fmla="*/ 1330490 h 1422948"/>
                  <a:gd name="connsiteX168" fmla="*/ 233458 w 1393485"/>
                  <a:gd name="connsiteY168" fmla="*/ 1339662 h 1422948"/>
                  <a:gd name="connsiteX169" fmla="*/ 256836 w 1393485"/>
                  <a:gd name="connsiteY169" fmla="*/ 1333286 h 1422948"/>
                  <a:gd name="connsiteX170" fmla="*/ 256836 w 1393485"/>
                  <a:gd name="connsiteY170" fmla="*/ 1333286 h 1422948"/>
                  <a:gd name="connsiteX171" fmla="*/ 259744 w 1393485"/>
                  <a:gd name="connsiteY171" fmla="*/ 1342906 h 1422948"/>
                  <a:gd name="connsiteX172" fmla="*/ 267798 w 1393485"/>
                  <a:gd name="connsiteY172" fmla="*/ 1371540 h 1422948"/>
                  <a:gd name="connsiteX173" fmla="*/ 278760 w 1393485"/>
                  <a:gd name="connsiteY173" fmla="*/ 1402972 h 1422948"/>
                  <a:gd name="connsiteX174" fmla="*/ 278760 w 1393485"/>
                  <a:gd name="connsiteY174" fmla="*/ 1402972 h 1422948"/>
                  <a:gd name="connsiteX175" fmla="*/ 286030 w 1393485"/>
                  <a:gd name="connsiteY175" fmla="*/ 1414493 h 1422948"/>
                  <a:gd name="connsiteX176" fmla="*/ 286030 w 1393485"/>
                  <a:gd name="connsiteY176" fmla="*/ 1414493 h 1422948"/>
                  <a:gd name="connsiteX177" fmla="*/ 320593 w 1393485"/>
                  <a:gd name="connsiteY177" fmla="*/ 1422882 h 1422948"/>
                  <a:gd name="connsiteX178" fmla="*/ 365335 w 1393485"/>
                  <a:gd name="connsiteY178" fmla="*/ 1418072 h 1422948"/>
                  <a:gd name="connsiteX179" fmla="*/ 365335 w 1393485"/>
                  <a:gd name="connsiteY179" fmla="*/ 1418072 h 1422948"/>
                  <a:gd name="connsiteX180" fmla="*/ 365335 w 1393485"/>
                  <a:gd name="connsiteY180" fmla="*/ 1418072 h 1422948"/>
                  <a:gd name="connsiteX181" fmla="*/ 364664 w 1393485"/>
                  <a:gd name="connsiteY181" fmla="*/ 1382055 h 1422948"/>
                  <a:gd name="connsiteX182" fmla="*/ 361085 w 1393485"/>
                  <a:gd name="connsiteY182" fmla="*/ 1358118 h 1422948"/>
                  <a:gd name="connsiteX183" fmla="*/ 360861 w 1393485"/>
                  <a:gd name="connsiteY183" fmla="*/ 1358901 h 1422948"/>
                  <a:gd name="connsiteX184" fmla="*/ 353702 w 1393485"/>
                  <a:gd name="connsiteY184" fmla="*/ 1315389 h 1422948"/>
                  <a:gd name="connsiteX185" fmla="*/ 381890 w 1393485"/>
                  <a:gd name="connsiteY185" fmla="*/ 1313152 h 1422948"/>
                  <a:gd name="connsiteX186" fmla="*/ 437817 w 1393485"/>
                  <a:gd name="connsiteY186" fmla="*/ 1308454 h 1422948"/>
                  <a:gd name="connsiteX187" fmla="*/ 465781 w 1393485"/>
                  <a:gd name="connsiteY187" fmla="*/ 1306105 h 1422948"/>
                  <a:gd name="connsiteX188" fmla="*/ 489494 w 1393485"/>
                  <a:gd name="connsiteY188" fmla="*/ 1301072 h 1422948"/>
                  <a:gd name="connsiteX189" fmla="*/ 508174 w 1393485"/>
                  <a:gd name="connsiteY189" fmla="*/ 1299506 h 1422948"/>
                  <a:gd name="connsiteX190" fmla="*/ 527301 w 1393485"/>
                  <a:gd name="connsiteY190" fmla="*/ 1295703 h 1422948"/>
                  <a:gd name="connsiteX191" fmla="*/ 573273 w 1393485"/>
                  <a:gd name="connsiteY191" fmla="*/ 1289439 h 1422948"/>
                  <a:gd name="connsiteX192" fmla="*/ 618127 w 1393485"/>
                  <a:gd name="connsiteY192" fmla="*/ 1283511 h 1422948"/>
                  <a:gd name="connsiteX193" fmla="*/ 641169 w 1393485"/>
                  <a:gd name="connsiteY193" fmla="*/ 1281609 h 1422948"/>
                  <a:gd name="connsiteX194" fmla="*/ 663540 w 1393485"/>
                  <a:gd name="connsiteY194" fmla="*/ 1276576 h 1422948"/>
                  <a:gd name="connsiteX195" fmla="*/ 663540 w 1393485"/>
                  <a:gd name="connsiteY195" fmla="*/ 1276576 h 1422948"/>
                  <a:gd name="connsiteX196" fmla="*/ 750898 w 1393485"/>
                  <a:gd name="connsiteY196" fmla="*/ 1269081 h 1422948"/>
                  <a:gd name="connsiteX197" fmla="*/ 833447 w 1393485"/>
                  <a:gd name="connsiteY197" fmla="*/ 1255994 h 1422948"/>
                  <a:gd name="connsiteX198" fmla="*/ 833447 w 1393485"/>
                  <a:gd name="connsiteY198" fmla="*/ 1255994 h 1422948"/>
                  <a:gd name="connsiteX199" fmla="*/ 881992 w 1393485"/>
                  <a:gd name="connsiteY199" fmla="*/ 1247270 h 1422948"/>
                  <a:gd name="connsiteX200" fmla="*/ 908502 w 1393485"/>
                  <a:gd name="connsiteY200" fmla="*/ 1243579 h 1422948"/>
                  <a:gd name="connsiteX201" fmla="*/ 920470 w 1393485"/>
                  <a:gd name="connsiteY201" fmla="*/ 1243579 h 1422948"/>
                  <a:gd name="connsiteX202" fmla="*/ 933222 w 1393485"/>
                  <a:gd name="connsiteY202" fmla="*/ 1241677 h 1422948"/>
                  <a:gd name="connsiteX203" fmla="*/ 947427 w 1393485"/>
                  <a:gd name="connsiteY203" fmla="*/ 1237538 h 1422948"/>
                  <a:gd name="connsiteX204" fmla="*/ 965548 w 1393485"/>
                  <a:gd name="connsiteY204" fmla="*/ 1235749 h 1422948"/>
                  <a:gd name="connsiteX205" fmla="*/ 999887 w 1393485"/>
                  <a:gd name="connsiteY205" fmla="*/ 1229932 h 1422948"/>
                  <a:gd name="connsiteX206" fmla="*/ 1025054 w 1393485"/>
                  <a:gd name="connsiteY206" fmla="*/ 1237762 h 1422948"/>
                  <a:gd name="connsiteX207" fmla="*/ 1056597 w 1393485"/>
                  <a:gd name="connsiteY207" fmla="*/ 1232617 h 1422948"/>
                  <a:gd name="connsiteX208" fmla="*/ 1122703 w 1393485"/>
                  <a:gd name="connsiteY208" fmla="*/ 1221991 h 1422948"/>
                  <a:gd name="connsiteX209" fmla="*/ 1160175 w 1393485"/>
                  <a:gd name="connsiteY209" fmla="*/ 1215168 h 1422948"/>
                  <a:gd name="connsiteX210" fmla="*/ 1196192 w 1393485"/>
                  <a:gd name="connsiteY210" fmla="*/ 1209798 h 1422948"/>
                  <a:gd name="connsiteX211" fmla="*/ 1227176 w 1393485"/>
                  <a:gd name="connsiteY211" fmla="*/ 1207450 h 1422948"/>
                  <a:gd name="connsiteX212" fmla="*/ 1233216 w 1393485"/>
                  <a:gd name="connsiteY212" fmla="*/ 1229709 h 1422948"/>
                  <a:gd name="connsiteX213" fmla="*/ 1243954 w 1393485"/>
                  <a:gd name="connsiteY213" fmla="*/ 1259686 h 1422948"/>
                  <a:gd name="connsiteX214" fmla="*/ 1243954 w 1393485"/>
                  <a:gd name="connsiteY214" fmla="*/ 1259686 h 1422948"/>
                  <a:gd name="connsiteX215" fmla="*/ 1251113 w 1393485"/>
                  <a:gd name="connsiteY215" fmla="*/ 1270759 h 1422948"/>
                  <a:gd name="connsiteX216" fmla="*/ 1251113 w 1393485"/>
                  <a:gd name="connsiteY216" fmla="*/ 1270759 h 1422948"/>
                  <a:gd name="connsiteX217" fmla="*/ 1285564 w 1393485"/>
                  <a:gd name="connsiteY217" fmla="*/ 1278589 h 1422948"/>
                  <a:gd name="connsiteX218" fmla="*/ 1330306 w 1393485"/>
                  <a:gd name="connsiteY218" fmla="*/ 1273779 h 1422948"/>
                  <a:gd name="connsiteX219" fmla="*/ 1330306 w 1393485"/>
                  <a:gd name="connsiteY219" fmla="*/ 1273779 h 1422948"/>
                  <a:gd name="connsiteX220" fmla="*/ 1330306 w 1393485"/>
                  <a:gd name="connsiteY220" fmla="*/ 1273779 h 1422948"/>
                  <a:gd name="connsiteX221" fmla="*/ 1329858 w 1393485"/>
                  <a:gd name="connsiteY221" fmla="*/ 1239328 h 1422948"/>
                  <a:gd name="connsiteX222" fmla="*/ 1326503 w 1393485"/>
                  <a:gd name="connsiteY222" fmla="*/ 1216398 h 1422948"/>
                  <a:gd name="connsiteX223" fmla="*/ 1326279 w 1393485"/>
                  <a:gd name="connsiteY223" fmla="*/ 1217181 h 1422948"/>
                  <a:gd name="connsiteX224" fmla="*/ 1322364 w 1393485"/>
                  <a:gd name="connsiteY224" fmla="*/ 1193244 h 1422948"/>
                  <a:gd name="connsiteX225" fmla="*/ 1335451 w 1393485"/>
                  <a:gd name="connsiteY225" fmla="*/ 1189217 h 1422948"/>
                  <a:gd name="connsiteX226" fmla="*/ 1345854 w 1393485"/>
                  <a:gd name="connsiteY226" fmla="*/ 1182170 h 1422948"/>
                  <a:gd name="connsiteX227" fmla="*/ 1358381 w 1393485"/>
                  <a:gd name="connsiteY227" fmla="*/ 1180493 h 1422948"/>
                  <a:gd name="connsiteX228" fmla="*/ 1371692 w 1393485"/>
                  <a:gd name="connsiteY228" fmla="*/ 1171320 h 1422948"/>
                  <a:gd name="connsiteX229" fmla="*/ 1388918 w 1393485"/>
                  <a:gd name="connsiteY229" fmla="*/ 1165392 h 1422948"/>
                  <a:gd name="connsiteX230" fmla="*/ 1388918 w 1393485"/>
                  <a:gd name="connsiteY230" fmla="*/ 1165392 h 1422948"/>
                  <a:gd name="connsiteX231" fmla="*/ 1392833 w 1393485"/>
                  <a:gd name="connsiteY231" fmla="*/ 1142797 h 1422948"/>
                  <a:gd name="connsiteX232" fmla="*/ 1392944 w 1393485"/>
                  <a:gd name="connsiteY232" fmla="*/ 1124118 h 1422948"/>
                  <a:gd name="connsiteX233" fmla="*/ 714546 w 1393485"/>
                  <a:gd name="connsiteY233" fmla="*/ 851304 h 1422948"/>
                  <a:gd name="connsiteX234" fmla="*/ 665329 w 1393485"/>
                  <a:gd name="connsiteY234" fmla="*/ 859917 h 1422948"/>
                  <a:gd name="connsiteX235" fmla="*/ 638596 w 1393485"/>
                  <a:gd name="connsiteY235" fmla="*/ 863496 h 1422948"/>
                  <a:gd name="connsiteX236" fmla="*/ 626516 w 1393485"/>
                  <a:gd name="connsiteY236" fmla="*/ 863384 h 1422948"/>
                  <a:gd name="connsiteX237" fmla="*/ 613653 w 1393485"/>
                  <a:gd name="connsiteY237" fmla="*/ 865174 h 1422948"/>
                  <a:gd name="connsiteX238" fmla="*/ 599223 w 1393485"/>
                  <a:gd name="connsiteY238" fmla="*/ 869424 h 1422948"/>
                  <a:gd name="connsiteX239" fmla="*/ 580879 w 1393485"/>
                  <a:gd name="connsiteY239" fmla="*/ 871102 h 1422948"/>
                  <a:gd name="connsiteX240" fmla="*/ 546092 w 1393485"/>
                  <a:gd name="connsiteY240" fmla="*/ 876695 h 1422948"/>
                  <a:gd name="connsiteX241" fmla="*/ 520925 w 1393485"/>
                  <a:gd name="connsiteY241" fmla="*/ 867859 h 1422948"/>
                  <a:gd name="connsiteX242" fmla="*/ 488935 w 1393485"/>
                  <a:gd name="connsiteY242" fmla="*/ 872892 h 1422948"/>
                  <a:gd name="connsiteX243" fmla="*/ 421934 w 1393485"/>
                  <a:gd name="connsiteY243" fmla="*/ 883183 h 1422948"/>
                  <a:gd name="connsiteX244" fmla="*/ 384015 w 1393485"/>
                  <a:gd name="connsiteY244" fmla="*/ 889894 h 1422948"/>
                  <a:gd name="connsiteX245" fmla="*/ 347550 w 1393485"/>
                  <a:gd name="connsiteY245" fmla="*/ 895039 h 1422948"/>
                  <a:gd name="connsiteX246" fmla="*/ 310526 w 1393485"/>
                  <a:gd name="connsiteY246" fmla="*/ 897836 h 1422948"/>
                  <a:gd name="connsiteX247" fmla="*/ 298893 w 1393485"/>
                  <a:gd name="connsiteY247" fmla="*/ 899402 h 1422948"/>
                  <a:gd name="connsiteX248" fmla="*/ 287932 w 1393485"/>
                  <a:gd name="connsiteY248" fmla="*/ 817076 h 1422948"/>
                  <a:gd name="connsiteX249" fmla="*/ 279878 w 1393485"/>
                  <a:gd name="connsiteY249" fmla="*/ 806898 h 1422948"/>
                  <a:gd name="connsiteX250" fmla="*/ 272943 w 1393485"/>
                  <a:gd name="connsiteY250" fmla="*/ 806450 h 1422948"/>
                  <a:gd name="connsiteX251" fmla="*/ 272831 w 1393485"/>
                  <a:gd name="connsiteY251" fmla="*/ 805667 h 1422948"/>
                  <a:gd name="connsiteX252" fmla="*/ 263883 w 1393485"/>
                  <a:gd name="connsiteY252" fmla="*/ 724461 h 1422948"/>
                  <a:gd name="connsiteX253" fmla="*/ 263100 w 1393485"/>
                  <a:gd name="connsiteY253" fmla="*/ 688555 h 1422948"/>
                  <a:gd name="connsiteX254" fmla="*/ 259520 w 1393485"/>
                  <a:gd name="connsiteY254" fmla="*/ 664619 h 1422948"/>
                  <a:gd name="connsiteX255" fmla="*/ 259297 w 1393485"/>
                  <a:gd name="connsiteY255" fmla="*/ 665401 h 1422948"/>
                  <a:gd name="connsiteX256" fmla="*/ 258738 w 1393485"/>
                  <a:gd name="connsiteY256" fmla="*/ 662046 h 1422948"/>
                  <a:gd name="connsiteX257" fmla="*/ 273167 w 1393485"/>
                  <a:gd name="connsiteY257" fmla="*/ 660927 h 1422948"/>
                  <a:gd name="connsiteX258" fmla="*/ 326969 w 1393485"/>
                  <a:gd name="connsiteY258" fmla="*/ 655894 h 1422948"/>
                  <a:gd name="connsiteX259" fmla="*/ 353926 w 1393485"/>
                  <a:gd name="connsiteY259" fmla="*/ 653321 h 1422948"/>
                  <a:gd name="connsiteX260" fmla="*/ 376744 w 1393485"/>
                  <a:gd name="connsiteY260" fmla="*/ 647952 h 1422948"/>
                  <a:gd name="connsiteX261" fmla="*/ 394753 w 1393485"/>
                  <a:gd name="connsiteY261" fmla="*/ 646274 h 1422948"/>
                  <a:gd name="connsiteX262" fmla="*/ 413209 w 1393485"/>
                  <a:gd name="connsiteY262" fmla="*/ 642136 h 1422948"/>
                  <a:gd name="connsiteX263" fmla="*/ 457503 w 1393485"/>
                  <a:gd name="connsiteY263" fmla="*/ 635424 h 1422948"/>
                  <a:gd name="connsiteX264" fmla="*/ 500679 w 1393485"/>
                  <a:gd name="connsiteY264" fmla="*/ 629049 h 1422948"/>
                  <a:gd name="connsiteX265" fmla="*/ 522827 w 1393485"/>
                  <a:gd name="connsiteY265" fmla="*/ 627035 h 1422948"/>
                  <a:gd name="connsiteX266" fmla="*/ 544303 w 1393485"/>
                  <a:gd name="connsiteY266" fmla="*/ 621554 h 1422948"/>
                  <a:gd name="connsiteX267" fmla="*/ 544303 w 1393485"/>
                  <a:gd name="connsiteY267" fmla="*/ 621554 h 1422948"/>
                  <a:gd name="connsiteX268" fmla="*/ 628417 w 1393485"/>
                  <a:gd name="connsiteY268" fmla="*/ 613389 h 1422948"/>
                  <a:gd name="connsiteX269" fmla="*/ 707834 w 1393485"/>
                  <a:gd name="connsiteY269" fmla="*/ 599295 h 1422948"/>
                  <a:gd name="connsiteX270" fmla="*/ 707834 w 1393485"/>
                  <a:gd name="connsiteY270" fmla="*/ 599295 h 1422948"/>
                  <a:gd name="connsiteX271" fmla="*/ 754590 w 1393485"/>
                  <a:gd name="connsiteY271" fmla="*/ 589900 h 1422948"/>
                  <a:gd name="connsiteX272" fmla="*/ 780092 w 1393485"/>
                  <a:gd name="connsiteY272" fmla="*/ 585873 h 1422948"/>
                  <a:gd name="connsiteX273" fmla="*/ 791613 w 1393485"/>
                  <a:gd name="connsiteY273" fmla="*/ 585873 h 1422948"/>
                  <a:gd name="connsiteX274" fmla="*/ 803806 w 1393485"/>
                  <a:gd name="connsiteY274" fmla="*/ 583859 h 1422948"/>
                  <a:gd name="connsiteX275" fmla="*/ 817452 w 1393485"/>
                  <a:gd name="connsiteY275" fmla="*/ 579385 h 1422948"/>
                  <a:gd name="connsiteX276" fmla="*/ 834901 w 1393485"/>
                  <a:gd name="connsiteY276" fmla="*/ 577484 h 1422948"/>
                  <a:gd name="connsiteX277" fmla="*/ 867898 w 1393485"/>
                  <a:gd name="connsiteY277" fmla="*/ 571220 h 1422948"/>
                  <a:gd name="connsiteX278" fmla="*/ 892171 w 1393485"/>
                  <a:gd name="connsiteY278" fmla="*/ 579609 h 1422948"/>
                  <a:gd name="connsiteX279" fmla="*/ 922595 w 1393485"/>
                  <a:gd name="connsiteY279" fmla="*/ 574016 h 1422948"/>
                  <a:gd name="connsiteX280" fmla="*/ 986241 w 1393485"/>
                  <a:gd name="connsiteY280" fmla="*/ 562607 h 1422948"/>
                  <a:gd name="connsiteX281" fmla="*/ 1022258 w 1393485"/>
                  <a:gd name="connsiteY281" fmla="*/ 555225 h 1422948"/>
                  <a:gd name="connsiteX282" fmla="*/ 1056933 w 1393485"/>
                  <a:gd name="connsiteY282" fmla="*/ 549520 h 1422948"/>
                  <a:gd name="connsiteX283" fmla="*/ 1092279 w 1393485"/>
                  <a:gd name="connsiteY283" fmla="*/ 546164 h 1422948"/>
                  <a:gd name="connsiteX284" fmla="*/ 1127625 w 1393485"/>
                  <a:gd name="connsiteY284" fmla="*/ 541355 h 1422948"/>
                  <a:gd name="connsiteX285" fmla="*/ 1128184 w 1393485"/>
                  <a:gd name="connsiteY285" fmla="*/ 546500 h 1422948"/>
                  <a:gd name="connsiteX286" fmla="*/ 1135567 w 1393485"/>
                  <a:gd name="connsiteY286" fmla="*/ 605336 h 1422948"/>
                  <a:gd name="connsiteX287" fmla="*/ 1142166 w 1393485"/>
                  <a:gd name="connsiteY287" fmla="*/ 654999 h 1422948"/>
                  <a:gd name="connsiteX288" fmla="*/ 1146976 w 1393485"/>
                  <a:gd name="connsiteY288" fmla="*/ 677706 h 1422948"/>
                  <a:gd name="connsiteX289" fmla="*/ 1148989 w 1393485"/>
                  <a:gd name="connsiteY289" fmla="*/ 707459 h 1422948"/>
                  <a:gd name="connsiteX290" fmla="*/ 1150667 w 1393485"/>
                  <a:gd name="connsiteY290" fmla="*/ 733409 h 1422948"/>
                  <a:gd name="connsiteX291" fmla="*/ 1155589 w 1393485"/>
                  <a:gd name="connsiteY291" fmla="*/ 758465 h 1422948"/>
                  <a:gd name="connsiteX292" fmla="*/ 1158161 w 1393485"/>
                  <a:gd name="connsiteY292" fmla="*/ 798509 h 1422948"/>
                  <a:gd name="connsiteX293" fmla="*/ 1115209 w 1393485"/>
                  <a:gd name="connsiteY293" fmla="*/ 801641 h 1422948"/>
                  <a:gd name="connsiteX294" fmla="*/ 1086910 w 1393485"/>
                  <a:gd name="connsiteY294" fmla="*/ 803766 h 1422948"/>
                  <a:gd name="connsiteX295" fmla="*/ 1062861 w 1393485"/>
                  <a:gd name="connsiteY295" fmla="*/ 808799 h 1422948"/>
                  <a:gd name="connsiteX296" fmla="*/ 1043958 w 1393485"/>
                  <a:gd name="connsiteY296" fmla="*/ 810142 h 1422948"/>
                  <a:gd name="connsiteX297" fmla="*/ 1024495 w 1393485"/>
                  <a:gd name="connsiteY297" fmla="*/ 813945 h 1422948"/>
                  <a:gd name="connsiteX298" fmla="*/ 977963 w 1393485"/>
                  <a:gd name="connsiteY298" fmla="*/ 819873 h 1422948"/>
                  <a:gd name="connsiteX299" fmla="*/ 932550 w 1393485"/>
                  <a:gd name="connsiteY299" fmla="*/ 825466 h 1422948"/>
                  <a:gd name="connsiteX300" fmla="*/ 909285 w 1393485"/>
                  <a:gd name="connsiteY300" fmla="*/ 827143 h 1422948"/>
                  <a:gd name="connsiteX301" fmla="*/ 886578 w 1393485"/>
                  <a:gd name="connsiteY301" fmla="*/ 832177 h 1422948"/>
                  <a:gd name="connsiteX302" fmla="*/ 886578 w 1393485"/>
                  <a:gd name="connsiteY302" fmla="*/ 832177 h 1422948"/>
                  <a:gd name="connsiteX303" fmla="*/ 798325 w 1393485"/>
                  <a:gd name="connsiteY303" fmla="*/ 838776 h 1422948"/>
                  <a:gd name="connsiteX304" fmla="*/ 714769 w 1393485"/>
                  <a:gd name="connsiteY304" fmla="*/ 851528 h 1422948"/>
                  <a:gd name="connsiteX305" fmla="*/ 714769 w 1393485"/>
                  <a:gd name="connsiteY305" fmla="*/ 851528 h 1422948"/>
                  <a:gd name="connsiteX306" fmla="*/ 232675 w 1393485"/>
                  <a:gd name="connsiteY306" fmla="*/ 295833 h 1422948"/>
                  <a:gd name="connsiteX307" fmla="*/ 279766 w 1393485"/>
                  <a:gd name="connsiteY307" fmla="*/ 291471 h 1422948"/>
                  <a:gd name="connsiteX308" fmla="*/ 302249 w 1393485"/>
                  <a:gd name="connsiteY308" fmla="*/ 288004 h 1422948"/>
                  <a:gd name="connsiteX309" fmla="*/ 328647 w 1393485"/>
                  <a:gd name="connsiteY309" fmla="*/ 282746 h 1422948"/>
                  <a:gd name="connsiteX310" fmla="*/ 328647 w 1393485"/>
                  <a:gd name="connsiteY310" fmla="*/ 282746 h 1422948"/>
                  <a:gd name="connsiteX311" fmla="*/ 377080 w 1393485"/>
                  <a:gd name="connsiteY311" fmla="*/ 278272 h 1422948"/>
                  <a:gd name="connsiteX312" fmla="*/ 427750 w 1393485"/>
                  <a:gd name="connsiteY312" fmla="*/ 272232 h 1422948"/>
                  <a:gd name="connsiteX313" fmla="*/ 453253 w 1393485"/>
                  <a:gd name="connsiteY313" fmla="*/ 270107 h 1422948"/>
                  <a:gd name="connsiteX314" fmla="*/ 477525 w 1393485"/>
                  <a:gd name="connsiteY314" fmla="*/ 268653 h 1422948"/>
                  <a:gd name="connsiteX315" fmla="*/ 498890 w 1393485"/>
                  <a:gd name="connsiteY315" fmla="*/ 268988 h 1422948"/>
                  <a:gd name="connsiteX316" fmla="*/ 521149 w 1393485"/>
                  <a:gd name="connsiteY316" fmla="*/ 268988 h 1422948"/>
                  <a:gd name="connsiteX317" fmla="*/ 568911 w 1393485"/>
                  <a:gd name="connsiteY317" fmla="*/ 264962 h 1422948"/>
                  <a:gd name="connsiteX318" fmla="*/ 617456 w 1393485"/>
                  <a:gd name="connsiteY318" fmla="*/ 252769 h 1422948"/>
                  <a:gd name="connsiteX319" fmla="*/ 668238 w 1393485"/>
                  <a:gd name="connsiteY319" fmla="*/ 246841 h 1422948"/>
                  <a:gd name="connsiteX320" fmla="*/ 691839 w 1393485"/>
                  <a:gd name="connsiteY320" fmla="*/ 243709 h 1422948"/>
                  <a:gd name="connsiteX321" fmla="*/ 713763 w 1393485"/>
                  <a:gd name="connsiteY321" fmla="*/ 235208 h 1422948"/>
                  <a:gd name="connsiteX322" fmla="*/ 734232 w 1393485"/>
                  <a:gd name="connsiteY322" fmla="*/ 238676 h 1422948"/>
                  <a:gd name="connsiteX323" fmla="*/ 759287 w 1393485"/>
                  <a:gd name="connsiteY323" fmla="*/ 237893 h 1422948"/>
                  <a:gd name="connsiteX324" fmla="*/ 806714 w 1393485"/>
                  <a:gd name="connsiteY324" fmla="*/ 231741 h 1422948"/>
                  <a:gd name="connsiteX325" fmla="*/ 854252 w 1393485"/>
                  <a:gd name="connsiteY325" fmla="*/ 228273 h 1422948"/>
                  <a:gd name="connsiteX326" fmla="*/ 878860 w 1393485"/>
                  <a:gd name="connsiteY326" fmla="*/ 224470 h 1422948"/>
                  <a:gd name="connsiteX327" fmla="*/ 900224 w 1393485"/>
                  <a:gd name="connsiteY327" fmla="*/ 214180 h 1422948"/>
                  <a:gd name="connsiteX328" fmla="*/ 903580 w 1393485"/>
                  <a:gd name="connsiteY328" fmla="*/ 213508 h 1422948"/>
                  <a:gd name="connsiteX329" fmla="*/ 903580 w 1393485"/>
                  <a:gd name="connsiteY329" fmla="*/ 213508 h 1422948"/>
                  <a:gd name="connsiteX330" fmla="*/ 932998 w 1393485"/>
                  <a:gd name="connsiteY330" fmla="*/ 211495 h 1422948"/>
                  <a:gd name="connsiteX331" fmla="*/ 932998 w 1393485"/>
                  <a:gd name="connsiteY331" fmla="*/ 211495 h 1422948"/>
                  <a:gd name="connsiteX332" fmla="*/ 945078 w 1393485"/>
                  <a:gd name="connsiteY332" fmla="*/ 208587 h 1422948"/>
                  <a:gd name="connsiteX333" fmla="*/ 945078 w 1393485"/>
                  <a:gd name="connsiteY333" fmla="*/ 208587 h 1422948"/>
                  <a:gd name="connsiteX334" fmla="*/ 954474 w 1393485"/>
                  <a:gd name="connsiteY334" fmla="*/ 207468 h 1422948"/>
                  <a:gd name="connsiteX335" fmla="*/ 954474 w 1393485"/>
                  <a:gd name="connsiteY335" fmla="*/ 207468 h 1422948"/>
                  <a:gd name="connsiteX336" fmla="*/ 974160 w 1393485"/>
                  <a:gd name="connsiteY336" fmla="*/ 206462 h 1422948"/>
                  <a:gd name="connsiteX337" fmla="*/ 974160 w 1393485"/>
                  <a:gd name="connsiteY337" fmla="*/ 203218 h 1422948"/>
                  <a:gd name="connsiteX338" fmla="*/ 974160 w 1393485"/>
                  <a:gd name="connsiteY338" fmla="*/ 203218 h 1422948"/>
                  <a:gd name="connsiteX339" fmla="*/ 1046418 w 1393485"/>
                  <a:gd name="connsiteY339" fmla="*/ 198072 h 1422948"/>
                  <a:gd name="connsiteX340" fmla="*/ 1084785 w 1393485"/>
                  <a:gd name="connsiteY340" fmla="*/ 195835 h 1422948"/>
                  <a:gd name="connsiteX341" fmla="*/ 1090489 w 1393485"/>
                  <a:gd name="connsiteY341" fmla="*/ 240354 h 1422948"/>
                  <a:gd name="connsiteX342" fmla="*/ 1097089 w 1393485"/>
                  <a:gd name="connsiteY342" fmla="*/ 290017 h 1422948"/>
                  <a:gd name="connsiteX343" fmla="*/ 1101898 w 1393485"/>
                  <a:gd name="connsiteY343" fmla="*/ 312724 h 1422948"/>
                  <a:gd name="connsiteX344" fmla="*/ 1103912 w 1393485"/>
                  <a:gd name="connsiteY344" fmla="*/ 342477 h 1422948"/>
                  <a:gd name="connsiteX345" fmla="*/ 1105590 w 1393485"/>
                  <a:gd name="connsiteY345" fmla="*/ 368427 h 1422948"/>
                  <a:gd name="connsiteX346" fmla="*/ 1107491 w 1393485"/>
                  <a:gd name="connsiteY346" fmla="*/ 378159 h 1422948"/>
                  <a:gd name="connsiteX347" fmla="*/ 1106373 w 1393485"/>
                  <a:gd name="connsiteY347" fmla="*/ 387219 h 1422948"/>
                  <a:gd name="connsiteX348" fmla="*/ 1105254 w 1393485"/>
                  <a:gd name="connsiteY348" fmla="*/ 391357 h 1422948"/>
                  <a:gd name="connsiteX349" fmla="*/ 1109169 w 1393485"/>
                  <a:gd name="connsiteY349" fmla="*/ 412610 h 1422948"/>
                  <a:gd name="connsiteX350" fmla="*/ 1105478 w 1393485"/>
                  <a:gd name="connsiteY350" fmla="*/ 446054 h 1422948"/>
                  <a:gd name="connsiteX351" fmla="*/ 1077738 w 1393485"/>
                  <a:gd name="connsiteY351" fmla="*/ 448627 h 1422948"/>
                  <a:gd name="connsiteX352" fmla="*/ 1032884 w 1393485"/>
                  <a:gd name="connsiteY352" fmla="*/ 456457 h 1422948"/>
                  <a:gd name="connsiteX353" fmla="*/ 989596 w 1393485"/>
                  <a:gd name="connsiteY353" fmla="*/ 461602 h 1422948"/>
                  <a:gd name="connsiteX354" fmla="*/ 969015 w 1393485"/>
                  <a:gd name="connsiteY354" fmla="*/ 465405 h 1422948"/>
                  <a:gd name="connsiteX355" fmla="*/ 944854 w 1393485"/>
                  <a:gd name="connsiteY355" fmla="*/ 471110 h 1422948"/>
                  <a:gd name="connsiteX356" fmla="*/ 944854 w 1393485"/>
                  <a:gd name="connsiteY356" fmla="*/ 471110 h 1422948"/>
                  <a:gd name="connsiteX357" fmla="*/ 900448 w 1393485"/>
                  <a:gd name="connsiteY357" fmla="*/ 476367 h 1422948"/>
                  <a:gd name="connsiteX358" fmla="*/ 853916 w 1393485"/>
                  <a:gd name="connsiteY358" fmla="*/ 483190 h 1422948"/>
                  <a:gd name="connsiteX359" fmla="*/ 830427 w 1393485"/>
                  <a:gd name="connsiteY359" fmla="*/ 485763 h 1422948"/>
                  <a:gd name="connsiteX360" fmla="*/ 808168 w 1393485"/>
                  <a:gd name="connsiteY360" fmla="*/ 487664 h 1422948"/>
                  <a:gd name="connsiteX361" fmla="*/ 788481 w 1393485"/>
                  <a:gd name="connsiteY361" fmla="*/ 487664 h 1422948"/>
                  <a:gd name="connsiteX362" fmla="*/ 768012 w 1393485"/>
                  <a:gd name="connsiteY362" fmla="*/ 488000 h 1422948"/>
                  <a:gd name="connsiteX363" fmla="*/ 724165 w 1393485"/>
                  <a:gd name="connsiteY363" fmla="*/ 492810 h 1422948"/>
                  <a:gd name="connsiteX364" fmla="*/ 679759 w 1393485"/>
                  <a:gd name="connsiteY364" fmla="*/ 505785 h 1422948"/>
                  <a:gd name="connsiteX365" fmla="*/ 633115 w 1393485"/>
                  <a:gd name="connsiteY365" fmla="*/ 512608 h 1422948"/>
                  <a:gd name="connsiteX366" fmla="*/ 611527 w 1393485"/>
                  <a:gd name="connsiteY366" fmla="*/ 516075 h 1422948"/>
                  <a:gd name="connsiteX367" fmla="*/ 591505 w 1393485"/>
                  <a:gd name="connsiteY367" fmla="*/ 524912 h 1422948"/>
                  <a:gd name="connsiteX368" fmla="*/ 572602 w 1393485"/>
                  <a:gd name="connsiteY368" fmla="*/ 521780 h 1422948"/>
                  <a:gd name="connsiteX369" fmla="*/ 549560 w 1393485"/>
                  <a:gd name="connsiteY369" fmla="*/ 523010 h 1422948"/>
                  <a:gd name="connsiteX370" fmla="*/ 505936 w 1393485"/>
                  <a:gd name="connsiteY370" fmla="*/ 529834 h 1422948"/>
                  <a:gd name="connsiteX371" fmla="*/ 462201 w 1393485"/>
                  <a:gd name="connsiteY371" fmla="*/ 534084 h 1422948"/>
                  <a:gd name="connsiteX372" fmla="*/ 439607 w 1393485"/>
                  <a:gd name="connsiteY372" fmla="*/ 538223 h 1422948"/>
                  <a:gd name="connsiteX373" fmla="*/ 420256 w 1393485"/>
                  <a:gd name="connsiteY373" fmla="*/ 548849 h 1422948"/>
                  <a:gd name="connsiteX374" fmla="*/ 417236 w 1393485"/>
                  <a:gd name="connsiteY374" fmla="*/ 549632 h 1422948"/>
                  <a:gd name="connsiteX375" fmla="*/ 417236 w 1393485"/>
                  <a:gd name="connsiteY375" fmla="*/ 549632 h 1422948"/>
                  <a:gd name="connsiteX376" fmla="*/ 390167 w 1393485"/>
                  <a:gd name="connsiteY376" fmla="*/ 552093 h 1422948"/>
                  <a:gd name="connsiteX377" fmla="*/ 390167 w 1393485"/>
                  <a:gd name="connsiteY377" fmla="*/ 552093 h 1422948"/>
                  <a:gd name="connsiteX378" fmla="*/ 379093 w 1393485"/>
                  <a:gd name="connsiteY378" fmla="*/ 555225 h 1422948"/>
                  <a:gd name="connsiteX379" fmla="*/ 379093 w 1393485"/>
                  <a:gd name="connsiteY379" fmla="*/ 555225 h 1422948"/>
                  <a:gd name="connsiteX380" fmla="*/ 370480 w 1393485"/>
                  <a:gd name="connsiteY380" fmla="*/ 556567 h 1422948"/>
                  <a:gd name="connsiteX381" fmla="*/ 370480 w 1393485"/>
                  <a:gd name="connsiteY381" fmla="*/ 556567 h 1422948"/>
                  <a:gd name="connsiteX382" fmla="*/ 352360 w 1393485"/>
                  <a:gd name="connsiteY382" fmla="*/ 557909 h 1422948"/>
                  <a:gd name="connsiteX383" fmla="*/ 352472 w 1393485"/>
                  <a:gd name="connsiteY383" fmla="*/ 561153 h 1422948"/>
                  <a:gd name="connsiteX384" fmla="*/ 352472 w 1393485"/>
                  <a:gd name="connsiteY384" fmla="*/ 561153 h 1422948"/>
                  <a:gd name="connsiteX385" fmla="*/ 286142 w 1393485"/>
                  <a:gd name="connsiteY385" fmla="*/ 567529 h 1422948"/>
                  <a:gd name="connsiteX386" fmla="*/ 244644 w 1393485"/>
                  <a:gd name="connsiteY386" fmla="*/ 570884 h 1422948"/>
                  <a:gd name="connsiteX387" fmla="*/ 242407 w 1393485"/>
                  <a:gd name="connsiteY387" fmla="*/ 554665 h 1422948"/>
                  <a:gd name="connsiteX388" fmla="*/ 236031 w 1393485"/>
                  <a:gd name="connsiteY388" fmla="*/ 518872 h 1422948"/>
                  <a:gd name="connsiteX389" fmla="*/ 236702 w 1393485"/>
                  <a:gd name="connsiteY389" fmla="*/ 497619 h 1422948"/>
                  <a:gd name="connsiteX390" fmla="*/ 234353 w 1393485"/>
                  <a:gd name="connsiteY390" fmla="*/ 482631 h 1422948"/>
                  <a:gd name="connsiteX391" fmla="*/ 227642 w 1393485"/>
                  <a:gd name="connsiteY391" fmla="*/ 440909 h 1422948"/>
                  <a:gd name="connsiteX392" fmla="*/ 216792 w 1393485"/>
                  <a:gd name="connsiteY392" fmla="*/ 344826 h 1422948"/>
                  <a:gd name="connsiteX393" fmla="*/ 210193 w 1393485"/>
                  <a:gd name="connsiteY393" fmla="*/ 299413 h 1422948"/>
                  <a:gd name="connsiteX394" fmla="*/ 232899 w 1393485"/>
                  <a:gd name="connsiteY394" fmla="*/ 296057 h 1422948"/>
                  <a:gd name="connsiteX395" fmla="*/ 1170913 w 1393485"/>
                  <a:gd name="connsiteY395" fmla="*/ 1122552 h 1422948"/>
                  <a:gd name="connsiteX396" fmla="*/ 1125947 w 1393485"/>
                  <a:gd name="connsiteY396" fmla="*/ 1127250 h 1422948"/>
                  <a:gd name="connsiteX397" fmla="*/ 1104471 w 1393485"/>
                  <a:gd name="connsiteY397" fmla="*/ 1130829 h 1422948"/>
                  <a:gd name="connsiteX398" fmla="*/ 1079416 w 1393485"/>
                  <a:gd name="connsiteY398" fmla="*/ 1136086 h 1422948"/>
                  <a:gd name="connsiteX399" fmla="*/ 1079416 w 1393485"/>
                  <a:gd name="connsiteY399" fmla="*/ 1136086 h 1422948"/>
                  <a:gd name="connsiteX400" fmla="*/ 1033220 w 1393485"/>
                  <a:gd name="connsiteY400" fmla="*/ 1140896 h 1422948"/>
                  <a:gd name="connsiteX401" fmla="*/ 984898 w 1393485"/>
                  <a:gd name="connsiteY401" fmla="*/ 1147272 h 1422948"/>
                  <a:gd name="connsiteX402" fmla="*/ 960514 w 1393485"/>
                  <a:gd name="connsiteY402" fmla="*/ 1149621 h 1422948"/>
                  <a:gd name="connsiteX403" fmla="*/ 937360 w 1393485"/>
                  <a:gd name="connsiteY403" fmla="*/ 1151410 h 1422948"/>
                  <a:gd name="connsiteX404" fmla="*/ 917003 w 1393485"/>
                  <a:gd name="connsiteY404" fmla="*/ 1151410 h 1422948"/>
                  <a:gd name="connsiteX405" fmla="*/ 895750 w 1393485"/>
                  <a:gd name="connsiteY405" fmla="*/ 1151746 h 1422948"/>
                  <a:gd name="connsiteX406" fmla="*/ 850113 w 1393485"/>
                  <a:gd name="connsiteY406" fmla="*/ 1156220 h 1422948"/>
                  <a:gd name="connsiteX407" fmla="*/ 804029 w 1393485"/>
                  <a:gd name="connsiteY407" fmla="*/ 1168300 h 1422948"/>
                  <a:gd name="connsiteX408" fmla="*/ 755596 w 1393485"/>
                  <a:gd name="connsiteY408" fmla="*/ 1174564 h 1422948"/>
                  <a:gd name="connsiteX409" fmla="*/ 733113 w 1393485"/>
                  <a:gd name="connsiteY409" fmla="*/ 1177808 h 1422948"/>
                  <a:gd name="connsiteX410" fmla="*/ 712308 w 1393485"/>
                  <a:gd name="connsiteY410" fmla="*/ 1185973 h 1422948"/>
                  <a:gd name="connsiteX411" fmla="*/ 692622 w 1393485"/>
                  <a:gd name="connsiteY411" fmla="*/ 1183065 h 1422948"/>
                  <a:gd name="connsiteX412" fmla="*/ 668685 w 1393485"/>
                  <a:gd name="connsiteY412" fmla="*/ 1184184 h 1422948"/>
                  <a:gd name="connsiteX413" fmla="*/ 623384 w 1393485"/>
                  <a:gd name="connsiteY413" fmla="*/ 1190559 h 1422948"/>
                  <a:gd name="connsiteX414" fmla="*/ 577971 w 1393485"/>
                  <a:gd name="connsiteY414" fmla="*/ 1194474 h 1422948"/>
                  <a:gd name="connsiteX415" fmla="*/ 554481 w 1393485"/>
                  <a:gd name="connsiteY415" fmla="*/ 1198277 h 1422948"/>
                  <a:gd name="connsiteX416" fmla="*/ 534348 w 1393485"/>
                  <a:gd name="connsiteY416" fmla="*/ 1208121 h 1422948"/>
                  <a:gd name="connsiteX417" fmla="*/ 531216 w 1393485"/>
                  <a:gd name="connsiteY417" fmla="*/ 1208792 h 1422948"/>
                  <a:gd name="connsiteX418" fmla="*/ 531216 w 1393485"/>
                  <a:gd name="connsiteY418" fmla="*/ 1208792 h 1422948"/>
                  <a:gd name="connsiteX419" fmla="*/ 503140 w 1393485"/>
                  <a:gd name="connsiteY419" fmla="*/ 1211029 h 1422948"/>
                  <a:gd name="connsiteX420" fmla="*/ 503140 w 1393485"/>
                  <a:gd name="connsiteY420" fmla="*/ 1211029 h 1422948"/>
                  <a:gd name="connsiteX421" fmla="*/ 491731 w 1393485"/>
                  <a:gd name="connsiteY421" fmla="*/ 1213937 h 1422948"/>
                  <a:gd name="connsiteX422" fmla="*/ 491731 w 1393485"/>
                  <a:gd name="connsiteY422" fmla="*/ 1213937 h 1422948"/>
                  <a:gd name="connsiteX423" fmla="*/ 482783 w 1393485"/>
                  <a:gd name="connsiteY423" fmla="*/ 1215168 h 1422948"/>
                  <a:gd name="connsiteX424" fmla="*/ 482783 w 1393485"/>
                  <a:gd name="connsiteY424" fmla="*/ 1215168 h 1422948"/>
                  <a:gd name="connsiteX425" fmla="*/ 463991 w 1393485"/>
                  <a:gd name="connsiteY425" fmla="*/ 1216398 h 1422948"/>
                  <a:gd name="connsiteX426" fmla="*/ 464103 w 1393485"/>
                  <a:gd name="connsiteY426" fmla="*/ 1219418 h 1422948"/>
                  <a:gd name="connsiteX427" fmla="*/ 464103 w 1393485"/>
                  <a:gd name="connsiteY427" fmla="*/ 1219418 h 1422948"/>
                  <a:gd name="connsiteX428" fmla="*/ 395200 w 1393485"/>
                  <a:gd name="connsiteY428" fmla="*/ 1225346 h 1422948"/>
                  <a:gd name="connsiteX429" fmla="*/ 339720 w 1393485"/>
                  <a:gd name="connsiteY429" fmla="*/ 1229373 h 1422948"/>
                  <a:gd name="connsiteX430" fmla="*/ 337371 w 1393485"/>
                  <a:gd name="connsiteY430" fmla="*/ 1211253 h 1422948"/>
                  <a:gd name="connsiteX431" fmla="*/ 338043 w 1393485"/>
                  <a:gd name="connsiteY431" fmla="*/ 1190000 h 1422948"/>
                  <a:gd name="connsiteX432" fmla="*/ 335694 w 1393485"/>
                  <a:gd name="connsiteY432" fmla="*/ 1175012 h 1422948"/>
                  <a:gd name="connsiteX433" fmla="*/ 328982 w 1393485"/>
                  <a:gd name="connsiteY433" fmla="*/ 1133290 h 1422948"/>
                  <a:gd name="connsiteX434" fmla="*/ 318132 w 1393485"/>
                  <a:gd name="connsiteY434" fmla="*/ 1037207 h 1422948"/>
                  <a:gd name="connsiteX435" fmla="*/ 312316 w 1393485"/>
                  <a:gd name="connsiteY435" fmla="*/ 996156 h 1422948"/>
                  <a:gd name="connsiteX436" fmla="*/ 322942 w 1393485"/>
                  <a:gd name="connsiteY436" fmla="*/ 995373 h 1422948"/>
                  <a:gd name="connsiteX437" fmla="*/ 370145 w 1393485"/>
                  <a:gd name="connsiteY437" fmla="*/ 988326 h 1422948"/>
                  <a:gd name="connsiteX438" fmla="*/ 415670 w 1393485"/>
                  <a:gd name="connsiteY438" fmla="*/ 983964 h 1422948"/>
                  <a:gd name="connsiteX439" fmla="*/ 437370 w 1393485"/>
                  <a:gd name="connsiteY439" fmla="*/ 980496 h 1422948"/>
                  <a:gd name="connsiteX440" fmla="*/ 462761 w 1393485"/>
                  <a:gd name="connsiteY440" fmla="*/ 975239 h 1422948"/>
                  <a:gd name="connsiteX441" fmla="*/ 462761 w 1393485"/>
                  <a:gd name="connsiteY441" fmla="*/ 975239 h 1422948"/>
                  <a:gd name="connsiteX442" fmla="*/ 509404 w 1393485"/>
                  <a:gd name="connsiteY442" fmla="*/ 970765 h 1422948"/>
                  <a:gd name="connsiteX443" fmla="*/ 558284 w 1393485"/>
                  <a:gd name="connsiteY443" fmla="*/ 964725 h 1422948"/>
                  <a:gd name="connsiteX444" fmla="*/ 582893 w 1393485"/>
                  <a:gd name="connsiteY444" fmla="*/ 962599 h 1422948"/>
                  <a:gd name="connsiteX445" fmla="*/ 606270 w 1393485"/>
                  <a:gd name="connsiteY445" fmla="*/ 961145 h 1422948"/>
                  <a:gd name="connsiteX446" fmla="*/ 626851 w 1393485"/>
                  <a:gd name="connsiteY446" fmla="*/ 961481 h 1422948"/>
                  <a:gd name="connsiteX447" fmla="*/ 648328 w 1393485"/>
                  <a:gd name="connsiteY447" fmla="*/ 961481 h 1422948"/>
                  <a:gd name="connsiteX448" fmla="*/ 694412 w 1393485"/>
                  <a:gd name="connsiteY448" fmla="*/ 957454 h 1422948"/>
                  <a:gd name="connsiteX449" fmla="*/ 741279 w 1393485"/>
                  <a:gd name="connsiteY449" fmla="*/ 945262 h 1422948"/>
                  <a:gd name="connsiteX450" fmla="*/ 790271 w 1393485"/>
                  <a:gd name="connsiteY450" fmla="*/ 939334 h 1422948"/>
                  <a:gd name="connsiteX451" fmla="*/ 812978 w 1393485"/>
                  <a:gd name="connsiteY451" fmla="*/ 936202 h 1422948"/>
                  <a:gd name="connsiteX452" fmla="*/ 834118 w 1393485"/>
                  <a:gd name="connsiteY452" fmla="*/ 927701 h 1422948"/>
                  <a:gd name="connsiteX453" fmla="*/ 853916 w 1393485"/>
                  <a:gd name="connsiteY453" fmla="*/ 931168 h 1422948"/>
                  <a:gd name="connsiteX454" fmla="*/ 878077 w 1393485"/>
                  <a:gd name="connsiteY454" fmla="*/ 930385 h 1422948"/>
                  <a:gd name="connsiteX455" fmla="*/ 923938 w 1393485"/>
                  <a:gd name="connsiteY455" fmla="*/ 924233 h 1422948"/>
                  <a:gd name="connsiteX456" fmla="*/ 969910 w 1393485"/>
                  <a:gd name="connsiteY456" fmla="*/ 920766 h 1422948"/>
                  <a:gd name="connsiteX457" fmla="*/ 993623 w 1393485"/>
                  <a:gd name="connsiteY457" fmla="*/ 916963 h 1422948"/>
                  <a:gd name="connsiteX458" fmla="*/ 1014204 w 1393485"/>
                  <a:gd name="connsiteY458" fmla="*/ 906672 h 1422948"/>
                  <a:gd name="connsiteX459" fmla="*/ 1017448 w 1393485"/>
                  <a:gd name="connsiteY459" fmla="*/ 906001 h 1422948"/>
                  <a:gd name="connsiteX460" fmla="*/ 1017448 w 1393485"/>
                  <a:gd name="connsiteY460" fmla="*/ 906001 h 1422948"/>
                  <a:gd name="connsiteX461" fmla="*/ 1045859 w 1393485"/>
                  <a:gd name="connsiteY461" fmla="*/ 903988 h 1422948"/>
                  <a:gd name="connsiteX462" fmla="*/ 1045859 w 1393485"/>
                  <a:gd name="connsiteY462" fmla="*/ 903988 h 1422948"/>
                  <a:gd name="connsiteX463" fmla="*/ 1057492 w 1393485"/>
                  <a:gd name="connsiteY463" fmla="*/ 901079 h 1422948"/>
                  <a:gd name="connsiteX464" fmla="*/ 1057492 w 1393485"/>
                  <a:gd name="connsiteY464" fmla="*/ 901079 h 1422948"/>
                  <a:gd name="connsiteX465" fmla="*/ 1066552 w 1393485"/>
                  <a:gd name="connsiteY465" fmla="*/ 899961 h 1422948"/>
                  <a:gd name="connsiteX466" fmla="*/ 1066552 w 1393485"/>
                  <a:gd name="connsiteY466" fmla="*/ 899961 h 1422948"/>
                  <a:gd name="connsiteX467" fmla="*/ 1085568 w 1393485"/>
                  <a:gd name="connsiteY467" fmla="*/ 898954 h 1422948"/>
                  <a:gd name="connsiteX468" fmla="*/ 1085568 w 1393485"/>
                  <a:gd name="connsiteY468" fmla="*/ 895710 h 1422948"/>
                  <a:gd name="connsiteX469" fmla="*/ 1085568 w 1393485"/>
                  <a:gd name="connsiteY469" fmla="*/ 895710 h 1422948"/>
                  <a:gd name="connsiteX470" fmla="*/ 1155253 w 1393485"/>
                  <a:gd name="connsiteY470" fmla="*/ 890565 h 1422948"/>
                  <a:gd name="connsiteX471" fmla="*/ 1173485 w 1393485"/>
                  <a:gd name="connsiteY471" fmla="*/ 889335 h 1422948"/>
                  <a:gd name="connsiteX472" fmla="*/ 1176506 w 1393485"/>
                  <a:gd name="connsiteY472" fmla="*/ 900856 h 1422948"/>
                  <a:gd name="connsiteX473" fmla="*/ 1187244 w 1393485"/>
                  <a:gd name="connsiteY473" fmla="*/ 930833 h 1422948"/>
                  <a:gd name="connsiteX474" fmla="*/ 1187244 w 1393485"/>
                  <a:gd name="connsiteY474" fmla="*/ 930833 h 1422948"/>
                  <a:gd name="connsiteX475" fmla="*/ 1192501 w 1393485"/>
                  <a:gd name="connsiteY475" fmla="*/ 941012 h 1422948"/>
                  <a:gd name="connsiteX476" fmla="*/ 1198205 w 1393485"/>
                  <a:gd name="connsiteY476" fmla="*/ 982621 h 1422948"/>
                  <a:gd name="connsiteX477" fmla="*/ 1203015 w 1393485"/>
                  <a:gd name="connsiteY477" fmla="*/ 1005328 h 1422948"/>
                  <a:gd name="connsiteX478" fmla="*/ 1205028 w 1393485"/>
                  <a:gd name="connsiteY478" fmla="*/ 1035081 h 1422948"/>
                  <a:gd name="connsiteX479" fmla="*/ 1206706 w 1393485"/>
                  <a:gd name="connsiteY479" fmla="*/ 1061032 h 1422948"/>
                  <a:gd name="connsiteX480" fmla="*/ 1211628 w 1393485"/>
                  <a:gd name="connsiteY480" fmla="*/ 1086087 h 1422948"/>
                  <a:gd name="connsiteX481" fmla="*/ 1213529 w 1393485"/>
                  <a:gd name="connsiteY481" fmla="*/ 1115729 h 1422948"/>
                  <a:gd name="connsiteX482" fmla="*/ 1170801 w 1393485"/>
                  <a:gd name="connsiteY482" fmla="*/ 1122552 h 14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1393485" h="1422948">
                    <a:moveTo>
                      <a:pt x="1392721" y="1123335"/>
                    </a:moveTo>
                    <a:cubicBezTo>
                      <a:pt x="1392721" y="1123335"/>
                      <a:pt x="1392721" y="1123335"/>
                      <a:pt x="1392721" y="1123335"/>
                    </a:cubicBezTo>
                    <a:cubicBezTo>
                      <a:pt x="1394399" y="1116176"/>
                      <a:pt x="1393504" y="1092575"/>
                      <a:pt x="1388135" y="1085640"/>
                    </a:cubicBezTo>
                    <a:cubicBezTo>
                      <a:pt x="1381200" y="1076580"/>
                      <a:pt x="1364533" y="1087541"/>
                      <a:pt x="1358158" y="1090002"/>
                    </a:cubicBezTo>
                    <a:cubicBezTo>
                      <a:pt x="1341939" y="1096490"/>
                      <a:pt x="1325272" y="1101076"/>
                      <a:pt x="1308270" y="1104543"/>
                    </a:cubicBezTo>
                    <a:cubicBezTo>
                      <a:pt x="1305921" y="1095259"/>
                      <a:pt x="1305474" y="1085640"/>
                      <a:pt x="1303908" y="1076244"/>
                    </a:cubicBezTo>
                    <a:cubicBezTo>
                      <a:pt x="1302678" y="1069197"/>
                      <a:pt x="1306369" y="1063045"/>
                      <a:pt x="1304691" y="1055886"/>
                    </a:cubicBezTo>
                    <a:cubicBezTo>
                      <a:pt x="1303908" y="1052531"/>
                      <a:pt x="1303349" y="1049063"/>
                      <a:pt x="1302901" y="1045596"/>
                    </a:cubicBezTo>
                    <a:cubicBezTo>
                      <a:pt x="1301447" y="1034298"/>
                      <a:pt x="1299993" y="1023001"/>
                      <a:pt x="1297756" y="1011816"/>
                    </a:cubicBezTo>
                    <a:cubicBezTo>
                      <a:pt x="1291157" y="977924"/>
                      <a:pt x="1290821" y="943920"/>
                      <a:pt x="1285676" y="909916"/>
                    </a:cubicBezTo>
                    <a:cubicBezTo>
                      <a:pt x="1283886" y="898059"/>
                      <a:pt x="1282320" y="886203"/>
                      <a:pt x="1280642" y="874346"/>
                    </a:cubicBezTo>
                    <a:cubicBezTo>
                      <a:pt x="1283439" y="874458"/>
                      <a:pt x="1286235" y="875465"/>
                      <a:pt x="1289255" y="876136"/>
                    </a:cubicBezTo>
                    <a:cubicBezTo>
                      <a:pt x="1301559" y="878820"/>
                      <a:pt x="1313416" y="877702"/>
                      <a:pt x="1325496" y="875912"/>
                    </a:cubicBezTo>
                    <a:cubicBezTo>
                      <a:pt x="1331648" y="875017"/>
                      <a:pt x="1352677" y="873228"/>
                      <a:pt x="1348203" y="859805"/>
                    </a:cubicBezTo>
                    <a:cubicBezTo>
                      <a:pt x="1357487" y="861035"/>
                      <a:pt x="1365093" y="860476"/>
                      <a:pt x="1364645" y="844705"/>
                    </a:cubicBezTo>
                    <a:cubicBezTo>
                      <a:pt x="1364421" y="834190"/>
                      <a:pt x="1360954" y="823452"/>
                      <a:pt x="1358941" y="813273"/>
                    </a:cubicBezTo>
                    <a:cubicBezTo>
                      <a:pt x="1356704" y="802088"/>
                      <a:pt x="1353460" y="791909"/>
                      <a:pt x="1349209" y="781730"/>
                    </a:cubicBezTo>
                    <a:cubicBezTo>
                      <a:pt x="1341827" y="764281"/>
                      <a:pt x="1333885" y="768308"/>
                      <a:pt x="1321917" y="771328"/>
                    </a:cubicBezTo>
                    <a:cubicBezTo>
                      <a:pt x="1313975" y="773341"/>
                      <a:pt x="1306257" y="777144"/>
                      <a:pt x="1298203" y="777816"/>
                    </a:cubicBezTo>
                    <a:cubicBezTo>
                      <a:pt x="1289367" y="778487"/>
                      <a:pt x="1280642" y="779046"/>
                      <a:pt x="1271806" y="779941"/>
                    </a:cubicBezTo>
                    <a:cubicBezTo>
                      <a:pt x="1270352" y="780053"/>
                      <a:pt x="1268898" y="780276"/>
                      <a:pt x="1267443" y="780500"/>
                    </a:cubicBezTo>
                    <a:cubicBezTo>
                      <a:pt x="1264200" y="756563"/>
                      <a:pt x="1261068" y="732626"/>
                      <a:pt x="1257824" y="708689"/>
                    </a:cubicBezTo>
                    <a:cubicBezTo>
                      <a:pt x="1257153" y="708242"/>
                      <a:pt x="1256594" y="707683"/>
                      <a:pt x="1256146" y="706900"/>
                    </a:cubicBezTo>
                    <a:cubicBezTo>
                      <a:pt x="1256146" y="706900"/>
                      <a:pt x="1256146" y="706900"/>
                      <a:pt x="1256146" y="706788"/>
                    </a:cubicBezTo>
                    <a:cubicBezTo>
                      <a:pt x="1253126" y="701307"/>
                      <a:pt x="1248428" y="697056"/>
                      <a:pt x="1243059" y="694596"/>
                    </a:cubicBezTo>
                    <a:cubicBezTo>
                      <a:pt x="1242500" y="691016"/>
                      <a:pt x="1241941" y="687549"/>
                      <a:pt x="1241269" y="684081"/>
                    </a:cubicBezTo>
                    <a:cubicBezTo>
                      <a:pt x="1234670" y="650189"/>
                      <a:pt x="1234334" y="616185"/>
                      <a:pt x="1229189" y="582182"/>
                    </a:cubicBezTo>
                    <a:cubicBezTo>
                      <a:pt x="1229189" y="581510"/>
                      <a:pt x="1228965" y="580727"/>
                      <a:pt x="1228854" y="580056"/>
                    </a:cubicBezTo>
                    <a:cubicBezTo>
                      <a:pt x="1243059" y="570213"/>
                      <a:pt x="1229860" y="556343"/>
                      <a:pt x="1228071" y="545829"/>
                    </a:cubicBezTo>
                    <a:cubicBezTo>
                      <a:pt x="1226840" y="538670"/>
                      <a:pt x="1223596" y="530281"/>
                      <a:pt x="1224715" y="522899"/>
                    </a:cubicBezTo>
                    <a:cubicBezTo>
                      <a:pt x="1224715" y="523122"/>
                      <a:pt x="1224603" y="523458"/>
                      <a:pt x="1224491" y="523682"/>
                    </a:cubicBezTo>
                    <a:cubicBezTo>
                      <a:pt x="1223708" y="519096"/>
                      <a:pt x="1223037" y="514621"/>
                      <a:pt x="1222254" y="510035"/>
                    </a:cubicBezTo>
                    <a:cubicBezTo>
                      <a:pt x="1223261" y="509364"/>
                      <a:pt x="1224379" y="508693"/>
                      <a:pt x="1225610" y="508134"/>
                    </a:cubicBezTo>
                    <a:cubicBezTo>
                      <a:pt x="1230979" y="505785"/>
                      <a:pt x="1237690" y="506456"/>
                      <a:pt x="1242164" y="501758"/>
                    </a:cubicBezTo>
                    <a:lnTo>
                      <a:pt x="1242164" y="501758"/>
                    </a:lnTo>
                    <a:cubicBezTo>
                      <a:pt x="1246415" y="495159"/>
                      <a:pt x="1246191" y="486322"/>
                      <a:pt x="1245855" y="477486"/>
                    </a:cubicBezTo>
                    <a:cubicBezTo>
                      <a:pt x="1247198" y="473682"/>
                      <a:pt x="1245855" y="461938"/>
                      <a:pt x="1245967" y="457352"/>
                    </a:cubicBezTo>
                    <a:cubicBezTo>
                      <a:pt x="1245967" y="457352"/>
                      <a:pt x="1245967" y="457352"/>
                      <a:pt x="1245967" y="457352"/>
                    </a:cubicBezTo>
                    <a:cubicBezTo>
                      <a:pt x="1247533" y="449634"/>
                      <a:pt x="1246638" y="424243"/>
                      <a:pt x="1241493" y="416748"/>
                    </a:cubicBezTo>
                    <a:cubicBezTo>
                      <a:pt x="1234782" y="406905"/>
                      <a:pt x="1218787" y="418762"/>
                      <a:pt x="1212635" y="421558"/>
                    </a:cubicBezTo>
                    <a:cubicBezTo>
                      <a:pt x="1211628" y="422006"/>
                      <a:pt x="1210621" y="422341"/>
                      <a:pt x="1209615" y="422789"/>
                    </a:cubicBezTo>
                    <a:cubicBezTo>
                      <a:pt x="1209279" y="421223"/>
                      <a:pt x="1208943" y="419657"/>
                      <a:pt x="1208272" y="417979"/>
                    </a:cubicBezTo>
                    <a:cubicBezTo>
                      <a:pt x="1204022" y="407017"/>
                      <a:pt x="1204134" y="395160"/>
                      <a:pt x="1202120" y="383751"/>
                    </a:cubicBezTo>
                    <a:cubicBezTo>
                      <a:pt x="1200890" y="376704"/>
                      <a:pt x="1204581" y="370552"/>
                      <a:pt x="1202903" y="363394"/>
                    </a:cubicBezTo>
                    <a:cubicBezTo>
                      <a:pt x="1202120" y="360038"/>
                      <a:pt x="1201561" y="356571"/>
                      <a:pt x="1201114" y="353103"/>
                    </a:cubicBezTo>
                    <a:cubicBezTo>
                      <a:pt x="1199659" y="341806"/>
                      <a:pt x="1198205" y="330508"/>
                      <a:pt x="1195968" y="319323"/>
                    </a:cubicBezTo>
                    <a:cubicBezTo>
                      <a:pt x="1189369" y="285431"/>
                      <a:pt x="1189033" y="251427"/>
                      <a:pt x="1183888" y="217423"/>
                    </a:cubicBezTo>
                    <a:cubicBezTo>
                      <a:pt x="1182098" y="205679"/>
                      <a:pt x="1180532" y="193934"/>
                      <a:pt x="1178855" y="182301"/>
                    </a:cubicBezTo>
                    <a:cubicBezTo>
                      <a:pt x="1180756" y="182748"/>
                      <a:pt x="1182658" y="183308"/>
                      <a:pt x="1184671" y="183643"/>
                    </a:cubicBezTo>
                    <a:cubicBezTo>
                      <a:pt x="1197422" y="186328"/>
                      <a:pt x="1209726" y="185209"/>
                      <a:pt x="1222142" y="183419"/>
                    </a:cubicBezTo>
                    <a:cubicBezTo>
                      <a:pt x="1228518" y="182525"/>
                      <a:pt x="1250330" y="180735"/>
                      <a:pt x="1245744" y="167312"/>
                    </a:cubicBezTo>
                    <a:cubicBezTo>
                      <a:pt x="1255363" y="168543"/>
                      <a:pt x="1263193" y="167984"/>
                      <a:pt x="1262857" y="152212"/>
                    </a:cubicBezTo>
                    <a:cubicBezTo>
                      <a:pt x="1262522" y="141698"/>
                      <a:pt x="1259054" y="130960"/>
                      <a:pt x="1256929" y="120781"/>
                    </a:cubicBezTo>
                    <a:cubicBezTo>
                      <a:pt x="1254580" y="109595"/>
                      <a:pt x="1251336" y="99417"/>
                      <a:pt x="1246862" y="89238"/>
                    </a:cubicBezTo>
                    <a:cubicBezTo>
                      <a:pt x="1239144" y="71788"/>
                      <a:pt x="1230979" y="75815"/>
                      <a:pt x="1218675" y="78835"/>
                    </a:cubicBezTo>
                    <a:cubicBezTo>
                      <a:pt x="1210398" y="80849"/>
                      <a:pt x="1202456" y="84652"/>
                      <a:pt x="1194067" y="85323"/>
                    </a:cubicBezTo>
                    <a:cubicBezTo>
                      <a:pt x="1185006" y="85994"/>
                      <a:pt x="1175834" y="86553"/>
                      <a:pt x="1166774" y="87448"/>
                    </a:cubicBezTo>
                    <a:cubicBezTo>
                      <a:pt x="1166439" y="87448"/>
                      <a:pt x="1166103" y="87448"/>
                      <a:pt x="1165656" y="87560"/>
                    </a:cubicBezTo>
                    <a:cubicBezTo>
                      <a:pt x="1162524" y="63735"/>
                      <a:pt x="1159280" y="39910"/>
                      <a:pt x="1156148" y="16197"/>
                    </a:cubicBezTo>
                    <a:cubicBezTo>
                      <a:pt x="1155477" y="15749"/>
                      <a:pt x="1154918" y="15190"/>
                      <a:pt x="1154470" y="14407"/>
                    </a:cubicBezTo>
                    <a:cubicBezTo>
                      <a:pt x="1154470" y="14407"/>
                      <a:pt x="1154470" y="14407"/>
                      <a:pt x="1154470" y="14295"/>
                    </a:cubicBezTo>
                    <a:cubicBezTo>
                      <a:pt x="1149101" y="4564"/>
                      <a:pt x="1138699" y="-1476"/>
                      <a:pt x="1127737" y="313"/>
                    </a:cubicBezTo>
                    <a:cubicBezTo>
                      <a:pt x="1120131" y="1544"/>
                      <a:pt x="1112525" y="3333"/>
                      <a:pt x="1106484" y="3781"/>
                    </a:cubicBezTo>
                    <a:cubicBezTo>
                      <a:pt x="1094404" y="4787"/>
                      <a:pt x="1055367" y="2103"/>
                      <a:pt x="1060848" y="22572"/>
                    </a:cubicBezTo>
                    <a:cubicBezTo>
                      <a:pt x="1061295" y="24362"/>
                      <a:pt x="1060848" y="25816"/>
                      <a:pt x="1059729" y="26711"/>
                    </a:cubicBezTo>
                    <a:cubicBezTo>
                      <a:pt x="1061072" y="33758"/>
                      <a:pt x="1062414" y="40917"/>
                      <a:pt x="1063644" y="47963"/>
                    </a:cubicBezTo>
                    <a:cubicBezTo>
                      <a:pt x="1048208" y="50983"/>
                      <a:pt x="1059506" y="81072"/>
                      <a:pt x="1062190" y="87560"/>
                    </a:cubicBezTo>
                    <a:cubicBezTo>
                      <a:pt x="1064651" y="93488"/>
                      <a:pt x="1068118" y="98745"/>
                      <a:pt x="1069908" y="104674"/>
                    </a:cubicBezTo>
                    <a:cubicBezTo>
                      <a:pt x="1067559" y="104786"/>
                      <a:pt x="1065210" y="104897"/>
                      <a:pt x="1062861" y="105121"/>
                    </a:cubicBezTo>
                    <a:cubicBezTo>
                      <a:pt x="1043287" y="106463"/>
                      <a:pt x="1023824" y="107806"/>
                      <a:pt x="1004249" y="109260"/>
                    </a:cubicBezTo>
                    <a:cubicBezTo>
                      <a:pt x="994518" y="109931"/>
                      <a:pt x="984675" y="110602"/>
                      <a:pt x="974943" y="111385"/>
                    </a:cubicBezTo>
                    <a:cubicBezTo>
                      <a:pt x="967002" y="111944"/>
                      <a:pt x="956711" y="110378"/>
                      <a:pt x="950000" y="116418"/>
                    </a:cubicBezTo>
                    <a:cubicBezTo>
                      <a:pt x="948769" y="114629"/>
                      <a:pt x="932103" y="117425"/>
                      <a:pt x="930425" y="117761"/>
                    </a:cubicBezTo>
                    <a:cubicBezTo>
                      <a:pt x="923714" y="118991"/>
                      <a:pt x="917114" y="120669"/>
                      <a:pt x="910291" y="121564"/>
                    </a:cubicBezTo>
                    <a:cubicBezTo>
                      <a:pt x="894184" y="123577"/>
                      <a:pt x="878077" y="125255"/>
                      <a:pt x="862082" y="127492"/>
                    </a:cubicBezTo>
                    <a:cubicBezTo>
                      <a:pt x="846422" y="129617"/>
                      <a:pt x="830874" y="131966"/>
                      <a:pt x="814991" y="133085"/>
                    </a:cubicBezTo>
                    <a:cubicBezTo>
                      <a:pt x="806938" y="133644"/>
                      <a:pt x="798884" y="134203"/>
                      <a:pt x="790942" y="134763"/>
                    </a:cubicBezTo>
                    <a:cubicBezTo>
                      <a:pt x="782665" y="135322"/>
                      <a:pt x="775506" y="138678"/>
                      <a:pt x="767453" y="139796"/>
                    </a:cubicBezTo>
                    <a:cubicBezTo>
                      <a:pt x="767453" y="139796"/>
                      <a:pt x="767453" y="139796"/>
                      <a:pt x="767453" y="139796"/>
                    </a:cubicBezTo>
                    <a:cubicBezTo>
                      <a:pt x="737252" y="141921"/>
                      <a:pt x="705709" y="140803"/>
                      <a:pt x="675956" y="146396"/>
                    </a:cubicBezTo>
                    <a:cubicBezTo>
                      <a:pt x="647209" y="151876"/>
                      <a:pt x="618015" y="152548"/>
                      <a:pt x="589380" y="159147"/>
                    </a:cubicBezTo>
                    <a:cubicBezTo>
                      <a:pt x="589380" y="159147"/>
                      <a:pt x="589380" y="159147"/>
                      <a:pt x="589380" y="159147"/>
                    </a:cubicBezTo>
                    <a:cubicBezTo>
                      <a:pt x="571931" y="158923"/>
                      <a:pt x="555376" y="164516"/>
                      <a:pt x="538374" y="167760"/>
                    </a:cubicBezTo>
                    <a:cubicBezTo>
                      <a:pt x="529202" y="169438"/>
                      <a:pt x="519918" y="170780"/>
                      <a:pt x="510634" y="171339"/>
                    </a:cubicBezTo>
                    <a:cubicBezTo>
                      <a:pt x="506384" y="171563"/>
                      <a:pt x="501910" y="170892"/>
                      <a:pt x="498107" y="171227"/>
                    </a:cubicBezTo>
                    <a:cubicBezTo>
                      <a:pt x="493856" y="171451"/>
                      <a:pt x="489158" y="172681"/>
                      <a:pt x="484796" y="173017"/>
                    </a:cubicBezTo>
                    <a:cubicBezTo>
                      <a:pt x="484796" y="173912"/>
                      <a:pt x="472156" y="177044"/>
                      <a:pt x="469807" y="177267"/>
                    </a:cubicBezTo>
                    <a:cubicBezTo>
                      <a:pt x="463544" y="177939"/>
                      <a:pt x="457168" y="178386"/>
                      <a:pt x="450792" y="178945"/>
                    </a:cubicBezTo>
                    <a:cubicBezTo>
                      <a:pt x="438935" y="179840"/>
                      <a:pt x="425513" y="178945"/>
                      <a:pt x="414775" y="184538"/>
                    </a:cubicBezTo>
                    <a:cubicBezTo>
                      <a:pt x="410636" y="176373"/>
                      <a:pt x="394865" y="174919"/>
                      <a:pt x="388713" y="175701"/>
                    </a:cubicBezTo>
                    <a:cubicBezTo>
                      <a:pt x="377639" y="177156"/>
                      <a:pt x="366565" y="178945"/>
                      <a:pt x="355604" y="180735"/>
                    </a:cubicBezTo>
                    <a:cubicBezTo>
                      <a:pt x="332562" y="184426"/>
                      <a:pt x="309520" y="188900"/>
                      <a:pt x="286254" y="191026"/>
                    </a:cubicBezTo>
                    <a:cubicBezTo>
                      <a:pt x="273726" y="195723"/>
                      <a:pt x="260080" y="196171"/>
                      <a:pt x="246993" y="197737"/>
                    </a:cubicBezTo>
                    <a:cubicBezTo>
                      <a:pt x="234353" y="199191"/>
                      <a:pt x="221825" y="201652"/>
                      <a:pt x="209186" y="202882"/>
                    </a:cubicBezTo>
                    <a:cubicBezTo>
                      <a:pt x="204935" y="203218"/>
                      <a:pt x="200797" y="203441"/>
                      <a:pt x="196658" y="203665"/>
                    </a:cubicBezTo>
                    <a:cubicBezTo>
                      <a:pt x="193191" y="177491"/>
                      <a:pt x="189723" y="151205"/>
                      <a:pt x="186144" y="125031"/>
                    </a:cubicBezTo>
                    <a:cubicBezTo>
                      <a:pt x="184019" y="121228"/>
                      <a:pt x="181558" y="117761"/>
                      <a:pt x="178090" y="114853"/>
                    </a:cubicBezTo>
                    <a:cubicBezTo>
                      <a:pt x="165563" y="112839"/>
                      <a:pt x="147218" y="117537"/>
                      <a:pt x="139500" y="118320"/>
                    </a:cubicBezTo>
                    <a:cubicBezTo>
                      <a:pt x="122275" y="119886"/>
                      <a:pt x="98226" y="119998"/>
                      <a:pt x="89501" y="136664"/>
                    </a:cubicBezTo>
                    <a:cubicBezTo>
                      <a:pt x="91403" y="146843"/>
                      <a:pt x="93304" y="157022"/>
                      <a:pt x="95094" y="167312"/>
                    </a:cubicBezTo>
                    <a:cubicBezTo>
                      <a:pt x="79658" y="170332"/>
                      <a:pt x="91179" y="201987"/>
                      <a:pt x="93864" y="208699"/>
                    </a:cubicBezTo>
                    <a:cubicBezTo>
                      <a:pt x="94758" y="210936"/>
                      <a:pt x="95765" y="212949"/>
                      <a:pt x="96772" y="215074"/>
                    </a:cubicBezTo>
                    <a:cubicBezTo>
                      <a:pt x="96101" y="215522"/>
                      <a:pt x="95318" y="215857"/>
                      <a:pt x="94423" y="216305"/>
                    </a:cubicBezTo>
                    <a:cubicBezTo>
                      <a:pt x="84132" y="221003"/>
                      <a:pt x="72947" y="215522"/>
                      <a:pt x="63104" y="222792"/>
                    </a:cubicBezTo>
                    <a:cubicBezTo>
                      <a:pt x="59524" y="225365"/>
                      <a:pt x="56169" y="229056"/>
                      <a:pt x="52030" y="230175"/>
                    </a:cubicBezTo>
                    <a:cubicBezTo>
                      <a:pt x="47220" y="231517"/>
                      <a:pt x="43417" y="228609"/>
                      <a:pt x="38943" y="231741"/>
                    </a:cubicBezTo>
                    <a:cubicBezTo>
                      <a:pt x="34021" y="235208"/>
                      <a:pt x="30330" y="239235"/>
                      <a:pt x="24737" y="241472"/>
                    </a:cubicBezTo>
                    <a:cubicBezTo>
                      <a:pt x="18809" y="243709"/>
                      <a:pt x="11650" y="242926"/>
                      <a:pt x="6505" y="247624"/>
                    </a:cubicBezTo>
                    <a:lnTo>
                      <a:pt x="6505" y="247624"/>
                    </a:lnTo>
                    <a:cubicBezTo>
                      <a:pt x="1695" y="254224"/>
                      <a:pt x="1695" y="263060"/>
                      <a:pt x="1807" y="271897"/>
                    </a:cubicBezTo>
                    <a:cubicBezTo>
                      <a:pt x="1807" y="271897"/>
                      <a:pt x="1807" y="271897"/>
                      <a:pt x="1807" y="271897"/>
                    </a:cubicBezTo>
                    <a:cubicBezTo>
                      <a:pt x="241" y="275700"/>
                      <a:pt x="1248" y="287556"/>
                      <a:pt x="1136" y="292030"/>
                    </a:cubicBezTo>
                    <a:cubicBezTo>
                      <a:pt x="1136" y="292030"/>
                      <a:pt x="1136" y="292030"/>
                      <a:pt x="1136" y="292030"/>
                    </a:cubicBezTo>
                    <a:cubicBezTo>
                      <a:pt x="-877" y="299748"/>
                      <a:pt x="-542" y="325139"/>
                      <a:pt x="4827" y="332857"/>
                    </a:cubicBezTo>
                    <a:cubicBezTo>
                      <a:pt x="11874" y="342812"/>
                      <a:pt x="29435" y="331291"/>
                      <a:pt x="36258" y="328607"/>
                    </a:cubicBezTo>
                    <a:cubicBezTo>
                      <a:pt x="61761" y="318652"/>
                      <a:pt x="88383" y="312947"/>
                      <a:pt x="115228" y="309592"/>
                    </a:cubicBezTo>
                    <a:cubicBezTo>
                      <a:pt x="115452" y="311717"/>
                      <a:pt x="115787" y="313842"/>
                      <a:pt x="116011" y="315855"/>
                    </a:cubicBezTo>
                    <a:cubicBezTo>
                      <a:pt x="118136" y="333640"/>
                      <a:pt x="121380" y="351090"/>
                      <a:pt x="122834" y="369098"/>
                    </a:cubicBezTo>
                    <a:cubicBezTo>
                      <a:pt x="124288" y="386548"/>
                      <a:pt x="128203" y="403550"/>
                      <a:pt x="129769" y="421111"/>
                    </a:cubicBezTo>
                    <a:cubicBezTo>
                      <a:pt x="130440" y="429276"/>
                      <a:pt x="133348" y="436882"/>
                      <a:pt x="134691" y="444824"/>
                    </a:cubicBezTo>
                    <a:cubicBezTo>
                      <a:pt x="136368" y="455003"/>
                      <a:pt x="136145" y="465629"/>
                      <a:pt x="136928" y="475920"/>
                    </a:cubicBezTo>
                    <a:cubicBezTo>
                      <a:pt x="137375" y="482855"/>
                      <a:pt x="137711" y="489901"/>
                      <a:pt x="138270" y="496836"/>
                    </a:cubicBezTo>
                    <a:cubicBezTo>
                      <a:pt x="136928" y="498291"/>
                      <a:pt x="135697" y="499856"/>
                      <a:pt x="134802" y="501646"/>
                    </a:cubicBezTo>
                    <a:cubicBezTo>
                      <a:pt x="136704" y="511825"/>
                      <a:pt x="138606" y="522004"/>
                      <a:pt x="140395" y="532294"/>
                    </a:cubicBezTo>
                    <a:cubicBezTo>
                      <a:pt x="124959" y="535314"/>
                      <a:pt x="136480" y="566969"/>
                      <a:pt x="139165" y="573681"/>
                    </a:cubicBezTo>
                    <a:cubicBezTo>
                      <a:pt x="140619" y="577260"/>
                      <a:pt x="142409" y="580504"/>
                      <a:pt x="143975" y="583859"/>
                    </a:cubicBezTo>
                    <a:cubicBezTo>
                      <a:pt x="137263" y="583859"/>
                      <a:pt x="130664" y="584754"/>
                      <a:pt x="124064" y="585873"/>
                    </a:cubicBezTo>
                    <a:cubicBezTo>
                      <a:pt x="118248" y="586879"/>
                      <a:pt x="98114" y="589005"/>
                      <a:pt x="102812" y="602315"/>
                    </a:cubicBezTo>
                    <a:cubicBezTo>
                      <a:pt x="93864" y="601197"/>
                      <a:pt x="86705" y="601868"/>
                      <a:pt x="87488" y="617640"/>
                    </a:cubicBezTo>
                    <a:cubicBezTo>
                      <a:pt x="88047" y="628154"/>
                      <a:pt x="91515" y="638780"/>
                      <a:pt x="93752" y="648959"/>
                    </a:cubicBezTo>
                    <a:cubicBezTo>
                      <a:pt x="96213" y="660144"/>
                      <a:pt x="99456" y="670211"/>
                      <a:pt x="103819" y="680278"/>
                    </a:cubicBezTo>
                    <a:cubicBezTo>
                      <a:pt x="111313" y="697616"/>
                      <a:pt x="118807" y="693365"/>
                      <a:pt x="130105" y="690233"/>
                    </a:cubicBezTo>
                    <a:cubicBezTo>
                      <a:pt x="137711" y="688108"/>
                      <a:pt x="144869" y="684081"/>
                      <a:pt x="152587" y="683298"/>
                    </a:cubicBezTo>
                    <a:cubicBezTo>
                      <a:pt x="155496" y="682963"/>
                      <a:pt x="158516" y="682739"/>
                      <a:pt x="161424" y="682403"/>
                    </a:cubicBezTo>
                    <a:cubicBezTo>
                      <a:pt x="163549" y="699629"/>
                      <a:pt x="166569" y="716519"/>
                      <a:pt x="168023" y="733968"/>
                    </a:cubicBezTo>
                    <a:cubicBezTo>
                      <a:pt x="169477" y="751418"/>
                      <a:pt x="173392" y="768420"/>
                      <a:pt x="174958" y="785981"/>
                    </a:cubicBezTo>
                    <a:cubicBezTo>
                      <a:pt x="175629" y="794146"/>
                      <a:pt x="178538" y="801752"/>
                      <a:pt x="179880" y="809694"/>
                    </a:cubicBezTo>
                    <a:cubicBezTo>
                      <a:pt x="181558" y="819873"/>
                      <a:pt x="181334" y="830499"/>
                      <a:pt x="182117" y="840790"/>
                    </a:cubicBezTo>
                    <a:cubicBezTo>
                      <a:pt x="182788" y="849850"/>
                      <a:pt x="183012" y="858910"/>
                      <a:pt x="184019" y="867859"/>
                    </a:cubicBezTo>
                    <a:cubicBezTo>
                      <a:pt x="185025" y="876695"/>
                      <a:pt x="188269" y="885196"/>
                      <a:pt x="189164" y="894144"/>
                    </a:cubicBezTo>
                    <a:cubicBezTo>
                      <a:pt x="190059" y="903764"/>
                      <a:pt x="190506" y="913495"/>
                      <a:pt x="191065" y="923115"/>
                    </a:cubicBezTo>
                    <a:cubicBezTo>
                      <a:pt x="188493" y="922891"/>
                      <a:pt x="186032" y="922555"/>
                      <a:pt x="183347" y="924457"/>
                    </a:cubicBezTo>
                    <a:cubicBezTo>
                      <a:pt x="178650" y="927925"/>
                      <a:pt x="175070" y="931951"/>
                      <a:pt x="169589" y="934188"/>
                    </a:cubicBezTo>
                    <a:cubicBezTo>
                      <a:pt x="163885" y="936426"/>
                      <a:pt x="156950" y="935643"/>
                      <a:pt x="152028" y="940340"/>
                    </a:cubicBezTo>
                    <a:lnTo>
                      <a:pt x="152028" y="940340"/>
                    </a:lnTo>
                    <a:cubicBezTo>
                      <a:pt x="147442" y="946940"/>
                      <a:pt x="147330" y="955776"/>
                      <a:pt x="147442" y="964613"/>
                    </a:cubicBezTo>
                    <a:cubicBezTo>
                      <a:pt x="147442" y="964613"/>
                      <a:pt x="147442" y="964613"/>
                      <a:pt x="147442" y="964613"/>
                    </a:cubicBezTo>
                    <a:cubicBezTo>
                      <a:pt x="145988" y="968416"/>
                      <a:pt x="146883" y="980273"/>
                      <a:pt x="146771" y="984747"/>
                    </a:cubicBezTo>
                    <a:lnTo>
                      <a:pt x="146771" y="984747"/>
                    </a:lnTo>
                    <a:cubicBezTo>
                      <a:pt x="144869" y="992465"/>
                      <a:pt x="145093" y="1017856"/>
                      <a:pt x="150350" y="1025462"/>
                    </a:cubicBezTo>
                    <a:cubicBezTo>
                      <a:pt x="157173" y="1035417"/>
                      <a:pt x="174175" y="1023896"/>
                      <a:pt x="180663" y="1021211"/>
                    </a:cubicBezTo>
                    <a:cubicBezTo>
                      <a:pt x="187933" y="1018303"/>
                      <a:pt x="195316" y="1015730"/>
                      <a:pt x="202698" y="1013493"/>
                    </a:cubicBezTo>
                    <a:cubicBezTo>
                      <a:pt x="202922" y="1013941"/>
                      <a:pt x="203034" y="1014500"/>
                      <a:pt x="203146" y="1014948"/>
                    </a:cubicBezTo>
                    <a:cubicBezTo>
                      <a:pt x="206725" y="1024231"/>
                      <a:pt x="208515" y="1034075"/>
                      <a:pt x="211199" y="1043582"/>
                    </a:cubicBezTo>
                    <a:cubicBezTo>
                      <a:pt x="213772" y="1052754"/>
                      <a:pt x="213996" y="1067743"/>
                      <a:pt x="222161" y="1075014"/>
                    </a:cubicBezTo>
                    <a:lnTo>
                      <a:pt x="222161" y="1075014"/>
                    </a:lnTo>
                    <a:cubicBezTo>
                      <a:pt x="222720" y="1078817"/>
                      <a:pt x="223056" y="1083403"/>
                      <a:pt x="227530" y="1085640"/>
                    </a:cubicBezTo>
                    <a:cubicBezTo>
                      <a:pt x="228984" y="1095036"/>
                      <a:pt x="230550" y="1104319"/>
                      <a:pt x="231333" y="1113827"/>
                    </a:cubicBezTo>
                    <a:cubicBezTo>
                      <a:pt x="232004" y="1121992"/>
                      <a:pt x="234912" y="1129599"/>
                      <a:pt x="236255" y="1137540"/>
                    </a:cubicBezTo>
                    <a:cubicBezTo>
                      <a:pt x="237933" y="1147719"/>
                      <a:pt x="237709" y="1158345"/>
                      <a:pt x="238492" y="1168636"/>
                    </a:cubicBezTo>
                    <a:cubicBezTo>
                      <a:pt x="239163" y="1177696"/>
                      <a:pt x="239387" y="1186756"/>
                      <a:pt x="240393" y="1195705"/>
                    </a:cubicBezTo>
                    <a:cubicBezTo>
                      <a:pt x="241400" y="1204541"/>
                      <a:pt x="244644" y="1213042"/>
                      <a:pt x="245539" y="1221991"/>
                    </a:cubicBezTo>
                    <a:cubicBezTo>
                      <a:pt x="246098" y="1228254"/>
                      <a:pt x="246545" y="1234518"/>
                      <a:pt x="246881" y="1240894"/>
                    </a:cubicBezTo>
                    <a:cubicBezTo>
                      <a:pt x="240281" y="1241006"/>
                      <a:pt x="233682" y="1241789"/>
                      <a:pt x="227194" y="1242796"/>
                    </a:cubicBezTo>
                    <a:cubicBezTo>
                      <a:pt x="221154" y="1243802"/>
                      <a:pt x="200237" y="1245704"/>
                      <a:pt x="205047" y="1258120"/>
                    </a:cubicBezTo>
                    <a:cubicBezTo>
                      <a:pt x="195763" y="1257113"/>
                      <a:pt x="188269" y="1257784"/>
                      <a:pt x="189164" y="1272325"/>
                    </a:cubicBezTo>
                    <a:cubicBezTo>
                      <a:pt x="189723" y="1282057"/>
                      <a:pt x="193303" y="1292012"/>
                      <a:pt x="195651" y="1301407"/>
                    </a:cubicBezTo>
                    <a:cubicBezTo>
                      <a:pt x="198224" y="1311810"/>
                      <a:pt x="201580" y="1321094"/>
                      <a:pt x="206166" y="1330490"/>
                    </a:cubicBezTo>
                    <a:cubicBezTo>
                      <a:pt x="213996" y="1346485"/>
                      <a:pt x="221714" y="1342682"/>
                      <a:pt x="233458" y="1339662"/>
                    </a:cubicBezTo>
                    <a:cubicBezTo>
                      <a:pt x="241288" y="1337648"/>
                      <a:pt x="248782" y="1333957"/>
                      <a:pt x="256836" y="1333286"/>
                    </a:cubicBezTo>
                    <a:cubicBezTo>
                      <a:pt x="256836" y="1333286"/>
                      <a:pt x="256836" y="1333286"/>
                      <a:pt x="256836" y="1333286"/>
                    </a:cubicBezTo>
                    <a:cubicBezTo>
                      <a:pt x="257619" y="1336530"/>
                      <a:pt x="258514" y="1339774"/>
                      <a:pt x="259744" y="1342906"/>
                    </a:cubicBezTo>
                    <a:cubicBezTo>
                      <a:pt x="263324" y="1352190"/>
                      <a:pt x="265113" y="1362033"/>
                      <a:pt x="267798" y="1371540"/>
                    </a:cubicBezTo>
                    <a:cubicBezTo>
                      <a:pt x="270370" y="1380713"/>
                      <a:pt x="270594" y="1395701"/>
                      <a:pt x="278760" y="1402972"/>
                    </a:cubicBezTo>
                    <a:cubicBezTo>
                      <a:pt x="278760" y="1402972"/>
                      <a:pt x="278760" y="1402972"/>
                      <a:pt x="278760" y="1402972"/>
                    </a:cubicBezTo>
                    <a:cubicBezTo>
                      <a:pt x="279319" y="1407334"/>
                      <a:pt x="279431" y="1412815"/>
                      <a:pt x="286030" y="1414493"/>
                    </a:cubicBezTo>
                    <a:cubicBezTo>
                      <a:pt x="286030" y="1414493"/>
                      <a:pt x="286030" y="1414493"/>
                      <a:pt x="286030" y="1414493"/>
                    </a:cubicBezTo>
                    <a:cubicBezTo>
                      <a:pt x="296992" y="1420645"/>
                      <a:pt x="306052" y="1422882"/>
                      <a:pt x="320593" y="1422882"/>
                    </a:cubicBezTo>
                    <a:cubicBezTo>
                      <a:pt x="336253" y="1422882"/>
                      <a:pt x="350235" y="1423888"/>
                      <a:pt x="365335" y="1418072"/>
                    </a:cubicBezTo>
                    <a:lnTo>
                      <a:pt x="365335" y="1418072"/>
                    </a:lnTo>
                    <a:cubicBezTo>
                      <a:pt x="365335" y="1418072"/>
                      <a:pt x="365335" y="1418072"/>
                      <a:pt x="365335" y="1418072"/>
                    </a:cubicBezTo>
                    <a:cubicBezTo>
                      <a:pt x="380100" y="1407893"/>
                      <a:pt x="366454" y="1393128"/>
                      <a:pt x="364664" y="1382055"/>
                    </a:cubicBezTo>
                    <a:cubicBezTo>
                      <a:pt x="363434" y="1374560"/>
                      <a:pt x="360078" y="1365836"/>
                      <a:pt x="361085" y="1358118"/>
                    </a:cubicBezTo>
                    <a:cubicBezTo>
                      <a:pt x="361085" y="1358342"/>
                      <a:pt x="360973" y="1358677"/>
                      <a:pt x="360861" y="1358901"/>
                    </a:cubicBezTo>
                    <a:cubicBezTo>
                      <a:pt x="358512" y="1344360"/>
                      <a:pt x="356051" y="1329819"/>
                      <a:pt x="353702" y="1315389"/>
                    </a:cubicBezTo>
                    <a:cubicBezTo>
                      <a:pt x="363098" y="1314383"/>
                      <a:pt x="372606" y="1313935"/>
                      <a:pt x="381890" y="1313152"/>
                    </a:cubicBezTo>
                    <a:cubicBezTo>
                      <a:pt x="400569" y="1311586"/>
                      <a:pt x="419137" y="1310020"/>
                      <a:pt x="437817" y="1308454"/>
                    </a:cubicBezTo>
                    <a:cubicBezTo>
                      <a:pt x="447101" y="1307671"/>
                      <a:pt x="456497" y="1306888"/>
                      <a:pt x="465781" y="1306105"/>
                    </a:cubicBezTo>
                    <a:cubicBezTo>
                      <a:pt x="473387" y="1305434"/>
                      <a:pt x="483230" y="1306777"/>
                      <a:pt x="489494" y="1301072"/>
                    </a:cubicBezTo>
                    <a:cubicBezTo>
                      <a:pt x="490724" y="1302750"/>
                      <a:pt x="506496" y="1299842"/>
                      <a:pt x="508174" y="1299506"/>
                    </a:cubicBezTo>
                    <a:cubicBezTo>
                      <a:pt x="514549" y="1298276"/>
                      <a:pt x="520813" y="1296598"/>
                      <a:pt x="527301" y="1295703"/>
                    </a:cubicBezTo>
                    <a:cubicBezTo>
                      <a:pt x="542625" y="1293578"/>
                      <a:pt x="557949" y="1291788"/>
                      <a:pt x="573273" y="1289439"/>
                    </a:cubicBezTo>
                    <a:cubicBezTo>
                      <a:pt x="588262" y="1287202"/>
                      <a:pt x="603026" y="1284741"/>
                      <a:pt x="618127" y="1283511"/>
                    </a:cubicBezTo>
                    <a:cubicBezTo>
                      <a:pt x="625845" y="1282840"/>
                      <a:pt x="633451" y="1282280"/>
                      <a:pt x="641169" y="1281609"/>
                    </a:cubicBezTo>
                    <a:cubicBezTo>
                      <a:pt x="649111" y="1280938"/>
                      <a:pt x="655822" y="1277694"/>
                      <a:pt x="663540" y="1276576"/>
                    </a:cubicBezTo>
                    <a:cubicBezTo>
                      <a:pt x="663540" y="1276576"/>
                      <a:pt x="663540" y="1276576"/>
                      <a:pt x="663540" y="1276576"/>
                    </a:cubicBezTo>
                    <a:cubicBezTo>
                      <a:pt x="692398" y="1274227"/>
                      <a:pt x="722599" y="1274786"/>
                      <a:pt x="750898" y="1269081"/>
                    </a:cubicBezTo>
                    <a:cubicBezTo>
                      <a:pt x="778191" y="1263601"/>
                      <a:pt x="806155" y="1262482"/>
                      <a:pt x="833447" y="1255994"/>
                    </a:cubicBezTo>
                    <a:cubicBezTo>
                      <a:pt x="833447" y="1255994"/>
                      <a:pt x="833447" y="1255994"/>
                      <a:pt x="833447" y="1255994"/>
                    </a:cubicBezTo>
                    <a:cubicBezTo>
                      <a:pt x="850225" y="1255994"/>
                      <a:pt x="865885" y="1250514"/>
                      <a:pt x="881992" y="1247270"/>
                    </a:cubicBezTo>
                    <a:cubicBezTo>
                      <a:pt x="890717" y="1245480"/>
                      <a:pt x="899553" y="1244250"/>
                      <a:pt x="908502" y="1243579"/>
                    </a:cubicBezTo>
                    <a:cubicBezTo>
                      <a:pt x="912528" y="1243243"/>
                      <a:pt x="916891" y="1243802"/>
                      <a:pt x="920470" y="1243579"/>
                    </a:cubicBezTo>
                    <a:cubicBezTo>
                      <a:pt x="924497" y="1243243"/>
                      <a:pt x="928971" y="1242124"/>
                      <a:pt x="933222" y="1241677"/>
                    </a:cubicBezTo>
                    <a:cubicBezTo>
                      <a:pt x="933110" y="1240782"/>
                      <a:pt x="945190" y="1237762"/>
                      <a:pt x="947427" y="1237538"/>
                    </a:cubicBezTo>
                    <a:cubicBezTo>
                      <a:pt x="953467" y="1236867"/>
                      <a:pt x="959507" y="1236308"/>
                      <a:pt x="965548" y="1235749"/>
                    </a:cubicBezTo>
                    <a:cubicBezTo>
                      <a:pt x="976845" y="1234742"/>
                      <a:pt x="989820" y="1235413"/>
                      <a:pt x="999887" y="1229932"/>
                    </a:cubicBezTo>
                    <a:cubicBezTo>
                      <a:pt x="1004137" y="1237427"/>
                      <a:pt x="1019126" y="1238545"/>
                      <a:pt x="1025054" y="1237762"/>
                    </a:cubicBezTo>
                    <a:cubicBezTo>
                      <a:pt x="1035569" y="1236308"/>
                      <a:pt x="1046195" y="1234407"/>
                      <a:pt x="1056597" y="1232617"/>
                    </a:cubicBezTo>
                    <a:cubicBezTo>
                      <a:pt x="1078633" y="1228814"/>
                      <a:pt x="1100444" y="1224340"/>
                      <a:pt x="1122703" y="1221991"/>
                    </a:cubicBezTo>
                    <a:cubicBezTo>
                      <a:pt x="1134672" y="1217516"/>
                      <a:pt x="1147647" y="1216845"/>
                      <a:pt x="1160175" y="1215168"/>
                    </a:cubicBezTo>
                    <a:cubicBezTo>
                      <a:pt x="1172255" y="1213602"/>
                      <a:pt x="1184112" y="1211141"/>
                      <a:pt x="1196192" y="1209798"/>
                    </a:cubicBezTo>
                    <a:cubicBezTo>
                      <a:pt x="1206706" y="1208680"/>
                      <a:pt x="1216885" y="1208680"/>
                      <a:pt x="1227176" y="1207450"/>
                    </a:cubicBezTo>
                    <a:cubicBezTo>
                      <a:pt x="1229525" y="1214832"/>
                      <a:pt x="1231091" y="1222438"/>
                      <a:pt x="1233216" y="1229709"/>
                    </a:cubicBezTo>
                    <a:cubicBezTo>
                      <a:pt x="1235789" y="1238545"/>
                      <a:pt x="1235900" y="1252751"/>
                      <a:pt x="1243954" y="1259686"/>
                    </a:cubicBezTo>
                    <a:cubicBezTo>
                      <a:pt x="1243954" y="1259686"/>
                      <a:pt x="1243954" y="1259686"/>
                      <a:pt x="1243954" y="1259686"/>
                    </a:cubicBezTo>
                    <a:cubicBezTo>
                      <a:pt x="1244513" y="1263824"/>
                      <a:pt x="1244513" y="1269193"/>
                      <a:pt x="1251113" y="1270759"/>
                    </a:cubicBezTo>
                    <a:cubicBezTo>
                      <a:pt x="1251113" y="1270759"/>
                      <a:pt x="1251113" y="1270759"/>
                      <a:pt x="1251113" y="1270759"/>
                    </a:cubicBezTo>
                    <a:cubicBezTo>
                      <a:pt x="1261963" y="1276576"/>
                      <a:pt x="1271135" y="1278701"/>
                      <a:pt x="1285564" y="1278589"/>
                    </a:cubicBezTo>
                    <a:cubicBezTo>
                      <a:pt x="1301224" y="1278589"/>
                      <a:pt x="1315205" y="1279372"/>
                      <a:pt x="1330306" y="1273779"/>
                    </a:cubicBezTo>
                    <a:lnTo>
                      <a:pt x="1330306" y="1273779"/>
                    </a:lnTo>
                    <a:cubicBezTo>
                      <a:pt x="1330306" y="1273779"/>
                      <a:pt x="1330306" y="1273779"/>
                      <a:pt x="1330306" y="1273779"/>
                    </a:cubicBezTo>
                    <a:cubicBezTo>
                      <a:pt x="1345071" y="1263936"/>
                      <a:pt x="1331536" y="1249954"/>
                      <a:pt x="1329858" y="1239328"/>
                    </a:cubicBezTo>
                    <a:cubicBezTo>
                      <a:pt x="1328628" y="1232169"/>
                      <a:pt x="1325384" y="1223780"/>
                      <a:pt x="1326503" y="1216398"/>
                    </a:cubicBezTo>
                    <a:cubicBezTo>
                      <a:pt x="1326503" y="1216622"/>
                      <a:pt x="1326391" y="1216957"/>
                      <a:pt x="1326279" y="1217181"/>
                    </a:cubicBezTo>
                    <a:cubicBezTo>
                      <a:pt x="1324937" y="1209239"/>
                      <a:pt x="1323594" y="1201186"/>
                      <a:pt x="1322364" y="1193244"/>
                    </a:cubicBezTo>
                    <a:cubicBezTo>
                      <a:pt x="1326838" y="1193020"/>
                      <a:pt x="1331312" y="1192349"/>
                      <a:pt x="1335451" y="1189217"/>
                    </a:cubicBezTo>
                    <a:cubicBezTo>
                      <a:pt x="1338807" y="1186756"/>
                      <a:pt x="1341939" y="1183289"/>
                      <a:pt x="1345854" y="1182170"/>
                    </a:cubicBezTo>
                    <a:cubicBezTo>
                      <a:pt x="1350440" y="1180828"/>
                      <a:pt x="1354131" y="1183513"/>
                      <a:pt x="1358381" y="1180493"/>
                    </a:cubicBezTo>
                    <a:cubicBezTo>
                      <a:pt x="1362967" y="1177137"/>
                      <a:pt x="1366323" y="1173446"/>
                      <a:pt x="1371692" y="1171320"/>
                    </a:cubicBezTo>
                    <a:cubicBezTo>
                      <a:pt x="1377285" y="1169195"/>
                      <a:pt x="1384220" y="1169755"/>
                      <a:pt x="1388918" y="1165392"/>
                    </a:cubicBezTo>
                    <a:lnTo>
                      <a:pt x="1388918" y="1165392"/>
                    </a:lnTo>
                    <a:cubicBezTo>
                      <a:pt x="1393280" y="1159240"/>
                      <a:pt x="1393168" y="1151075"/>
                      <a:pt x="1392833" y="1142797"/>
                    </a:cubicBezTo>
                    <a:cubicBezTo>
                      <a:pt x="1394175" y="1139218"/>
                      <a:pt x="1392833" y="1128368"/>
                      <a:pt x="1392944" y="1124118"/>
                    </a:cubicBezTo>
                    <a:close/>
                    <a:moveTo>
                      <a:pt x="714546" y="851304"/>
                    </a:moveTo>
                    <a:cubicBezTo>
                      <a:pt x="697655" y="851080"/>
                      <a:pt x="681772" y="856673"/>
                      <a:pt x="665329" y="859917"/>
                    </a:cubicBezTo>
                    <a:cubicBezTo>
                      <a:pt x="656493" y="861595"/>
                      <a:pt x="647545" y="862937"/>
                      <a:pt x="638596" y="863496"/>
                    </a:cubicBezTo>
                    <a:cubicBezTo>
                      <a:pt x="634569" y="863720"/>
                      <a:pt x="630095" y="863049"/>
                      <a:pt x="626516" y="863384"/>
                    </a:cubicBezTo>
                    <a:cubicBezTo>
                      <a:pt x="622377" y="863608"/>
                      <a:pt x="617903" y="864838"/>
                      <a:pt x="613653" y="865174"/>
                    </a:cubicBezTo>
                    <a:cubicBezTo>
                      <a:pt x="613653" y="866069"/>
                      <a:pt x="601460" y="869201"/>
                      <a:pt x="599223" y="869424"/>
                    </a:cubicBezTo>
                    <a:cubicBezTo>
                      <a:pt x="593183" y="870096"/>
                      <a:pt x="587031" y="870543"/>
                      <a:pt x="580879" y="871102"/>
                    </a:cubicBezTo>
                    <a:cubicBezTo>
                      <a:pt x="569470" y="871997"/>
                      <a:pt x="556383" y="871102"/>
                      <a:pt x="546092" y="876695"/>
                    </a:cubicBezTo>
                    <a:cubicBezTo>
                      <a:pt x="542066" y="868530"/>
                      <a:pt x="526965" y="867076"/>
                      <a:pt x="520925" y="867859"/>
                    </a:cubicBezTo>
                    <a:cubicBezTo>
                      <a:pt x="510299" y="869313"/>
                      <a:pt x="499561" y="871102"/>
                      <a:pt x="488935" y="872892"/>
                    </a:cubicBezTo>
                    <a:cubicBezTo>
                      <a:pt x="466675" y="876583"/>
                      <a:pt x="444528" y="881057"/>
                      <a:pt x="421934" y="883183"/>
                    </a:cubicBezTo>
                    <a:cubicBezTo>
                      <a:pt x="409741" y="887881"/>
                      <a:pt x="396654" y="888328"/>
                      <a:pt x="384015" y="889894"/>
                    </a:cubicBezTo>
                    <a:cubicBezTo>
                      <a:pt x="371823" y="891348"/>
                      <a:pt x="359742" y="893809"/>
                      <a:pt x="347550" y="895039"/>
                    </a:cubicBezTo>
                    <a:cubicBezTo>
                      <a:pt x="335022" y="896270"/>
                      <a:pt x="322830" y="895599"/>
                      <a:pt x="310526" y="897836"/>
                    </a:cubicBezTo>
                    <a:cubicBezTo>
                      <a:pt x="306723" y="898507"/>
                      <a:pt x="302808" y="898954"/>
                      <a:pt x="298893" y="899402"/>
                    </a:cubicBezTo>
                    <a:cubicBezTo>
                      <a:pt x="295202" y="871997"/>
                      <a:pt x="291623" y="844593"/>
                      <a:pt x="287932" y="817076"/>
                    </a:cubicBezTo>
                    <a:cubicBezTo>
                      <a:pt x="285806" y="813273"/>
                      <a:pt x="283346" y="809806"/>
                      <a:pt x="279878" y="806898"/>
                    </a:cubicBezTo>
                    <a:cubicBezTo>
                      <a:pt x="277753" y="806562"/>
                      <a:pt x="275292" y="806450"/>
                      <a:pt x="272943" y="806450"/>
                    </a:cubicBezTo>
                    <a:cubicBezTo>
                      <a:pt x="272943" y="806227"/>
                      <a:pt x="272943" y="805891"/>
                      <a:pt x="272831" y="805667"/>
                    </a:cubicBezTo>
                    <a:cubicBezTo>
                      <a:pt x="268469" y="778598"/>
                      <a:pt x="267127" y="751530"/>
                      <a:pt x="263883" y="724461"/>
                    </a:cubicBezTo>
                    <a:cubicBezTo>
                      <a:pt x="278312" y="714282"/>
                      <a:pt x="264890" y="699629"/>
                      <a:pt x="263100" y="688555"/>
                    </a:cubicBezTo>
                    <a:cubicBezTo>
                      <a:pt x="261869" y="681061"/>
                      <a:pt x="258514" y="672337"/>
                      <a:pt x="259520" y="664619"/>
                    </a:cubicBezTo>
                    <a:cubicBezTo>
                      <a:pt x="259520" y="664842"/>
                      <a:pt x="259409" y="665178"/>
                      <a:pt x="259297" y="665401"/>
                    </a:cubicBezTo>
                    <a:cubicBezTo>
                      <a:pt x="259073" y="664283"/>
                      <a:pt x="258961" y="663164"/>
                      <a:pt x="258738" y="662046"/>
                    </a:cubicBezTo>
                    <a:cubicBezTo>
                      <a:pt x="263547" y="661710"/>
                      <a:pt x="268357" y="661375"/>
                      <a:pt x="273167" y="660927"/>
                    </a:cubicBezTo>
                    <a:cubicBezTo>
                      <a:pt x="291064" y="659249"/>
                      <a:pt x="309072" y="657572"/>
                      <a:pt x="326969" y="655894"/>
                    </a:cubicBezTo>
                    <a:cubicBezTo>
                      <a:pt x="335917" y="654999"/>
                      <a:pt x="344866" y="654216"/>
                      <a:pt x="353926" y="653321"/>
                    </a:cubicBezTo>
                    <a:cubicBezTo>
                      <a:pt x="361308" y="652650"/>
                      <a:pt x="370704" y="654104"/>
                      <a:pt x="376744" y="647952"/>
                    </a:cubicBezTo>
                    <a:cubicBezTo>
                      <a:pt x="377863" y="649742"/>
                      <a:pt x="393187" y="646610"/>
                      <a:pt x="394753" y="646274"/>
                    </a:cubicBezTo>
                    <a:cubicBezTo>
                      <a:pt x="400905" y="644932"/>
                      <a:pt x="406945" y="643142"/>
                      <a:pt x="413209" y="642136"/>
                    </a:cubicBezTo>
                    <a:cubicBezTo>
                      <a:pt x="427974" y="639899"/>
                      <a:pt x="442739" y="637885"/>
                      <a:pt x="457503" y="635424"/>
                    </a:cubicBezTo>
                    <a:cubicBezTo>
                      <a:pt x="471933" y="632964"/>
                      <a:pt x="486138" y="630391"/>
                      <a:pt x="500679" y="629049"/>
                    </a:cubicBezTo>
                    <a:cubicBezTo>
                      <a:pt x="508062" y="628378"/>
                      <a:pt x="515444" y="627706"/>
                      <a:pt x="522827" y="627035"/>
                    </a:cubicBezTo>
                    <a:cubicBezTo>
                      <a:pt x="530433" y="626252"/>
                      <a:pt x="536920" y="622897"/>
                      <a:pt x="544303" y="621554"/>
                    </a:cubicBezTo>
                    <a:cubicBezTo>
                      <a:pt x="544303" y="621554"/>
                      <a:pt x="544303" y="621554"/>
                      <a:pt x="544303" y="621554"/>
                    </a:cubicBezTo>
                    <a:cubicBezTo>
                      <a:pt x="572043" y="618982"/>
                      <a:pt x="601237" y="619541"/>
                      <a:pt x="628417" y="613389"/>
                    </a:cubicBezTo>
                    <a:cubicBezTo>
                      <a:pt x="654703" y="607461"/>
                      <a:pt x="681660" y="606342"/>
                      <a:pt x="707834" y="599295"/>
                    </a:cubicBezTo>
                    <a:lnTo>
                      <a:pt x="707834" y="599295"/>
                    </a:lnTo>
                    <a:cubicBezTo>
                      <a:pt x="723941" y="599295"/>
                      <a:pt x="739042" y="593367"/>
                      <a:pt x="754590" y="589900"/>
                    </a:cubicBezTo>
                    <a:cubicBezTo>
                      <a:pt x="762979" y="587998"/>
                      <a:pt x="771480" y="586656"/>
                      <a:pt x="780092" y="585873"/>
                    </a:cubicBezTo>
                    <a:cubicBezTo>
                      <a:pt x="784007" y="585537"/>
                      <a:pt x="788146" y="586096"/>
                      <a:pt x="791613" y="585873"/>
                    </a:cubicBezTo>
                    <a:cubicBezTo>
                      <a:pt x="795528" y="585537"/>
                      <a:pt x="799779" y="584307"/>
                      <a:pt x="803806" y="583859"/>
                    </a:cubicBezTo>
                    <a:cubicBezTo>
                      <a:pt x="803694" y="582965"/>
                      <a:pt x="815327" y="579609"/>
                      <a:pt x="817452" y="579385"/>
                    </a:cubicBezTo>
                    <a:cubicBezTo>
                      <a:pt x="823268" y="578602"/>
                      <a:pt x="829085" y="578043"/>
                      <a:pt x="834901" y="577484"/>
                    </a:cubicBezTo>
                    <a:cubicBezTo>
                      <a:pt x="845751" y="576477"/>
                      <a:pt x="858279" y="577036"/>
                      <a:pt x="867898" y="571220"/>
                    </a:cubicBezTo>
                    <a:cubicBezTo>
                      <a:pt x="871925" y="579273"/>
                      <a:pt x="886466" y="580504"/>
                      <a:pt x="892171" y="579609"/>
                    </a:cubicBezTo>
                    <a:cubicBezTo>
                      <a:pt x="902238" y="577931"/>
                      <a:pt x="912417" y="575918"/>
                      <a:pt x="922595" y="574016"/>
                    </a:cubicBezTo>
                    <a:cubicBezTo>
                      <a:pt x="943736" y="569878"/>
                      <a:pt x="964765" y="565068"/>
                      <a:pt x="986241" y="562607"/>
                    </a:cubicBezTo>
                    <a:cubicBezTo>
                      <a:pt x="997762" y="557685"/>
                      <a:pt x="1010178" y="557014"/>
                      <a:pt x="1022258" y="555225"/>
                    </a:cubicBezTo>
                    <a:cubicBezTo>
                      <a:pt x="1033891" y="553547"/>
                      <a:pt x="1045300" y="550862"/>
                      <a:pt x="1056933" y="549520"/>
                    </a:cubicBezTo>
                    <a:cubicBezTo>
                      <a:pt x="1068901" y="548066"/>
                      <a:pt x="1080422" y="548513"/>
                      <a:pt x="1092279" y="546164"/>
                    </a:cubicBezTo>
                    <a:cubicBezTo>
                      <a:pt x="1103912" y="543815"/>
                      <a:pt x="1115768" y="542473"/>
                      <a:pt x="1127625" y="541355"/>
                    </a:cubicBezTo>
                    <a:cubicBezTo>
                      <a:pt x="1127849" y="543032"/>
                      <a:pt x="1128072" y="544710"/>
                      <a:pt x="1128184" y="546500"/>
                    </a:cubicBezTo>
                    <a:cubicBezTo>
                      <a:pt x="1130086" y="566298"/>
                      <a:pt x="1134001" y="585425"/>
                      <a:pt x="1135567" y="605336"/>
                    </a:cubicBezTo>
                    <a:cubicBezTo>
                      <a:pt x="1136909" y="622002"/>
                      <a:pt x="1140712" y="638333"/>
                      <a:pt x="1142166" y="654999"/>
                    </a:cubicBezTo>
                    <a:cubicBezTo>
                      <a:pt x="1142837" y="662829"/>
                      <a:pt x="1145634" y="669988"/>
                      <a:pt x="1146976" y="677706"/>
                    </a:cubicBezTo>
                    <a:cubicBezTo>
                      <a:pt x="1148542" y="687437"/>
                      <a:pt x="1148318" y="697616"/>
                      <a:pt x="1148989" y="707459"/>
                    </a:cubicBezTo>
                    <a:cubicBezTo>
                      <a:pt x="1149549" y="716072"/>
                      <a:pt x="1149772" y="724796"/>
                      <a:pt x="1150667" y="733409"/>
                    </a:cubicBezTo>
                    <a:cubicBezTo>
                      <a:pt x="1151674" y="741910"/>
                      <a:pt x="1154806" y="749964"/>
                      <a:pt x="1155589" y="758465"/>
                    </a:cubicBezTo>
                    <a:cubicBezTo>
                      <a:pt x="1156819" y="771775"/>
                      <a:pt x="1157155" y="785198"/>
                      <a:pt x="1158161" y="798509"/>
                    </a:cubicBezTo>
                    <a:cubicBezTo>
                      <a:pt x="1143844" y="799515"/>
                      <a:pt x="1129527" y="800634"/>
                      <a:pt x="1115209" y="801641"/>
                    </a:cubicBezTo>
                    <a:cubicBezTo>
                      <a:pt x="1105813" y="802312"/>
                      <a:pt x="1096418" y="802983"/>
                      <a:pt x="1086910" y="803766"/>
                    </a:cubicBezTo>
                    <a:cubicBezTo>
                      <a:pt x="1079192" y="804325"/>
                      <a:pt x="1069349" y="802759"/>
                      <a:pt x="1062861" y="808799"/>
                    </a:cubicBezTo>
                    <a:cubicBezTo>
                      <a:pt x="1061743" y="807010"/>
                      <a:pt x="1045635" y="809806"/>
                      <a:pt x="1043958" y="810142"/>
                    </a:cubicBezTo>
                    <a:cubicBezTo>
                      <a:pt x="1037470" y="811372"/>
                      <a:pt x="1031094" y="813050"/>
                      <a:pt x="1024495" y="813945"/>
                    </a:cubicBezTo>
                    <a:cubicBezTo>
                      <a:pt x="1008947" y="815958"/>
                      <a:pt x="993399" y="817636"/>
                      <a:pt x="977963" y="819873"/>
                    </a:cubicBezTo>
                    <a:cubicBezTo>
                      <a:pt x="962751" y="821998"/>
                      <a:pt x="947874" y="824347"/>
                      <a:pt x="932550" y="825466"/>
                    </a:cubicBezTo>
                    <a:cubicBezTo>
                      <a:pt x="924832" y="826025"/>
                      <a:pt x="917003" y="826584"/>
                      <a:pt x="909285" y="827143"/>
                    </a:cubicBezTo>
                    <a:cubicBezTo>
                      <a:pt x="901231" y="827703"/>
                      <a:pt x="894408" y="831058"/>
                      <a:pt x="886578" y="832177"/>
                    </a:cubicBezTo>
                    <a:lnTo>
                      <a:pt x="886578" y="832177"/>
                    </a:lnTo>
                    <a:cubicBezTo>
                      <a:pt x="857496" y="834302"/>
                      <a:pt x="826960" y="833184"/>
                      <a:pt x="798325" y="838776"/>
                    </a:cubicBezTo>
                    <a:cubicBezTo>
                      <a:pt x="770585" y="844257"/>
                      <a:pt x="742397" y="844928"/>
                      <a:pt x="714769" y="851528"/>
                    </a:cubicBezTo>
                    <a:cubicBezTo>
                      <a:pt x="714769" y="851528"/>
                      <a:pt x="714769" y="851528"/>
                      <a:pt x="714769" y="851528"/>
                    </a:cubicBezTo>
                    <a:close/>
                    <a:moveTo>
                      <a:pt x="232675" y="295833"/>
                    </a:moveTo>
                    <a:cubicBezTo>
                      <a:pt x="248335" y="294379"/>
                      <a:pt x="264107" y="291695"/>
                      <a:pt x="279766" y="291471"/>
                    </a:cubicBezTo>
                    <a:cubicBezTo>
                      <a:pt x="287372" y="291359"/>
                      <a:pt x="294643" y="288898"/>
                      <a:pt x="302249" y="288004"/>
                    </a:cubicBezTo>
                    <a:cubicBezTo>
                      <a:pt x="310526" y="287109"/>
                      <a:pt x="321488" y="288787"/>
                      <a:pt x="328647" y="282746"/>
                    </a:cubicBezTo>
                    <a:lnTo>
                      <a:pt x="328647" y="282746"/>
                    </a:lnTo>
                    <a:cubicBezTo>
                      <a:pt x="344195" y="285767"/>
                      <a:pt x="361644" y="279503"/>
                      <a:pt x="377080" y="278272"/>
                    </a:cubicBezTo>
                    <a:cubicBezTo>
                      <a:pt x="394082" y="276930"/>
                      <a:pt x="410748" y="273574"/>
                      <a:pt x="427750" y="272232"/>
                    </a:cubicBezTo>
                    <a:cubicBezTo>
                      <a:pt x="436251" y="271561"/>
                      <a:pt x="444752" y="270778"/>
                      <a:pt x="453253" y="270107"/>
                    </a:cubicBezTo>
                    <a:cubicBezTo>
                      <a:pt x="461195" y="269436"/>
                      <a:pt x="469584" y="266975"/>
                      <a:pt x="477525" y="268653"/>
                    </a:cubicBezTo>
                    <a:cubicBezTo>
                      <a:pt x="485467" y="270219"/>
                      <a:pt x="490948" y="270666"/>
                      <a:pt x="498890" y="268988"/>
                    </a:cubicBezTo>
                    <a:cubicBezTo>
                      <a:pt x="506608" y="267311"/>
                      <a:pt x="513207" y="268429"/>
                      <a:pt x="521149" y="268988"/>
                    </a:cubicBezTo>
                    <a:cubicBezTo>
                      <a:pt x="537144" y="270107"/>
                      <a:pt x="552915" y="264962"/>
                      <a:pt x="568911" y="264962"/>
                    </a:cubicBezTo>
                    <a:cubicBezTo>
                      <a:pt x="585018" y="264962"/>
                      <a:pt x="601460" y="255901"/>
                      <a:pt x="617456" y="252769"/>
                    </a:cubicBezTo>
                    <a:cubicBezTo>
                      <a:pt x="634122" y="249526"/>
                      <a:pt x="651236" y="247289"/>
                      <a:pt x="668238" y="246841"/>
                    </a:cubicBezTo>
                    <a:cubicBezTo>
                      <a:pt x="676403" y="246617"/>
                      <a:pt x="683897" y="245946"/>
                      <a:pt x="691839" y="243709"/>
                    </a:cubicBezTo>
                    <a:cubicBezTo>
                      <a:pt x="697991" y="241919"/>
                      <a:pt x="710966" y="242702"/>
                      <a:pt x="713763" y="235208"/>
                    </a:cubicBezTo>
                    <a:cubicBezTo>
                      <a:pt x="718349" y="242814"/>
                      <a:pt x="728415" y="239011"/>
                      <a:pt x="734232" y="238676"/>
                    </a:cubicBezTo>
                    <a:cubicBezTo>
                      <a:pt x="742621" y="238228"/>
                      <a:pt x="750898" y="238228"/>
                      <a:pt x="759287" y="237893"/>
                    </a:cubicBezTo>
                    <a:cubicBezTo>
                      <a:pt x="775283" y="237110"/>
                      <a:pt x="790942" y="234202"/>
                      <a:pt x="806714" y="231741"/>
                    </a:cubicBezTo>
                    <a:cubicBezTo>
                      <a:pt x="822485" y="229280"/>
                      <a:pt x="838257" y="228161"/>
                      <a:pt x="854252" y="228273"/>
                    </a:cubicBezTo>
                    <a:cubicBezTo>
                      <a:pt x="862753" y="228273"/>
                      <a:pt x="870695" y="226931"/>
                      <a:pt x="878860" y="224470"/>
                    </a:cubicBezTo>
                    <a:cubicBezTo>
                      <a:pt x="884453" y="222792"/>
                      <a:pt x="898546" y="221450"/>
                      <a:pt x="900224" y="214180"/>
                    </a:cubicBezTo>
                    <a:cubicBezTo>
                      <a:pt x="901678" y="214739"/>
                      <a:pt x="902797" y="214515"/>
                      <a:pt x="903580" y="213508"/>
                    </a:cubicBezTo>
                    <a:cubicBezTo>
                      <a:pt x="903580" y="213508"/>
                      <a:pt x="903580" y="213508"/>
                      <a:pt x="903580" y="213508"/>
                    </a:cubicBezTo>
                    <a:cubicBezTo>
                      <a:pt x="913200" y="215522"/>
                      <a:pt x="923602" y="212837"/>
                      <a:pt x="932998" y="211495"/>
                    </a:cubicBezTo>
                    <a:cubicBezTo>
                      <a:pt x="932998" y="211495"/>
                      <a:pt x="932998" y="211495"/>
                      <a:pt x="932998" y="211495"/>
                    </a:cubicBezTo>
                    <a:cubicBezTo>
                      <a:pt x="936130" y="210712"/>
                      <a:pt x="942394" y="210936"/>
                      <a:pt x="945078" y="208587"/>
                    </a:cubicBezTo>
                    <a:cubicBezTo>
                      <a:pt x="945078" y="208587"/>
                      <a:pt x="945078" y="208587"/>
                      <a:pt x="945078" y="208587"/>
                    </a:cubicBezTo>
                    <a:cubicBezTo>
                      <a:pt x="948210" y="208139"/>
                      <a:pt x="951342" y="207804"/>
                      <a:pt x="954474" y="207468"/>
                    </a:cubicBezTo>
                    <a:cubicBezTo>
                      <a:pt x="954474" y="207468"/>
                      <a:pt x="954474" y="207468"/>
                      <a:pt x="954474" y="207468"/>
                    </a:cubicBezTo>
                    <a:cubicBezTo>
                      <a:pt x="959060" y="209817"/>
                      <a:pt x="969351" y="206685"/>
                      <a:pt x="974160" y="206462"/>
                    </a:cubicBezTo>
                    <a:cubicBezTo>
                      <a:pt x="974160" y="205343"/>
                      <a:pt x="974160" y="204336"/>
                      <a:pt x="974160" y="203218"/>
                    </a:cubicBezTo>
                    <a:lnTo>
                      <a:pt x="974160" y="203218"/>
                    </a:lnTo>
                    <a:cubicBezTo>
                      <a:pt x="998321" y="202994"/>
                      <a:pt x="1022370" y="199862"/>
                      <a:pt x="1046418" y="198072"/>
                    </a:cubicBezTo>
                    <a:cubicBezTo>
                      <a:pt x="1059170" y="197066"/>
                      <a:pt x="1071921" y="196506"/>
                      <a:pt x="1084785" y="195835"/>
                    </a:cubicBezTo>
                    <a:cubicBezTo>
                      <a:pt x="1086798" y="210712"/>
                      <a:pt x="1089259" y="225365"/>
                      <a:pt x="1090489" y="240354"/>
                    </a:cubicBezTo>
                    <a:cubicBezTo>
                      <a:pt x="1091832" y="257020"/>
                      <a:pt x="1095635" y="273351"/>
                      <a:pt x="1097089" y="290017"/>
                    </a:cubicBezTo>
                    <a:cubicBezTo>
                      <a:pt x="1097760" y="297847"/>
                      <a:pt x="1100556" y="305006"/>
                      <a:pt x="1101898" y="312724"/>
                    </a:cubicBezTo>
                    <a:cubicBezTo>
                      <a:pt x="1103464" y="322455"/>
                      <a:pt x="1103241" y="332634"/>
                      <a:pt x="1103912" y="342477"/>
                    </a:cubicBezTo>
                    <a:cubicBezTo>
                      <a:pt x="1104471" y="351090"/>
                      <a:pt x="1104695" y="359814"/>
                      <a:pt x="1105590" y="368427"/>
                    </a:cubicBezTo>
                    <a:cubicBezTo>
                      <a:pt x="1105925" y="371671"/>
                      <a:pt x="1106708" y="374915"/>
                      <a:pt x="1107491" y="378159"/>
                    </a:cubicBezTo>
                    <a:cubicBezTo>
                      <a:pt x="1105925" y="380508"/>
                      <a:pt x="1105366" y="383528"/>
                      <a:pt x="1106373" y="387219"/>
                    </a:cubicBezTo>
                    <a:cubicBezTo>
                      <a:pt x="1106820" y="389008"/>
                      <a:pt x="1106373" y="390351"/>
                      <a:pt x="1105254" y="391357"/>
                    </a:cubicBezTo>
                    <a:cubicBezTo>
                      <a:pt x="1106596" y="398404"/>
                      <a:pt x="1107939" y="405563"/>
                      <a:pt x="1109169" y="412610"/>
                    </a:cubicBezTo>
                    <a:cubicBezTo>
                      <a:pt x="1096753" y="415071"/>
                      <a:pt x="1101675" y="435093"/>
                      <a:pt x="1105478" y="446054"/>
                    </a:cubicBezTo>
                    <a:cubicBezTo>
                      <a:pt x="1096194" y="446949"/>
                      <a:pt x="1087022" y="447844"/>
                      <a:pt x="1077738" y="448627"/>
                    </a:cubicBezTo>
                    <a:cubicBezTo>
                      <a:pt x="1062526" y="449969"/>
                      <a:pt x="1047984" y="454667"/>
                      <a:pt x="1032884" y="456457"/>
                    </a:cubicBezTo>
                    <a:cubicBezTo>
                      <a:pt x="1018567" y="458135"/>
                      <a:pt x="1004137" y="461043"/>
                      <a:pt x="989596" y="461602"/>
                    </a:cubicBezTo>
                    <a:cubicBezTo>
                      <a:pt x="982549" y="461826"/>
                      <a:pt x="975950" y="464510"/>
                      <a:pt x="969015" y="465405"/>
                    </a:cubicBezTo>
                    <a:cubicBezTo>
                      <a:pt x="961409" y="466524"/>
                      <a:pt x="951230" y="464958"/>
                      <a:pt x="944854" y="471110"/>
                    </a:cubicBezTo>
                    <a:lnTo>
                      <a:pt x="944854" y="471110"/>
                    </a:lnTo>
                    <a:cubicBezTo>
                      <a:pt x="930537" y="468313"/>
                      <a:pt x="914542" y="474913"/>
                      <a:pt x="900448" y="476367"/>
                    </a:cubicBezTo>
                    <a:cubicBezTo>
                      <a:pt x="884788" y="477933"/>
                      <a:pt x="869576" y="481512"/>
                      <a:pt x="853916" y="483190"/>
                    </a:cubicBezTo>
                    <a:cubicBezTo>
                      <a:pt x="846087" y="483973"/>
                      <a:pt x="838257" y="484868"/>
                      <a:pt x="830427" y="485763"/>
                    </a:cubicBezTo>
                    <a:cubicBezTo>
                      <a:pt x="823156" y="486546"/>
                      <a:pt x="815550" y="489118"/>
                      <a:pt x="808168" y="487664"/>
                    </a:cubicBezTo>
                    <a:cubicBezTo>
                      <a:pt x="800897" y="486210"/>
                      <a:pt x="795752" y="485875"/>
                      <a:pt x="788481" y="487664"/>
                    </a:cubicBezTo>
                    <a:cubicBezTo>
                      <a:pt x="781435" y="489454"/>
                      <a:pt x="775283" y="488447"/>
                      <a:pt x="768012" y="488000"/>
                    </a:cubicBezTo>
                    <a:cubicBezTo>
                      <a:pt x="753247" y="487105"/>
                      <a:pt x="738818" y="492586"/>
                      <a:pt x="724165" y="492810"/>
                    </a:cubicBezTo>
                    <a:cubicBezTo>
                      <a:pt x="709288" y="493033"/>
                      <a:pt x="694412" y="502429"/>
                      <a:pt x="679759" y="505785"/>
                    </a:cubicBezTo>
                    <a:cubicBezTo>
                      <a:pt x="664435" y="509364"/>
                      <a:pt x="648775" y="511825"/>
                      <a:pt x="633115" y="512608"/>
                    </a:cubicBezTo>
                    <a:cubicBezTo>
                      <a:pt x="625621" y="512944"/>
                      <a:pt x="618686" y="513726"/>
                      <a:pt x="611527" y="516075"/>
                    </a:cubicBezTo>
                    <a:cubicBezTo>
                      <a:pt x="605935" y="517977"/>
                      <a:pt x="593966" y="517418"/>
                      <a:pt x="591505" y="524912"/>
                    </a:cubicBezTo>
                    <a:cubicBezTo>
                      <a:pt x="587031" y="517418"/>
                      <a:pt x="577971" y="521444"/>
                      <a:pt x="572602" y="521780"/>
                    </a:cubicBezTo>
                    <a:cubicBezTo>
                      <a:pt x="564884" y="522339"/>
                      <a:pt x="557278" y="522451"/>
                      <a:pt x="549560" y="523010"/>
                    </a:cubicBezTo>
                    <a:cubicBezTo>
                      <a:pt x="534795" y="524017"/>
                      <a:pt x="520478" y="527149"/>
                      <a:pt x="505936" y="529834"/>
                    </a:cubicBezTo>
                    <a:cubicBezTo>
                      <a:pt x="491395" y="532518"/>
                      <a:pt x="476966" y="533972"/>
                      <a:pt x="462201" y="534084"/>
                    </a:cubicBezTo>
                    <a:cubicBezTo>
                      <a:pt x="454371" y="534084"/>
                      <a:pt x="446989" y="535650"/>
                      <a:pt x="439607" y="538223"/>
                    </a:cubicBezTo>
                    <a:cubicBezTo>
                      <a:pt x="434461" y="540012"/>
                      <a:pt x="421598" y="541578"/>
                      <a:pt x="420256" y="548849"/>
                    </a:cubicBezTo>
                    <a:cubicBezTo>
                      <a:pt x="418913" y="548290"/>
                      <a:pt x="417907" y="548625"/>
                      <a:pt x="417236" y="549632"/>
                    </a:cubicBezTo>
                    <a:cubicBezTo>
                      <a:pt x="417236" y="549632"/>
                      <a:pt x="417236" y="549632"/>
                      <a:pt x="417236" y="549632"/>
                    </a:cubicBezTo>
                    <a:cubicBezTo>
                      <a:pt x="408399" y="547842"/>
                      <a:pt x="398780" y="550639"/>
                      <a:pt x="390167" y="552093"/>
                    </a:cubicBezTo>
                    <a:lnTo>
                      <a:pt x="390167" y="552093"/>
                    </a:lnTo>
                    <a:cubicBezTo>
                      <a:pt x="387259" y="552876"/>
                      <a:pt x="381554" y="552764"/>
                      <a:pt x="379093" y="555225"/>
                    </a:cubicBezTo>
                    <a:cubicBezTo>
                      <a:pt x="379093" y="555225"/>
                      <a:pt x="379093" y="555225"/>
                      <a:pt x="379093" y="555225"/>
                    </a:cubicBezTo>
                    <a:cubicBezTo>
                      <a:pt x="376185" y="555672"/>
                      <a:pt x="373389" y="556119"/>
                      <a:pt x="370480" y="556567"/>
                    </a:cubicBezTo>
                    <a:cubicBezTo>
                      <a:pt x="370480" y="556567"/>
                      <a:pt x="370480" y="556567"/>
                      <a:pt x="370480" y="556567"/>
                    </a:cubicBezTo>
                    <a:cubicBezTo>
                      <a:pt x="366118" y="554330"/>
                      <a:pt x="356722" y="557574"/>
                      <a:pt x="352360" y="557909"/>
                    </a:cubicBezTo>
                    <a:cubicBezTo>
                      <a:pt x="352360" y="559028"/>
                      <a:pt x="352360" y="560034"/>
                      <a:pt x="352472" y="561153"/>
                    </a:cubicBezTo>
                    <a:cubicBezTo>
                      <a:pt x="352472" y="561153"/>
                      <a:pt x="352472" y="561153"/>
                      <a:pt x="352472" y="561153"/>
                    </a:cubicBezTo>
                    <a:cubicBezTo>
                      <a:pt x="330213" y="561824"/>
                      <a:pt x="308177" y="565292"/>
                      <a:pt x="286142" y="567529"/>
                    </a:cubicBezTo>
                    <a:cubicBezTo>
                      <a:pt x="272384" y="568871"/>
                      <a:pt x="258514" y="569766"/>
                      <a:pt x="244644" y="570884"/>
                    </a:cubicBezTo>
                    <a:cubicBezTo>
                      <a:pt x="244644" y="565515"/>
                      <a:pt x="244532" y="560370"/>
                      <a:pt x="242407" y="554665"/>
                    </a:cubicBezTo>
                    <a:cubicBezTo>
                      <a:pt x="238156" y="543144"/>
                      <a:pt x="238044" y="530728"/>
                      <a:pt x="236031" y="518872"/>
                    </a:cubicBezTo>
                    <a:cubicBezTo>
                      <a:pt x="234801" y="511489"/>
                      <a:pt x="238492" y="505002"/>
                      <a:pt x="236702" y="497619"/>
                    </a:cubicBezTo>
                    <a:cubicBezTo>
                      <a:pt x="235584" y="492698"/>
                      <a:pt x="234801" y="487552"/>
                      <a:pt x="234353" y="482631"/>
                    </a:cubicBezTo>
                    <a:cubicBezTo>
                      <a:pt x="232787" y="468537"/>
                      <a:pt x="229879" y="454779"/>
                      <a:pt x="227642" y="440909"/>
                    </a:cubicBezTo>
                    <a:cubicBezTo>
                      <a:pt x="222497" y="408919"/>
                      <a:pt x="221602" y="376928"/>
                      <a:pt x="216792" y="344826"/>
                    </a:cubicBezTo>
                    <a:cubicBezTo>
                      <a:pt x="214443" y="329725"/>
                      <a:pt x="212318" y="314513"/>
                      <a:pt x="210193" y="299413"/>
                    </a:cubicBezTo>
                    <a:cubicBezTo>
                      <a:pt x="217687" y="298071"/>
                      <a:pt x="225293" y="296728"/>
                      <a:pt x="232899" y="296057"/>
                    </a:cubicBezTo>
                    <a:close/>
                    <a:moveTo>
                      <a:pt x="1170913" y="1122552"/>
                    </a:moveTo>
                    <a:cubicBezTo>
                      <a:pt x="1156036" y="1124118"/>
                      <a:pt x="1141048" y="1126802"/>
                      <a:pt x="1125947" y="1127250"/>
                    </a:cubicBezTo>
                    <a:cubicBezTo>
                      <a:pt x="1118677" y="1127473"/>
                      <a:pt x="1111742" y="1129934"/>
                      <a:pt x="1104471" y="1130829"/>
                    </a:cubicBezTo>
                    <a:cubicBezTo>
                      <a:pt x="1096529" y="1131836"/>
                      <a:pt x="1086015" y="1130493"/>
                      <a:pt x="1079416" y="1136086"/>
                    </a:cubicBezTo>
                    <a:cubicBezTo>
                      <a:pt x="1079416" y="1136086"/>
                      <a:pt x="1079416" y="1136086"/>
                      <a:pt x="1079416" y="1136086"/>
                    </a:cubicBezTo>
                    <a:cubicBezTo>
                      <a:pt x="1064539" y="1133514"/>
                      <a:pt x="1047984" y="1139554"/>
                      <a:pt x="1033220" y="1140896"/>
                    </a:cubicBezTo>
                    <a:cubicBezTo>
                      <a:pt x="1016889" y="1142350"/>
                      <a:pt x="1001117" y="1145706"/>
                      <a:pt x="984898" y="1147272"/>
                    </a:cubicBezTo>
                    <a:cubicBezTo>
                      <a:pt x="976733" y="1148055"/>
                      <a:pt x="968679" y="1148838"/>
                      <a:pt x="960514" y="1149621"/>
                    </a:cubicBezTo>
                    <a:cubicBezTo>
                      <a:pt x="952908" y="1150404"/>
                      <a:pt x="944966" y="1152753"/>
                      <a:pt x="937360" y="1151410"/>
                    </a:cubicBezTo>
                    <a:cubicBezTo>
                      <a:pt x="929754" y="1150068"/>
                      <a:pt x="924497" y="1149733"/>
                      <a:pt x="917003" y="1151410"/>
                    </a:cubicBezTo>
                    <a:cubicBezTo>
                      <a:pt x="909620" y="1153088"/>
                      <a:pt x="903244" y="1152193"/>
                      <a:pt x="895750" y="1151746"/>
                    </a:cubicBezTo>
                    <a:cubicBezTo>
                      <a:pt x="880426" y="1150963"/>
                      <a:pt x="865438" y="1155996"/>
                      <a:pt x="850113" y="1156220"/>
                    </a:cubicBezTo>
                    <a:cubicBezTo>
                      <a:pt x="834677" y="1156444"/>
                      <a:pt x="819130" y="1165057"/>
                      <a:pt x="804029" y="1168300"/>
                    </a:cubicBezTo>
                    <a:cubicBezTo>
                      <a:pt x="788146" y="1171656"/>
                      <a:pt x="771927" y="1173893"/>
                      <a:pt x="755596" y="1174564"/>
                    </a:cubicBezTo>
                    <a:cubicBezTo>
                      <a:pt x="747766" y="1174900"/>
                      <a:pt x="740608" y="1175571"/>
                      <a:pt x="733113" y="1177808"/>
                    </a:cubicBezTo>
                    <a:cubicBezTo>
                      <a:pt x="727297" y="1179598"/>
                      <a:pt x="714881" y="1179038"/>
                      <a:pt x="712308" y="1185973"/>
                    </a:cubicBezTo>
                    <a:cubicBezTo>
                      <a:pt x="707722" y="1179038"/>
                      <a:pt x="698215" y="1182730"/>
                      <a:pt x="692622" y="1183065"/>
                    </a:cubicBezTo>
                    <a:cubicBezTo>
                      <a:pt x="684680" y="1183513"/>
                      <a:pt x="676627" y="1183736"/>
                      <a:pt x="668685" y="1184184"/>
                    </a:cubicBezTo>
                    <a:cubicBezTo>
                      <a:pt x="653361" y="1185079"/>
                      <a:pt x="638484" y="1188099"/>
                      <a:pt x="623384" y="1190559"/>
                    </a:cubicBezTo>
                    <a:cubicBezTo>
                      <a:pt x="608284" y="1193020"/>
                      <a:pt x="593295" y="1194363"/>
                      <a:pt x="577971" y="1194474"/>
                    </a:cubicBezTo>
                    <a:cubicBezTo>
                      <a:pt x="569917" y="1194474"/>
                      <a:pt x="562199" y="1195928"/>
                      <a:pt x="554481" y="1198277"/>
                    </a:cubicBezTo>
                    <a:cubicBezTo>
                      <a:pt x="549112" y="1199955"/>
                      <a:pt x="535690" y="1201409"/>
                      <a:pt x="534348" y="1208121"/>
                    </a:cubicBezTo>
                    <a:cubicBezTo>
                      <a:pt x="533005" y="1207673"/>
                      <a:pt x="531887" y="1207897"/>
                      <a:pt x="531216" y="1208792"/>
                    </a:cubicBezTo>
                    <a:cubicBezTo>
                      <a:pt x="531216" y="1208792"/>
                      <a:pt x="531216" y="1208792"/>
                      <a:pt x="531216" y="1208792"/>
                    </a:cubicBezTo>
                    <a:cubicBezTo>
                      <a:pt x="522044" y="1207114"/>
                      <a:pt x="512088" y="1209687"/>
                      <a:pt x="503140" y="1211029"/>
                    </a:cubicBezTo>
                    <a:cubicBezTo>
                      <a:pt x="503140" y="1211029"/>
                      <a:pt x="503140" y="1211029"/>
                      <a:pt x="503140" y="1211029"/>
                    </a:cubicBezTo>
                    <a:cubicBezTo>
                      <a:pt x="500120" y="1211812"/>
                      <a:pt x="494192" y="1211700"/>
                      <a:pt x="491731" y="1213937"/>
                    </a:cubicBezTo>
                    <a:cubicBezTo>
                      <a:pt x="491731" y="1213937"/>
                      <a:pt x="491731" y="1213937"/>
                      <a:pt x="491731" y="1213937"/>
                    </a:cubicBezTo>
                    <a:cubicBezTo>
                      <a:pt x="488711" y="1214385"/>
                      <a:pt x="485803" y="1214720"/>
                      <a:pt x="482783" y="1215168"/>
                    </a:cubicBezTo>
                    <a:cubicBezTo>
                      <a:pt x="482783" y="1215168"/>
                      <a:pt x="482783" y="1215168"/>
                      <a:pt x="482783" y="1215168"/>
                    </a:cubicBezTo>
                    <a:cubicBezTo>
                      <a:pt x="478308" y="1213042"/>
                      <a:pt x="468465" y="1216062"/>
                      <a:pt x="463991" y="1216398"/>
                    </a:cubicBezTo>
                    <a:cubicBezTo>
                      <a:pt x="463991" y="1217405"/>
                      <a:pt x="463991" y="1218411"/>
                      <a:pt x="464103" y="1219418"/>
                    </a:cubicBezTo>
                    <a:cubicBezTo>
                      <a:pt x="464103" y="1219418"/>
                      <a:pt x="464103" y="1219418"/>
                      <a:pt x="464103" y="1219418"/>
                    </a:cubicBezTo>
                    <a:cubicBezTo>
                      <a:pt x="440949" y="1219977"/>
                      <a:pt x="418130" y="1223333"/>
                      <a:pt x="395200" y="1225346"/>
                    </a:cubicBezTo>
                    <a:cubicBezTo>
                      <a:pt x="376744" y="1227024"/>
                      <a:pt x="358176" y="1227807"/>
                      <a:pt x="339720" y="1229373"/>
                    </a:cubicBezTo>
                    <a:cubicBezTo>
                      <a:pt x="338937" y="1223333"/>
                      <a:pt x="338378" y="1217181"/>
                      <a:pt x="337371" y="1211253"/>
                    </a:cubicBezTo>
                    <a:cubicBezTo>
                      <a:pt x="336141" y="1203870"/>
                      <a:pt x="339832" y="1197383"/>
                      <a:pt x="338043" y="1190000"/>
                    </a:cubicBezTo>
                    <a:cubicBezTo>
                      <a:pt x="336924" y="1185079"/>
                      <a:pt x="336141" y="1179933"/>
                      <a:pt x="335694" y="1175012"/>
                    </a:cubicBezTo>
                    <a:cubicBezTo>
                      <a:pt x="334128" y="1160918"/>
                      <a:pt x="331219" y="1147160"/>
                      <a:pt x="328982" y="1133290"/>
                    </a:cubicBezTo>
                    <a:cubicBezTo>
                      <a:pt x="323837" y="1101299"/>
                      <a:pt x="322942" y="1069309"/>
                      <a:pt x="318132" y="1037207"/>
                    </a:cubicBezTo>
                    <a:cubicBezTo>
                      <a:pt x="316119" y="1023560"/>
                      <a:pt x="314217" y="1009802"/>
                      <a:pt x="312316" y="996156"/>
                    </a:cubicBezTo>
                    <a:cubicBezTo>
                      <a:pt x="315895" y="995932"/>
                      <a:pt x="319363" y="995597"/>
                      <a:pt x="322942" y="995373"/>
                    </a:cubicBezTo>
                    <a:cubicBezTo>
                      <a:pt x="338937" y="994254"/>
                      <a:pt x="354261" y="989892"/>
                      <a:pt x="370145" y="988326"/>
                    </a:cubicBezTo>
                    <a:cubicBezTo>
                      <a:pt x="385245" y="986872"/>
                      <a:pt x="400457" y="984187"/>
                      <a:pt x="415670" y="983964"/>
                    </a:cubicBezTo>
                    <a:cubicBezTo>
                      <a:pt x="423052" y="983852"/>
                      <a:pt x="429987" y="981391"/>
                      <a:pt x="437370" y="980496"/>
                    </a:cubicBezTo>
                    <a:cubicBezTo>
                      <a:pt x="445423" y="979601"/>
                      <a:pt x="455937" y="981279"/>
                      <a:pt x="462761" y="975239"/>
                    </a:cubicBezTo>
                    <a:lnTo>
                      <a:pt x="462761" y="975239"/>
                    </a:lnTo>
                    <a:cubicBezTo>
                      <a:pt x="477749" y="978259"/>
                      <a:pt x="494527" y="971995"/>
                      <a:pt x="509404" y="970765"/>
                    </a:cubicBezTo>
                    <a:cubicBezTo>
                      <a:pt x="525847" y="969423"/>
                      <a:pt x="541842" y="966067"/>
                      <a:pt x="558284" y="964725"/>
                    </a:cubicBezTo>
                    <a:cubicBezTo>
                      <a:pt x="566450" y="964054"/>
                      <a:pt x="574727" y="963271"/>
                      <a:pt x="582893" y="962599"/>
                    </a:cubicBezTo>
                    <a:cubicBezTo>
                      <a:pt x="590499" y="961928"/>
                      <a:pt x="598664" y="959468"/>
                      <a:pt x="606270" y="961145"/>
                    </a:cubicBezTo>
                    <a:cubicBezTo>
                      <a:pt x="613876" y="962711"/>
                      <a:pt x="619245" y="963159"/>
                      <a:pt x="626851" y="961481"/>
                    </a:cubicBezTo>
                    <a:cubicBezTo>
                      <a:pt x="634346" y="959803"/>
                      <a:pt x="640721" y="960922"/>
                      <a:pt x="648328" y="961481"/>
                    </a:cubicBezTo>
                    <a:cubicBezTo>
                      <a:pt x="663763" y="962599"/>
                      <a:pt x="678976" y="957454"/>
                      <a:pt x="694412" y="957454"/>
                    </a:cubicBezTo>
                    <a:cubicBezTo>
                      <a:pt x="709959" y="957454"/>
                      <a:pt x="725843" y="948394"/>
                      <a:pt x="741279" y="945262"/>
                    </a:cubicBezTo>
                    <a:cubicBezTo>
                      <a:pt x="757386" y="942018"/>
                      <a:pt x="773829" y="939781"/>
                      <a:pt x="790271" y="939334"/>
                    </a:cubicBezTo>
                    <a:cubicBezTo>
                      <a:pt x="798101" y="939110"/>
                      <a:pt x="805372" y="938439"/>
                      <a:pt x="812978" y="936202"/>
                    </a:cubicBezTo>
                    <a:cubicBezTo>
                      <a:pt x="818906" y="934412"/>
                      <a:pt x="831434" y="935195"/>
                      <a:pt x="834118" y="927701"/>
                    </a:cubicBezTo>
                    <a:cubicBezTo>
                      <a:pt x="838592" y="935307"/>
                      <a:pt x="848212" y="931504"/>
                      <a:pt x="853916" y="931168"/>
                    </a:cubicBezTo>
                    <a:cubicBezTo>
                      <a:pt x="861970" y="930721"/>
                      <a:pt x="870024" y="930721"/>
                      <a:pt x="878077" y="930385"/>
                    </a:cubicBezTo>
                    <a:cubicBezTo>
                      <a:pt x="893513" y="929602"/>
                      <a:pt x="908613" y="926694"/>
                      <a:pt x="923938" y="924233"/>
                    </a:cubicBezTo>
                    <a:cubicBezTo>
                      <a:pt x="939150" y="921772"/>
                      <a:pt x="954362" y="920654"/>
                      <a:pt x="969910" y="920766"/>
                    </a:cubicBezTo>
                    <a:cubicBezTo>
                      <a:pt x="978075" y="920766"/>
                      <a:pt x="985793" y="919424"/>
                      <a:pt x="993623" y="916963"/>
                    </a:cubicBezTo>
                    <a:cubicBezTo>
                      <a:pt x="999104" y="915285"/>
                      <a:pt x="1012638" y="913943"/>
                      <a:pt x="1014204" y="906672"/>
                    </a:cubicBezTo>
                    <a:cubicBezTo>
                      <a:pt x="1015547" y="907231"/>
                      <a:pt x="1016665" y="907008"/>
                      <a:pt x="1017448" y="906001"/>
                    </a:cubicBezTo>
                    <a:cubicBezTo>
                      <a:pt x="1017448" y="906001"/>
                      <a:pt x="1017448" y="906001"/>
                      <a:pt x="1017448" y="906001"/>
                    </a:cubicBezTo>
                    <a:cubicBezTo>
                      <a:pt x="1026732" y="908014"/>
                      <a:pt x="1036799" y="905330"/>
                      <a:pt x="1045859" y="903988"/>
                    </a:cubicBezTo>
                    <a:cubicBezTo>
                      <a:pt x="1045859" y="903988"/>
                      <a:pt x="1045859" y="903988"/>
                      <a:pt x="1045859" y="903988"/>
                    </a:cubicBezTo>
                    <a:cubicBezTo>
                      <a:pt x="1048879" y="903205"/>
                      <a:pt x="1054919" y="903428"/>
                      <a:pt x="1057492" y="901079"/>
                    </a:cubicBezTo>
                    <a:cubicBezTo>
                      <a:pt x="1057492" y="901079"/>
                      <a:pt x="1057492" y="901079"/>
                      <a:pt x="1057492" y="901079"/>
                    </a:cubicBezTo>
                    <a:cubicBezTo>
                      <a:pt x="1060512" y="900632"/>
                      <a:pt x="1063532" y="900296"/>
                      <a:pt x="1066552" y="899961"/>
                    </a:cubicBezTo>
                    <a:cubicBezTo>
                      <a:pt x="1066552" y="899961"/>
                      <a:pt x="1066552" y="899961"/>
                      <a:pt x="1066552" y="899961"/>
                    </a:cubicBezTo>
                    <a:cubicBezTo>
                      <a:pt x="1071027" y="902310"/>
                      <a:pt x="1080982" y="899178"/>
                      <a:pt x="1085568" y="898954"/>
                    </a:cubicBezTo>
                    <a:cubicBezTo>
                      <a:pt x="1085568" y="897836"/>
                      <a:pt x="1085568" y="896829"/>
                      <a:pt x="1085568" y="895710"/>
                    </a:cubicBezTo>
                    <a:lnTo>
                      <a:pt x="1085568" y="895710"/>
                    </a:lnTo>
                    <a:cubicBezTo>
                      <a:pt x="1108945" y="895487"/>
                      <a:pt x="1132099" y="892355"/>
                      <a:pt x="1155253" y="890565"/>
                    </a:cubicBezTo>
                    <a:cubicBezTo>
                      <a:pt x="1161293" y="890118"/>
                      <a:pt x="1167445" y="889670"/>
                      <a:pt x="1173485" y="889335"/>
                    </a:cubicBezTo>
                    <a:cubicBezTo>
                      <a:pt x="1174492" y="893250"/>
                      <a:pt x="1175387" y="897053"/>
                      <a:pt x="1176506" y="900856"/>
                    </a:cubicBezTo>
                    <a:cubicBezTo>
                      <a:pt x="1179078" y="909692"/>
                      <a:pt x="1179190" y="923898"/>
                      <a:pt x="1187244" y="930833"/>
                    </a:cubicBezTo>
                    <a:cubicBezTo>
                      <a:pt x="1187244" y="930833"/>
                      <a:pt x="1187244" y="930833"/>
                      <a:pt x="1187244" y="930833"/>
                    </a:cubicBezTo>
                    <a:cubicBezTo>
                      <a:pt x="1187803" y="934524"/>
                      <a:pt x="1188027" y="938886"/>
                      <a:pt x="1192501" y="941012"/>
                    </a:cubicBezTo>
                    <a:cubicBezTo>
                      <a:pt x="1194179" y="954882"/>
                      <a:pt x="1196975" y="968640"/>
                      <a:pt x="1198205" y="982621"/>
                    </a:cubicBezTo>
                    <a:cubicBezTo>
                      <a:pt x="1198877" y="990451"/>
                      <a:pt x="1201673" y="997610"/>
                      <a:pt x="1203015" y="1005328"/>
                    </a:cubicBezTo>
                    <a:cubicBezTo>
                      <a:pt x="1204581" y="1015059"/>
                      <a:pt x="1204357" y="1025238"/>
                      <a:pt x="1205028" y="1035081"/>
                    </a:cubicBezTo>
                    <a:cubicBezTo>
                      <a:pt x="1205588" y="1043694"/>
                      <a:pt x="1205811" y="1052419"/>
                      <a:pt x="1206706" y="1061032"/>
                    </a:cubicBezTo>
                    <a:cubicBezTo>
                      <a:pt x="1207713" y="1069533"/>
                      <a:pt x="1210845" y="1077586"/>
                      <a:pt x="1211628" y="1086087"/>
                    </a:cubicBezTo>
                    <a:cubicBezTo>
                      <a:pt x="1212523" y="1095930"/>
                      <a:pt x="1212970" y="1105885"/>
                      <a:pt x="1213529" y="1115729"/>
                    </a:cubicBezTo>
                    <a:cubicBezTo>
                      <a:pt x="1199100" y="1117295"/>
                      <a:pt x="1185230" y="1120986"/>
                      <a:pt x="1170801" y="1122552"/>
                    </a:cubicBezTo>
                    <a:close/>
                  </a:path>
                </a:pathLst>
              </a:custGeom>
              <a:solidFill>
                <a:schemeClr val="accent2"/>
              </a:solidFill>
              <a:ln w="11125" cap="flat">
                <a:noFill/>
                <a:prstDash val="solid"/>
                <a:miter/>
              </a:ln>
            </p:spPr>
            <p:txBody>
              <a:bodyPr rtlCol="0" anchor="ctr"/>
              <a:lstStyle/>
              <a:p>
                <a:endParaRPr lang="en-NZ"/>
              </a:p>
            </p:txBody>
          </p:sp>
          <p:sp>
            <p:nvSpPr>
              <p:cNvPr id="12" name="Content Placeholder 2">
                <a:extLst>
                  <a:ext uri="{FF2B5EF4-FFF2-40B4-BE49-F238E27FC236}">
                    <a16:creationId xmlns:a16="http://schemas.microsoft.com/office/drawing/2014/main" id="{7BF0F67D-4BA8-C322-BA2D-22AAAE29BF16}"/>
                  </a:ext>
                </a:extLst>
              </p:cNvPr>
              <p:cNvSpPr txBox="1">
                <a:spLocks/>
              </p:cNvSpPr>
              <p:nvPr/>
            </p:nvSpPr>
            <p:spPr>
              <a:xfrm rot="1066259">
                <a:off x="781298" y="5044200"/>
                <a:ext cx="1441488" cy="1388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1300"/>
                  </a:spcAft>
                  <a:buNone/>
                </a:pPr>
                <a:r>
                  <a:rPr lang="en-US" sz="90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simple.</a:t>
                </a:r>
              </a:p>
              <a:p>
                <a:pPr marL="0" indent="0">
                  <a:lnSpc>
                    <a:spcPts val="1401"/>
                  </a:lnSpc>
                  <a:spcBef>
                    <a:spcPts val="0"/>
                  </a:spcBef>
                  <a:spcAft>
                    <a:spcPts val="1200"/>
                  </a:spcAft>
                  <a:buNone/>
                </a:pPr>
                <a:r>
                  <a:rPr lang="en-US" sz="90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human.</a:t>
                </a:r>
              </a:p>
              <a:p>
                <a:pPr marL="0" indent="0">
                  <a:lnSpc>
                    <a:spcPts val="1401"/>
                  </a:lnSpc>
                  <a:spcBef>
                    <a:spcPts val="0"/>
                  </a:spcBef>
                  <a:buNone/>
                </a:pPr>
                <a:r>
                  <a:rPr lang="en-US" sz="90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up.</a:t>
                </a:r>
              </a:p>
              <a:p>
                <a:endParaRPr lang="en-NZ" sz="1600">
                  <a:solidFill>
                    <a:schemeClr val="tx2"/>
                  </a:solidFill>
                  <a:latin typeface="Segoe UI" panose="020B0502040204020203" pitchFamily="34" charset="0"/>
                  <a:cs typeface="Segoe UI" panose="020B0502040204020203" pitchFamily="34" charset="0"/>
                </a:endParaRPr>
              </a:p>
            </p:txBody>
          </p:sp>
        </p:grpSp>
      </p:grpSp>
      <p:sp>
        <p:nvSpPr>
          <p:cNvPr id="23" name="Graphic 33">
            <a:extLst>
              <a:ext uri="{FF2B5EF4-FFF2-40B4-BE49-F238E27FC236}">
                <a16:creationId xmlns:a16="http://schemas.microsoft.com/office/drawing/2014/main" id="{19B40D9F-0F04-2DE6-6547-98D4DFC4A9D6}"/>
              </a:ext>
            </a:extLst>
          </p:cNvPr>
          <p:cNvSpPr/>
          <p:nvPr/>
        </p:nvSpPr>
        <p:spPr>
          <a:xfrm rot="21308168">
            <a:off x="1848287" y="2035958"/>
            <a:ext cx="1546071" cy="831016"/>
          </a:xfrm>
          <a:custGeom>
            <a:avLst/>
            <a:gdLst>
              <a:gd name="connsiteX0" fmla="*/ 85722 w 851204"/>
              <a:gd name="connsiteY0" fmla="*/ 222131 h 877235"/>
              <a:gd name="connsiteX1" fmla="*/ 69434 w 851204"/>
              <a:gd name="connsiteY1" fmla="*/ 230513 h 877235"/>
              <a:gd name="connsiteX2" fmla="*/ 68101 w 851204"/>
              <a:gd name="connsiteY2" fmla="*/ 229179 h 877235"/>
              <a:gd name="connsiteX3" fmla="*/ 90961 w 851204"/>
              <a:gd name="connsiteY3" fmla="*/ 202986 h 877235"/>
              <a:gd name="connsiteX4" fmla="*/ 162494 w 851204"/>
              <a:gd name="connsiteY4" fmla="*/ 133548 h 877235"/>
              <a:gd name="connsiteX5" fmla="*/ 289081 w 851204"/>
              <a:gd name="connsiteY5" fmla="*/ 35631 h 877235"/>
              <a:gd name="connsiteX6" fmla="*/ 369663 w 851204"/>
              <a:gd name="connsiteY6" fmla="*/ 3723 h 877235"/>
              <a:gd name="connsiteX7" fmla="*/ 411096 w 851204"/>
              <a:gd name="connsiteY7" fmla="*/ 1722 h 877235"/>
              <a:gd name="connsiteX8" fmla="*/ 410048 w 851204"/>
              <a:gd name="connsiteY8" fmla="*/ 4389 h 877235"/>
              <a:gd name="connsiteX9" fmla="*/ 324419 w 851204"/>
              <a:gd name="connsiteY9" fmla="*/ 29821 h 877235"/>
              <a:gd name="connsiteX10" fmla="*/ 232883 w 851204"/>
              <a:gd name="connsiteY10" fmla="*/ 86304 h 877235"/>
              <a:gd name="connsiteX11" fmla="*/ 221453 w 851204"/>
              <a:gd name="connsiteY11" fmla="*/ 96877 h 877235"/>
              <a:gd name="connsiteX12" fmla="*/ 237074 w 851204"/>
              <a:gd name="connsiteY12" fmla="*/ 93353 h 877235"/>
              <a:gd name="connsiteX13" fmla="*/ 331181 w 851204"/>
              <a:gd name="connsiteY13" fmla="*/ 40680 h 877235"/>
              <a:gd name="connsiteX14" fmla="*/ 397571 w 851204"/>
              <a:gd name="connsiteY14" fmla="*/ 16962 h 877235"/>
              <a:gd name="connsiteX15" fmla="*/ 456721 w 851204"/>
              <a:gd name="connsiteY15" fmla="*/ 12962 h 877235"/>
              <a:gd name="connsiteX16" fmla="*/ 492059 w 851204"/>
              <a:gd name="connsiteY16" fmla="*/ 12771 h 877235"/>
              <a:gd name="connsiteX17" fmla="*/ 579879 w 851204"/>
              <a:gd name="connsiteY17" fmla="*/ 19534 h 877235"/>
              <a:gd name="connsiteX18" fmla="*/ 704276 w 851204"/>
              <a:gd name="connsiteY18" fmla="*/ 84209 h 877235"/>
              <a:gd name="connsiteX19" fmla="*/ 844960 w 851204"/>
              <a:gd name="connsiteY19" fmla="*/ 346527 h 877235"/>
              <a:gd name="connsiteX20" fmla="*/ 824386 w 851204"/>
              <a:gd name="connsiteY20" fmla="*/ 584367 h 877235"/>
              <a:gd name="connsiteX21" fmla="*/ 694656 w 851204"/>
              <a:gd name="connsiteY21" fmla="*/ 762389 h 877235"/>
              <a:gd name="connsiteX22" fmla="*/ 635601 w 851204"/>
              <a:gd name="connsiteY22" fmla="*/ 804204 h 877235"/>
              <a:gd name="connsiteX23" fmla="*/ 443100 w 851204"/>
              <a:gd name="connsiteY23" fmla="*/ 875260 h 877235"/>
              <a:gd name="connsiteX24" fmla="*/ 176876 w 851204"/>
              <a:gd name="connsiteY24" fmla="*/ 808776 h 877235"/>
              <a:gd name="connsiteX25" fmla="*/ 76959 w 851204"/>
              <a:gd name="connsiteY25" fmla="*/ 689332 h 877235"/>
              <a:gd name="connsiteX26" fmla="*/ 50670 w 851204"/>
              <a:gd name="connsiteY26" fmla="*/ 641612 h 877235"/>
              <a:gd name="connsiteX27" fmla="*/ 2474 w 851204"/>
              <a:gd name="connsiteY27" fmla="*/ 506643 h 877235"/>
              <a:gd name="connsiteX28" fmla="*/ 65148 w 851204"/>
              <a:gd name="connsiteY28" fmla="*/ 257564 h 877235"/>
              <a:gd name="connsiteX29" fmla="*/ 80102 w 851204"/>
              <a:gd name="connsiteY29" fmla="*/ 234704 h 877235"/>
              <a:gd name="connsiteX30" fmla="*/ 85627 w 851204"/>
              <a:gd name="connsiteY30" fmla="*/ 222131 h 877235"/>
              <a:gd name="connsiteX31" fmla="*/ 64196 w 851204"/>
              <a:gd name="connsiteY31" fmla="*/ 500642 h 877235"/>
              <a:gd name="connsiteX32" fmla="*/ 79245 w 851204"/>
              <a:gd name="connsiteY32" fmla="*/ 619228 h 877235"/>
              <a:gd name="connsiteX33" fmla="*/ 120298 w 851204"/>
              <a:gd name="connsiteY33" fmla="*/ 684570 h 877235"/>
              <a:gd name="connsiteX34" fmla="*/ 284223 w 851204"/>
              <a:gd name="connsiteY34" fmla="*/ 770771 h 877235"/>
              <a:gd name="connsiteX35" fmla="*/ 444053 w 851204"/>
              <a:gd name="connsiteY35" fmla="*/ 797822 h 877235"/>
              <a:gd name="connsiteX36" fmla="*/ 614741 w 851204"/>
              <a:gd name="connsiteY36" fmla="*/ 775057 h 877235"/>
              <a:gd name="connsiteX37" fmla="*/ 677796 w 851204"/>
              <a:gd name="connsiteY37" fmla="*/ 729813 h 877235"/>
              <a:gd name="connsiteX38" fmla="*/ 762854 w 851204"/>
              <a:gd name="connsiteY38" fmla="*/ 584557 h 877235"/>
              <a:gd name="connsiteX39" fmla="*/ 801145 w 851204"/>
              <a:gd name="connsiteY39" fmla="*/ 432252 h 877235"/>
              <a:gd name="connsiteX40" fmla="*/ 764283 w 851204"/>
              <a:gd name="connsiteY40" fmla="*/ 241752 h 877235"/>
              <a:gd name="connsiteX41" fmla="*/ 677606 w 851204"/>
              <a:gd name="connsiteY41" fmla="*/ 135072 h 877235"/>
              <a:gd name="connsiteX42" fmla="*/ 524158 w 851204"/>
              <a:gd name="connsiteY42" fmla="*/ 49443 h 877235"/>
              <a:gd name="connsiteX43" fmla="*/ 452720 w 851204"/>
              <a:gd name="connsiteY43" fmla="*/ 41442 h 877235"/>
              <a:gd name="connsiteX44" fmla="*/ 258982 w 851204"/>
              <a:gd name="connsiteY44" fmla="*/ 112212 h 877235"/>
              <a:gd name="connsiteX45" fmla="*/ 145444 w 851204"/>
              <a:gd name="connsiteY45" fmla="*/ 215368 h 877235"/>
              <a:gd name="connsiteX46" fmla="*/ 64196 w 851204"/>
              <a:gd name="connsiteY46" fmla="*/ 500547 h 877235"/>
              <a:gd name="connsiteX47" fmla="*/ 527968 w 851204"/>
              <a:gd name="connsiteY47" fmla="*/ 824111 h 877235"/>
              <a:gd name="connsiteX48" fmla="*/ 485010 w 851204"/>
              <a:gd name="connsiteY48" fmla="*/ 826016 h 877235"/>
              <a:gd name="connsiteX49" fmla="*/ 444910 w 851204"/>
              <a:gd name="connsiteY49" fmla="*/ 824111 h 877235"/>
              <a:gd name="connsiteX50" fmla="*/ 404905 w 851204"/>
              <a:gd name="connsiteY50" fmla="*/ 820587 h 877235"/>
              <a:gd name="connsiteX51" fmla="*/ 364995 w 851204"/>
              <a:gd name="connsiteY51" fmla="*/ 815824 h 877235"/>
              <a:gd name="connsiteX52" fmla="*/ 327086 w 851204"/>
              <a:gd name="connsiteY52" fmla="*/ 808680 h 877235"/>
              <a:gd name="connsiteX53" fmla="*/ 288033 w 851204"/>
              <a:gd name="connsiteY53" fmla="*/ 799251 h 877235"/>
              <a:gd name="connsiteX54" fmla="*/ 249647 w 851204"/>
              <a:gd name="connsiteY54" fmla="*/ 787440 h 877235"/>
              <a:gd name="connsiteX55" fmla="*/ 212214 w 851204"/>
              <a:gd name="connsiteY55" fmla="*/ 772866 h 877235"/>
              <a:gd name="connsiteX56" fmla="*/ 176114 w 851204"/>
              <a:gd name="connsiteY56" fmla="*/ 755245 h 877235"/>
              <a:gd name="connsiteX57" fmla="*/ 141634 w 851204"/>
              <a:gd name="connsiteY57" fmla="*/ 738862 h 877235"/>
              <a:gd name="connsiteX58" fmla="*/ 335944 w 851204"/>
              <a:gd name="connsiteY58" fmla="*/ 844399 h 877235"/>
              <a:gd name="connsiteX59" fmla="*/ 527873 w 851204"/>
              <a:gd name="connsiteY59" fmla="*/ 824111 h 877235"/>
              <a:gd name="connsiteX60" fmla="*/ 40193 w 851204"/>
              <a:gd name="connsiteY60" fmla="*/ 551220 h 877235"/>
              <a:gd name="connsiteX61" fmla="*/ 40097 w 851204"/>
              <a:gd name="connsiteY61" fmla="*/ 526074 h 877235"/>
              <a:gd name="connsiteX62" fmla="*/ 42574 w 851204"/>
              <a:gd name="connsiteY62" fmla="*/ 417012 h 877235"/>
              <a:gd name="connsiteX63" fmla="*/ 80102 w 851204"/>
              <a:gd name="connsiteY63" fmla="*/ 282710 h 877235"/>
              <a:gd name="connsiteX64" fmla="*/ 85913 w 851204"/>
              <a:gd name="connsiteY64" fmla="*/ 265470 h 877235"/>
              <a:gd name="connsiteX65" fmla="*/ 22952 w 851204"/>
              <a:gd name="connsiteY65" fmla="*/ 432538 h 877235"/>
              <a:gd name="connsiteX66" fmla="*/ 40288 w 851204"/>
              <a:gd name="connsiteY66" fmla="*/ 551220 h 87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1204" h="877235">
                <a:moveTo>
                  <a:pt x="85722" y="222131"/>
                </a:moveTo>
                <a:cubicBezTo>
                  <a:pt x="78197" y="226036"/>
                  <a:pt x="73816" y="228227"/>
                  <a:pt x="69434" y="230513"/>
                </a:cubicBezTo>
                <a:cubicBezTo>
                  <a:pt x="68958" y="230037"/>
                  <a:pt x="68482" y="229656"/>
                  <a:pt x="68101" y="229179"/>
                </a:cubicBezTo>
                <a:cubicBezTo>
                  <a:pt x="75721" y="220416"/>
                  <a:pt x="82769" y="211082"/>
                  <a:pt x="90961" y="202986"/>
                </a:cubicBezTo>
                <a:cubicBezTo>
                  <a:pt x="114583" y="179649"/>
                  <a:pt x="139824" y="157837"/>
                  <a:pt x="162494" y="133548"/>
                </a:cubicBezTo>
                <a:cubicBezTo>
                  <a:pt x="199546" y="94020"/>
                  <a:pt x="240122" y="59158"/>
                  <a:pt x="289081" y="35631"/>
                </a:cubicBezTo>
                <a:cubicBezTo>
                  <a:pt x="315084" y="23154"/>
                  <a:pt x="342421" y="13343"/>
                  <a:pt x="369663" y="3723"/>
                </a:cubicBezTo>
                <a:cubicBezTo>
                  <a:pt x="382807" y="-945"/>
                  <a:pt x="397094" y="-754"/>
                  <a:pt x="411096" y="1722"/>
                </a:cubicBezTo>
                <a:cubicBezTo>
                  <a:pt x="410620" y="2961"/>
                  <a:pt x="410334" y="4389"/>
                  <a:pt x="410048" y="4389"/>
                </a:cubicBezTo>
                <a:cubicBezTo>
                  <a:pt x="378902" y="4199"/>
                  <a:pt x="351565" y="17058"/>
                  <a:pt x="324419" y="29821"/>
                </a:cubicBezTo>
                <a:cubicBezTo>
                  <a:pt x="291843" y="45156"/>
                  <a:pt x="261173" y="64016"/>
                  <a:pt x="232883" y="86304"/>
                </a:cubicBezTo>
                <a:cubicBezTo>
                  <a:pt x="229264" y="89162"/>
                  <a:pt x="226025" y="92591"/>
                  <a:pt x="221453" y="96877"/>
                </a:cubicBezTo>
                <a:cubicBezTo>
                  <a:pt x="229169" y="100211"/>
                  <a:pt x="232979" y="95639"/>
                  <a:pt x="237074" y="93353"/>
                </a:cubicBezTo>
                <a:cubicBezTo>
                  <a:pt x="268412" y="75827"/>
                  <a:pt x="299559" y="57825"/>
                  <a:pt x="331181" y="40680"/>
                </a:cubicBezTo>
                <a:cubicBezTo>
                  <a:pt x="352041" y="29440"/>
                  <a:pt x="373949" y="20201"/>
                  <a:pt x="397571" y="16962"/>
                </a:cubicBezTo>
                <a:cubicBezTo>
                  <a:pt x="417097" y="14295"/>
                  <a:pt x="436909" y="13819"/>
                  <a:pt x="456721" y="12962"/>
                </a:cubicBezTo>
                <a:cubicBezTo>
                  <a:pt x="468532" y="12390"/>
                  <a:pt x="480343" y="13819"/>
                  <a:pt x="492059" y="12771"/>
                </a:cubicBezTo>
                <a:cubicBezTo>
                  <a:pt x="521777" y="10200"/>
                  <a:pt x="551018" y="13152"/>
                  <a:pt x="579879" y="19534"/>
                </a:cubicBezTo>
                <a:cubicBezTo>
                  <a:pt x="626933" y="30012"/>
                  <a:pt x="668366" y="52491"/>
                  <a:pt x="704276" y="84209"/>
                </a:cubicBezTo>
                <a:cubicBezTo>
                  <a:pt x="783619" y="154122"/>
                  <a:pt x="829053" y="242610"/>
                  <a:pt x="844960" y="346527"/>
                </a:cubicBezTo>
                <a:cubicBezTo>
                  <a:pt x="857343" y="427395"/>
                  <a:pt x="851723" y="506928"/>
                  <a:pt x="824386" y="584367"/>
                </a:cubicBezTo>
                <a:cubicBezTo>
                  <a:pt x="798954" y="656471"/>
                  <a:pt x="756949" y="716859"/>
                  <a:pt x="694656" y="762389"/>
                </a:cubicBezTo>
                <a:cubicBezTo>
                  <a:pt x="675225" y="776581"/>
                  <a:pt x="655508" y="790488"/>
                  <a:pt x="635601" y="804204"/>
                </a:cubicBezTo>
                <a:cubicBezTo>
                  <a:pt x="577498" y="844209"/>
                  <a:pt x="513680" y="868497"/>
                  <a:pt x="443100" y="875260"/>
                </a:cubicBezTo>
                <a:cubicBezTo>
                  <a:pt x="346421" y="884499"/>
                  <a:pt x="257839" y="861163"/>
                  <a:pt x="176876" y="808776"/>
                </a:cubicBezTo>
                <a:cubicBezTo>
                  <a:pt x="131633" y="779439"/>
                  <a:pt x="99724" y="738100"/>
                  <a:pt x="76959" y="689332"/>
                </a:cubicBezTo>
                <a:cubicBezTo>
                  <a:pt x="69339" y="672949"/>
                  <a:pt x="60767" y="656661"/>
                  <a:pt x="50670" y="641612"/>
                </a:cubicBezTo>
                <a:cubicBezTo>
                  <a:pt x="23238" y="600559"/>
                  <a:pt x="8379" y="555411"/>
                  <a:pt x="2474" y="506643"/>
                </a:cubicBezTo>
                <a:cubicBezTo>
                  <a:pt x="-8575" y="415488"/>
                  <a:pt x="18285" y="334050"/>
                  <a:pt x="65148" y="257564"/>
                </a:cubicBezTo>
                <a:cubicBezTo>
                  <a:pt x="69911" y="249753"/>
                  <a:pt x="75340" y="242419"/>
                  <a:pt x="80102" y="234704"/>
                </a:cubicBezTo>
                <a:cubicBezTo>
                  <a:pt x="81912" y="231846"/>
                  <a:pt x="82865" y="228417"/>
                  <a:pt x="85627" y="222131"/>
                </a:cubicBezTo>
                <a:close/>
                <a:moveTo>
                  <a:pt x="64196" y="500642"/>
                </a:moveTo>
                <a:cubicBezTo>
                  <a:pt x="63815" y="531693"/>
                  <a:pt x="69053" y="575604"/>
                  <a:pt x="79245" y="619228"/>
                </a:cubicBezTo>
                <a:cubicBezTo>
                  <a:pt x="85532" y="646184"/>
                  <a:pt x="99724" y="666758"/>
                  <a:pt x="120298" y="684570"/>
                </a:cubicBezTo>
                <a:cubicBezTo>
                  <a:pt x="168304" y="726003"/>
                  <a:pt x="223454" y="753721"/>
                  <a:pt x="284223" y="770771"/>
                </a:cubicBezTo>
                <a:cubicBezTo>
                  <a:pt x="336516" y="785439"/>
                  <a:pt x="390046" y="792774"/>
                  <a:pt x="444053" y="797822"/>
                </a:cubicBezTo>
                <a:cubicBezTo>
                  <a:pt x="503013" y="803346"/>
                  <a:pt x="559305" y="794393"/>
                  <a:pt x="614741" y="775057"/>
                </a:cubicBezTo>
                <a:cubicBezTo>
                  <a:pt x="640554" y="766009"/>
                  <a:pt x="660556" y="750578"/>
                  <a:pt x="677796" y="729813"/>
                </a:cubicBezTo>
                <a:cubicBezTo>
                  <a:pt x="714087" y="685903"/>
                  <a:pt x="741614" y="637135"/>
                  <a:pt x="762854" y="584557"/>
                </a:cubicBezTo>
                <a:cubicBezTo>
                  <a:pt x="782666" y="535599"/>
                  <a:pt x="796859" y="484926"/>
                  <a:pt x="801145" y="432252"/>
                </a:cubicBezTo>
                <a:cubicBezTo>
                  <a:pt x="806479" y="365673"/>
                  <a:pt x="792954" y="301950"/>
                  <a:pt x="764283" y="241752"/>
                </a:cubicBezTo>
                <a:cubicBezTo>
                  <a:pt x="744090" y="199271"/>
                  <a:pt x="713325" y="164790"/>
                  <a:pt x="677606" y="135072"/>
                </a:cubicBezTo>
                <a:cubicBezTo>
                  <a:pt x="631886" y="97068"/>
                  <a:pt x="582165" y="65635"/>
                  <a:pt x="524158" y="49443"/>
                </a:cubicBezTo>
                <a:cubicBezTo>
                  <a:pt x="500822" y="42966"/>
                  <a:pt x="477009" y="37346"/>
                  <a:pt x="452720" y="41442"/>
                </a:cubicBezTo>
                <a:cubicBezTo>
                  <a:pt x="383855" y="53062"/>
                  <a:pt x="318609" y="75255"/>
                  <a:pt x="258982" y="112212"/>
                </a:cubicBezTo>
                <a:cubicBezTo>
                  <a:pt x="214881" y="139549"/>
                  <a:pt x="174686" y="171648"/>
                  <a:pt x="145444" y="215368"/>
                </a:cubicBezTo>
                <a:cubicBezTo>
                  <a:pt x="90389" y="297474"/>
                  <a:pt x="63243" y="387961"/>
                  <a:pt x="64196" y="500547"/>
                </a:cubicBezTo>
                <a:close/>
                <a:moveTo>
                  <a:pt x="527968" y="824111"/>
                </a:moveTo>
                <a:cubicBezTo>
                  <a:pt x="511490" y="824873"/>
                  <a:pt x="498250" y="826111"/>
                  <a:pt x="485010" y="826016"/>
                </a:cubicBezTo>
                <a:cubicBezTo>
                  <a:pt x="471675" y="826016"/>
                  <a:pt x="458245" y="824968"/>
                  <a:pt x="444910" y="824111"/>
                </a:cubicBezTo>
                <a:cubicBezTo>
                  <a:pt x="431575" y="823159"/>
                  <a:pt x="418240" y="822015"/>
                  <a:pt x="404905" y="820587"/>
                </a:cubicBezTo>
                <a:cubicBezTo>
                  <a:pt x="391570" y="819253"/>
                  <a:pt x="378235" y="817824"/>
                  <a:pt x="364995" y="815824"/>
                </a:cubicBezTo>
                <a:cubicBezTo>
                  <a:pt x="352327" y="813919"/>
                  <a:pt x="339659" y="811443"/>
                  <a:pt x="327086" y="808680"/>
                </a:cubicBezTo>
                <a:cubicBezTo>
                  <a:pt x="314037" y="805823"/>
                  <a:pt x="300987" y="802775"/>
                  <a:pt x="288033" y="799251"/>
                </a:cubicBezTo>
                <a:cubicBezTo>
                  <a:pt x="275079" y="795726"/>
                  <a:pt x="262316" y="791821"/>
                  <a:pt x="249647" y="787440"/>
                </a:cubicBezTo>
                <a:cubicBezTo>
                  <a:pt x="236979" y="783058"/>
                  <a:pt x="224501" y="778296"/>
                  <a:pt x="212214" y="772866"/>
                </a:cubicBezTo>
                <a:cubicBezTo>
                  <a:pt x="199927" y="767437"/>
                  <a:pt x="188211" y="760960"/>
                  <a:pt x="176114" y="755245"/>
                </a:cubicBezTo>
                <a:cubicBezTo>
                  <a:pt x="164589" y="749816"/>
                  <a:pt x="155255" y="739815"/>
                  <a:pt x="141634" y="738862"/>
                </a:cubicBezTo>
                <a:cubicBezTo>
                  <a:pt x="191831" y="800870"/>
                  <a:pt x="260887" y="828111"/>
                  <a:pt x="335944" y="844399"/>
                </a:cubicBezTo>
                <a:cubicBezTo>
                  <a:pt x="409953" y="860401"/>
                  <a:pt x="507013" y="843351"/>
                  <a:pt x="527873" y="824111"/>
                </a:cubicBezTo>
                <a:close/>
                <a:moveTo>
                  <a:pt x="40193" y="551220"/>
                </a:moveTo>
                <a:cubicBezTo>
                  <a:pt x="40193" y="541504"/>
                  <a:pt x="40955" y="533694"/>
                  <a:pt x="40097" y="526074"/>
                </a:cubicBezTo>
                <a:cubicBezTo>
                  <a:pt x="35621" y="489593"/>
                  <a:pt x="38573" y="453207"/>
                  <a:pt x="42574" y="417012"/>
                </a:cubicBezTo>
                <a:cubicBezTo>
                  <a:pt x="47717" y="370340"/>
                  <a:pt x="61719" y="325858"/>
                  <a:pt x="80102" y="282710"/>
                </a:cubicBezTo>
                <a:cubicBezTo>
                  <a:pt x="82103" y="278043"/>
                  <a:pt x="83341" y="273185"/>
                  <a:pt x="85913" y="265470"/>
                </a:cubicBezTo>
                <a:cubicBezTo>
                  <a:pt x="60576" y="286901"/>
                  <a:pt x="26858" y="379103"/>
                  <a:pt x="22952" y="432538"/>
                </a:cubicBezTo>
                <a:cubicBezTo>
                  <a:pt x="19238" y="481973"/>
                  <a:pt x="26381" y="535218"/>
                  <a:pt x="40288" y="551220"/>
                </a:cubicBezTo>
                <a:close/>
              </a:path>
            </a:pathLst>
          </a:custGeom>
          <a:solidFill>
            <a:schemeClr val="accent3"/>
          </a:solidFill>
          <a:ln w="25400" cap="flat">
            <a:solidFill>
              <a:schemeClr val="accent3"/>
            </a:solidFill>
            <a:prstDash val="solid"/>
            <a:miter/>
          </a:ln>
        </p:spPr>
        <p:txBody>
          <a:bodyPr rtlCol="0" anchor="ctr"/>
          <a:lstStyle/>
          <a:p>
            <a:endParaRPr lang="en-NZ"/>
          </a:p>
        </p:txBody>
      </p:sp>
      <p:graphicFrame>
        <p:nvGraphicFramePr>
          <p:cNvPr id="26" name="Table 25">
            <a:extLst>
              <a:ext uri="{FF2B5EF4-FFF2-40B4-BE49-F238E27FC236}">
                <a16:creationId xmlns:a16="http://schemas.microsoft.com/office/drawing/2014/main" id="{657B78FD-9355-37E2-2CD3-C165B5E56C29}"/>
              </a:ext>
            </a:extLst>
          </p:cNvPr>
          <p:cNvGraphicFramePr>
            <a:graphicFrameLocks noGrp="1"/>
          </p:cNvGraphicFramePr>
          <p:nvPr>
            <p:extLst>
              <p:ext uri="{D42A27DB-BD31-4B8C-83A1-F6EECF244321}">
                <p14:modId xmlns:p14="http://schemas.microsoft.com/office/powerpoint/2010/main" val="3634978915"/>
              </p:ext>
            </p:extLst>
          </p:nvPr>
        </p:nvGraphicFramePr>
        <p:xfrm>
          <a:off x="2131197" y="3386303"/>
          <a:ext cx="4060380" cy="2556000"/>
        </p:xfrm>
        <a:graphic>
          <a:graphicData uri="http://schemas.openxmlformats.org/drawingml/2006/table">
            <a:tbl>
              <a:tblPr firstRow="1" bandRow="1"/>
              <a:tblGrid>
                <a:gridCol w="529400">
                  <a:extLst>
                    <a:ext uri="{9D8B030D-6E8A-4147-A177-3AD203B41FA5}">
                      <a16:colId xmlns:a16="http://schemas.microsoft.com/office/drawing/2014/main" val="4276493884"/>
                    </a:ext>
                  </a:extLst>
                </a:gridCol>
                <a:gridCol w="3530980">
                  <a:extLst>
                    <a:ext uri="{9D8B030D-6E8A-4147-A177-3AD203B41FA5}">
                      <a16:colId xmlns:a16="http://schemas.microsoft.com/office/drawing/2014/main" val="3686642785"/>
                    </a:ext>
                  </a:extLst>
                </a:gridCol>
              </a:tblGrid>
              <a:tr h="39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NZ" sz="14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Role and career moves</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a:p>
                  </a:txBody>
                  <a:tcPr marL="0" marR="0" marT="72000" marB="0" anchor="ctr"/>
                </a:tc>
                <a:extLst>
                  <a:ext uri="{0D108BD9-81ED-4DB2-BD59-A6C34878D82A}">
                    <a16:rowId xmlns:a16="http://schemas.microsoft.com/office/drawing/2014/main" val="207024962"/>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3</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Our people are supported to navigate career changes</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89345880"/>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2</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Our people know how they can grow within the company</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423881539"/>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4</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We have exit conversations with departing team members </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60373682"/>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5</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We acknowledge contributions of departing team </a:t>
                      </a:r>
                      <a:b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b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members and say goodbye</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215388946"/>
                  </a:ext>
                </a:extLst>
              </a:tr>
              <a:tr h="432000">
                <a:tc>
                  <a:txBody>
                    <a:bodyPr/>
                    <a:lstStyle/>
                    <a:p>
                      <a:pPr algn="ctr"/>
                      <a:r>
                        <a:rPr lang="en-NZ" sz="2000" b="1">
                          <a:solidFill>
                            <a:schemeClr val="bg2">
                              <a:lumMod val="50000"/>
                            </a:schemeClr>
                          </a:solidFill>
                          <a:latin typeface="Bradley Hand ITC" panose="03070402050302030203" pitchFamily="66" charset="0"/>
                          <a:cs typeface="Segoe UI" panose="020B0502040204020203" pitchFamily="34" charset="0"/>
                        </a:rPr>
                        <a:t>4</a:t>
                      </a: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1050" b="0" i="0" u="none" strike="noStrike" kern="1200" cap="none" spc="-10" baseline="0">
                          <a:solidFill>
                            <a:schemeClr val="bg2">
                              <a:lumMod val="25000"/>
                            </a:schemeClr>
                          </a:solidFill>
                          <a:latin typeface="Segoe UI" panose="020B0502040204020203" pitchFamily="34" charset="0"/>
                          <a:ea typeface="+mn-ea"/>
                          <a:cs typeface="Segoe UI" panose="020B0502040204020203" pitchFamily="34" charset="0"/>
                          <a:sym typeface="Arial"/>
                        </a:rPr>
                        <a:t>The offboarding process is written down</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717807109"/>
                  </a:ext>
                </a:extLst>
              </a:tr>
            </a:tbl>
          </a:graphicData>
        </a:graphic>
      </p:graphicFrame>
      <p:sp>
        <p:nvSpPr>
          <p:cNvPr id="7" name="Free-form: Shape 6">
            <a:extLst>
              <a:ext uri="{FF2B5EF4-FFF2-40B4-BE49-F238E27FC236}">
                <a16:creationId xmlns:a16="http://schemas.microsoft.com/office/drawing/2014/main" id="{D000D05A-8C05-4C11-2A7F-9AB208DC8920}"/>
              </a:ext>
            </a:extLst>
          </p:cNvPr>
          <p:cNvSpPr/>
          <p:nvPr/>
        </p:nvSpPr>
        <p:spPr>
          <a:xfrm rot="5400000">
            <a:off x="2636495" y="3206194"/>
            <a:ext cx="256130" cy="153370"/>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9" name="Free-form: Shape 8">
            <a:extLst>
              <a:ext uri="{FF2B5EF4-FFF2-40B4-BE49-F238E27FC236}">
                <a16:creationId xmlns:a16="http://schemas.microsoft.com/office/drawing/2014/main" id="{A5604BF0-2B73-02C6-7347-D416E93BBE0E}"/>
              </a:ext>
            </a:extLst>
          </p:cNvPr>
          <p:cNvSpPr/>
          <p:nvPr/>
        </p:nvSpPr>
        <p:spPr>
          <a:xfrm rot="4434894">
            <a:off x="2464319" y="3195143"/>
            <a:ext cx="276337" cy="167333"/>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10" name="Free-form: Shape 9">
            <a:extLst>
              <a:ext uri="{FF2B5EF4-FFF2-40B4-BE49-F238E27FC236}">
                <a16:creationId xmlns:a16="http://schemas.microsoft.com/office/drawing/2014/main" id="{F5A65CCA-AA3B-5331-0658-CE34FE7C3D66}"/>
              </a:ext>
            </a:extLst>
          </p:cNvPr>
          <p:cNvSpPr/>
          <p:nvPr/>
        </p:nvSpPr>
        <p:spPr>
          <a:xfrm rot="5400000">
            <a:off x="2451716" y="3148922"/>
            <a:ext cx="463954" cy="74934"/>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38" name="TextBox 37">
            <a:extLst>
              <a:ext uri="{FF2B5EF4-FFF2-40B4-BE49-F238E27FC236}">
                <a16:creationId xmlns:a16="http://schemas.microsoft.com/office/drawing/2014/main" id="{69734B1B-C3A7-3872-5147-491B8DFFFD38}"/>
              </a:ext>
            </a:extLst>
          </p:cNvPr>
          <p:cNvSpPr txBox="1"/>
          <p:nvPr/>
        </p:nvSpPr>
        <p:spPr>
          <a:xfrm>
            <a:off x="681818" y="3724782"/>
            <a:ext cx="1350979" cy="1100301"/>
          </a:xfrm>
          <a:prstGeom prst="rect">
            <a:avLst/>
          </a:prstGeom>
          <a:noFill/>
        </p:spPr>
        <p:txBody>
          <a:bodyPr wrap="square" lIns="0" rIns="0">
            <a:spAutoFit/>
          </a:bodyPr>
          <a:lstStyle/>
          <a:p>
            <a:pPr>
              <a:spcAft>
                <a:spcPts val="300"/>
              </a:spcAft>
            </a:pPr>
            <a:r>
              <a:rPr lang="en-GB" sz="900" i="1" spc="-10">
                <a:solidFill>
                  <a:schemeClr val="bg2">
                    <a:lumMod val="25000"/>
                  </a:schemeClr>
                </a:solidFill>
                <a:latin typeface="Segoe UI" panose="020B0502040204020203" pitchFamily="34" charset="0"/>
                <a:cs typeface="Segoe UI" panose="020B0502040204020203" pitchFamily="34" charset="0"/>
              </a:rPr>
              <a:t>Is this relevant to your team and the size of your business?  </a:t>
            </a:r>
          </a:p>
          <a:p>
            <a:pPr>
              <a:spcAft>
                <a:spcPts val="600"/>
              </a:spcAft>
            </a:pPr>
            <a:r>
              <a:rPr lang="en-GB" sz="900" i="1" spc="-10">
                <a:solidFill>
                  <a:schemeClr val="bg2">
                    <a:lumMod val="25000"/>
                  </a:schemeClr>
                </a:solidFill>
                <a:latin typeface="Segoe UI" panose="020B0502040204020203" pitchFamily="34" charset="0"/>
                <a:cs typeface="Segoe UI" panose="020B0502040204020203" pitchFamily="34" charset="0"/>
              </a:rPr>
              <a:t>Shed some light on the types of roles and skills </a:t>
            </a:r>
            <a:br>
              <a:rPr lang="en-GB" sz="900" i="1" spc="-10">
                <a:solidFill>
                  <a:schemeClr val="bg2">
                    <a:lumMod val="25000"/>
                  </a:schemeClr>
                </a:solidFill>
                <a:latin typeface="Segoe UI" panose="020B0502040204020203" pitchFamily="34" charset="0"/>
                <a:cs typeface="Segoe UI" panose="020B0502040204020203" pitchFamily="34" charset="0"/>
              </a:rPr>
            </a:br>
            <a:r>
              <a:rPr lang="en-GB" sz="900" i="1" spc="-10">
                <a:solidFill>
                  <a:schemeClr val="bg2">
                    <a:lumMod val="25000"/>
                  </a:schemeClr>
                </a:solidFill>
                <a:latin typeface="Segoe UI" panose="020B0502040204020203" pitchFamily="34" charset="0"/>
                <a:cs typeface="Segoe UI" panose="020B0502040204020203" pitchFamily="34" charset="0"/>
              </a:rPr>
              <a:t>they might want to have set in their sights for the future.</a:t>
            </a:r>
            <a:endParaRPr lang="en-NZ" sz="900" i="1" spc="-10">
              <a:solidFill>
                <a:schemeClr val="bg2">
                  <a:lumMod val="25000"/>
                </a:schemeClr>
              </a:solidFill>
              <a:latin typeface="Segoe UI" panose="020B05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77C43BA9-7999-E438-2667-A85BCC573EB0}"/>
              </a:ext>
            </a:extLst>
          </p:cNvPr>
          <p:cNvSpPr txBox="1"/>
          <p:nvPr/>
        </p:nvSpPr>
        <p:spPr>
          <a:xfrm>
            <a:off x="1419473" y="5166922"/>
            <a:ext cx="792734" cy="230832"/>
          </a:xfrm>
          <a:prstGeom prst="rect">
            <a:avLst/>
          </a:prstGeom>
          <a:noFill/>
        </p:spPr>
        <p:txBody>
          <a:bodyPr wrap="square">
            <a:spAutoFit/>
          </a:bodyPr>
          <a:lstStyle/>
          <a:p>
            <a:pPr>
              <a:spcAft>
                <a:spcPts val="600"/>
              </a:spcAft>
            </a:pPr>
            <a:r>
              <a:rPr lang="en-GB" sz="900" i="1" spc="-10">
                <a:solidFill>
                  <a:schemeClr val="bg2">
                    <a:lumMod val="25000"/>
                  </a:schemeClr>
                </a:solidFill>
                <a:latin typeface="Segoe UI" panose="020B0502040204020203" pitchFamily="34" charset="0"/>
                <a:cs typeface="Segoe UI" panose="020B0502040204020203" pitchFamily="34" charset="0"/>
              </a:rPr>
              <a:t>Keep it up!</a:t>
            </a:r>
            <a:endParaRPr lang="en-NZ" sz="900" i="1" spc="-10">
              <a:solidFill>
                <a:schemeClr val="bg2">
                  <a:lumMod val="25000"/>
                </a:schemeClr>
              </a:solidFill>
              <a:latin typeface="Segoe UI" panose="020B0502040204020203" pitchFamily="34" charset="0"/>
              <a:cs typeface="Segoe UI" panose="020B0502040204020203" pitchFamily="34" charset="0"/>
            </a:endParaRPr>
          </a:p>
        </p:txBody>
      </p:sp>
      <p:grpSp>
        <p:nvGrpSpPr>
          <p:cNvPr id="54" name="Group 53">
            <a:extLst>
              <a:ext uri="{FF2B5EF4-FFF2-40B4-BE49-F238E27FC236}">
                <a16:creationId xmlns:a16="http://schemas.microsoft.com/office/drawing/2014/main" id="{6F46D4CF-6C7E-0B59-A1BB-624B17C01EA8}"/>
              </a:ext>
            </a:extLst>
          </p:cNvPr>
          <p:cNvGrpSpPr/>
          <p:nvPr/>
        </p:nvGrpSpPr>
        <p:grpSpPr>
          <a:xfrm rot="2005085">
            <a:off x="1782957" y="4108421"/>
            <a:ext cx="487237" cy="322424"/>
            <a:chOff x="4652962" y="3267168"/>
            <a:chExt cx="598074" cy="395768"/>
          </a:xfrm>
        </p:grpSpPr>
        <p:sp>
          <p:nvSpPr>
            <p:cNvPr id="55" name="Free-form: Shape 54">
              <a:extLst>
                <a:ext uri="{FF2B5EF4-FFF2-40B4-BE49-F238E27FC236}">
                  <a16:creationId xmlns:a16="http://schemas.microsoft.com/office/drawing/2014/main" id="{A1DA3718-DC8A-22DF-D77B-AC2AA57067A9}"/>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56" name="Free-form: Shape 55">
              <a:extLst>
                <a:ext uri="{FF2B5EF4-FFF2-40B4-BE49-F238E27FC236}">
                  <a16:creationId xmlns:a16="http://schemas.microsoft.com/office/drawing/2014/main" id="{15923271-AD12-9680-58E6-D602BFC2B2E9}"/>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57" name="Free-form: Shape 56">
              <a:extLst>
                <a:ext uri="{FF2B5EF4-FFF2-40B4-BE49-F238E27FC236}">
                  <a16:creationId xmlns:a16="http://schemas.microsoft.com/office/drawing/2014/main" id="{1C918BF6-9C09-22DF-5A61-C8A1AD0EBCA0}"/>
                </a:ext>
              </a:extLst>
            </p:cNvPr>
            <p:cNvSpPr/>
            <p:nvPr/>
          </p:nvSpPr>
          <p:spPr>
            <a:xfrm>
              <a:off x="4652962" y="3401217"/>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grpSp>
        <p:nvGrpSpPr>
          <p:cNvPr id="58" name="Group 57">
            <a:extLst>
              <a:ext uri="{FF2B5EF4-FFF2-40B4-BE49-F238E27FC236}">
                <a16:creationId xmlns:a16="http://schemas.microsoft.com/office/drawing/2014/main" id="{E135DA4A-2D14-9CC6-B653-7B9115BFC4D2}"/>
              </a:ext>
            </a:extLst>
          </p:cNvPr>
          <p:cNvGrpSpPr/>
          <p:nvPr/>
        </p:nvGrpSpPr>
        <p:grpSpPr>
          <a:xfrm rot="11012699">
            <a:off x="3227419" y="1231122"/>
            <a:ext cx="487237" cy="322424"/>
            <a:chOff x="4652962" y="3267168"/>
            <a:chExt cx="598074" cy="395768"/>
          </a:xfrm>
        </p:grpSpPr>
        <p:sp>
          <p:nvSpPr>
            <p:cNvPr id="59" name="Free-form: Shape 58">
              <a:extLst>
                <a:ext uri="{FF2B5EF4-FFF2-40B4-BE49-F238E27FC236}">
                  <a16:creationId xmlns:a16="http://schemas.microsoft.com/office/drawing/2014/main" id="{19A7C6FE-4ACB-3701-7E31-ED4ABE5CBC58}"/>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60" name="Free-form: Shape 59">
              <a:extLst>
                <a:ext uri="{FF2B5EF4-FFF2-40B4-BE49-F238E27FC236}">
                  <a16:creationId xmlns:a16="http://schemas.microsoft.com/office/drawing/2014/main" id="{9AB58D1F-22B6-F38D-90C2-73B7D43290A5}"/>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61" name="Free-form: Shape 60">
              <a:extLst>
                <a:ext uri="{FF2B5EF4-FFF2-40B4-BE49-F238E27FC236}">
                  <a16:creationId xmlns:a16="http://schemas.microsoft.com/office/drawing/2014/main" id="{4E24C79A-6C03-4454-04E9-39DEB1A291ED}"/>
                </a:ext>
              </a:extLst>
            </p:cNvPr>
            <p:cNvSpPr/>
            <p:nvPr/>
          </p:nvSpPr>
          <p:spPr>
            <a:xfrm>
              <a:off x="4652962" y="3401217"/>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sp>
        <p:nvSpPr>
          <p:cNvPr id="62" name="TextBox 61">
            <a:extLst>
              <a:ext uri="{FF2B5EF4-FFF2-40B4-BE49-F238E27FC236}">
                <a16:creationId xmlns:a16="http://schemas.microsoft.com/office/drawing/2014/main" id="{42A08712-1733-9CBE-F4B4-9C26437426A6}"/>
              </a:ext>
            </a:extLst>
          </p:cNvPr>
          <p:cNvSpPr txBox="1"/>
          <p:nvPr/>
        </p:nvSpPr>
        <p:spPr>
          <a:xfrm>
            <a:off x="3844303" y="1200890"/>
            <a:ext cx="1136409" cy="369332"/>
          </a:xfrm>
          <a:prstGeom prst="rect">
            <a:avLst/>
          </a:prstGeom>
          <a:noFill/>
        </p:spPr>
        <p:txBody>
          <a:bodyPr wrap="square" lIns="0" rIns="0">
            <a:spAutoFit/>
          </a:bodyPr>
          <a:lstStyle/>
          <a:p>
            <a:pPr>
              <a:spcAft>
                <a:spcPts val="300"/>
              </a:spcAft>
            </a:pPr>
            <a:r>
              <a:rPr lang="en-GB" sz="900" i="1" spc="-10">
                <a:solidFill>
                  <a:schemeClr val="bg2">
                    <a:lumMod val="25000"/>
                  </a:schemeClr>
                </a:solidFill>
                <a:latin typeface="Segoe UI" panose="020B0502040204020203" pitchFamily="34" charset="0"/>
                <a:cs typeface="Segoe UI" panose="020B0502040204020203" pitchFamily="34" charset="0"/>
              </a:rPr>
              <a:t>See the next page </a:t>
            </a:r>
            <a:br>
              <a:rPr lang="en-GB" sz="900" i="1" spc="-10">
                <a:solidFill>
                  <a:schemeClr val="bg2">
                    <a:lumMod val="25000"/>
                  </a:schemeClr>
                </a:solidFill>
                <a:latin typeface="Segoe UI" panose="020B0502040204020203" pitchFamily="34" charset="0"/>
                <a:cs typeface="Segoe UI" panose="020B0502040204020203" pitchFamily="34" charset="0"/>
              </a:rPr>
            </a:br>
            <a:r>
              <a:rPr lang="en-GB" sz="900" i="1" spc="-10">
                <a:solidFill>
                  <a:schemeClr val="bg2">
                    <a:lumMod val="25000"/>
                  </a:schemeClr>
                </a:solidFill>
                <a:latin typeface="Segoe UI" panose="020B0502040204020203" pitchFamily="34" charset="0"/>
                <a:cs typeface="Segoe UI" panose="020B0502040204020203" pitchFamily="34" charset="0"/>
              </a:rPr>
              <a:t>for this template</a:t>
            </a:r>
            <a:endParaRPr lang="en-NZ" sz="900" i="1" spc="-10">
              <a:solidFill>
                <a:schemeClr val="bg2">
                  <a:lumMod val="25000"/>
                </a:schemeClr>
              </a:solidFill>
              <a:latin typeface="Segoe UI" panose="020B0502040204020203" pitchFamily="34" charset="0"/>
              <a:cs typeface="Segoe UI" panose="020B0502040204020203" pitchFamily="34" charset="0"/>
            </a:endParaRPr>
          </a:p>
        </p:txBody>
      </p:sp>
      <p:grpSp>
        <p:nvGrpSpPr>
          <p:cNvPr id="63" name="Group 62">
            <a:extLst>
              <a:ext uri="{FF2B5EF4-FFF2-40B4-BE49-F238E27FC236}">
                <a16:creationId xmlns:a16="http://schemas.microsoft.com/office/drawing/2014/main" id="{D58C0A90-E2F0-78B4-0783-F21F743B33A4}"/>
              </a:ext>
            </a:extLst>
          </p:cNvPr>
          <p:cNvGrpSpPr/>
          <p:nvPr/>
        </p:nvGrpSpPr>
        <p:grpSpPr>
          <a:xfrm rot="19896475">
            <a:off x="-253994" y="216224"/>
            <a:ext cx="2416532" cy="339055"/>
            <a:chOff x="-22554" y="232542"/>
            <a:chExt cx="1775637" cy="339055"/>
          </a:xfrm>
        </p:grpSpPr>
        <p:sp>
          <p:nvSpPr>
            <p:cNvPr id="64" name="TextBox 63">
              <a:extLst>
                <a:ext uri="{FF2B5EF4-FFF2-40B4-BE49-F238E27FC236}">
                  <a16:creationId xmlns:a16="http://schemas.microsoft.com/office/drawing/2014/main" id="{B27DDE2B-1EB5-AB8E-A03C-41466EA3F0E0}"/>
                </a:ext>
              </a:extLst>
            </p:cNvPr>
            <p:cNvSpPr txBox="1"/>
            <p:nvPr/>
          </p:nvSpPr>
          <p:spPr>
            <a:xfrm>
              <a:off x="233060" y="233043"/>
              <a:ext cx="1349468" cy="338554"/>
            </a:xfrm>
            <a:prstGeom prst="rect">
              <a:avLst/>
            </a:prstGeom>
            <a:noFill/>
          </p:spPr>
          <p:txBody>
            <a:bodyPr wrap="square">
              <a:spAutoFit/>
            </a:bodyPr>
            <a:lstStyle/>
            <a:p>
              <a:r>
                <a:rPr lang="en-NZ" sz="1600" b="1">
                  <a:solidFill>
                    <a:schemeClr val="tx2">
                      <a:lumMod val="10000"/>
                      <a:lumOff val="90000"/>
                    </a:schemeClr>
                  </a:solidFill>
                  <a:latin typeface="Segoe UI Black" panose="020B0A02040204020203" pitchFamily="34" charset="0"/>
                  <a:ea typeface="Segoe UI Black" panose="020B0A02040204020203" pitchFamily="34" charset="0"/>
                </a:rPr>
                <a:t>EXAMPLE</a:t>
              </a:r>
              <a:endParaRPr lang="en-NZ" sz="2400">
                <a:solidFill>
                  <a:schemeClr val="tx2">
                    <a:lumMod val="10000"/>
                    <a:lumOff val="90000"/>
                  </a:schemeClr>
                </a:solidFill>
                <a:latin typeface="Segoe UI Black" panose="020B0A02040204020203" pitchFamily="34" charset="0"/>
                <a:ea typeface="Segoe UI Black" panose="020B0A02040204020203" pitchFamily="34" charset="0"/>
              </a:endParaRPr>
            </a:p>
          </p:txBody>
        </p:sp>
        <p:cxnSp>
          <p:nvCxnSpPr>
            <p:cNvPr id="65" name="Straight Connector 64">
              <a:extLst>
                <a:ext uri="{FF2B5EF4-FFF2-40B4-BE49-F238E27FC236}">
                  <a16:creationId xmlns:a16="http://schemas.microsoft.com/office/drawing/2014/main" id="{E7B97E2C-AECA-086B-013E-B175B85011AD}"/>
                </a:ext>
              </a:extLst>
            </p:cNvPr>
            <p:cNvCxnSpPr>
              <a:cxnSpLocks/>
            </p:cNvCxnSpPr>
            <p:nvPr/>
          </p:nvCxnSpPr>
          <p:spPr>
            <a:xfrm>
              <a:off x="-22554" y="232542"/>
              <a:ext cx="1775637" cy="0"/>
            </a:xfrm>
            <a:prstGeom prst="line">
              <a:avLst/>
            </a:prstGeom>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246D2AA-4016-806B-9822-26C84744F4CE}"/>
                </a:ext>
              </a:extLst>
            </p:cNvPr>
            <p:cNvCxnSpPr>
              <a:cxnSpLocks/>
            </p:cNvCxnSpPr>
            <p:nvPr/>
          </p:nvCxnSpPr>
          <p:spPr>
            <a:xfrm>
              <a:off x="-22554" y="571597"/>
              <a:ext cx="1775637" cy="0"/>
            </a:xfrm>
            <a:prstGeom prst="line">
              <a:avLst/>
            </a:prstGeom>
            <a:ln w="952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1B1854B1-BEAF-E1F7-20FF-44D839DBCA67}"/>
              </a:ext>
            </a:extLst>
          </p:cNvPr>
          <p:cNvGrpSpPr/>
          <p:nvPr/>
        </p:nvGrpSpPr>
        <p:grpSpPr>
          <a:xfrm rot="20609105">
            <a:off x="2085307" y="4972241"/>
            <a:ext cx="641558" cy="628302"/>
            <a:chOff x="260362" y="3993613"/>
            <a:chExt cx="1105593" cy="1082744"/>
          </a:xfrm>
        </p:grpSpPr>
        <p:sp>
          <p:nvSpPr>
            <p:cNvPr id="100" name="Free-form: Shape 99">
              <a:extLst>
                <a:ext uri="{FF2B5EF4-FFF2-40B4-BE49-F238E27FC236}">
                  <a16:creationId xmlns:a16="http://schemas.microsoft.com/office/drawing/2014/main" id="{7D576A5F-F91E-233A-C5C1-203960683F29}"/>
                </a:ext>
              </a:extLst>
            </p:cNvPr>
            <p:cNvSpPr/>
            <p:nvPr/>
          </p:nvSpPr>
          <p:spPr>
            <a:xfrm>
              <a:off x="352351" y="4754504"/>
              <a:ext cx="216000" cy="200056"/>
            </a:xfrm>
            <a:custGeom>
              <a:avLst/>
              <a:gdLst>
                <a:gd name="connsiteX0" fmla="*/ 30129 w 354770"/>
                <a:gd name="connsiteY0" fmla="*/ 642711 h 643248"/>
                <a:gd name="connsiteX1" fmla="*/ 10242 w 354770"/>
                <a:gd name="connsiteY1" fmla="*/ 514253 h 643248"/>
                <a:gd name="connsiteX2" fmla="*/ 232760 w 354770"/>
                <a:gd name="connsiteY2" fmla="*/ 48794 h 643248"/>
                <a:gd name="connsiteX3" fmla="*/ 263934 w 354770"/>
                <a:gd name="connsiteY3" fmla="*/ 16007 h 643248"/>
                <a:gd name="connsiteX4" fmla="*/ 354231 w 354770"/>
                <a:gd name="connsiteY4" fmla="*/ 54706 h 643248"/>
                <a:gd name="connsiteX5" fmla="*/ 341869 w 354770"/>
                <a:gd name="connsiteY5" fmla="*/ 125116 h 643248"/>
                <a:gd name="connsiteX6" fmla="*/ 130101 w 354770"/>
                <a:gd name="connsiteY6" fmla="*/ 557252 h 643248"/>
                <a:gd name="connsiteX7" fmla="*/ 29592 w 354770"/>
                <a:gd name="connsiteY7" fmla="*/ 643249 h 64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0" h="643248">
                  <a:moveTo>
                    <a:pt x="30129" y="642711"/>
                  </a:moveTo>
                  <a:cubicBezTo>
                    <a:pt x="-10719" y="602938"/>
                    <a:pt x="-2120" y="555639"/>
                    <a:pt x="10242" y="514253"/>
                  </a:cubicBezTo>
                  <a:cubicBezTo>
                    <a:pt x="61303" y="348709"/>
                    <a:pt x="137626" y="193914"/>
                    <a:pt x="232760" y="48794"/>
                  </a:cubicBezTo>
                  <a:cubicBezTo>
                    <a:pt x="240822" y="36431"/>
                    <a:pt x="252109" y="25144"/>
                    <a:pt x="263934" y="16007"/>
                  </a:cubicBezTo>
                  <a:cubicBezTo>
                    <a:pt x="305320" y="-16242"/>
                    <a:pt x="349931" y="2033"/>
                    <a:pt x="354231" y="54706"/>
                  </a:cubicBezTo>
                  <a:cubicBezTo>
                    <a:pt x="356381" y="77818"/>
                    <a:pt x="352081" y="104154"/>
                    <a:pt x="341869" y="125116"/>
                  </a:cubicBezTo>
                  <a:cubicBezTo>
                    <a:pt x="273071" y="269699"/>
                    <a:pt x="203736" y="414281"/>
                    <a:pt x="130101" y="557252"/>
                  </a:cubicBezTo>
                  <a:cubicBezTo>
                    <a:pt x="110214" y="595950"/>
                    <a:pt x="80115" y="633037"/>
                    <a:pt x="29592" y="643249"/>
                  </a:cubicBezTo>
                  <a:close/>
                </a:path>
              </a:pathLst>
            </a:custGeom>
            <a:solidFill>
              <a:schemeClr val="accent3"/>
            </a:solidFill>
            <a:ln w="53641" cap="flat">
              <a:noFill/>
              <a:prstDash val="solid"/>
              <a:miter/>
            </a:ln>
          </p:spPr>
          <p:txBody>
            <a:bodyPr rtlCol="0" anchor="ctr"/>
            <a:lstStyle/>
            <a:p>
              <a:endParaRPr lang="en-NZ"/>
            </a:p>
          </p:txBody>
        </p:sp>
        <p:sp>
          <p:nvSpPr>
            <p:cNvPr id="101" name="Free-form: Shape 100">
              <a:extLst>
                <a:ext uri="{FF2B5EF4-FFF2-40B4-BE49-F238E27FC236}">
                  <a16:creationId xmlns:a16="http://schemas.microsoft.com/office/drawing/2014/main" id="{5048C208-6155-7425-F268-3780D7857238}"/>
                </a:ext>
              </a:extLst>
            </p:cNvPr>
            <p:cNvSpPr/>
            <p:nvPr/>
          </p:nvSpPr>
          <p:spPr>
            <a:xfrm>
              <a:off x="1003046" y="4005968"/>
              <a:ext cx="223419" cy="261966"/>
            </a:xfrm>
            <a:custGeom>
              <a:avLst/>
              <a:gdLst>
                <a:gd name="connsiteX0" fmla="*/ 541043 w 541580"/>
                <a:gd name="connsiteY0" fmla="*/ 42065 h 494271"/>
                <a:gd name="connsiteX1" fmla="*/ 487832 w 541580"/>
                <a:gd name="connsiteY1" fmla="*/ 128063 h 494271"/>
                <a:gd name="connsiteX2" fmla="*/ 127182 w 541580"/>
                <a:gd name="connsiteY2" fmla="*/ 455927 h 494271"/>
                <a:gd name="connsiteX3" fmla="*/ 15923 w 541580"/>
                <a:gd name="connsiteY3" fmla="*/ 475276 h 494271"/>
                <a:gd name="connsiteX4" fmla="*/ 43334 w 541580"/>
                <a:gd name="connsiteY4" fmla="*/ 365092 h 494271"/>
                <a:gd name="connsiteX5" fmla="*/ 405060 w 541580"/>
                <a:gd name="connsiteY5" fmla="*/ 25941 h 494271"/>
                <a:gd name="connsiteX6" fmla="*/ 479232 w 541580"/>
                <a:gd name="connsiteY6" fmla="*/ 142 h 494271"/>
                <a:gd name="connsiteX7" fmla="*/ 541580 w 541580"/>
                <a:gd name="connsiteY7" fmla="*/ 41528 h 49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80" h="494271">
                  <a:moveTo>
                    <a:pt x="541043" y="42065"/>
                  </a:moveTo>
                  <a:cubicBezTo>
                    <a:pt x="519006" y="78614"/>
                    <a:pt x="508257" y="108713"/>
                    <a:pt x="487832" y="128063"/>
                  </a:cubicBezTo>
                  <a:cubicBezTo>
                    <a:pt x="369049" y="239321"/>
                    <a:pt x="249190" y="348430"/>
                    <a:pt x="127182" y="455927"/>
                  </a:cubicBezTo>
                  <a:cubicBezTo>
                    <a:pt x="96545" y="483338"/>
                    <a:pt x="53547" y="515587"/>
                    <a:pt x="15923" y="475276"/>
                  </a:cubicBezTo>
                  <a:cubicBezTo>
                    <a:pt x="-22776" y="434427"/>
                    <a:pt x="18073" y="395729"/>
                    <a:pt x="43334" y="365092"/>
                  </a:cubicBezTo>
                  <a:cubicBezTo>
                    <a:pt x="149218" y="236634"/>
                    <a:pt x="270689" y="123763"/>
                    <a:pt x="405060" y="25941"/>
                  </a:cubicBezTo>
                  <a:cubicBezTo>
                    <a:pt x="425484" y="10891"/>
                    <a:pt x="455046" y="-1471"/>
                    <a:pt x="479232" y="142"/>
                  </a:cubicBezTo>
                  <a:cubicBezTo>
                    <a:pt x="499119" y="1217"/>
                    <a:pt x="517394" y="24866"/>
                    <a:pt x="541580" y="41528"/>
                  </a:cubicBezTo>
                  <a:close/>
                </a:path>
              </a:pathLst>
            </a:custGeom>
            <a:solidFill>
              <a:schemeClr val="accent3"/>
            </a:solidFill>
            <a:ln w="53641" cap="flat">
              <a:noFill/>
              <a:prstDash val="solid"/>
              <a:miter/>
            </a:ln>
          </p:spPr>
          <p:txBody>
            <a:bodyPr rtlCol="0" anchor="ctr"/>
            <a:lstStyle/>
            <a:p>
              <a:endParaRPr lang="en-NZ"/>
            </a:p>
          </p:txBody>
        </p:sp>
        <p:sp>
          <p:nvSpPr>
            <p:cNvPr id="102" name="Free-form: Shape 101">
              <a:extLst>
                <a:ext uri="{FF2B5EF4-FFF2-40B4-BE49-F238E27FC236}">
                  <a16:creationId xmlns:a16="http://schemas.microsoft.com/office/drawing/2014/main" id="{F3BC4CFD-8719-BFC8-ACA2-4BF16E6EB1E2}"/>
                </a:ext>
              </a:extLst>
            </p:cNvPr>
            <p:cNvSpPr/>
            <p:nvPr/>
          </p:nvSpPr>
          <p:spPr>
            <a:xfrm>
              <a:off x="751300" y="3993613"/>
              <a:ext cx="102336" cy="261965"/>
            </a:xfrm>
            <a:custGeom>
              <a:avLst/>
              <a:gdLst>
                <a:gd name="connsiteX0" fmla="*/ 159643 w 159643"/>
                <a:gd name="connsiteY0" fmla="*/ 255694 h 662190"/>
                <a:gd name="connsiteX1" fmla="*/ 131157 w 159643"/>
                <a:gd name="connsiteY1" fmla="*/ 524972 h 662190"/>
                <a:gd name="connsiteX2" fmla="*/ 103745 w 159643"/>
                <a:gd name="connsiteY2" fmla="*/ 619569 h 662190"/>
                <a:gd name="connsiteX3" fmla="*/ 43547 w 159643"/>
                <a:gd name="connsiteY3" fmla="*/ 662030 h 662190"/>
                <a:gd name="connsiteX4" fmla="*/ 11 w 159643"/>
                <a:gd name="connsiteY4" fmla="*/ 604520 h 662190"/>
                <a:gd name="connsiteX5" fmla="*/ 5923 w 159643"/>
                <a:gd name="connsiteY5" fmla="*/ 342228 h 662190"/>
                <a:gd name="connsiteX6" fmla="*/ 38172 w 159643"/>
                <a:gd name="connsiteY6" fmla="*/ 100361 h 662190"/>
                <a:gd name="connsiteX7" fmla="*/ 100520 w 159643"/>
                <a:gd name="connsiteY7" fmla="*/ 927 h 662190"/>
                <a:gd name="connsiteX8" fmla="*/ 153193 w 159643"/>
                <a:gd name="connsiteY8" fmla="*/ 101436 h 662190"/>
                <a:gd name="connsiteX9" fmla="*/ 153193 w 159643"/>
                <a:gd name="connsiteY9" fmla="*/ 255156 h 662190"/>
                <a:gd name="connsiteX10" fmla="*/ 159106 w 159643"/>
                <a:gd name="connsiteY10" fmla="*/ 255156 h 6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43" h="662190">
                  <a:moveTo>
                    <a:pt x="159643" y="255694"/>
                  </a:moveTo>
                  <a:cubicBezTo>
                    <a:pt x="150506" y="345453"/>
                    <a:pt x="142444" y="435750"/>
                    <a:pt x="131157" y="524972"/>
                  </a:cubicBezTo>
                  <a:cubicBezTo>
                    <a:pt x="126857" y="557221"/>
                    <a:pt x="119869" y="591620"/>
                    <a:pt x="103745" y="619569"/>
                  </a:cubicBezTo>
                  <a:cubicBezTo>
                    <a:pt x="92458" y="639456"/>
                    <a:pt x="65584" y="659880"/>
                    <a:pt x="43547" y="662030"/>
                  </a:cubicBezTo>
                  <a:cubicBezTo>
                    <a:pt x="11298" y="664718"/>
                    <a:pt x="11" y="633006"/>
                    <a:pt x="11" y="604520"/>
                  </a:cubicBezTo>
                  <a:cubicBezTo>
                    <a:pt x="11" y="516910"/>
                    <a:pt x="-527" y="429301"/>
                    <a:pt x="5923" y="342228"/>
                  </a:cubicBezTo>
                  <a:cubicBezTo>
                    <a:pt x="11836" y="261069"/>
                    <a:pt x="26348" y="180984"/>
                    <a:pt x="38172" y="100361"/>
                  </a:cubicBezTo>
                  <a:cubicBezTo>
                    <a:pt x="44084" y="58438"/>
                    <a:pt x="51072" y="13289"/>
                    <a:pt x="100520" y="927"/>
                  </a:cubicBezTo>
                  <a:cubicBezTo>
                    <a:pt x="130619" y="-6597"/>
                    <a:pt x="151043" y="32101"/>
                    <a:pt x="153193" y="101436"/>
                  </a:cubicBezTo>
                  <a:cubicBezTo>
                    <a:pt x="155343" y="152497"/>
                    <a:pt x="153193" y="204096"/>
                    <a:pt x="153193" y="255156"/>
                  </a:cubicBezTo>
                  <a:lnTo>
                    <a:pt x="159106" y="255156"/>
                  </a:lnTo>
                  <a:close/>
                </a:path>
              </a:pathLst>
            </a:custGeom>
            <a:solidFill>
              <a:schemeClr val="accent3"/>
            </a:solidFill>
            <a:ln w="53641" cap="flat">
              <a:noFill/>
              <a:prstDash val="solid"/>
              <a:miter/>
            </a:ln>
          </p:spPr>
          <p:txBody>
            <a:bodyPr rtlCol="0" anchor="ctr"/>
            <a:lstStyle/>
            <a:p>
              <a:endParaRPr lang="en-NZ"/>
            </a:p>
          </p:txBody>
        </p:sp>
        <p:sp>
          <p:nvSpPr>
            <p:cNvPr id="103" name="Free-form: Shape 102">
              <a:extLst>
                <a:ext uri="{FF2B5EF4-FFF2-40B4-BE49-F238E27FC236}">
                  <a16:creationId xmlns:a16="http://schemas.microsoft.com/office/drawing/2014/main" id="{11021E88-3746-142B-8CBF-906ACD3BDAF3}"/>
                </a:ext>
              </a:extLst>
            </p:cNvPr>
            <p:cNvSpPr/>
            <p:nvPr/>
          </p:nvSpPr>
          <p:spPr>
            <a:xfrm>
              <a:off x="764510" y="4811323"/>
              <a:ext cx="108000" cy="265034"/>
            </a:xfrm>
            <a:custGeom>
              <a:avLst/>
              <a:gdLst>
                <a:gd name="connsiteX0" fmla="*/ 124981 w 166324"/>
                <a:gd name="connsiteY0" fmla="*/ 649998 h 649998"/>
                <a:gd name="connsiteX1" fmla="*/ 49196 w 166324"/>
                <a:gd name="connsiteY1" fmla="*/ 558089 h 649998"/>
                <a:gd name="connsiteX2" fmla="*/ 1360 w 166324"/>
                <a:gd name="connsiteY2" fmla="*/ 82417 h 649998"/>
                <a:gd name="connsiteX3" fmla="*/ 2973 w 166324"/>
                <a:gd name="connsiteY3" fmla="*/ 64143 h 649998"/>
                <a:gd name="connsiteX4" fmla="*/ 55108 w 166324"/>
                <a:gd name="connsiteY4" fmla="*/ 182 h 649998"/>
                <a:gd name="connsiteX5" fmla="*/ 113694 w 166324"/>
                <a:gd name="connsiteY5" fmla="*/ 56618 h 649998"/>
                <a:gd name="connsiteX6" fmla="*/ 149705 w 166324"/>
                <a:gd name="connsiteY6" fmla="*/ 279673 h 649998"/>
                <a:gd name="connsiteX7" fmla="*/ 165830 w 166324"/>
                <a:gd name="connsiteY7" fmla="*/ 532290 h 649998"/>
                <a:gd name="connsiteX8" fmla="*/ 124981 w 166324"/>
                <a:gd name="connsiteY8" fmla="*/ 649461 h 6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24" h="649998">
                  <a:moveTo>
                    <a:pt x="124981" y="649998"/>
                  </a:moveTo>
                  <a:cubicBezTo>
                    <a:pt x="72308" y="633874"/>
                    <a:pt x="58871" y="596250"/>
                    <a:pt x="49196" y="558089"/>
                  </a:cubicBezTo>
                  <a:cubicBezTo>
                    <a:pt x="8347" y="402219"/>
                    <a:pt x="-4552" y="243124"/>
                    <a:pt x="1360" y="82417"/>
                  </a:cubicBezTo>
                  <a:cubicBezTo>
                    <a:pt x="1360" y="76505"/>
                    <a:pt x="1898" y="70593"/>
                    <a:pt x="2973" y="64143"/>
                  </a:cubicBezTo>
                  <a:cubicBezTo>
                    <a:pt x="7810" y="32969"/>
                    <a:pt x="17484" y="2870"/>
                    <a:pt x="55108" y="182"/>
                  </a:cubicBezTo>
                  <a:cubicBezTo>
                    <a:pt x="93270" y="-2505"/>
                    <a:pt x="108319" y="24907"/>
                    <a:pt x="113694" y="56618"/>
                  </a:cubicBezTo>
                  <a:cubicBezTo>
                    <a:pt x="127131" y="130790"/>
                    <a:pt x="141643" y="204963"/>
                    <a:pt x="149705" y="279673"/>
                  </a:cubicBezTo>
                  <a:cubicBezTo>
                    <a:pt x="158842" y="363520"/>
                    <a:pt x="160455" y="448443"/>
                    <a:pt x="165830" y="532290"/>
                  </a:cubicBezTo>
                  <a:cubicBezTo>
                    <a:pt x="168517" y="575826"/>
                    <a:pt x="160992" y="615600"/>
                    <a:pt x="124981" y="649461"/>
                  </a:cubicBezTo>
                  <a:close/>
                </a:path>
              </a:pathLst>
            </a:custGeom>
            <a:solidFill>
              <a:schemeClr val="accent3"/>
            </a:solidFill>
            <a:ln w="53641" cap="flat">
              <a:noFill/>
              <a:prstDash val="solid"/>
              <a:miter/>
            </a:ln>
          </p:spPr>
          <p:txBody>
            <a:bodyPr rtlCol="0" anchor="ctr"/>
            <a:lstStyle/>
            <a:p>
              <a:endParaRPr lang="en-NZ"/>
            </a:p>
          </p:txBody>
        </p:sp>
        <p:sp>
          <p:nvSpPr>
            <p:cNvPr id="104" name="Free-form: Shape 103">
              <a:extLst>
                <a:ext uri="{FF2B5EF4-FFF2-40B4-BE49-F238E27FC236}">
                  <a16:creationId xmlns:a16="http://schemas.microsoft.com/office/drawing/2014/main" id="{A721E2BA-7462-C473-2DE9-36FF713AA70A}"/>
                </a:ext>
              </a:extLst>
            </p:cNvPr>
            <p:cNvSpPr/>
            <p:nvPr/>
          </p:nvSpPr>
          <p:spPr>
            <a:xfrm>
              <a:off x="1142534" y="4348634"/>
              <a:ext cx="223421" cy="153452"/>
            </a:xfrm>
            <a:custGeom>
              <a:avLst/>
              <a:gdLst>
                <a:gd name="connsiteX0" fmla="*/ 81710 w 610762"/>
                <a:gd name="connsiteY0" fmla="*/ 200088 h 206537"/>
                <a:gd name="connsiteX1" fmla="*/ 45699 w 610762"/>
                <a:gd name="connsiteY1" fmla="*/ 199013 h 206537"/>
                <a:gd name="connsiteX2" fmla="*/ 13 w 610762"/>
                <a:gd name="connsiteY2" fmla="*/ 165689 h 206537"/>
                <a:gd name="connsiteX3" fmla="*/ 27962 w 610762"/>
                <a:gd name="connsiteY3" fmla="*/ 107104 h 206537"/>
                <a:gd name="connsiteX4" fmla="*/ 59674 w 610762"/>
                <a:gd name="connsiteY4" fmla="*/ 90442 h 206537"/>
                <a:gd name="connsiteX5" fmla="*/ 499871 w 610762"/>
                <a:gd name="connsiteY5" fmla="*/ 145 h 206537"/>
                <a:gd name="connsiteX6" fmla="*/ 610593 w 610762"/>
                <a:gd name="connsiteY6" fmla="*/ 52818 h 206537"/>
                <a:gd name="connsiteX7" fmla="*/ 517608 w 610762"/>
                <a:gd name="connsiteY7" fmla="*/ 124303 h 206537"/>
                <a:gd name="connsiteX8" fmla="*/ 82785 w 610762"/>
                <a:gd name="connsiteY8" fmla="*/ 206538 h 206537"/>
                <a:gd name="connsiteX9" fmla="*/ 81710 w 610762"/>
                <a:gd name="connsiteY9" fmla="*/ 200088 h 20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762" h="206537">
                  <a:moveTo>
                    <a:pt x="81710" y="200088"/>
                  </a:moveTo>
                  <a:cubicBezTo>
                    <a:pt x="69886" y="200088"/>
                    <a:pt x="55911" y="203850"/>
                    <a:pt x="45699" y="199013"/>
                  </a:cubicBezTo>
                  <a:cubicBezTo>
                    <a:pt x="27962" y="190413"/>
                    <a:pt x="13" y="177514"/>
                    <a:pt x="13" y="165689"/>
                  </a:cubicBezTo>
                  <a:cubicBezTo>
                    <a:pt x="-524" y="146340"/>
                    <a:pt x="15600" y="124840"/>
                    <a:pt x="27962" y="107104"/>
                  </a:cubicBezTo>
                  <a:cubicBezTo>
                    <a:pt x="34412" y="98504"/>
                    <a:pt x="48386" y="95279"/>
                    <a:pt x="59674" y="90442"/>
                  </a:cubicBezTo>
                  <a:cubicBezTo>
                    <a:pt x="199419" y="27556"/>
                    <a:pt x="348301" y="4982"/>
                    <a:pt x="499871" y="145"/>
                  </a:cubicBezTo>
                  <a:cubicBezTo>
                    <a:pt x="570819" y="-2005"/>
                    <a:pt x="613818" y="20031"/>
                    <a:pt x="610593" y="52818"/>
                  </a:cubicBezTo>
                  <a:cubicBezTo>
                    <a:pt x="605218" y="106566"/>
                    <a:pt x="556845" y="115703"/>
                    <a:pt x="517608" y="124303"/>
                  </a:cubicBezTo>
                  <a:cubicBezTo>
                    <a:pt x="373026" y="153864"/>
                    <a:pt x="227905" y="179664"/>
                    <a:pt x="82785" y="206538"/>
                  </a:cubicBezTo>
                  <a:cubicBezTo>
                    <a:pt x="82785" y="204388"/>
                    <a:pt x="82248" y="202238"/>
                    <a:pt x="81710" y="200088"/>
                  </a:cubicBezTo>
                  <a:close/>
                </a:path>
              </a:pathLst>
            </a:custGeom>
            <a:solidFill>
              <a:schemeClr val="accent3"/>
            </a:solidFill>
            <a:ln w="53641" cap="flat">
              <a:noFill/>
              <a:prstDash val="solid"/>
              <a:miter/>
            </a:ln>
          </p:spPr>
          <p:txBody>
            <a:bodyPr rtlCol="0" anchor="ctr"/>
            <a:lstStyle/>
            <a:p>
              <a:endParaRPr lang="en-NZ"/>
            </a:p>
          </p:txBody>
        </p:sp>
        <p:sp>
          <p:nvSpPr>
            <p:cNvPr id="105" name="Free-form: Shape 104">
              <a:extLst>
                <a:ext uri="{FF2B5EF4-FFF2-40B4-BE49-F238E27FC236}">
                  <a16:creationId xmlns:a16="http://schemas.microsoft.com/office/drawing/2014/main" id="{D04BE809-249E-6E9F-C5CE-116C1C46864A}"/>
                </a:ext>
              </a:extLst>
            </p:cNvPr>
            <p:cNvSpPr/>
            <p:nvPr/>
          </p:nvSpPr>
          <p:spPr>
            <a:xfrm>
              <a:off x="1020587" y="4693196"/>
              <a:ext cx="216000" cy="200056"/>
            </a:xfrm>
            <a:custGeom>
              <a:avLst/>
              <a:gdLst>
                <a:gd name="connsiteX0" fmla="*/ 397066 w 411588"/>
                <a:gd name="connsiteY0" fmla="*/ 413453 h 413452"/>
                <a:gd name="connsiteX1" fmla="*/ 333106 w 411588"/>
                <a:gd name="connsiteY1" fmla="*/ 388191 h 413452"/>
                <a:gd name="connsiteX2" fmla="*/ 42866 w 411588"/>
                <a:gd name="connsiteY2" fmla="*/ 133425 h 413452"/>
                <a:gd name="connsiteX3" fmla="*/ 3092 w 411588"/>
                <a:gd name="connsiteY3" fmla="*/ 63552 h 413452"/>
                <a:gd name="connsiteX4" fmla="*/ 63290 w 411588"/>
                <a:gd name="connsiteY4" fmla="*/ 2279 h 413452"/>
                <a:gd name="connsiteX5" fmla="*/ 126713 w 411588"/>
                <a:gd name="connsiteY5" fmla="*/ 35603 h 413452"/>
                <a:gd name="connsiteX6" fmla="*/ 391154 w 411588"/>
                <a:gd name="connsiteY6" fmla="*/ 315631 h 413452"/>
                <a:gd name="connsiteX7" fmla="*/ 396529 w 411588"/>
                <a:gd name="connsiteY7" fmla="*/ 412915 h 41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88" h="413452">
                  <a:moveTo>
                    <a:pt x="397066" y="413453"/>
                  </a:moveTo>
                  <a:cubicBezTo>
                    <a:pt x="375567" y="404853"/>
                    <a:pt x="352455" y="399478"/>
                    <a:pt x="333106" y="388191"/>
                  </a:cubicBezTo>
                  <a:cubicBezTo>
                    <a:pt x="219697" y="322618"/>
                    <a:pt x="127788" y="231784"/>
                    <a:pt x="42866" y="133425"/>
                  </a:cubicBezTo>
                  <a:cubicBezTo>
                    <a:pt x="25666" y="113538"/>
                    <a:pt x="11692" y="88276"/>
                    <a:pt x="3092" y="63552"/>
                  </a:cubicBezTo>
                  <a:cubicBezTo>
                    <a:pt x="-10345" y="23241"/>
                    <a:pt x="21904" y="-9008"/>
                    <a:pt x="63290" y="2279"/>
                  </a:cubicBezTo>
                  <a:cubicBezTo>
                    <a:pt x="85864" y="8729"/>
                    <a:pt x="107364" y="21628"/>
                    <a:pt x="126713" y="35603"/>
                  </a:cubicBezTo>
                  <a:cubicBezTo>
                    <a:pt x="233134" y="111925"/>
                    <a:pt x="321819" y="204910"/>
                    <a:pt x="391154" y="315631"/>
                  </a:cubicBezTo>
                  <a:cubicBezTo>
                    <a:pt x="408891" y="344117"/>
                    <a:pt x="423940" y="373142"/>
                    <a:pt x="396529" y="412915"/>
                  </a:cubicBezTo>
                  <a:close/>
                </a:path>
              </a:pathLst>
            </a:custGeom>
            <a:solidFill>
              <a:schemeClr val="accent3"/>
            </a:solidFill>
            <a:ln w="53641" cap="flat">
              <a:noFill/>
              <a:prstDash val="solid"/>
              <a:miter/>
            </a:ln>
          </p:spPr>
          <p:txBody>
            <a:bodyPr rtlCol="0" anchor="ctr"/>
            <a:lstStyle/>
            <a:p>
              <a:endParaRPr lang="en-NZ"/>
            </a:p>
          </p:txBody>
        </p:sp>
        <p:sp>
          <p:nvSpPr>
            <p:cNvPr id="106" name="Free-form: Shape 105">
              <a:extLst>
                <a:ext uri="{FF2B5EF4-FFF2-40B4-BE49-F238E27FC236}">
                  <a16:creationId xmlns:a16="http://schemas.microsoft.com/office/drawing/2014/main" id="{8B692C2B-46B4-3867-7CAF-F7FA13DEDA1E}"/>
                </a:ext>
              </a:extLst>
            </p:cNvPr>
            <p:cNvSpPr/>
            <p:nvPr/>
          </p:nvSpPr>
          <p:spPr>
            <a:xfrm>
              <a:off x="260362" y="4476201"/>
              <a:ext cx="227418" cy="108000"/>
            </a:xfrm>
            <a:custGeom>
              <a:avLst/>
              <a:gdLst>
                <a:gd name="connsiteX0" fmla="*/ 0 w 572297"/>
                <a:gd name="connsiteY0" fmla="*/ 90297 h 153049"/>
                <a:gd name="connsiteX1" fmla="*/ 104272 w 572297"/>
                <a:gd name="connsiteY1" fmla="*/ 48373 h 153049"/>
                <a:gd name="connsiteX2" fmla="*/ 454172 w 572297"/>
                <a:gd name="connsiteY2" fmla="*/ 1612 h 153049"/>
                <a:gd name="connsiteX3" fmla="*/ 534795 w 572297"/>
                <a:gd name="connsiteY3" fmla="*/ 6450 h 153049"/>
                <a:gd name="connsiteX4" fmla="*/ 571881 w 572297"/>
                <a:gd name="connsiteY4" fmla="*/ 38699 h 153049"/>
                <a:gd name="connsiteX5" fmla="*/ 551994 w 572297"/>
                <a:gd name="connsiteY5" fmla="*/ 83847 h 153049"/>
                <a:gd name="connsiteX6" fmla="*/ 477822 w 572297"/>
                <a:gd name="connsiteY6" fmla="*/ 115021 h 153049"/>
                <a:gd name="connsiteX7" fmla="*/ 109646 w 572297"/>
                <a:gd name="connsiteY7" fmla="*/ 150495 h 153049"/>
                <a:gd name="connsiteX8" fmla="*/ 1612 w 572297"/>
                <a:gd name="connsiteY8" fmla="*/ 122008 h 153049"/>
                <a:gd name="connsiteX9" fmla="*/ 0 w 572297"/>
                <a:gd name="connsiteY9" fmla="*/ 89760 h 15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297" h="153049">
                  <a:moveTo>
                    <a:pt x="0" y="90297"/>
                  </a:moveTo>
                  <a:cubicBezTo>
                    <a:pt x="34936" y="75785"/>
                    <a:pt x="68260" y="54286"/>
                    <a:pt x="104272" y="48373"/>
                  </a:cubicBezTo>
                  <a:cubicBezTo>
                    <a:pt x="220368" y="29561"/>
                    <a:pt x="337539" y="15587"/>
                    <a:pt x="454172" y="1612"/>
                  </a:cubicBezTo>
                  <a:cubicBezTo>
                    <a:pt x="480509" y="-1612"/>
                    <a:pt x="508996" y="0"/>
                    <a:pt x="534795" y="6450"/>
                  </a:cubicBezTo>
                  <a:cubicBezTo>
                    <a:pt x="549307" y="10212"/>
                    <a:pt x="568656" y="25799"/>
                    <a:pt x="571881" y="38699"/>
                  </a:cubicBezTo>
                  <a:cubicBezTo>
                    <a:pt x="574568" y="52136"/>
                    <a:pt x="563819" y="75247"/>
                    <a:pt x="551994" y="83847"/>
                  </a:cubicBezTo>
                  <a:cubicBezTo>
                    <a:pt x="529957" y="98897"/>
                    <a:pt x="503621" y="108571"/>
                    <a:pt x="477822" y="115021"/>
                  </a:cubicBezTo>
                  <a:cubicBezTo>
                    <a:pt x="356888" y="145658"/>
                    <a:pt x="233805" y="159095"/>
                    <a:pt x="109646" y="150495"/>
                  </a:cubicBezTo>
                  <a:cubicBezTo>
                    <a:pt x="73098" y="148345"/>
                    <a:pt x="37624" y="132221"/>
                    <a:pt x="1612" y="122008"/>
                  </a:cubicBezTo>
                  <a:cubicBezTo>
                    <a:pt x="1612" y="111259"/>
                    <a:pt x="537" y="100509"/>
                    <a:pt x="0" y="89760"/>
                  </a:cubicBezTo>
                  <a:close/>
                </a:path>
              </a:pathLst>
            </a:custGeom>
            <a:solidFill>
              <a:schemeClr val="accent3"/>
            </a:solidFill>
            <a:ln w="53641" cap="flat">
              <a:noFill/>
              <a:prstDash val="solid"/>
              <a:miter/>
            </a:ln>
          </p:spPr>
          <p:txBody>
            <a:bodyPr rtlCol="0" anchor="ctr"/>
            <a:lstStyle/>
            <a:p>
              <a:endParaRPr lang="en-NZ"/>
            </a:p>
          </p:txBody>
        </p:sp>
        <p:sp>
          <p:nvSpPr>
            <p:cNvPr id="107" name="Free-form: Shape 106">
              <a:extLst>
                <a:ext uri="{FF2B5EF4-FFF2-40B4-BE49-F238E27FC236}">
                  <a16:creationId xmlns:a16="http://schemas.microsoft.com/office/drawing/2014/main" id="{5795E82F-E674-5D27-4B9F-9074A7FABF20}"/>
                </a:ext>
              </a:extLst>
            </p:cNvPr>
            <p:cNvSpPr/>
            <p:nvPr/>
          </p:nvSpPr>
          <p:spPr>
            <a:xfrm>
              <a:off x="384358" y="4068037"/>
              <a:ext cx="255949" cy="262947"/>
            </a:xfrm>
            <a:custGeom>
              <a:avLst/>
              <a:gdLst>
                <a:gd name="connsiteX0" fmla="*/ 0 w 466535"/>
                <a:gd name="connsiteY0" fmla="*/ 0 h 408664"/>
                <a:gd name="connsiteX1" fmla="*/ 123083 w 466535"/>
                <a:gd name="connsiteY1" fmla="*/ 70410 h 408664"/>
                <a:gd name="connsiteX2" fmla="*/ 379462 w 466535"/>
                <a:gd name="connsiteY2" fmla="*/ 255304 h 408664"/>
                <a:gd name="connsiteX3" fmla="*/ 455785 w 466535"/>
                <a:gd name="connsiteY3" fmla="*/ 330552 h 408664"/>
                <a:gd name="connsiteX4" fmla="*/ 461697 w 466535"/>
                <a:gd name="connsiteY4" fmla="*/ 386987 h 408664"/>
                <a:gd name="connsiteX5" fmla="*/ 399349 w 466535"/>
                <a:gd name="connsiteY5" fmla="*/ 408486 h 408664"/>
                <a:gd name="connsiteX6" fmla="*/ 357426 w 466535"/>
                <a:gd name="connsiteY6" fmla="*/ 393974 h 408664"/>
                <a:gd name="connsiteX7" fmla="*/ 7525 w 466535"/>
                <a:gd name="connsiteY7" fmla="*/ 50523 h 408664"/>
                <a:gd name="connsiteX8" fmla="*/ 0 w 466535"/>
                <a:gd name="connsiteY8" fmla="*/ 0 h 40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35" h="408664">
                  <a:moveTo>
                    <a:pt x="0" y="0"/>
                  </a:moveTo>
                  <a:cubicBezTo>
                    <a:pt x="52136" y="29562"/>
                    <a:pt x="89760" y="47298"/>
                    <a:pt x="123083" y="70410"/>
                  </a:cubicBezTo>
                  <a:cubicBezTo>
                    <a:pt x="209618" y="130608"/>
                    <a:pt x="295078" y="191881"/>
                    <a:pt x="379462" y="255304"/>
                  </a:cubicBezTo>
                  <a:cubicBezTo>
                    <a:pt x="407949" y="276803"/>
                    <a:pt x="434823" y="302065"/>
                    <a:pt x="455785" y="330552"/>
                  </a:cubicBezTo>
                  <a:cubicBezTo>
                    <a:pt x="465997" y="344526"/>
                    <a:pt x="470834" y="377312"/>
                    <a:pt x="461697" y="386987"/>
                  </a:cubicBezTo>
                  <a:cubicBezTo>
                    <a:pt x="448260" y="401499"/>
                    <a:pt x="421386" y="406336"/>
                    <a:pt x="399349" y="408486"/>
                  </a:cubicBezTo>
                  <a:cubicBezTo>
                    <a:pt x="385912" y="410099"/>
                    <a:pt x="370863" y="400424"/>
                    <a:pt x="357426" y="393974"/>
                  </a:cubicBezTo>
                  <a:cubicBezTo>
                    <a:pt x="204243" y="316577"/>
                    <a:pt x="100509" y="188656"/>
                    <a:pt x="7525" y="50523"/>
                  </a:cubicBezTo>
                  <a:cubicBezTo>
                    <a:pt x="3225" y="44074"/>
                    <a:pt x="4837" y="33861"/>
                    <a:pt x="0" y="0"/>
                  </a:cubicBezTo>
                  <a:close/>
                </a:path>
              </a:pathLst>
            </a:custGeom>
            <a:solidFill>
              <a:schemeClr val="accent3"/>
            </a:solidFill>
            <a:ln w="53641" cap="flat">
              <a:noFill/>
              <a:prstDash val="solid"/>
              <a:miter/>
            </a:ln>
          </p:spPr>
          <p:txBody>
            <a:bodyPr rtlCol="0" anchor="ctr"/>
            <a:lstStyle/>
            <a:p>
              <a:endParaRPr lang="en-NZ"/>
            </a:p>
          </p:txBody>
        </p:sp>
      </p:grpSp>
      <p:sp>
        <p:nvSpPr>
          <p:cNvPr id="108" name="TextBox 107">
            <a:extLst>
              <a:ext uri="{FF2B5EF4-FFF2-40B4-BE49-F238E27FC236}">
                <a16:creationId xmlns:a16="http://schemas.microsoft.com/office/drawing/2014/main" id="{CBF26424-E8C9-C9D7-E714-687F747B8FD2}"/>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21</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498128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47860-02FD-4DE0-ECF9-2791F796795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5380883-1AD9-5E38-5BF9-EB50C7A2E7F1}"/>
              </a:ext>
            </a:extLst>
          </p:cNvPr>
          <p:cNvSpPr/>
          <p:nvPr/>
        </p:nvSpPr>
        <p:spPr>
          <a:xfrm rot="10800000">
            <a:off x="0" y="5771072"/>
            <a:ext cx="9906000" cy="131014"/>
          </a:xfrm>
          <a:prstGeom prst="rect">
            <a:avLst/>
          </a:prstGeom>
          <a:gradFill flip="none" rotWithShape="1">
            <a:gsLst>
              <a:gs pos="37000">
                <a:schemeClr val="accent3">
                  <a:lumMod val="0"/>
                  <a:lumOff val="100000"/>
                  <a:alpha val="0"/>
                </a:schemeClr>
              </a:gs>
              <a:gs pos="100000">
                <a:schemeClr val="bg1">
                  <a:lumMod val="65000"/>
                  <a:alpha val="2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4" name="Rectangle 3">
            <a:extLst>
              <a:ext uri="{FF2B5EF4-FFF2-40B4-BE49-F238E27FC236}">
                <a16:creationId xmlns:a16="http://schemas.microsoft.com/office/drawing/2014/main" id="{016C379F-ABF6-2106-53B5-365A1068BF2D}"/>
              </a:ext>
            </a:extLst>
          </p:cNvPr>
          <p:cNvSpPr/>
          <p:nvPr/>
        </p:nvSpPr>
        <p:spPr>
          <a:xfrm>
            <a:off x="0" y="5903813"/>
            <a:ext cx="9906000" cy="95646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1"/>
          </a:p>
        </p:txBody>
      </p:sp>
      <p:cxnSp>
        <p:nvCxnSpPr>
          <p:cNvPr id="84" name="Straight Connector 83">
            <a:extLst>
              <a:ext uri="{FF2B5EF4-FFF2-40B4-BE49-F238E27FC236}">
                <a16:creationId xmlns:a16="http://schemas.microsoft.com/office/drawing/2014/main" id="{F2C15851-1DC6-2F8F-5B14-AF4A8D9C94EA}"/>
              </a:ext>
            </a:extLst>
          </p:cNvPr>
          <p:cNvCxnSpPr>
            <a:cxnSpLocks/>
          </p:cNvCxnSpPr>
          <p:nvPr/>
        </p:nvCxnSpPr>
        <p:spPr>
          <a:xfrm>
            <a:off x="1990916" y="6140968"/>
            <a:ext cx="0" cy="46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662B08B2-DCFD-E248-AE2E-1738FEAA64DD}"/>
              </a:ext>
            </a:extLst>
          </p:cNvPr>
          <p:cNvSpPr txBox="1"/>
          <p:nvPr/>
        </p:nvSpPr>
        <p:spPr>
          <a:xfrm>
            <a:off x="2116180" y="6176511"/>
            <a:ext cx="1027307" cy="440185"/>
          </a:xfrm>
          <a:prstGeom prst="rect">
            <a:avLst/>
          </a:prstGeom>
          <a:noFill/>
        </p:spPr>
        <p:txBody>
          <a:bodyPr wrap="square">
            <a:spAutoFit/>
          </a:bodyPr>
          <a:lstStyle/>
          <a:p>
            <a:pPr defTabSz="914423">
              <a:lnSpc>
                <a:spcPts val="900"/>
              </a:lnSpc>
              <a:defRPr/>
            </a:pPr>
            <a:r>
              <a:rPr lang="en-NZ" sz="900" b="1" kern="0">
                <a:solidFill>
                  <a:srgbClr val="FFFFFF">
                    <a:lumMod val="50000"/>
                  </a:srgbClr>
                </a:solidFill>
              </a:rPr>
              <a:t>Insert your company name/logo</a:t>
            </a:r>
          </a:p>
        </p:txBody>
      </p:sp>
      <p:sp>
        <p:nvSpPr>
          <p:cNvPr id="87" name="TextBox 86">
            <a:extLst>
              <a:ext uri="{FF2B5EF4-FFF2-40B4-BE49-F238E27FC236}">
                <a16:creationId xmlns:a16="http://schemas.microsoft.com/office/drawing/2014/main" id="{4F788A84-493C-FC79-95E8-9467AA63A5B0}"/>
              </a:ext>
            </a:extLst>
          </p:cNvPr>
          <p:cNvSpPr txBox="1"/>
          <p:nvPr/>
        </p:nvSpPr>
        <p:spPr>
          <a:xfrm>
            <a:off x="357954" y="6165234"/>
            <a:ext cx="1592763" cy="379591"/>
          </a:xfrm>
          <a:prstGeom prst="rect">
            <a:avLst/>
          </a:prstGeom>
          <a:noFill/>
        </p:spPr>
        <p:txBody>
          <a:bodyPr wrap="square" lIns="0" tIns="0" rIns="36000">
            <a:spAutoFit/>
          </a:bodyPr>
          <a:lstStyle/>
          <a:p>
            <a:pPr defTabSz="914423">
              <a:lnSpc>
                <a:spcPts val="1300"/>
              </a:lnSpc>
              <a:defRPr/>
            </a:pP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Worker supports assessment</a:t>
            </a:r>
          </a:p>
        </p:txBody>
      </p:sp>
      <p:sp>
        <p:nvSpPr>
          <p:cNvPr id="89" name="TextBox 88">
            <a:extLst>
              <a:ext uri="{FF2B5EF4-FFF2-40B4-BE49-F238E27FC236}">
                <a16:creationId xmlns:a16="http://schemas.microsoft.com/office/drawing/2014/main" id="{C1DCAC16-C331-E1BD-6E13-F526B460A980}"/>
              </a:ext>
            </a:extLst>
          </p:cNvPr>
          <p:cNvSpPr txBox="1"/>
          <p:nvPr/>
        </p:nvSpPr>
        <p:spPr>
          <a:xfrm>
            <a:off x="345057" y="6463849"/>
            <a:ext cx="1554648" cy="200055"/>
          </a:xfrm>
          <a:prstGeom prst="rect">
            <a:avLst/>
          </a:prstGeom>
          <a:noFill/>
        </p:spPr>
        <p:txBody>
          <a:bodyPr wrap="square" lIns="0" rIns="0">
            <a:spAutoFit/>
          </a:bodyPr>
          <a:lstStyle/>
          <a:p>
            <a:r>
              <a:rPr lang="en-US" sz="7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solidFill>
                <a:schemeClr val="bg1">
                  <a:lumMod val="85000"/>
                </a:schemeClr>
              </a:solidFill>
              <a:latin typeface="Segoe UI Black" panose="020B0A02040204020203" pitchFamily="34" charset="0"/>
              <a:ea typeface="Segoe UI Black" panose="020B0A02040204020203" pitchFamily="34" charset="0"/>
            </a:endParaRPr>
          </a:p>
        </p:txBody>
      </p:sp>
      <p:graphicFrame>
        <p:nvGraphicFramePr>
          <p:cNvPr id="91" name="Table 90">
            <a:extLst>
              <a:ext uri="{FF2B5EF4-FFF2-40B4-BE49-F238E27FC236}">
                <a16:creationId xmlns:a16="http://schemas.microsoft.com/office/drawing/2014/main" id="{1423B33B-B39C-48D7-FE2E-87104C54C163}"/>
              </a:ext>
            </a:extLst>
          </p:cNvPr>
          <p:cNvGraphicFramePr>
            <a:graphicFrameLocks noGrp="1"/>
          </p:cNvGraphicFramePr>
          <p:nvPr>
            <p:extLst>
              <p:ext uri="{D42A27DB-BD31-4B8C-83A1-F6EECF244321}">
                <p14:modId xmlns:p14="http://schemas.microsoft.com/office/powerpoint/2010/main" val="1770191056"/>
              </p:ext>
            </p:extLst>
          </p:nvPr>
        </p:nvGraphicFramePr>
        <p:xfrm>
          <a:off x="329809" y="218383"/>
          <a:ext cx="5209400" cy="2050062"/>
        </p:xfrm>
        <a:graphic>
          <a:graphicData uri="http://schemas.openxmlformats.org/drawingml/2006/table">
            <a:tbl>
              <a:tblPr firstRow="1" bandRow="1"/>
              <a:tblGrid>
                <a:gridCol w="529400">
                  <a:extLst>
                    <a:ext uri="{9D8B030D-6E8A-4147-A177-3AD203B41FA5}">
                      <a16:colId xmlns:a16="http://schemas.microsoft.com/office/drawing/2014/main" val="2347246916"/>
                    </a:ext>
                  </a:extLst>
                </a:gridCol>
                <a:gridCol w="4680000">
                  <a:extLst>
                    <a:ext uri="{9D8B030D-6E8A-4147-A177-3AD203B41FA5}">
                      <a16:colId xmlns:a16="http://schemas.microsoft.com/office/drawing/2014/main" val="3695218199"/>
                    </a:ext>
                  </a:extLst>
                </a:gridCol>
              </a:tblGrid>
              <a:tr h="216000">
                <a:tc gridSpan="2">
                  <a:txBody>
                    <a:bodyPr/>
                    <a:lstStyle/>
                    <a:p>
                      <a:pPr marL="0" algn="l" defTabSz="914423" rtl="0" eaLnBrk="1" latinLnBrk="0" hangingPunct="1">
                        <a:lnSpc>
                          <a:spcPts val="1300"/>
                        </a:lnSpc>
                        <a:defRPr/>
                      </a:pPr>
                      <a:r>
                        <a:rPr lang="en-US"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Onboarding and Orientation</a:t>
                      </a:r>
                      <a:endParaRPr lang="en-NZ"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a:p>
                  </a:txBody>
                  <a:tcPr marL="36000" marR="108000" marT="90000" anchor="ctr">
                    <a:lnL w="12700" cap="flat" cmpd="sng">
                      <a:noFill/>
                      <a:prstDash val="solid"/>
                      <a:round/>
                      <a:headEnd type="none" w="sm" len="sm"/>
                      <a:tailEnd type="none" w="sm" len="sm"/>
                    </a:lnL>
                    <a:lnR w="12700" cap="flat" cmpd="sng">
                      <a:noFill/>
                      <a:prstDash val="solid"/>
                      <a:round/>
                      <a:headEnd type="none" w="sm" len="sm"/>
                      <a:tailEnd type="none" w="sm" len="sm"/>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593149195"/>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cs typeface="Segoe UI" panose="020B0502040204020203" pitchFamily="34" charset="0"/>
                        </a:rPr>
                        <a:t>Pre day one check in’s with new starters are done to ensure they know what to expect in their first few days with you</a:t>
                      </a:r>
                    </a:p>
                  </a:txBody>
                  <a:tcPr marL="72000" marR="108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565228273"/>
                  </a:ext>
                </a:extLst>
              </a:tr>
              <a:tr h="103099">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algn="l" defTabSz="914400" rtl="0" eaLnBrk="1" latinLnBrk="0" hangingPunct="1"/>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Relationships with new starters are proactively built</a:t>
                      </a:r>
                      <a:endParaRPr lang="en-NZ" sz="830" b="0" i="0" u="none" strike="noStrike" kern="1200" cap="none" spc="-10" baseline="0">
                        <a:solidFill>
                          <a:schemeClr val="bg2">
                            <a:lumMod val="10000"/>
                          </a:schemeClr>
                        </a:solidFill>
                        <a:latin typeface="Segoe UI" panose="020B0502040204020203" pitchFamily="34" charset="0"/>
                        <a:cs typeface="Segoe UI" panose="020B0502040204020203" pitchFamily="34" charset="0"/>
                      </a:endParaRPr>
                    </a:p>
                  </a:txBody>
                  <a:tcPr marL="72000" marR="108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36488739"/>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Space is created for welcoming, connection and whakawhanaungatanga</a:t>
                      </a:r>
                      <a:endParaRPr lang="en-NZ" sz="83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83016600"/>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Induction information and activities cover everything new workers need including what comes next</a:t>
                      </a:r>
                      <a:endParaRPr lang="en-NZ" sz="830" spc="-10" baseline="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690977687"/>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kern="1200"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Initial relationship building and learning is supported through pairing new starters </a:t>
                      </a:r>
                      <a:br>
                        <a:rPr lang="en-NZ" sz="830" b="0" i="0" u="none" strike="noStrike" kern="1200"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with experienced staff or buddy/mentoring</a:t>
                      </a:r>
                      <a:endParaRPr lang="en-NZ" sz="830" b="0" i="0" u="none" strike="noStrike" kern="1200" cap="none" spc="-10" baseline="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2847982663"/>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kern="1200" cap="none" spc="-10" baseline="0" dirty="0">
                          <a:solidFill>
                            <a:schemeClr val="bg2">
                              <a:lumMod val="10000"/>
                            </a:schemeClr>
                          </a:solidFill>
                          <a:latin typeface="Segoe UI" panose="020B0502040204020203" pitchFamily="34" charset="0"/>
                          <a:ea typeface="Arial"/>
                          <a:cs typeface="Segoe UI" panose="020B0502040204020203" pitchFamily="34" charset="0"/>
                          <a:sym typeface="Arial"/>
                        </a:rPr>
                        <a:t>Commitments new starters have outside of work are known about and planned for</a:t>
                      </a:r>
                      <a:endParaRPr lang="en-NZ" sz="830" b="0" i="0" u="none" strike="noStrike" kern="1200" cap="none" spc="-10" baseline="0" dirty="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2332556931"/>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r>
                        <a:rPr lang="en-NZ" sz="830" b="0" i="0" u="none" strike="noStrike" kern="1200" cap="none" spc="-10" baseline="0">
                          <a:solidFill>
                            <a:schemeClr val="bg2">
                              <a:lumMod val="10000"/>
                            </a:schemeClr>
                          </a:solidFill>
                          <a:latin typeface="Segoe UI" panose="020B0502040204020203" pitchFamily="34" charset="0"/>
                          <a:ea typeface="Arial"/>
                          <a:cs typeface="Segoe UI" panose="020B0502040204020203" pitchFamily="34" charset="0"/>
                          <a:sym typeface="Arial"/>
                        </a:rPr>
                        <a:t>Processes and information about our people are written down</a:t>
                      </a:r>
                      <a:endParaRPr lang="en-NZ" sz="830" b="0" i="0" u="none" strike="noStrike" kern="1200" cap="none" spc="-10" baseline="0">
                        <a:solidFill>
                          <a:schemeClr val="bg2">
                            <a:lumMod val="10000"/>
                          </a:schemeClr>
                        </a:solidFill>
                        <a:latin typeface="Segoe UI" panose="020B0502040204020203" pitchFamily="34" charset="0"/>
                        <a:cs typeface="Segoe UI" panose="020B0502040204020203" pitchFamily="34" charset="0"/>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818005412"/>
                  </a:ext>
                </a:extLst>
              </a:tr>
              <a:tr h="0">
                <a:tc>
                  <a:txBody>
                    <a:bodyPr/>
                    <a:lstStyle/>
                    <a:p>
                      <a:pPr algn="ctr"/>
                      <a:endParaRPr lang="en-NZ" sz="5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830" b="0" i="0" u="none" strike="noStrike" kern="1200" cap="none" spc="-10" baseline="0" dirty="0">
                          <a:solidFill>
                            <a:schemeClr val="bg2">
                              <a:lumMod val="10000"/>
                            </a:schemeClr>
                          </a:solidFill>
                          <a:latin typeface="Segoe UI" panose="020B0502040204020203" pitchFamily="34" charset="0"/>
                          <a:cs typeface="Segoe UI" panose="020B0502040204020203" pitchFamily="34" charset="0"/>
                        </a:rPr>
                        <a:t>Return to work plans are in place for workers who have been on extended leave</a:t>
                      </a:r>
                      <a:endParaRPr lang="en-US" sz="830" b="0" i="0" u="none" strike="noStrike" kern="1200" cap="none" spc="-10" baseline="0" dirty="0">
                        <a:solidFill>
                          <a:schemeClr val="bg2">
                            <a:lumMod val="10000"/>
                          </a:schemeClr>
                        </a:solidFill>
                        <a:latin typeface="Segoe UI" panose="020B0502040204020203" pitchFamily="34" charset="0"/>
                        <a:ea typeface="Arial"/>
                        <a:cs typeface="Segoe UI" panose="020B0502040204020203" pitchFamily="34" charset="0"/>
                        <a:sym typeface="Arial"/>
                      </a:endParaRPr>
                    </a:p>
                  </a:txBody>
                  <a:tcPr marL="7200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032291497"/>
                  </a:ext>
                </a:extLst>
              </a:tr>
            </a:tbl>
          </a:graphicData>
        </a:graphic>
      </p:graphicFrame>
      <p:graphicFrame>
        <p:nvGraphicFramePr>
          <p:cNvPr id="92" name="Table 91">
            <a:extLst>
              <a:ext uri="{FF2B5EF4-FFF2-40B4-BE49-F238E27FC236}">
                <a16:creationId xmlns:a16="http://schemas.microsoft.com/office/drawing/2014/main" id="{3E951077-19A6-31C0-CB98-47931605E1E0}"/>
              </a:ext>
            </a:extLst>
          </p:cNvPr>
          <p:cNvGraphicFramePr>
            <a:graphicFrameLocks noGrp="1"/>
          </p:cNvGraphicFramePr>
          <p:nvPr>
            <p:extLst>
              <p:ext uri="{D42A27DB-BD31-4B8C-83A1-F6EECF244321}">
                <p14:modId xmlns:p14="http://schemas.microsoft.com/office/powerpoint/2010/main" val="1372683686"/>
              </p:ext>
            </p:extLst>
          </p:nvPr>
        </p:nvGraphicFramePr>
        <p:xfrm>
          <a:off x="345057" y="3444666"/>
          <a:ext cx="5209400" cy="2261134"/>
        </p:xfrm>
        <a:graphic>
          <a:graphicData uri="http://schemas.openxmlformats.org/drawingml/2006/table">
            <a:tbl>
              <a:tblPr firstRow="1" bandRow="1"/>
              <a:tblGrid>
                <a:gridCol w="529400">
                  <a:extLst>
                    <a:ext uri="{9D8B030D-6E8A-4147-A177-3AD203B41FA5}">
                      <a16:colId xmlns:a16="http://schemas.microsoft.com/office/drawing/2014/main" val="2514425530"/>
                    </a:ext>
                  </a:extLst>
                </a:gridCol>
                <a:gridCol w="4680000">
                  <a:extLst>
                    <a:ext uri="{9D8B030D-6E8A-4147-A177-3AD203B41FA5}">
                      <a16:colId xmlns:a16="http://schemas.microsoft.com/office/drawing/2014/main" val="4079460794"/>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US"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Supporting needs and goals</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lang="en-NZ"/>
                    </a:p>
                  </a:txBody>
                  <a:tcPr/>
                </a:tc>
                <a:extLst>
                  <a:ext uri="{0D108BD9-81ED-4DB2-BD59-A6C34878D82A}">
                    <a16:rowId xmlns:a16="http://schemas.microsoft.com/office/drawing/2014/main" val="2561380330"/>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Check-ins with team members are done regularly</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656936726"/>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My team’s goals, set-backs or challenges are known</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2623992120"/>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Plans to overcome set-backs and achieve goals are in place and created together</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777453814"/>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Plans to overcome set-backs and achieve goals are revisited regularly</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59026307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Inclusive collaboration and learning opportunities happen often</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59516921"/>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Achievement is recognised</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086974117"/>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The team have ways to feed back or safely voice needs and concerns</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29668254"/>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The responsibilities, and availability of people whose role it is to provide support to the team is clear</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523083478"/>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know what information and supports are needed and who is best placed to provide it when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 challenge or opportunity is raised</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29962060"/>
                  </a:ext>
                </a:extLst>
              </a:tr>
              <a:tr h="198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algn="l" defTabSz="914400" rtl="0" eaLnBrk="1" latinLnBrk="0" hangingPunct="1">
                        <a:lnSpc>
                          <a:spcPts val="1000"/>
                        </a:lnSpc>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Good practice is turned into business knowledge</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912627648"/>
                  </a:ext>
                </a:extLst>
              </a:tr>
            </a:tbl>
          </a:graphicData>
        </a:graphic>
      </p:graphicFrame>
      <p:graphicFrame>
        <p:nvGraphicFramePr>
          <p:cNvPr id="98" name="Table 97">
            <a:extLst>
              <a:ext uri="{FF2B5EF4-FFF2-40B4-BE49-F238E27FC236}">
                <a16:creationId xmlns:a16="http://schemas.microsoft.com/office/drawing/2014/main" id="{F2CEF618-78B4-B62A-33BD-91AF1E808C0F}"/>
              </a:ext>
            </a:extLst>
          </p:cNvPr>
          <p:cNvGraphicFramePr>
            <a:graphicFrameLocks noGrp="1"/>
          </p:cNvGraphicFramePr>
          <p:nvPr>
            <p:extLst>
              <p:ext uri="{D42A27DB-BD31-4B8C-83A1-F6EECF244321}">
                <p14:modId xmlns:p14="http://schemas.microsoft.com/office/powerpoint/2010/main" val="1225919714"/>
              </p:ext>
            </p:extLst>
          </p:nvPr>
        </p:nvGraphicFramePr>
        <p:xfrm>
          <a:off x="329809" y="2268570"/>
          <a:ext cx="5209400" cy="1171630"/>
        </p:xfrm>
        <a:graphic>
          <a:graphicData uri="http://schemas.openxmlformats.org/drawingml/2006/table">
            <a:tbl>
              <a:tblPr firstRow="1" bandRow="1"/>
              <a:tblGrid>
                <a:gridCol w="529400">
                  <a:extLst>
                    <a:ext uri="{9D8B030D-6E8A-4147-A177-3AD203B41FA5}">
                      <a16:colId xmlns:a16="http://schemas.microsoft.com/office/drawing/2014/main" val="1645134144"/>
                    </a:ext>
                  </a:extLst>
                </a:gridCol>
                <a:gridCol w="4680000">
                  <a:extLst>
                    <a:ext uri="{9D8B030D-6E8A-4147-A177-3AD203B41FA5}">
                      <a16:colId xmlns:a16="http://schemas.microsoft.com/office/drawing/2014/main" val="3897843079"/>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NZ"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Seeing the person</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a:p>
                  </a:txBody>
                  <a:tcPr marL="0" marR="0" marT="72000" marB="0" anchor="ctr">
                    <a:lnL w="12700" cap="flat" cmpd="sng">
                      <a:noFill/>
                      <a:prstDash val="solid"/>
                      <a:round/>
                      <a:headEnd type="none" w="sm" len="sm"/>
                      <a:tailEnd type="none" w="sm" len="sm"/>
                    </a:lnL>
                    <a:lnR w="12700" cap="flat" cmpd="sng">
                      <a:noFill/>
                      <a:prstDash val="solid"/>
                      <a:round/>
                      <a:headEnd type="none" w="sm" len="sm"/>
                      <a:tailEnd type="none" w="sm" len="sm"/>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1240996"/>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know our people and understand what helps each of them to succeed</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028252999"/>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continuously seek to understand and respect our people's orientation, culture and identity</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4264900470"/>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Intentional and varied opportunities are available for the team to get to know each other </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715732445"/>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dirty="0">
                          <a:solidFill>
                            <a:schemeClr val="bg2">
                              <a:lumMod val="10000"/>
                            </a:schemeClr>
                          </a:solidFill>
                          <a:latin typeface="Segoe UI" panose="020B0502040204020203" pitchFamily="34" charset="0"/>
                          <a:ea typeface="+mn-ea"/>
                          <a:cs typeface="Segoe UI" panose="020B0502040204020203" pitchFamily="34" charset="0"/>
                          <a:sym typeface="Arial"/>
                        </a:rPr>
                        <a:t>My team’s support network (whānau/family and iwi) are part of our wider business community</a:t>
                      </a:r>
                      <a:endParaRPr lang="en-US" sz="830" b="0" i="0" u="none" strike="noStrike" kern="1200" cap="none" spc="-10" baseline="0" dirty="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2400998733"/>
                  </a:ext>
                </a:extLst>
              </a:tr>
              <a:tr h="180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dirty="0">
                          <a:solidFill>
                            <a:schemeClr val="bg2">
                              <a:lumMod val="10000"/>
                            </a:schemeClr>
                          </a:solidFill>
                          <a:latin typeface="Segoe UI" panose="020B0502040204020203" pitchFamily="34" charset="0"/>
                          <a:ea typeface="+mn-ea"/>
                          <a:cs typeface="Segoe UI" panose="020B0502040204020203" pitchFamily="34" charset="0"/>
                          <a:sym typeface="Arial"/>
                        </a:rPr>
                        <a:t>My </a:t>
                      </a: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team knows </a:t>
                      </a:r>
                      <a:r>
                        <a:rPr lang="en-US" sz="830" b="0" i="0" u="none" strike="noStrike" kern="1200" cap="none" spc="-10" baseline="0" dirty="0">
                          <a:solidFill>
                            <a:schemeClr val="bg2">
                              <a:lumMod val="10000"/>
                            </a:schemeClr>
                          </a:solidFill>
                          <a:latin typeface="Segoe UI" panose="020B0502040204020203" pitchFamily="34" charset="0"/>
                          <a:ea typeface="+mn-ea"/>
                          <a:cs typeface="Segoe UI" panose="020B0502040204020203" pitchFamily="34" charset="0"/>
                          <a:sym typeface="Arial"/>
                        </a:rPr>
                        <a:t>me as a leader – my motivations and vision.</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90565568"/>
                  </a:ext>
                </a:extLst>
              </a:tr>
            </a:tbl>
          </a:graphicData>
        </a:graphic>
      </p:graphicFrame>
      <p:graphicFrame>
        <p:nvGraphicFramePr>
          <p:cNvPr id="9" name="Table 8">
            <a:extLst>
              <a:ext uri="{FF2B5EF4-FFF2-40B4-BE49-F238E27FC236}">
                <a16:creationId xmlns:a16="http://schemas.microsoft.com/office/drawing/2014/main" id="{5597DCD6-FEA6-8402-91FD-65988EE46D0D}"/>
              </a:ext>
            </a:extLst>
          </p:cNvPr>
          <p:cNvGraphicFramePr>
            <a:graphicFrameLocks noGrp="1"/>
          </p:cNvGraphicFramePr>
          <p:nvPr>
            <p:extLst>
              <p:ext uri="{D42A27DB-BD31-4B8C-83A1-F6EECF244321}">
                <p14:modId xmlns:p14="http://schemas.microsoft.com/office/powerpoint/2010/main" val="692806176"/>
              </p:ext>
            </p:extLst>
          </p:nvPr>
        </p:nvGraphicFramePr>
        <p:xfrm>
          <a:off x="5616379" y="218383"/>
          <a:ext cx="3985400" cy="1997756"/>
        </p:xfrm>
        <a:graphic>
          <a:graphicData uri="http://schemas.openxmlformats.org/drawingml/2006/table">
            <a:tbl>
              <a:tblPr firstRow="1" bandRow="1"/>
              <a:tblGrid>
                <a:gridCol w="529400">
                  <a:extLst>
                    <a:ext uri="{9D8B030D-6E8A-4147-A177-3AD203B41FA5}">
                      <a16:colId xmlns:a16="http://schemas.microsoft.com/office/drawing/2014/main" val="4276493884"/>
                    </a:ext>
                  </a:extLst>
                </a:gridCol>
                <a:gridCol w="3456000">
                  <a:extLst>
                    <a:ext uri="{9D8B030D-6E8A-4147-A177-3AD203B41FA5}">
                      <a16:colId xmlns:a16="http://schemas.microsoft.com/office/drawing/2014/main" val="3686642785"/>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NZ"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Growing your support network</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lang="en-NZ"/>
                    </a:p>
                  </a:txBody>
                  <a:tcPr/>
                </a:tc>
                <a:extLst>
                  <a:ext uri="{0D108BD9-81ED-4DB2-BD59-A6C34878D82A}">
                    <a16:rowId xmlns:a16="http://schemas.microsoft.com/office/drawing/2014/main" val="207024962"/>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know and are engaged with our local support system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(people, service providers, resources)</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89345880"/>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partner and coordinate with training advisors to navigate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learner needs</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42388153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have relationships with local iwi, church groups or community networks, especially where workers have established connections</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60373682"/>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Company resources, supports and partnerships that are available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to the team </a:t>
                      </a: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are known and consistently visible</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215388946"/>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My team recognise the signs of someone who might need additional assistance and know what the next steps are</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71780710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Peer networks are </a:t>
                      </a: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known by the team and </a:t>
                      </a: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participation is encouraged</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349567879"/>
                  </a:ext>
                </a:extLst>
              </a:tr>
            </a:tbl>
          </a:graphicData>
        </a:graphic>
      </p:graphicFrame>
      <p:graphicFrame>
        <p:nvGraphicFramePr>
          <p:cNvPr id="11" name="Table 10">
            <a:extLst>
              <a:ext uri="{FF2B5EF4-FFF2-40B4-BE49-F238E27FC236}">
                <a16:creationId xmlns:a16="http://schemas.microsoft.com/office/drawing/2014/main" id="{0D9A47FE-D555-5FDC-DDB2-3A9FD6FB9632}"/>
              </a:ext>
            </a:extLst>
          </p:cNvPr>
          <p:cNvGraphicFramePr>
            <a:graphicFrameLocks noGrp="1"/>
          </p:cNvGraphicFramePr>
          <p:nvPr>
            <p:extLst>
              <p:ext uri="{D42A27DB-BD31-4B8C-83A1-F6EECF244321}">
                <p14:modId xmlns:p14="http://schemas.microsoft.com/office/powerpoint/2010/main" val="587793332"/>
              </p:ext>
            </p:extLst>
          </p:nvPr>
        </p:nvGraphicFramePr>
        <p:xfrm>
          <a:off x="5616379" y="2215626"/>
          <a:ext cx="3985400" cy="2067756"/>
        </p:xfrm>
        <a:graphic>
          <a:graphicData uri="http://schemas.openxmlformats.org/drawingml/2006/table">
            <a:tbl>
              <a:tblPr firstRow="1" bandRow="1"/>
              <a:tblGrid>
                <a:gridCol w="529400">
                  <a:extLst>
                    <a:ext uri="{9D8B030D-6E8A-4147-A177-3AD203B41FA5}">
                      <a16:colId xmlns:a16="http://schemas.microsoft.com/office/drawing/2014/main" val="4276493884"/>
                    </a:ext>
                  </a:extLst>
                </a:gridCol>
                <a:gridCol w="3456000">
                  <a:extLst>
                    <a:ext uri="{9D8B030D-6E8A-4147-A177-3AD203B41FA5}">
                      <a16:colId xmlns:a16="http://schemas.microsoft.com/office/drawing/2014/main" val="3686642785"/>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US"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Building team culture</a:t>
                      </a:r>
                    </a:p>
                  </a:txBody>
                  <a:tcPr marL="50400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lang="en-NZ"/>
                    </a:p>
                  </a:txBody>
                  <a:tcPr/>
                </a:tc>
                <a:extLst>
                  <a:ext uri="{0D108BD9-81ED-4DB2-BD59-A6C34878D82A}">
                    <a16:rowId xmlns:a16="http://schemas.microsoft.com/office/drawing/2014/main" val="207024962"/>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Our company culture changes and grows to reflect the perspectives </a:t>
                      </a:r>
                      <a:b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and diversity of the team</a:t>
                      </a:r>
                      <a:endPar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89345880"/>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I/we consistently demonstrate the values and behaviours we want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to see in our team </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42388153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Our people connect through regular team building opportunities </a:t>
                      </a:r>
                      <a:b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and social events</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60373682"/>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Positive contributions to team culture and leadership skills are recognised</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215388946"/>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Feedback and ideas from the team is/are welcome and sought</a:t>
                      </a: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717807109"/>
                  </a:ext>
                </a:extLst>
              </a:tr>
              <a:tr h="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US" sz="830" b="0" i="0" u="none" strike="noStrike" kern="1200" cap="none" spc="-20" baseline="0">
                          <a:solidFill>
                            <a:schemeClr val="bg2">
                              <a:lumMod val="10000"/>
                            </a:schemeClr>
                          </a:solidFill>
                          <a:latin typeface="Segoe UI" panose="020B0502040204020203" pitchFamily="34" charset="0"/>
                          <a:ea typeface="+mn-ea"/>
                          <a:cs typeface="Segoe UI" panose="020B0502040204020203" pitchFamily="34" charset="0"/>
                          <a:sym typeface="Arial"/>
                        </a:rPr>
                        <a:t>Hiring processes bring in the right mix of diversity alongside technical skills</a:t>
                      </a:r>
                      <a:endParaRPr lang="en-NZ" sz="830" b="0" i="0" u="none" strike="noStrike" kern="1200" cap="none" spc="-20" baseline="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349567879"/>
                  </a:ext>
                </a:extLst>
              </a:tr>
              <a:tr h="324000">
                <a:tc>
                  <a:txBody>
                    <a:bodyPr/>
                    <a:lstStyle/>
                    <a:p>
                      <a:pPr algn="ctr"/>
                      <a:endParaRPr lang="en-NZ" sz="2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lang="en-NZ"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rPr>
                        <a:t>When serious events occur, the team is shown and given the care and support they need to help </a:t>
                      </a:r>
                      <a:r>
                        <a:rPr lang="en-GB"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rPr>
                        <a:t>process the situation</a:t>
                      </a:r>
                      <a:endParaRPr lang="en-NZ" sz="830" b="0" i="0" u="none" strike="noStrike" kern="1200" cap="none" spc="-20" baseline="0">
                        <a:solidFill>
                          <a:schemeClr val="bg2">
                            <a:lumMod val="10000"/>
                          </a:schemeClr>
                        </a:solidFill>
                        <a:latin typeface="Segoe UI" panose="020B0502040204020203" pitchFamily="34" charset="0"/>
                        <a:ea typeface="+mn-ea"/>
                        <a:cs typeface="Segoe UI" panose="020B0502040204020203" pitchFamily="34" charset="0"/>
                        <a:sym typeface="Arial"/>
                      </a:endParaRPr>
                    </a:p>
                  </a:txBody>
                  <a:tcPr marL="72000" marR="0" marT="36000" marB="3600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68312811"/>
                  </a:ext>
                </a:extLst>
              </a:tr>
            </a:tbl>
          </a:graphicData>
        </a:graphic>
      </p:graphicFrame>
      <p:graphicFrame>
        <p:nvGraphicFramePr>
          <p:cNvPr id="25" name="Table 24">
            <a:extLst>
              <a:ext uri="{FF2B5EF4-FFF2-40B4-BE49-F238E27FC236}">
                <a16:creationId xmlns:a16="http://schemas.microsoft.com/office/drawing/2014/main" id="{155CC925-B49D-3B87-84E6-345E43B95695}"/>
              </a:ext>
            </a:extLst>
          </p:cNvPr>
          <p:cNvGraphicFramePr>
            <a:graphicFrameLocks noGrp="1"/>
          </p:cNvGraphicFramePr>
          <p:nvPr>
            <p:extLst>
              <p:ext uri="{D42A27DB-BD31-4B8C-83A1-F6EECF244321}">
                <p14:modId xmlns:p14="http://schemas.microsoft.com/office/powerpoint/2010/main" val="3969935002"/>
              </p:ext>
            </p:extLst>
          </p:nvPr>
        </p:nvGraphicFramePr>
        <p:xfrm>
          <a:off x="5616000" y="4273704"/>
          <a:ext cx="3985400" cy="1440000"/>
        </p:xfrm>
        <a:graphic>
          <a:graphicData uri="http://schemas.openxmlformats.org/drawingml/2006/table">
            <a:tbl>
              <a:tblPr firstRow="1" bandRow="1"/>
              <a:tblGrid>
                <a:gridCol w="529400">
                  <a:extLst>
                    <a:ext uri="{9D8B030D-6E8A-4147-A177-3AD203B41FA5}">
                      <a16:colId xmlns:a16="http://schemas.microsoft.com/office/drawing/2014/main" val="4276493884"/>
                    </a:ext>
                  </a:extLst>
                </a:gridCol>
                <a:gridCol w="3456000">
                  <a:extLst>
                    <a:ext uri="{9D8B030D-6E8A-4147-A177-3AD203B41FA5}">
                      <a16:colId xmlns:a16="http://schemas.microsoft.com/office/drawing/2014/main" val="3686642785"/>
                    </a:ext>
                  </a:extLst>
                </a:gridCol>
              </a:tblGrid>
              <a:tr h="216000">
                <a:tc gridSpan="2">
                  <a:txBody>
                    <a:bodyPr/>
                    <a:lstStyle/>
                    <a:p>
                      <a:pPr marL="0" marR="0" algn="l" defTabSz="914423" rtl="0" eaLnBrk="1" latinLnBrk="0" hangingPunct="1">
                        <a:lnSpc>
                          <a:spcPts val="1300"/>
                        </a:lnSpc>
                        <a:spcBef>
                          <a:spcPts val="0"/>
                        </a:spcBef>
                        <a:spcAft>
                          <a:spcPts val="0"/>
                        </a:spcAft>
                        <a:buClr>
                          <a:srgbClr val="000000"/>
                        </a:buClr>
                        <a:buFont typeface="Arial"/>
                        <a:defRPr/>
                      </a:pPr>
                      <a:r>
                        <a:rPr lang="en-NZ" sz="1000" kern="12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Role and career moves</a:t>
                      </a:r>
                    </a:p>
                  </a:txBody>
                  <a:tcPr marL="504000" marR="10800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chemeClr val="bg1"/>
                    </a:solidFill>
                  </a:tcPr>
                </a:tc>
                <a:tc hMerge="1">
                  <a:txBody>
                    <a:bodyPr/>
                    <a:lstStyle/>
                    <a:p>
                      <a:endParaRPr/>
                    </a:p>
                  </a:txBody>
                  <a:tcPr marL="0" marR="0" marT="72000" marB="0" anchor="ctr"/>
                </a:tc>
                <a:extLst>
                  <a:ext uri="{0D108BD9-81ED-4DB2-BD59-A6C34878D82A}">
                    <a16:rowId xmlns:a16="http://schemas.microsoft.com/office/drawing/2014/main" val="207024962"/>
                  </a:ext>
                </a:extLst>
              </a:tr>
              <a:tr h="234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Our people are supported to navigate career changes</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989345880"/>
                  </a:ext>
                </a:extLst>
              </a:tr>
              <a:tr h="234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Our people know how they can grow within the company</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423881539"/>
                  </a:ext>
                </a:extLst>
              </a:tr>
              <a:tr h="234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We have exit conversations with departing team members </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760373682"/>
                  </a:ext>
                </a:extLst>
              </a:tr>
              <a:tr h="288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We acknowledge contributions of departing team members </a:t>
                      </a:r>
                      <a:b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b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and say goodbye</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3215388946"/>
                  </a:ext>
                </a:extLst>
              </a:tr>
              <a:tr h="234000">
                <a:tc>
                  <a:txBody>
                    <a:bodyPr/>
                    <a:lstStyle/>
                    <a:p>
                      <a:pPr algn="ctr"/>
                      <a:endParaRPr lang="en-NZ" sz="1000" b="1">
                        <a:latin typeface="Segoe UI" panose="020B0502040204020203" pitchFamily="34" charset="0"/>
                        <a:cs typeface="Segoe UI" panose="020B0502040204020203" pitchFamily="34" charset="0"/>
                      </a:endParaRPr>
                    </a:p>
                  </a:txBody>
                  <a:tcPr marL="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1">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900"/>
                        </a:lnSpc>
                        <a:spcBef>
                          <a:spcPts val="0"/>
                        </a:spcBef>
                        <a:spcAft>
                          <a:spcPts val="0"/>
                        </a:spcAft>
                        <a:buClr>
                          <a:srgbClr val="000000"/>
                        </a:buClr>
                        <a:buSzTx/>
                        <a:buFont typeface="Arial"/>
                        <a:buNone/>
                        <a:tabLst/>
                        <a:defRPr/>
                      </a:pPr>
                      <a:r>
                        <a:rPr lang="en-US" sz="830" b="0" i="0" u="none" strike="noStrike" kern="1200" cap="none" spc="-10" baseline="0">
                          <a:solidFill>
                            <a:schemeClr val="bg2">
                              <a:lumMod val="10000"/>
                            </a:schemeClr>
                          </a:solidFill>
                          <a:latin typeface="Segoe UI" panose="020B0502040204020203" pitchFamily="34" charset="0"/>
                          <a:ea typeface="+mn-ea"/>
                          <a:cs typeface="Segoe UI" panose="020B0502040204020203" pitchFamily="34" charset="0"/>
                          <a:sym typeface="Arial"/>
                        </a:rPr>
                        <a:t>The offboarding process is written down</a:t>
                      </a:r>
                    </a:p>
                  </a:txBody>
                  <a:tcPr marL="72000" marR="0" marT="0" marB="0" anchor="ctr">
                    <a:lnL w="12700" cap="flat" cmpd="sng" algn="ctr">
                      <a:solidFill>
                        <a:schemeClr val="tx1">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1">
                          <a:lumMod val="10000"/>
                          <a:lumOff val="90000"/>
                        </a:schemeClr>
                      </a:solidFill>
                      <a:prstDash val="solid"/>
                      <a:round/>
                      <a:headEnd type="none" w="med" len="med"/>
                      <a:tailEnd type="none" w="med" len="med"/>
                    </a:lnT>
                    <a:lnB w="12700" cap="flat" cmpd="sng" algn="ctr">
                      <a:solidFill>
                        <a:schemeClr val="tx1">
                          <a:lumMod val="10000"/>
                          <a:lumOff val="90000"/>
                        </a:schemeClr>
                      </a:solidFill>
                      <a:prstDash val="solid"/>
                      <a:round/>
                      <a:headEnd type="none" w="med" len="med"/>
                      <a:tailEnd type="none" w="med" len="med"/>
                    </a:lnB>
                    <a:solidFill>
                      <a:srgbClr val="F9FBFD"/>
                    </a:solidFill>
                  </a:tcPr>
                </a:tc>
                <a:extLst>
                  <a:ext uri="{0D108BD9-81ED-4DB2-BD59-A6C34878D82A}">
                    <a16:rowId xmlns:a16="http://schemas.microsoft.com/office/drawing/2014/main" val="1717807109"/>
                  </a:ext>
                </a:extLst>
              </a:tr>
            </a:tbl>
          </a:graphicData>
        </a:graphic>
      </p:graphicFrame>
      <p:sp>
        <p:nvSpPr>
          <p:cNvPr id="7" name="TextBox 6">
            <a:extLst>
              <a:ext uri="{FF2B5EF4-FFF2-40B4-BE49-F238E27FC236}">
                <a16:creationId xmlns:a16="http://schemas.microsoft.com/office/drawing/2014/main" id="{34FBCCBE-6733-47E7-759B-98FD86FB7021}"/>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22</a:t>
            </a:r>
            <a:endParaRPr lang="en-NZ" sz="1400">
              <a:solidFill>
                <a:schemeClr val="bg1">
                  <a:lumMod val="8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980750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A863C58-A6CC-3FFE-C588-B8F7D28A9A5A}"/>
              </a:ext>
            </a:extLst>
          </p:cNvPr>
          <p:cNvSpPr txBox="1">
            <a:spLocks/>
          </p:cNvSpPr>
          <p:nvPr/>
        </p:nvSpPr>
        <p:spPr>
          <a:xfrm>
            <a:off x="803160" y="1348678"/>
            <a:ext cx="2428710" cy="3228923"/>
          </a:xfrm>
          <a:prstGeom prst="rect">
            <a:avLst/>
          </a:prstGeom>
          <a:noFill/>
          <a:ln>
            <a:noFill/>
          </a:ln>
        </p:spPr>
        <p:txBody>
          <a:bodyPr spcFirstLastPara="1" wrap="square" lIns="0" tIns="0" rIns="0" bIns="0" numCol="1" spcCol="36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800"/>
              </a:spcAft>
              <a:buNone/>
            </a:pPr>
            <a:r>
              <a:rPr lang="en-US" sz="1401" b="1" dirty="0">
                <a:latin typeface="Segoe UI Black" panose="020B0A02040204020203" pitchFamily="34" charset="0"/>
                <a:ea typeface="Segoe UI Black" panose="020B0A02040204020203" pitchFamily="34" charset="0"/>
                <a:cs typeface="Segoe UI" panose="020B0502040204020203" pitchFamily="34" charset="0"/>
              </a:rPr>
              <a:t>About this toolkit</a:t>
            </a:r>
            <a:endParaRPr lang="en-US" sz="1401" b="1" dirty="0">
              <a:latin typeface="+mj-lt"/>
              <a:ea typeface="Segoe UI Black" panose="020B0A02040204020203" pitchFamily="34" charset="0"/>
              <a:cs typeface="Segoe UI" panose="020B0502040204020203" pitchFamily="34" charset="0"/>
            </a:endParaRPr>
          </a:p>
          <a:p>
            <a:pPr marL="0" indent="0">
              <a:lnSpc>
                <a:spcPts val="1380"/>
              </a:lnSpc>
              <a:spcBef>
                <a:spcPts val="0"/>
              </a:spcBef>
              <a:spcAft>
                <a:spcPts val="600"/>
              </a:spcAft>
              <a:buNone/>
            </a:pPr>
            <a:r>
              <a:rPr lang="en-US" sz="1001" dirty="0">
                <a:solidFill>
                  <a:schemeClr val="bg2">
                    <a:lumMod val="25000"/>
                  </a:schemeClr>
                </a:solidFill>
                <a:latin typeface="Segoe UI" panose="020B0502040204020203" pitchFamily="34" charset="0"/>
                <a:cs typeface="Segoe UI" panose="020B0502040204020203" pitchFamily="34" charset="0"/>
              </a:rPr>
              <a:t>This toolkit was developed by </a:t>
            </a:r>
            <a:r>
              <a:rPr lang="en-US" sz="1001" dirty="0" err="1">
                <a:solidFill>
                  <a:schemeClr val="bg2">
                    <a:lumMod val="25000"/>
                  </a:schemeClr>
                </a:solidFill>
                <a:latin typeface="Segoe UI" panose="020B0502040204020203" pitchFamily="34" charset="0"/>
                <a:cs typeface="Segoe UI" panose="020B0502040204020203" pitchFamily="34" charset="0"/>
              </a:rPr>
              <a:t>Waihanga</a:t>
            </a:r>
            <a:r>
              <a:rPr lang="en-US" sz="1001" dirty="0">
                <a:solidFill>
                  <a:schemeClr val="bg2">
                    <a:lumMod val="25000"/>
                  </a:schemeClr>
                </a:solidFill>
                <a:latin typeface="Segoe UI" panose="020B0502040204020203" pitchFamily="34" charset="0"/>
                <a:cs typeface="Segoe UI" panose="020B0502040204020203" pitchFamily="34" charset="0"/>
              </a:rPr>
              <a:t> Ara Rau and </a:t>
            </a:r>
            <a:r>
              <a:rPr lang="en-US" sz="1001" dirty="0" err="1">
                <a:solidFill>
                  <a:schemeClr val="bg2">
                    <a:lumMod val="25000"/>
                  </a:schemeClr>
                </a:solidFill>
                <a:latin typeface="Segoe UI" panose="020B0502040204020203" pitchFamily="34" charset="0"/>
                <a:cs typeface="Segoe UI" panose="020B0502040204020203" pitchFamily="34" charset="0"/>
              </a:rPr>
              <a:t>ConCOVE</a:t>
            </a:r>
            <a:r>
              <a:rPr lang="en-US" sz="1001" dirty="0">
                <a:solidFill>
                  <a:schemeClr val="bg2">
                    <a:lumMod val="25000"/>
                  </a:schemeClr>
                </a:solidFill>
                <a:latin typeface="Segoe UI" panose="020B0502040204020203" pitchFamily="34" charset="0"/>
                <a:cs typeface="Segoe UI" panose="020B0502040204020203" pitchFamily="34" charset="0"/>
              </a:rPr>
              <a:t> </a:t>
            </a:r>
            <a:r>
              <a:rPr lang="en-US" sz="1001" dirty="0" err="1">
                <a:solidFill>
                  <a:schemeClr val="bg2">
                    <a:lumMod val="25000"/>
                  </a:schemeClr>
                </a:solidFill>
                <a:latin typeface="Segoe UI" panose="020B0502040204020203" pitchFamily="34" charset="0"/>
                <a:cs typeface="Segoe UI" panose="020B0502040204020203" pitchFamily="34" charset="0"/>
              </a:rPr>
              <a:t>Tūhara</a:t>
            </a:r>
            <a:r>
              <a:rPr lang="en-US" sz="1001" dirty="0">
                <a:solidFill>
                  <a:schemeClr val="bg2">
                    <a:lumMod val="25000"/>
                  </a:schemeClr>
                </a:solidFill>
                <a:latin typeface="Segoe UI" panose="020B0502040204020203" pitchFamily="34" charset="0"/>
                <a:cs typeface="Segoe UI" panose="020B0502040204020203" pitchFamily="34" charset="0"/>
              </a:rPr>
              <a:t> to help employers in the New Zealand construction and infrastructure sector build stronger, more resilient teams through practical support.</a:t>
            </a:r>
          </a:p>
          <a:p>
            <a:pPr marL="0" indent="0">
              <a:lnSpc>
                <a:spcPts val="1380"/>
              </a:lnSpc>
              <a:spcBef>
                <a:spcPts val="0"/>
              </a:spcBef>
              <a:spcAft>
                <a:spcPts val="600"/>
              </a:spcAft>
              <a:buNone/>
            </a:pPr>
            <a:r>
              <a:rPr lang="en-US" sz="1001" dirty="0">
                <a:solidFill>
                  <a:schemeClr val="bg2">
                    <a:lumMod val="25000"/>
                  </a:schemeClr>
                </a:solidFill>
                <a:latin typeface="Segoe UI" panose="020B0502040204020203" pitchFamily="34" charset="0"/>
                <a:cs typeface="Segoe UI" panose="020B0502040204020203" pitchFamily="34" charset="0"/>
              </a:rPr>
              <a:t>It’s based on what people in the industry told us works, and where things are harder to focus. We talked to employers and training advisors to understand the everyday realities on site and on the job.</a:t>
            </a:r>
          </a:p>
          <a:p>
            <a:pPr marL="0" indent="0">
              <a:lnSpc>
                <a:spcPts val="1380"/>
              </a:lnSpc>
              <a:spcBef>
                <a:spcPts val="0"/>
              </a:spcBef>
              <a:spcAft>
                <a:spcPts val="600"/>
              </a:spcAft>
              <a:buNone/>
            </a:pPr>
            <a:r>
              <a:rPr lang="en-US" sz="1001" dirty="0">
                <a:solidFill>
                  <a:schemeClr val="bg2">
                    <a:lumMod val="25000"/>
                  </a:schemeClr>
                </a:solidFill>
                <a:latin typeface="Segoe UI" panose="020B0502040204020203" pitchFamily="34" charset="0"/>
                <a:cs typeface="Segoe UI" panose="020B0502040204020203" pitchFamily="34" charset="0"/>
              </a:rPr>
              <a:t>From those insights, we pulled together real-world, practices that help employers overcome common challenges – things like staff retention, training drop-offs, and how </a:t>
            </a:r>
            <a:br>
              <a:rPr lang="en-US" sz="1001" dirty="0">
                <a:solidFill>
                  <a:schemeClr val="bg2">
                    <a:lumMod val="25000"/>
                  </a:schemeClr>
                </a:solidFill>
                <a:latin typeface="Segoe UI" panose="020B0502040204020203" pitchFamily="34" charset="0"/>
                <a:cs typeface="Segoe UI" panose="020B0502040204020203" pitchFamily="34" charset="0"/>
              </a:rPr>
            </a:br>
            <a:r>
              <a:rPr lang="en-US" sz="1001" dirty="0">
                <a:solidFill>
                  <a:schemeClr val="bg2">
                    <a:lumMod val="25000"/>
                  </a:schemeClr>
                </a:solidFill>
                <a:latin typeface="Segoe UI" panose="020B0502040204020203" pitchFamily="34" charset="0"/>
                <a:cs typeface="Segoe UI" panose="020B0502040204020203" pitchFamily="34" charset="0"/>
              </a:rPr>
              <a:t>to support workers through tough times.</a:t>
            </a:r>
            <a:endParaRPr lang="en-US" sz="1050" dirty="0">
              <a:solidFill>
                <a:schemeClr val="tx2">
                  <a:lumMod val="25000"/>
                </a:schemeClr>
              </a:solidFill>
              <a:latin typeface="Segoe UI" panose="020B0502040204020203" pitchFamily="34" charset="0"/>
              <a:cs typeface="Segoe UI" panose="020B0502040204020203" pitchFamily="34" charset="0"/>
            </a:endParaRPr>
          </a:p>
        </p:txBody>
      </p:sp>
      <p:grpSp>
        <p:nvGrpSpPr>
          <p:cNvPr id="38" name="Group 37">
            <a:extLst>
              <a:ext uri="{FF2B5EF4-FFF2-40B4-BE49-F238E27FC236}">
                <a16:creationId xmlns:a16="http://schemas.microsoft.com/office/drawing/2014/main" id="{D08B93BF-7CE9-4DC6-328A-2F80C276921B}"/>
              </a:ext>
            </a:extLst>
          </p:cNvPr>
          <p:cNvGrpSpPr/>
          <p:nvPr/>
        </p:nvGrpSpPr>
        <p:grpSpPr>
          <a:xfrm>
            <a:off x="749537" y="863472"/>
            <a:ext cx="8482144" cy="4419328"/>
            <a:chOff x="830956" y="863472"/>
            <a:chExt cx="8447785" cy="4419328"/>
          </a:xfrm>
        </p:grpSpPr>
        <p:sp>
          <p:nvSpPr>
            <p:cNvPr id="3" name="Rectangle 2">
              <a:extLst>
                <a:ext uri="{FF2B5EF4-FFF2-40B4-BE49-F238E27FC236}">
                  <a16:creationId xmlns:a16="http://schemas.microsoft.com/office/drawing/2014/main" id="{E044F500-4673-8914-AD25-D257D68501DA}"/>
                </a:ext>
              </a:extLst>
            </p:cNvPr>
            <p:cNvSpPr/>
            <p:nvPr/>
          </p:nvSpPr>
          <p:spPr>
            <a:xfrm>
              <a:off x="830956" y="5124053"/>
              <a:ext cx="8447785" cy="158747"/>
            </a:xfrm>
            <a:prstGeom prst="rect">
              <a:avLst/>
            </a:prstGeom>
            <a:gradFill flip="none" rotWithShape="1">
              <a:gsLst>
                <a:gs pos="37000">
                  <a:schemeClr val="accent3">
                    <a:lumMod val="0"/>
                    <a:lumOff val="100000"/>
                    <a:alpha val="0"/>
                  </a:schemeClr>
                </a:gs>
                <a:gs pos="100000">
                  <a:schemeClr val="bg1">
                    <a:lumMod val="65000"/>
                    <a:alpha val="1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sp>
          <p:nvSpPr>
            <p:cNvPr id="4" name="Rectangle 3">
              <a:extLst>
                <a:ext uri="{FF2B5EF4-FFF2-40B4-BE49-F238E27FC236}">
                  <a16:creationId xmlns:a16="http://schemas.microsoft.com/office/drawing/2014/main" id="{28E6A8F9-E70F-51EF-A612-BEA5D9A2BFFD}"/>
                </a:ext>
              </a:extLst>
            </p:cNvPr>
            <p:cNvSpPr/>
            <p:nvPr/>
          </p:nvSpPr>
          <p:spPr>
            <a:xfrm rot="10800000">
              <a:off x="830956" y="863472"/>
              <a:ext cx="8447785" cy="158747"/>
            </a:xfrm>
            <a:prstGeom prst="rect">
              <a:avLst/>
            </a:prstGeom>
            <a:gradFill flip="none" rotWithShape="1">
              <a:gsLst>
                <a:gs pos="37000">
                  <a:schemeClr val="accent3">
                    <a:lumMod val="0"/>
                    <a:lumOff val="100000"/>
                    <a:alpha val="0"/>
                  </a:schemeClr>
                </a:gs>
                <a:gs pos="100000">
                  <a:schemeClr val="bg1">
                    <a:lumMod val="65000"/>
                    <a:alpha val="13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32"/>
            </a:p>
          </p:txBody>
        </p:sp>
        <p:cxnSp>
          <p:nvCxnSpPr>
            <p:cNvPr id="20" name="Straight Connector 19">
              <a:extLst>
                <a:ext uri="{FF2B5EF4-FFF2-40B4-BE49-F238E27FC236}">
                  <a16:creationId xmlns:a16="http://schemas.microsoft.com/office/drawing/2014/main" id="{A39BE94E-F9A1-396A-56CD-B3EFD12EBF14}"/>
                </a:ext>
              </a:extLst>
            </p:cNvPr>
            <p:cNvCxnSpPr>
              <a:cxnSpLocks/>
            </p:cNvCxnSpPr>
            <p:nvPr/>
          </p:nvCxnSpPr>
          <p:spPr>
            <a:xfrm>
              <a:off x="830956" y="1027298"/>
              <a:ext cx="8447784" cy="0"/>
            </a:xfrm>
            <a:prstGeom prst="line">
              <a:avLst/>
            </a:prstGeom>
            <a:noFill/>
            <a:ln w="12700" cap="flat" cmpd="sng" algn="ctr">
              <a:solidFill>
                <a:schemeClr val="tx1">
                  <a:lumMod val="10000"/>
                  <a:lumOff val="90000"/>
                </a:schemeClr>
              </a:solidFill>
              <a:prstDash val="solid"/>
            </a:ln>
            <a:effectLst/>
          </p:spPr>
        </p:cxnSp>
        <p:cxnSp>
          <p:nvCxnSpPr>
            <p:cNvPr id="23" name="Straight Connector 22">
              <a:extLst>
                <a:ext uri="{FF2B5EF4-FFF2-40B4-BE49-F238E27FC236}">
                  <a16:creationId xmlns:a16="http://schemas.microsoft.com/office/drawing/2014/main" id="{DBB93DEB-1B73-2F2D-C1B8-8B4AAA3C58DE}"/>
                </a:ext>
              </a:extLst>
            </p:cNvPr>
            <p:cNvCxnSpPr>
              <a:cxnSpLocks/>
            </p:cNvCxnSpPr>
            <p:nvPr/>
          </p:nvCxnSpPr>
          <p:spPr>
            <a:xfrm>
              <a:off x="830956" y="5124053"/>
              <a:ext cx="8447785" cy="0"/>
            </a:xfrm>
            <a:prstGeom prst="line">
              <a:avLst/>
            </a:prstGeom>
            <a:noFill/>
            <a:ln w="12700" cap="flat" cmpd="sng" algn="ctr">
              <a:solidFill>
                <a:schemeClr val="tx1">
                  <a:lumMod val="10000"/>
                  <a:lumOff val="90000"/>
                </a:schemeClr>
              </a:solidFill>
              <a:prstDash val="solid"/>
            </a:ln>
            <a:effectLst/>
          </p:spPr>
        </p:cxnSp>
      </p:grpSp>
      <p:sp>
        <p:nvSpPr>
          <p:cNvPr id="27" name="Content Placeholder 2">
            <a:extLst>
              <a:ext uri="{FF2B5EF4-FFF2-40B4-BE49-F238E27FC236}">
                <a16:creationId xmlns:a16="http://schemas.microsoft.com/office/drawing/2014/main" id="{074D3AA3-D73C-925A-E374-83A03F476E75}"/>
              </a:ext>
            </a:extLst>
          </p:cNvPr>
          <p:cNvSpPr txBox="1">
            <a:spLocks/>
          </p:cNvSpPr>
          <p:nvPr/>
        </p:nvSpPr>
        <p:spPr>
          <a:xfrm>
            <a:off x="3788139" y="1348678"/>
            <a:ext cx="5333281" cy="3843806"/>
          </a:xfrm>
          <a:prstGeom prst="rect">
            <a:avLst/>
          </a:prstGeom>
          <a:noFill/>
          <a:ln>
            <a:noFill/>
          </a:ln>
        </p:spPr>
        <p:txBody>
          <a:bodyPr spcFirstLastPara="1" wrap="square" lIns="0" tIns="0" rIns="0" bIns="0" numCol="2" spcCol="288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800"/>
              </a:spcAft>
              <a:buNone/>
            </a:pPr>
            <a:r>
              <a:rPr lang="en-US" sz="1401" b="1" dirty="0">
                <a:latin typeface="Segoe UI Black" panose="020B0A02040204020203" pitchFamily="34" charset="0"/>
                <a:ea typeface="Segoe UI Black" panose="020B0A02040204020203" pitchFamily="34" charset="0"/>
                <a:cs typeface="Segoe UI" panose="020B0502040204020203" pitchFamily="34" charset="0"/>
              </a:rPr>
              <a:t>Looking ahead</a:t>
            </a:r>
          </a:p>
          <a:p>
            <a:pPr marL="0" indent="0">
              <a:lnSpc>
                <a:spcPts val="1380"/>
              </a:lnSpc>
              <a:spcBef>
                <a:spcPts val="0"/>
              </a:spcBef>
              <a:spcAft>
                <a:spcPts val="600"/>
              </a:spcAft>
              <a:buNone/>
            </a:pPr>
            <a:r>
              <a:rPr lang="en-GB" sz="1001" dirty="0">
                <a:solidFill>
                  <a:schemeClr val="bg2">
                    <a:lumMod val="25000"/>
                  </a:schemeClr>
                </a:solidFill>
                <a:latin typeface="Segoe UI" panose="020B0502040204020203" pitchFamily="34" charset="0"/>
                <a:cs typeface="Segoe UI" panose="020B0502040204020203" pitchFamily="34" charset="0"/>
              </a:rPr>
              <a:t>The Worker Support toolkit is part of a wider set of artefacts </a:t>
            </a:r>
            <a:r>
              <a:rPr lang="en-US" sz="1001" dirty="0">
                <a:solidFill>
                  <a:schemeClr val="bg2">
                    <a:lumMod val="25000"/>
                  </a:schemeClr>
                </a:solidFill>
                <a:latin typeface="Segoe UI" panose="020B0502040204020203" pitchFamily="34" charset="0"/>
                <a:cs typeface="Segoe UI" panose="020B0502040204020203" pitchFamily="34" charset="0"/>
              </a:rPr>
              <a:t>building on a synthesis of sector knowledge. </a:t>
            </a:r>
            <a:r>
              <a:rPr lang="en-GB" sz="1001" dirty="0">
                <a:solidFill>
                  <a:schemeClr val="bg2">
                    <a:lumMod val="25000"/>
                  </a:schemeClr>
                </a:solidFill>
                <a:latin typeface="Segoe UI" panose="020B0502040204020203" pitchFamily="34" charset="0"/>
                <a:cs typeface="Segoe UI" panose="020B0502040204020203" pitchFamily="34" charset="0"/>
              </a:rPr>
              <a:t>Three documents have been produced to capture the research, insights, and impacts at different levels across the sector, including considerations for what comes next. </a:t>
            </a:r>
          </a:p>
          <a:p>
            <a:pPr marL="228600" indent="-228600">
              <a:lnSpc>
                <a:spcPts val="1380"/>
              </a:lnSpc>
              <a:spcBef>
                <a:spcPts val="0"/>
              </a:spcBef>
              <a:spcAft>
                <a:spcPts val="600"/>
              </a:spcAft>
              <a:buClr>
                <a:schemeClr val="bg2">
                  <a:lumMod val="10000"/>
                </a:schemeClr>
              </a:buClr>
              <a:buSzPct val="100000"/>
              <a:buFont typeface="+mj-lt"/>
              <a:buAutoNum type="arabicPeriod"/>
            </a:pPr>
            <a:r>
              <a:rPr lang="en-US" sz="1001" dirty="0">
                <a:solidFill>
                  <a:schemeClr val="bg2">
                    <a:lumMod val="25000"/>
                  </a:schemeClr>
                </a:solidFill>
                <a:latin typeface="Segoe UI" panose="020B0502040204020203" pitchFamily="34" charset="0"/>
                <a:cs typeface="Segoe UI" panose="020B0502040204020203" pitchFamily="34" charset="0"/>
              </a:rPr>
              <a:t>An </a:t>
            </a:r>
            <a:r>
              <a:rPr lang="en-US" sz="1001" b="1" dirty="0">
                <a:solidFill>
                  <a:schemeClr val="bg2">
                    <a:lumMod val="25000"/>
                  </a:schemeClr>
                </a:solidFill>
                <a:latin typeface="Segoe UI" panose="020B0502040204020203" pitchFamily="34" charset="0"/>
                <a:cs typeface="Segoe UI" panose="020B0502040204020203" pitchFamily="34" charset="0"/>
              </a:rPr>
              <a:t>Insights Report </a:t>
            </a:r>
            <a:r>
              <a:rPr lang="en-US" sz="1001" dirty="0">
                <a:solidFill>
                  <a:schemeClr val="bg2">
                    <a:lumMod val="25000"/>
                  </a:schemeClr>
                </a:solidFill>
                <a:latin typeface="Segoe UI" panose="020B0502040204020203" pitchFamily="34" charset="0"/>
                <a:cs typeface="Segoe UI" panose="020B0502040204020203" pitchFamily="34" charset="0"/>
              </a:rPr>
              <a:t>that </a:t>
            </a:r>
            <a:r>
              <a:rPr lang="en-GB" sz="1001" dirty="0">
                <a:solidFill>
                  <a:schemeClr val="bg2">
                    <a:lumMod val="25000"/>
                  </a:schemeClr>
                </a:solidFill>
                <a:latin typeface="Segoe UI" panose="020B0502040204020203" pitchFamily="34" charset="0"/>
                <a:cs typeface="Segoe UI" panose="020B0502040204020203" pitchFamily="34" charset="0"/>
              </a:rPr>
              <a:t>explores current capability gaps and system-level barriers to providing effective worker support at scale as well as introducing six priority areas for change.</a:t>
            </a:r>
          </a:p>
          <a:p>
            <a:pPr marL="228600" indent="-228600">
              <a:lnSpc>
                <a:spcPts val="1380"/>
              </a:lnSpc>
              <a:spcBef>
                <a:spcPts val="0"/>
              </a:spcBef>
              <a:spcAft>
                <a:spcPts val="600"/>
              </a:spcAft>
              <a:buClr>
                <a:schemeClr val="bg2">
                  <a:lumMod val="10000"/>
                </a:schemeClr>
              </a:buClr>
              <a:buSzPct val="100000"/>
              <a:buFont typeface="+mj-lt"/>
              <a:buAutoNum type="arabicPeriod"/>
            </a:pPr>
            <a:r>
              <a:rPr lang="en-US" sz="1001" dirty="0">
                <a:solidFill>
                  <a:schemeClr val="bg2">
                    <a:lumMod val="25000"/>
                  </a:schemeClr>
                </a:solidFill>
                <a:latin typeface="Segoe UI" panose="020B0502040204020203" pitchFamily="34" charset="0"/>
                <a:cs typeface="Segoe UI" panose="020B0502040204020203" pitchFamily="34" charset="0"/>
              </a:rPr>
              <a:t>And a broader </a:t>
            </a:r>
            <a:r>
              <a:rPr lang="en-US" sz="1001" b="1" dirty="0">
                <a:solidFill>
                  <a:schemeClr val="bg2">
                    <a:lumMod val="25000"/>
                  </a:schemeClr>
                </a:solidFill>
                <a:latin typeface="Segoe UI" panose="020B0502040204020203" pitchFamily="34" charset="0"/>
                <a:cs typeface="Segoe UI" panose="020B0502040204020203" pitchFamily="34" charset="0"/>
              </a:rPr>
              <a:t>roadmap</a:t>
            </a:r>
            <a:r>
              <a:rPr lang="en-US" sz="1001" dirty="0">
                <a:solidFill>
                  <a:schemeClr val="bg2">
                    <a:lumMod val="25000"/>
                  </a:schemeClr>
                </a:solidFill>
                <a:latin typeface="Segoe UI" panose="020B0502040204020203" pitchFamily="34" charset="0"/>
                <a:cs typeface="Segoe UI" panose="020B0502040204020203" pitchFamily="34" charset="0"/>
              </a:rPr>
              <a:t> for the sector, which outlines actions at every level – from industry to government, to improve the level of support employers receive to do their job well.</a:t>
            </a:r>
          </a:p>
          <a:p>
            <a:pPr marL="0" indent="0">
              <a:lnSpc>
                <a:spcPts val="1380"/>
              </a:lnSpc>
              <a:spcBef>
                <a:spcPts val="0"/>
              </a:spcBef>
              <a:spcAft>
                <a:spcPts val="800"/>
              </a:spcAft>
              <a:buNone/>
            </a:pPr>
            <a:endParaRPr lang="en-GB" sz="1001" spc="-10" dirty="0">
              <a:solidFill>
                <a:schemeClr val="bg2">
                  <a:lumMod val="25000"/>
                </a:schemeClr>
              </a:solidFill>
              <a:latin typeface="Segoe UI" panose="020B0502040204020203" pitchFamily="34" charset="0"/>
              <a:cs typeface="Segoe UI" panose="020B0502040204020203" pitchFamily="34" charset="0"/>
            </a:endParaRPr>
          </a:p>
          <a:p>
            <a:pPr marL="0" indent="0">
              <a:lnSpc>
                <a:spcPts val="1380"/>
              </a:lnSpc>
              <a:spcBef>
                <a:spcPts val="0"/>
              </a:spcBef>
              <a:spcAft>
                <a:spcPts val="800"/>
              </a:spcAft>
              <a:buNone/>
            </a:pPr>
            <a:endParaRPr lang="en-GB" sz="1001" spc="-10" dirty="0">
              <a:solidFill>
                <a:schemeClr val="bg2">
                  <a:lumMod val="25000"/>
                </a:schemeClr>
              </a:solidFill>
              <a:latin typeface="Segoe UI" panose="020B0502040204020203" pitchFamily="34" charset="0"/>
              <a:cs typeface="Segoe UI" panose="020B0502040204020203" pitchFamily="34" charset="0"/>
            </a:endParaRPr>
          </a:p>
          <a:p>
            <a:pPr marL="0" indent="0">
              <a:lnSpc>
                <a:spcPts val="1380"/>
              </a:lnSpc>
              <a:spcBef>
                <a:spcPts val="0"/>
              </a:spcBef>
              <a:spcAft>
                <a:spcPts val="800"/>
              </a:spcAft>
              <a:buNone/>
            </a:pPr>
            <a:r>
              <a:rPr lang="en-GB" sz="1001" spc="-10" dirty="0">
                <a:solidFill>
                  <a:schemeClr val="bg2">
                    <a:lumMod val="25000"/>
                  </a:schemeClr>
                </a:solidFill>
                <a:latin typeface="Segoe UI" panose="020B0502040204020203" pitchFamily="34" charset="0"/>
                <a:cs typeface="Segoe UI" panose="020B0502040204020203" pitchFamily="34" charset="0"/>
              </a:rPr>
              <a:t>As part of the roadmap, we’ve recommended that a formal definition and sector-wide framework be developed. That would help keep care, wellbeing, and workforce sustainability front and centre across the whole system.</a:t>
            </a:r>
          </a:p>
          <a:p>
            <a:pPr marL="0" indent="0">
              <a:lnSpc>
                <a:spcPts val="1380"/>
              </a:lnSpc>
              <a:spcBef>
                <a:spcPts val="0"/>
              </a:spcBef>
              <a:spcAft>
                <a:spcPts val="800"/>
              </a:spcAft>
              <a:buNone/>
            </a:pPr>
            <a:endParaRPr lang="en-US" sz="1001" dirty="0">
              <a:solidFill>
                <a:schemeClr val="bg2">
                  <a:lumMod val="25000"/>
                </a:schemeClr>
              </a:solidFill>
              <a:latin typeface="Segoe UI" panose="020B0502040204020203" pitchFamily="34" charset="0"/>
              <a:cs typeface="Segoe UI" panose="020B0502040204020203" pitchFamily="34" charset="0"/>
            </a:endParaRPr>
          </a:p>
          <a:p>
            <a:pPr marL="0" indent="0">
              <a:lnSpc>
                <a:spcPts val="1380"/>
              </a:lnSpc>
              <a:spcBef>
                <a:spcPts val="0"/>
              </a:spcBef>
              <a:spcAft>
                <a:spcPts val="800"/>
              </a:spcAft>
              <a:buNone/>
            </a:pPr>
            <a:br>
              <a:rPr lang="en-US" sz="1001" dirty="0">
                <a:solidFill>
                  <a:schemeClr val="tx2">
                    <a:lumMod val="25000"/>
                  </a:schemeClr>
                </a:solidFill>
                <a:latin typeface="Segoe UI" panose="020B0502040204020203" pitchFamily="34" charset="0"/>
                <a:cs typeface="Segoe UI" panose="020B0502040204020203" pitchFamily="34" charset="0"/>
              </a:rPr>
            </a:br>
            <a:endParaRPr lang="en-US" sz="1001" dirty="0">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001" dirty="0">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150" dirty="0">
              <a:solidFill>
                <a:schemeClr val="tx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050" dirty="0">
              <a:solidFill>
                <a:schemeClr val="tx2">
                  <a:lumMod val="25000"/>
                </a:schemeClr>
              </a:solidFill>
              <a:latin typeface="Segoe UI" panose="020B0502040204020203" pitchFamily="34" charset="0"/>
              <a:cs typeface="Segoe UI" panose="020B0502040204020203" pitchFamily="34" charset="0"/>
            </a:endParaRPr>
          </a:p>
        </p:txBody>
      </p:sp>
      <p:pic>
        <p:nvPicPr>
          <p:cNvPr id="7" name="Picture 6" descr="A logo with text on it&#10;&#10;AI-generated content may be incorrect.">
            <a:extLst>
              <a:ext uri="{FF2B5EF4-FFF2-40B4-BE49-F238E27FC236}">
                <a16:creationId xmlns:a16="http://schemas.microsoft.com/office/drawing/2014/main" id="{6B6D91EC-811F-2FDD-4C90-0ED31BF47C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71446" y="5385558"/>
            <a:ext cx="772852" cy="491231"/>
          </a:xfrm>
          <a:prstGeom prst="rect">
            <a:avLst/>
          </a:prstGeom>
        </p:spPr>
      </p:pic>
      <p:pic>
        <p:nvPicPr>
          <p:cNvPr id="8" name="Picture 7" descr="A black text on a white background&#10;&#10;AI-generated content may be incorrect.">
            <a:extLst>
              <a:ext uri="{FF2B5EF4-FFF2-40B4-BE49-F238E27FC236}">
                <a16:creationId xmlns:a16="http://schemas.microsoft.com/office/drawing/2014/main" id="{18061D4B-0F1C-0873-2387-FC13225848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04620" y="5386867"/>
            <a:ext cx="1483653" cy="501209"/>
          </a:xfrm>
          <a:prstGeom prst="rect">
            <a:avLst/>
          </a:prstGeom>
        </p:spPr>
      </p:pic>
      <p:pic>
        <p:nvPicPr>
          <p:cNvPr id="9" name="Picture 8" descr="A close-up of a sign&#10;&#10;AI-generated content may be incorrect.">
            <a:extLst>
              <a:ext uri="{FF2B5EF4-FFF2-40B4-BE49-F238E27FC236}">
                <a16:creationId xmlns:a16="http://schemas.microsoft.com/office/drawing/2014/main" id="{67A7C322-6EFB-77C0-6FBC-26BFB8547B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1016" y="5418113"/>
            <a:ext cx="1463482" cy="405378"/>
          </a:xfrm>
          <a:prstGeom prst="rect">
            <a:avLst/>
          </a:prstGeom>
        </p:spPr>
      </p:pic>
      <p:cxnSp>
        <p:nvCxnSpPr>
          <p:cNvPr id="10" name="Straight Connector 9">
            <a:extLst>
              <a:ext uri="{FF2B5EF4-FFF2-40B4-BE49-F238E27FC236}">
                <a16:creationId xmlns:a16="http://schemas.microsoft.com/office/drawing/2014/main" id="{9EC48285-9F52-C3A6-D537-EE3EC19082AC}"/>
              </a:ext>
            </a:extLst>
          </p:cNvPr>
          <p:cNvCxnSpPr>
            <a:cxnSpLocks/>
          </p:cNvCxnSpPr>
          <p:nvPr/>
        </p:nvCxnSpPr>
        <p:spPr>
          <a:xfrm>
            <a:off x="2398593" y="5401181"/>
            <a:ext cx="0" cy="426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D75D05-DE41-BE42-78CC-9F015174B205}"/>
              </a:ext>
            </a:extLst>
          </p:cNvPr>
          <p:cNvCxnSpPr>
            <a:cxnSpLocks/>
          </p:cNvCxnSpPr>
          <p:nvPr/>
        </p:nvCxnSpPr>
        <p:spPr>
          <a:xfrm>
            <a:off x="3495634" y="5401181"/>
            <a:ext cx="0" cy="42612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83D3467-BE06-DF6D-2CBD-D84F09893AE2}"/>
              </a:ext>
            </a:extLst>
          </p:cNvPr>
          <p:cNvPicPr>
            <a:picLocks noChangeAspect="1"/>
          </p:cNvPicPr>
          <p:nvPr/>
        </p:nvPicPr>
        <p:blipFill>
          <a:blip r:embed="rId5"/>
          <a:srcRect l="1487" r="1487"/>
          <a:stretch/>
        </p:blipFill>
        <p:spPr>
          <a:xfrm>
            <a:off x="6589480" y="2985268"/>
            <a:ext cx="1186830" cy="1731023"/>
          </a:xfrm>
          <a:prstGeom prst="rect">
            <a:avLst/>
          </a:prstGeom>
          <a:solidFill>
            <a:schemeClr val="bg1"/>
          </a:solidFill>
          <a:ln w="3175">
            <a:solidFill>
              <a:schemeClr val="bg1">
                <a:lumMod val="85000"/>
              </a:schemeClr>
            </a:solidFill>
          </a:ln>
          <a:effectLst>
            <a:outerShdw blurRad="50800" dist="25400" dir="2160000" algn="l" rotWithShape="0">
              <a:prstClr val="black">
                <a:alpha val="25000"/>
              </a:prstClr>
            </a:outerShdw>
          </a:effectLst>
        </p:spPr>
      </p:pic>
      <p:pic>
        <p:nvPicPr>
          <p:cNvPr id="21" name="Picture 20">
            <a:extLst>
              <a:ext uri="{FF2B5EF4-FFF2-40B4-BE49-F238E27FC236}">
                <a16:creationId xmlns:a16="http://schemas.microsoft.com/office/drawing/2014/main" id="{14053A71-9201-E34B-8170-04DC4310992A}"/>
              </a:ext>
            </a:extLst>
          </p:cNvPr>
          <p:cNvPicPr>
            <a:picLocks noChangeAspect="1"/>
          </p:cNvPicPr>
          <p:nvPr/>
        </p:nvPicPr>
        <p:blipFill>
          <a:blip r:embed="rId6"/>
          <a:srcRect/>
          <a:stretch/>
        </p:blipFill>
        <p:spPr>
          <a:xfrm>
            <a:off x="7839970" y="2985268"/>
            <a:ext cx="1344112" cy="754622"/>
          </a:xfrm>
          <a:prstGeom prst="rect">
            <a:avLst/>
          </a:prstGeom>
          <a:ln w="3175">
            <a:solidFill>
              <a:schemeClr val="bg1">
                <a:lumMod val="85000"/>
              </a:schemeClr>
            </a:solidFill>
          </a:ln>
          <a:effectLst>
            <a:outerShdw blurRad="50800" dist="25400" dir="2160000" algn="l" rotWithShape="0">
              <a:prstClr val="black">
                <a:alpha val="25000"/>
              </a:prstClr>
            </a:outerShdw>
          </a:effectLst>
        </p:spPr>
      </p:pic>
      <p:pic>
        <p:nvPicPr>
          <p:cNvPr id="32" name="Picture 31">
            <a:extLst>
              <a:ext uri="{FF2B5EF4-FFF2-40B4-BE49-F238E27FC236}">
                <a16:creationId xmlns:a16="http://schemas.microsoft.com/office/drawing/2014/main" id="{F62C9838-F3F7-2396-A392-74FD09083F3F}"/>
              </a:ext>
            </a:extLst>
          </p:cNvPr>
          <p:cNvPicPr>
            <a:picLocks noChangeAspect="1"/>
          </p:cNvPicPr>
          <p:nvPr/>
        </p:nvPicPr>
        <p:blipFill>
          <a:blip r:embed="rId7"/>
          <a:stretch>
            <a:fillRect/>
          </a:stretch>
        </p:blipFill>
        <p:spPr>
          <a:xfrm>
            <a:off x="7841950" y="3787421"/>
            <a:ext cx="1344112" cy="928870"/>
          </a:xfrm>
          <a:prstGeom prst="rect">
            <a:avLst/>
          </a:prstGeom>
          <a:ln w="3175">
            <a:solidFill>
              <a:schemeClr val="bg1">
                <a:lumMod val="85000"/>
              </a:schemeClr>
            </a:solidFill>
          </a:ln>
          <a:effectLst>
            <a:outerShdw blurRad="50800" dist="25400" dir="2160000" algn="l" rotWithShape="0">
              <a:prstClr val="black">
                <a:alpha val="25000"/>
              </a:prstClr>
            </a:outerShdw>
          </a:effectLst>
        </p:spPr>
      </p:pic>
      <p:cxnSp>
        <p:nvCxnSpPr>
          <p:cNvPr id="34" name="Straight Connector 33">
            <a:extLst>
              <a:ext uri="{FF2B5EF4-FFF2-40B4-BE49-F238E27FC236}">
                <a16:creationId xmlns:a16="http://schemas.microsoft.com/office/drawing/2014/main" id="{CD38CB8A-91F8-7E9F-66B1-621A04024F63}"/>
              </a:ext>
            </a:extLst>
          </p:cNvPr>
          <p:cNvCxnSpPr>
            <a:cxnSpLocks/>
          </p:cNvCxnSpPr>
          <p:nvPr/>
        </p:nvCxnSpPr>
        <p:spPr>
          <a:xfrm>
            <a:off x="3495634" y="1348678"/>
            <a:ext cx="0" cy="336761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21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81BEF-4331-05AD-75C3-C16FB2DAAA74}"/>
            </a:ext>
          </a:extLst>
        </p:cNvPr>
        <p:cNvGrpSpPr/>
        <p:nvPr/>
      </p:nvGrpSpPr>
      <p:grpSpPr>
        <a:xfrm>
          <a:off x="0" y="0"/>
          <a:ext cx="0" cy="0"/>
          <a:chOff x="0" y="0"/>
          <a:chExt cx="0" cy="0"/>
        </a:xfrm>
      </p:grpSpPr>
      <p:pic>
        <p:nvPicPr>
          <p:cNvPr id="3" name="Picture 2" descr="A close-up of a white and black background&#10;&#10;AI-generated content may be incorrect.">
            <a:extLst>
              <a:ext uri="{FF2B5EF4-FFF2-40B4-BE49-F238E27FC236}">
                <a16:creationId xmlns:a16="http://schemas.microsoft.com/office/drawing/2014/main" id="{E9A081B2-E779-E24A-BCF7-40D623357756}"/>
              </a:ext>
            </a:extLst>
          </p:cNvPr>
          <p:cNvPicPr>
            <a:picLocks noChangeAspect="1"/>
          </p:cNvPicPr>
          <p:nvPr/>
        </p:nvPicPr>
        <p:blipFill>
          <a:blip r:embed="rId4">
            <a:clrChange>
              <a:clrFrom>
                <a:srgbClr val="FDFDFD"/>
              </a:clrFrom>
              <a:clrTo>
                <a:srgbClr val="FDFDFD">
                  <a:alpha val="0"/>
                </a:srgbClr>
              </a:clrTo>
            </a:clrChange>
            <a:duotone>
              <a:schemeClr val="accent6">
                <a:shade val="45000"/>
                <a:satMod val="135000"/>
              </a:schemeClr>
              <a:prstClr val="white"/>
            </a:duotone>
            <a:alphaModFix amt="9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198"/>
            <a:ext cx="9906000" cy="6858000"/>
          </a:xfrm>
          <a:prstGeom prst="rect">
            <a:avLst/>
          </a:prstGeom>
        </p:spPr>
      </p:pic>
      <p:sp>
        <p:nvSpPr>
          <p:cNvPr id="2" name="Google Shape;92;p2">
            <a:extLst>
              <a:ext uri="{FF2B5EF4-FFF2-40B4-BE49-F238E27FC236}">
                <a16:creationId xmlns:a16="http://schemas.microsoft.com/office/drawing/2014/main" id="{B3D0B66E-32AF-72DC-69DB-1E0481EF4DE6}"/>
              </a:ext>
            </a:extLst>
          </p:cNvPr>
          <p:cNvSpPr txBox="1">
            <a:spLocks/>
          </p:cNvSpPr>
          <p:nvPr/>
        </p:nvSpPr>
        <p:spPr>
          <a:xfrm>
            <a:off x="464427" y="5534493"/>
            <a:ext cx="1937784" cy="879386"/>
          </a:xfrm>
          <a:prstGeom prst="rect">
            <a:avLst/>
          </a:prstGeom>
          <a:noFill/>
          <a:ln>
            <a:noFill/>
          </a:ln>
          <a:effectLst/>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200"/>
              </a:lnSpc>
              <a:spcBef>
                <a:spcPts val="0"/>
              </a:spcBef>
              <a:buSzPts val="4400"/>
            </a:pPr>
            <a:br>
              <a:rPr lang="en-US" sz="1200">
                <a:solidFill>
                  <a:schemeClr val="tx2"/>
                </a:solidFill>
                <a:ea typeface="Arial"/>
                <a:cs typeface="Segoe UI" panose="020B0502040204020203" pitchFamily="34" charset="0"/>
                <a:sym typeface="Arial"/>
              </a:rPr>
            </a:br>
            <a:r>
              <a:rPr lang="en-US" sz="1200">
                <a:solidFill>
                  <a:schemeClr val="accent3"/>
                </a:solidFill>
                <a:latin typeface="Segoe UI Black" panose="020B0A02040204020203" pitchFamily="34" charset="0"/>
                <a:ea typeface="Segoe UI Black" panose="020B0A02040204020203" pitchFamily="34" charset="0"/>
                <a:cs typeface="Segoe UI" panose="020B0502040204020203" pitchFamily="34" charset="0"/>
                <a:sym typeface="Arial"/>
              </a:rPr>
              <a:t>Construction and Infrastructure sector: </a:t>
            </a:r>
            <a:br>
              <a:rPr lang="en-US" sz="1200">
                <a:solidFill>
                  <a:schemeClr val="accent3"/>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US" sz="1200">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rial"/>
              </a:rPr>
              <a:t>Worker support practice toolkit</a:t>
            </a:r>
            <a:br>
              <a:rPr lang="en-NZ" sz="1200">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rial"/>
              </a:rPr>
            </a:br>
            <a:endParaRPr lang="en-NZ" sz="1200" b="1">
              <a:solidFill>
                <a:schemeClr val="bg1"/>
              </a:solidFill>
              <a:latin typeface="Segoe UI Black" panose="020B0A02040204020203" pitchFamily="34" charset="0"/>
              <a:ea typeface="Segoe UI Black" panose="020B0A02040204020203" pitchFamily="34" charset="0"/>
              <a:cs typeface="Segoe UI" panose="020B0502040204020203" pitchFamily="34" charset="0"/>
              <a:sym typeface="Arial"/>
            </a:endParaRPr>
          </a:p>
        </p:txBody>
      </p:sp>
      <p:grpSp>
        <p:nvGrpSpPr>
          <p:cNvPr id="4" name="Group 3">
            <a:extLst>
              <a:ext uri="{FF2B5EF4-FFF2-40B4-BE49-F238E27FC236}">
                <a16:creationId xmlns:a16="http://schemas.microsoft.com/office/drawing/2014/main" id="{C718A018-A67C-0B65-846F-7C887EDEF795}"/>
              </a:ext>
            </a:extLst>
          </p:cNvPr>
          <p:cNvGrpSpPr/>
          <p:nvPr/>
        </p:nvGrpSpPr>
        <p:grpSpPr>
          <a:xfrm rot="21136503">
            <a:off x="7080901" y="5280243"/>
            <a:ext cx="1885311" cy="1845962"/>
            <a:chOff x="6057644" y="5274800"/>
            <a:chExt cx="1885311" cy="1845962"/>
          </a:xfrm>
        </p:grpSpPr>
        <p:sp>
          <p:nvSpPr>
            <p:cNvPr id="35" name="Rectangle 34">
              <a:extLst>
                <a:ext uri="{FF2B5EF4-FFF2-40B4-BE49-F238E27FC236}">
                  <a16:creationId xmlns:a16="http://schemas.microsoft.com/office/drawing/2014/main" id="{AD6A7530-D66E-DE3F-4BAB-6445CCC8E4F3}"/>
                </a:ext>
              </a:extLst>
            </p:cNvPr>
            <p:cNvSpPr/>
            <p:nvPr/>
          </p:nvSpPr>
          <p:spPr>
            <a:xfrm rot="1447949">
              <a:off x="6548379" y="5588308"/>
              <a:ext cx="1234682"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6" name="Rectangle 35">
              <a:extLst>
                <a:ext uri="{FF2B5EF4-FFF2-40B4-BE49-F238E27FC236}">
                  <a16:creationId xmlns:a16="http://schemas.microsoft.com/office/drawing/2014/main" id="{9D4EB676-55CD-CFB1-AAA3-501A506DB0D7}"/>
                </a:ext>
              </a:extLst>
            </p:cNvPr>
            <p:cNvSpPr/>
            <p:nvPr/>
          </p:nvSpPr>
          <p:spPr>
            <a:xfrm rot="1049990">
              <a:off x="6378909" y="6048160"/>
              <a:ext cx="1268185" cy="3939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7" name="Rectangle 36">
              <a:extLst>
                <a:ext uri="{FF2B5EF4-FFF2-40B4-BE49-F238E27FC236}">
                  <a16:creationId xmlns:a16="http://schemas.microsoft.com/office/drawing/2014/main" id="{44826C4E-FB6D-2C3A-81E4-69A22D54B653}"/>
                </a:ext>
              </a:extLst>
            </p:cNvPr>
            <p:cNvSpPr/>
            <p:nvPr/>
          </p:nvSpPr>
          <p:spPr>
            <a:xfrm rot="875000">
              <a:off x="6195120" y="6453191"/>
              <a:ext cx="1184900" cy="2945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8" name="Graphic 11">
              <a:extLst>
                <a:ext uri="{FF2B5EF4-FFF2-40B4-BE49-F238E27FC236}">
                  <a16:creationId xmlns:a16="http://schemas.microsoft.com/office/drawing/2014/main" id="{EDE6849D-4E8C-4500-D856-4DDBFC1AFFA8}"/>
                </a:ext>
              </a:extLst>
            </p:cNvPr>
            <p:cNvSpPr/>
            <p:nvPr/>
          </p:nvSpPr>
          <p:spPr>
            <a:xfrm rot="1563781">
              <a:off x="6057644" y="5274800"/>
              <a:ext cx="1885311" cy="1845962"/>
            </a:xfrm>
            <a:custGeom>
              <a:avLst/>
              <a:gdLst>
                <a:gd name="connsiteX0" fmla="*/ 1392721 w 1393485"/>
                <a:gd name="connsiteY0" fmla="*/ 1123335 h 1422948"/>
                <a:gd name="connsiteX1" fmla="*/ 1392721 w 1393485"/>
                <a:gd name="connsiteY1" fmla="*/ 1123335 h 1422948"/>
                <a:gd name="connsiteX2" fmla="*/ 1388135 w 1393485"/>
                <a:gd name="connsiteY2" fmla="*/ 1085640 h 1422948"/>
                <a:gd name="connsiteX3" fmla="*/ 1358158 w 1393485"/>
                <a:gd name="connsiteY3" fmla="*/ 1090002 h 1422948"/>
                <a:gd name="connsiteX4" fmla="*/ 1308270 w 1393485"/>
                <a:gd name="connsiteY4" fmla="*/ 1104543 h 1422948"/>
                <a:gd name="connsiteX5" fmla="*/ 1303908 w 1393485"/>
                <a:gd name="connsiteY5" fmla="*/ 1076244 h 1422948"/>
                <a:gd name="connsiteX6" fmla="*/ 1304691 w 1393485"/>
                <a:gd name="connsiteY6" fmla="*/ 1055886 h 1422948"/>
                <a:gd name="connsiteX7" fmla="*/ 1302901 w 1393485"/>
                <a:gd name="connsiteY7" fmla="*/ 1045596 h 1422948"/>
                <a:gd name="connsiteX8" fmla="*/ 1297756 w 1393485"/>
                <a:gd name="connsiteY8" fmla="*/ 1011816 h 1422948"/>
                <a:gd name="connsiteX9" fmla="*/ 1285676 w 1393485"/>
                <a:gd name="connsiteY9" fmla="*/ 909916 h 1422948"/>
                <a:gd name="connsiteX10" fmla="*/ 1280642 w 1393485"/>
                <a:gd name="connsiteY10" fmla="*/ 874346 h 1422948"/>
                <a:gd name="connsiteX11" fmla="*/ 1289255 w 1393485"/>
                <a:gd name="connsiteY11" fmla="*/ 876136 h 1422948"/>
                <a:gd name="connsiteX12" fmla="*/ 1325496 w 1393485"/>
                <a:gd name="connsiteY12" fmla="*/ 875912 h 1422948"/>
                <a:gd name="connsiteX13" fmla="*/ 1348203 w 1393485"/>
                <a:gd name="connsiteY13" fmla="*/ 859805 h 1422948"/>
                <a:gd name="connsiteX14" fmla="*/ 1364645 w 1393485"/>
                <a:gd name="connsiteY14" fmla="*/ 844705 h 1422948"/>
                <a:gd name="connsiteX15" fmla="*/ 1358941 w 1393485"/>
                <a:gd name="connsiteY15" fmla="*/ 813273 h 1422948"/>
                <a:gd name="connsiteX16" fmla="*/ 1349209 w 1393485"/>
                <a:gd name="connsiteY16" fmla="*/ 781730 h 1422948"/>
                <a:gd name="connsiteX17" fmla="*/ 1321917 w 1393485"/>
                <a:gd name="connsiteY17" fmla="*/ 771328 h 1422948"/>
                <a:gd name="connsiteX18" fmla="*/ 1298203 w 1393485"/>
                <a:gd name="connsiteY18" fmla="*/ 777816 h 1422948"/>
                <a:gd name="connsiteX19" fmla="*/ 1271806 w 1393485"/>
                <a:gd name="connsiteY19" fmla="*/ 779941 h 1422948"/>
                <a:gd name="connsiteX20" fmla="*/ 1267443 w 1393485"/>
                <a:gd name="connsiteY20" fmla="*/ 780500 h 1422948"/>
                <a:gd name="connsiteX21" fmla="*/ 1257824 w 1393485"/>
                <a:gd name="connsiteY21" fmla="*/ 708689 h 1422948"/>
                <a:gd name="connsiteX22" fmla="*/ 1256146 w 1393485"/>
                <a:gd name="connsiteY22" fmla="*/ 706900 h 1422948"/>
                <a:gd name="connsiteX23" fmla="*/ 1256146 w 1393485"/>
                <a:gd name="connsiteY23" fmla="*/ 706788 h 1422948"/>
                <a:gd name="connsiteX24" fmla="*/ 1243059 w 1393485"/>
                <a:gd name="connsiteY24" fmla="*/ 694596 h 1422948"/>
                <a:gd name="connsiteX25" fmla="*/ 1241269 w 1393485"/>
                <a:gd name="connsiteY25" fmla="*/ 684081 h 1422948"/>
                <a:gd name="connsiteX26" fmla="*/ 1229189 w 1393485"/>
                <a:gd name="connsiteY26" fmla="*/ 582182 h 1422948"/>
                <a:gd name="connsiteX27" fmla="*/ 1228854 w 1393485"/>
                <a:gd name="connsiteY27" fmla="*/ 580056 h 1422948"/>
                <a:gd name="connsiteX28" fmla="*/ 1228071 w 1393485"/>
                <a:gd name="connsiteY28" fmla="*/ 545829 h 1422948"/>
                <a:gd name="connsiteX29" fmla="*/ 1224715 w 1393485"/>
                <a:gd name="connsiteY29" fmla="*/ 522899 h 1422948"/>
                <a:gd name="connsiteX30" fmla="*/ 1224491 w 1393485"/>
                <a:gd name="connsiteY30" fmla="*/ 523682 h 1422948"/>
                <a:gd name="connsiteX31" fmla="*/ 1222254 w 1393485"/>
                <a:gd name="connsiteY31" fmla="*/ 510035 h 1422948"/>
                <a:gd name="connsiteX32" fmla="*/ 1225610 w 1393485"/>
                <a:gd name="connsiteY32" fmla="*/ 508134 h 1422948"/>
                <a:gd name="connsiteX33" fmla="*/ 1242164 w 1393485"/>
                <a:gd name="connsiteY33" fmla="*/ 501758 h 1422948"/>
                <a:gd name="connsiteX34" fmla="*/ 1242164 w 1393485"/>
                <a:gd name="connsiteY34" fmla="*/ 501758 h 1422948"/>
                <a:gd name="connsiteX35" fmla="*/ 1245855 w 1393485"/>
                <a:gd name="connsiteY35" fmla="*/ 477486 h 1422948"/>
                <a:gd name="connsiteX36" fmla="*/ 1245967 w 1393485"/>
                <a:gd name="connsiteY36" fmla="*/ 457352 h 1422948"/>
                <a:gd name="connsiteX37" fmla="*/ 1245967 w 1393485"/>
                <a:gd name="connsiteY37" fmla="*/ 457352 h 1422948"/>
                <a:gd name="connsiteX38" fmla="*/ 1241493 w 1393485"/>
                <a:gd name="connsiteY38" fmla="*/ 416748 h 1422948"/>
                <a:gd name="connsiteX39" fmla="*/ 1212635 w 1393485"/>
                <a:gd name="connsiteY39" fmla="*/ 421558 h 1422948"/>
                <a:gd name="connsiteX40" fmla="*/ 1209615 w 1393485"/>
                <a:gd name="connsiteY40" fmla="*/ 422789 h 1422948"/>
                <a:gd name="connsiteX41" fmla="*/ 1208272 w 1393485"/>
                <a:gd name="connsiteY41" fmla="*/ 417979 h 1422948"/>
                <a:gd name="connsiteX42" fmla="*/ 1202120 w 1393485"/>
                <a:gd name="connsiteY42" fmla="*/ 383751 h 1422948"/>
                <a:gd name="connsiteX43" fmla="*/ 1202903 w 1393485"/>
                <a:gd name="connsiteY43" fmla="*/ 363394 h 1422948"/>
                <a:gd name="connsiteX44" fmla="*/ 1201114 w 1393485"/>
                <a:gd name="connsiteY44" fmla="*/ 353103 h 1422948"/>
                <a:gd name="connsiteX45" fmla="*/ 1195968 w 1393485"/>
                <a:gd name="connsiteY45" fmla="*/ 319323 h 1422948"/>
                <a:gd name="connsiteX46" fmla="*/ 1183888 w 1393485"/>
                <a:gd name="connsiteY46" fmla="*/ 217423 h 1422948"/>
                <a:gd name="connsiteX47" fmla="*/ 1178855 w 1393485"/>
                <a:gd name="connsiteY47" fmla="*/ 182301 h 1422948"/>
                <a:gd name="connsiteX48" fmla="*/ 1184671 w 1393485"/>
                <a:gd name="connsiteY48" fmla="*/ 183643 h 1422948"/>
                <a:gd name="connsiteX49" fmla="*/ 1222142 w 1393485"/>
                <a:gd name="connsiteY49" fmla="*/ 183419 h 1422948"/>
                <a:gd name="connsiteX50" fmla="*/ 1245744 w 1393485"/>
                <a:gd name="connsiteY50" fmla="*/ 167312 h 1422948"/>
                <a:gd name="connsiteX51" fmla="*/ 1262857 w 1393485"/>
                <a:gd name="connsiteY51" fmla="*/ 152212 h 1422948"/>
                <a:gd name="connsiteX52" fmla="*/ 1256929 w 1393485"/>
                <a:gd name="connsiteY52" fmla="*/ 120781 h 1422948"/>
                <a:gd name="connsiteX53" fmla="*/ 1246862 w 1393485"/>
                <a:gd name="connsiteY53" fmla="*/ 89238 h 1422948"/>
                <a:gd name="connsiteX54" fmla="*/ 1218675 w 1393485"/>
                <a:gd name="connsiteY54" fmla="*/ 78835 h 1422948"/>
                <a:gd name="connsiteX55" fmla="*/ 1194067 w 1393485"/>
                <a:gd name="connsiteY55" fmla="*/ 85323 h 1422948"/>
                <a:gd name="connsiteX56" fmla="*/ 1166774 w 1393485"/>
                <a:gd name="connsiteY56" fmla="*/ 87448 h 1422948"/>
                <a:gd name="connsiteX57" fmla="*/ 1165656 w 1393485"/>
                <a:gd name="connsiteY57" fmla="*/ 87560 h 1422948"/>
                <a:gd name="connsiteX58" fmla="*/ 1156148 w 1393485"/>
                <a:gd name="connsiteY58" fmla="*/ 16197 h 1422948"/>
                <a:gd name="connsiteX59" fmla="*/ 1154470 w 1393485"/>
                <a:gd name="connsiteY59" fmla="*/ 14407 h 1422948"/>
                <a:gd name="connsiteX60" fmla="*/ 1154470 w 1393485"/>
                <a:gd name="connsiteY60" fmla="*/ 14295 h 1422948"/>
                <a:gd name="connsiteX61" fmla="*/ 1127737 w 1393485"/>
                <a:gd name="connsiteY61" fmla="*/ 313 h 1422948"/>
                <a:gd name="connsiteX62" fmla="*/ 1106484 w 1393485"/>
                <a:gd name="connsiteY62" fmla="*/ 3781 h 1422948"/>
                <a:gd name="connsiteX63" fmla="*/ 1060848 w 1393485"/>
                <a:gd name="connsiteY63" fmla="*/ 22572 h 1422948"/>
                <a:gd name="connsiteX64" fmla="*/ 1059729 w 1393485"/>
                <a:gd name="connsiteY64" fmla="*/ 26711 h 1422948"/>
                <a:gd name="connsiteX65" fmla="*/ 1063644 w 1393485"/>
                <a:gd name="connsiteY65" fmla="*/ 47963 h 1422948"/>
                <a:gd name="connsiteX66" fmla="*/ 1062190 w 1393485"/>
                <a:gd name="connsiteY66" fmla="*/ 87560 h 1422948"/>
                <a:gd name="connsiteX67" fmla="*/ 1069908 w 1393485"/>
                <a:gd name="connsiteY67" fmla="*/ 104674 h 1422948"/>
                <a:gd name="connsiteX68" fmla="*/ 1062861 w 1393485"/>
                <a:gd name="connsiteY68" fmla="*/ 105121 h 1422948"/>
                <a:gd name="connsiteX69" fmla="*/ 1004249 w 1393485"/>
                <a:gd name="connsiteY69" fmla="*/ 109260 h 1422948"/>
                <a:gd name="connsiteX70" fmla="*/ 974943 w 1393485"/>
                <a:gd name="connsiteY70" fmla="*/ 111385 h 1422948"/>
                <a:gd name="connsiteX71" fmla="*/ 950000 w 1393485"/>
                <a:gd name="connsiteY71" fmla="*/ 116418 h 1422948"/>
                <a:gd name="connsiteX72" fmla="*/ 930425 w 1393485"/>
                <a:gd name="connsiteY72" fmla="*/ 117761 h 1422948"/>
                <a:gd name="connsiteX73" fmla="*/ 910291 w 1393485"/>
                <a:gd name="connsiteY73" fmla="*/ 121564 h 1422948"/>
                <a:gd name="connsiteX74" fmla="*/ 862082 w 1393485"/>
                <a:gd name="connsiteY74" fmla="*/ 127492 h 1422948"/>
                <a:gd name="connsiteX75" fmla="*/ 814991 w 1393485"/>
                <a:gd name="connsiteY75" fmla="*/ 133085 h 1422948"/>
                <a:gd name="connsiteX76" fmla="*/ 790942 w 1393485"/>
                <a:gd name="connsiteY76" fmla="*/ 134763 h 1422948"/>
                <a:gd name="connsiteX77" fmla="*/ 767453 w 1393485"/>
                <a:gd name="connsiteY77" fmla="*/ 139796 h 1422948"/>
                <a:gd name="connsiteX78" fmla="*/ 767453 w 1393485"/>
                <a:gd name="connsiteY78" fmla="*/ 139796 h 1422948"/>
                <a:gd name="connsiteX79" fmla="*/ 675956 w 1393485"/>
                <a:gd name="connsiteY79" fmla="*/ 146396 h 1422948"/>
                <a:gd name="connsiteX80" fmla="*/ 589380 w 1393485"/>
                <a:gd name="connsiteY80" fmla="*/ 159147 h 1422948"/>
                <a:gd name="connsiteX81" fmla="*/ 589380 w 1393485"/>
                <a:gd name="connsiteY81" fmla="*/ 159147 h 1422948"/>
                <a:gd name="connsiteX82" fmla="*/ 538374 w 1393485"/>
                <a:gd name="connsiteY82" fmla="*/ 167760 h 1422948"/>
                <a:gd name="connsiteX83" fmla="*/ 510634 w 1393485"/>
                <a:gd name="connsiteY83" fmla="*/ 171339 h 1422948"/>
                <a:gd name="connsiteX84" fmla="*/ 498107 w 1393485"/>
                <a:gd name="connsiteY84" fmla="*/ 171227 h 1422948"/>
                <a:gd name="connsiteX85" fmla="*/ 484796 w 1393485"/>
                <a:gd name="connsiteY85" fmla="*/ 173017 h 1422948"/>
                <a:gd name="connsiteX86" fmla="*/ 469807 w 1393485"/>
                <a:gd name="connsiteY86" fmla="*/ 177267 h 1422948"/>
                <a:gd name="connsiteX87" fmla="*/ 450792 w 1393485"/>
                <a:gd name="connsiteY87" fmla="*/ 178945 h 1422948"/>
                <a:gd name="connsiteX88" fmla="*/ 414775 w 1393485"/>
                <a:gd name="connsiteY88" fmla="*/ 184538 h 1422948"/>
                <a:gd name="connsiteX89" fmla="*/ 388713 w 1393485"/>
                <a:gd name="connsiteY89" fmla="*/ 175701 h 1422948"/>
                <a:gd name="connsiteX90" fmla="*/ 355604 w 1393485"/>
                <a:gd name="connsiteY90" fmla="*/ 180735 h 1422948"/>
                <a:gd name="connsiteX91" fmla="*/ 286254 w 1393485"/>
                <a:gd name="connsiteY91" fmla="*/ 191026 h 1422948"/>
                <a:gd name="connsiteX92" fmla="*/ 246993 w 1393485"/>
                <a:gd name="connsiteY92" fmla="*/ 197737 h 1422948"/>
                <a:gd name="connsiteX93" fmla="*/ 209186 w 1393485"/>
                <a:gd name="connsiteY93" fmla="*/ 202882 h 1422948"/>
                <a:gd name="connsiteX94" fmla="*/ 196658 w 1393485"/>
                <a:gd name="connsiteY94" fmla="*/ 203665 h 1422948"/>
                <a:gd name="connsiteX95" fmla="*/ 186144 w 1393485"/>
                <a:gd name="connsiteY95" fmla="*/ 125031 h 1422948"/>
                <a:gd name="connsiteX96" fmla="*/ 178090 w 1393485"/>
                <a:gd name="connsiteY96" fmla="*/ 114853 h 1422948"/>
                <a:gd name="connsiteX97" fmla="*/ 139500 w 1393485"/>
                <a:gd name="connsiteY97" fmla="*/ 118320 h 1422948"/>
                <a:gd name="connsiteX98" fmla="*/ 89501 w 1393485"/>
                <a:gd name="connsiteY98" fmla="*/ 136664 h 1422948"/>
                <a:gd name="connsiteX99" fmla="*/ 95094 w 1393485"/>
                <a:gd name="connsiteY99" fmla="*/ 167312 h 1422948"/>
                <a:gd name="connsiteX100" fmla="*/ 93864 w 1393485"/>
                <a:gd name="connsiteY100" fmla="*/ 208699 h 1422948"/>
                <a:gd name="connsiteX101" fmla="*/ 96772 w 1393485"/>
                <a:gd name="connsiteY101" fmla="*/ 215074 h 1422948"/>
                <a:gd name="connsiteX102" fmla="*/ 94423 w 1393485"/>
                <a:gd name="connsiteY102" fmla="*/ 216305 h 1422948"/>
                <a:gd name="connsiteX103" fmla="*/ 63104 w 1393485"/>
                <a:gd name="connsiteY103" fmla="*/ 222792 h 1422948"/>
                <a:gd name="connsiteX104" fmla="*/ 52030 w 1393485"/>
                <a:gd name="connsiteY104" fmla="*/ 230175 h 1422948"/>
                <a:gd name="connsiteX105" fmla="*/ 38943 w 1393485"/>
                <a:gd name="connsiteY105" fmla="*/ 231741 h 1422948"/>
                <a:gd name="connsiteX106" fmla="*/ 24737 w 1393485"/>
                <a:gd name="connsiteY106" fmla="*/ 241472 h 1422948"/>
                <a:gd name="connsiteX107" fmla="*/ 6505 w 1393485"/>
                <a:gd name="connsiteY107" fmla="*/ 247624 h 1422948"/>
                <a:gd name="connsiteX108" fmla="*/ 6505 w 1393485"/>
                <a:gd name="connsiteY108" fmla="*/ 247624 h 1422948"/>
                <a:gd name="connsiteX109" fmla="*/ 1807 w 1393485"/>
                <a:gd name="connsiteY109" fmla="*/ 271897 h 1422948"/>
                <a:gd name="connsiteX110" fmla="*/ 1807 w 1393485"/>
                <a:gd name="connsiteY110" fmla="*/ 271897 h 1422948"/>
                <a:gd name="connsiteX111" fmla="*/ 1136 w 1393485"/>
                <a:gd name="connsiteY111" fmla="*/ 292030 h 1422948"/>
                <a:gd name="connsiteX112" fmla="*/ 1136 w 1393485"/>
                <a:gd name="connsiteY112" fmla="*/ 292030 h 1422948"/>
                <a:gd name="connsiteX113" fmla="*/ 4827 w 1393485"/>
                <a:gd name="connsiteY113" fmla="*/ 332857 h 1422948"/>
                <a:gd name="connsiteX114" fmla="*/ 36258 w 1393485"/>
                <a:gd name="connsiteY114" fmla="*/ 328607 h 1422948"/>
                <a:gd name="connsiteX115" fmla="*/ 115228 w 1393485"/>
                <a:gd name="connsiteY115" fmla="*/ 309592 h 1422948"/>
                <a:gd name="connsiteX116" fmla="*/ 116011 w 1393485"/>
                <a:gd name="connsiteY116" fmla="*/ 315855 h 1422948"/>
                <a:gd name="connsiteX117" fmla="*/ 122834 w 1393485"/>
                <a:gd name="connsiteY117" fmla="*/ 369098 h 1422948"/>
                <a:gd name="connsiteX118" fmla="*/ 129769 w 1393485"/>
                <a:gd name="connsiteY118" fmla="*/ 421111 h 1422948"/>
                <a:gd name="connsiteX119" fmla="*/ 134691 w 1393485"/>
                <a:gd name="connsiteY119" fmla="*/ 444824 h 1422948"/>
                <a:gd name="connsiteX120" fmla="*/ 136928 w 1393485"/>
                <a:gd name="connsiteY120" fmla="*/ 475920 h 1422948"/>
                <a:gd name="connsiteX121" fmla="*/ 138270 w 1393485"/>
                <a:gd name="connsiteY121" fmla="*/ 496836 h 1422948"/>
                <a:gd name="connsiteX122" fmla="*/ 134802 w 1393485"/>
                <a:gd name="connsiteY122" fmla="*/ 501646 h 1422948"/>
                <a:gd name="connsiteX123" fmla="*/ 140395 w 1393485"/>
                <a:gd name="connsiteY123" fmla="*/ 532294 h 1422948"/>
                <a:gd name="connsiteX124" fmla="*/ 139165 w 1393485"/>
                <a:gd name="connsiteY124" fmla="*/ 573681 h 1422948"/>
                <a:gd name="connsiteX125" fmla="*/ 143975 w 1393485"/>
                <a:gd name="connsiteY125" fmla="*/ 583859 h 1422948"/>
                <a:gd name="connsiteX126" fmla="*/ 124064 w 1393485"/>
                <a:gd name="connsiteY126" fmla="*/ 585873 h 1422948"/>
                <a:gd name="connsiteX127" fmla="*/ 102812 w 1393485"/>
                <a:gd name="connsiteY127" fmla="*/ 602315 h 1422948"/>
                <a:gd name="connsiteX128" fmla="*/ 87488 w 1393485"/>
                <a:gd name="connsiteY128" fmla="*/ 617640 h 1422948"/>
                <a:gd name="connsiteX129" fmla="*/ 93752 w 1393485"/>
                <a:gd name="connsiteY129" fmla="*/ 648959 h 1422948"/>
                <a:gd name="connsiteX130" fmla="*/ 103819 w 1393485"/>
                <a:gd name="connsiteY130" fmla="*/ 680278 h 1422948"/>
                <a:gd name="connsiteX131" fmla="*/ 130105 w 1393485"/>
                <a:gd name="connsiteY131" fmla="*/ 690233 h 1422948"/>
                <a:gd name="connsiteX132" fmla="*/ 152587 w 1393485"/>
                <a:gd name="connsiteY132" fmla="*/ 683298 h 1422948"/>
                <a:gd name="connsiteX133" fmla="*/ 161424 w 1393485"/>
                <a:gd name="connsiteY133" fmla="*/ 682403 h 1422948"/>
                <a:gd name="connsiteX134" fmla="*/ 168023 w 1393485"/>
                <a:gd name="connsiteY134" fmla="*/ 733968 h 1422948"/>
                <a:gd name="connsiteX135" fmla="*/ 174958 w 1393485"/>
                <a:gd name="connsiteY135" fmla="*/ 785981 h 1422948"/>
                <a:gd name="connsiteX136" fmla="*/ 179880 w 1393485"/>
                <a:gd name="connsiteY136" fmla="*/ 809694 h 1422948"/>
                <a:gd name="connsiteX137" fmla="*/ 182117 w 1393485"/>
                <a:gd name="connsiteY137" fmla="*/ 840790 h 1422948"/>
                <a:gd name="connsiteX138" fmla="*/ 184019 w 1393485"/>
                <a:gd name="connsiteY138" fmla="*/ 867859 h 1422948"/>
                <a:gd name="connsiteX139" fmla="*/ 189164 w 1393485"/>
                <a:gd name="connsiteY139" fmla="*/ 894144 h 1422948"/>
                <a:gd name="connsiteX140" fmla="*/ 191065 w 1393485"/>
                <a:gd name="connsiteY140" fmla="*/ 923115 h 1422948"/>
                <a:gd name="connsiteX141" fmla="*/ 183347 w 1393485"/>
                <a:gd name="connsiteY141" fmla="*/ 924457 h 1422948"/>
                <a:gd name="connsiteX142" fmla="*/ 169589 w 1393485"/>
                <a:gd name="connsiteY142" fmla="*/ 934188 h 1422948"/>
                <a:gd name="connsiteX143" fmla="*/ 152028 w 1393485"/>
                <a:gd name="connsiteY143" fmla="*/ 940340 h 1422948"/>
                <a:gd name="connsiteX144" fmla="*/ 152028 w 1393485"/>
                <a:gd name="connsiteY144" fmla="*/ 940340 h 1422948"/>
                <a:gd name="connsiteX145" fmla="*/ 147442 w 1393485"/>
                <a:gd name="connsiteY145" fmla="*/ 964613 h 1422948"/>
                <a:gd name="connsiteX146" fmla="*/ 147442 w 1393485"/>
                <a:gd name="connsiteY146" fmla="*/ 964613 h 1422948"/>
                <a:gd name="connsiteX147" fmla="*/ 146771 w 1393485"/>
                <a:gd name="connsiteY147" fmla="*/ 984747 h 1422948"/>
                <a:gd name="connsiteX148" fmla="*/ 146771 w 1393485"/>
                <a:gd name="connsiteY148" fmla="*/ 984747 h 1422948"/>
                <a:gd name="connsiteX149" fmla="*/ 150350 w 1393485"/>
                <a:gd name="connsiteY149" fmla="*/ 1025462 h 1422948"/>
                <a:gd name="connsiteX150" fmla="*/ 180663 w 1393485"/>
                <a:gd name="connsiteY150" fmla="*/ 1021211 h 1422948"/>
                <a:gd name="connsiteX151" fmla="*/ 202698 w 1393485"/>
                <a:gd name="connsiteY151" fmla="*/ 1013493 h 1422948"/>
                <a:gd name="connsiteX152" fmla="*/ 203146 w 1393485"/>
                <a:gd name="connsiteY152" fmla="*/ 1014948 h 1422948"/>
                <a:gd name="connsiteX153" fmla="*/ 211199 w 1393485"/>
                <a:gd name="connsiteY153" fmla="*/ 1043582 h 1422948"/>
                <a:gd name="connsiteX154" fmla="*/ 222161 w 1393485"/>
                <a:gd name="connsiteY154" fmla="*/ 1075014 h 1422948"/>
                <a:gd name="connsiteX155" fmla="*/ 222161 w 1393485"/>
                <a:gd name="connsiteY155" fmla="*/ 1075014 h 1422948"/>
                <a:gd name="connsiteX156" fmla="*/ 227530 w 1393485"/>
                <a:gd name="connsiteY156" fmla="*/ 1085640 h 1422948"/>
                <a:gd name="connsiteX157" fmla="*/ 231333 w 1393485"/>
                <a:gd name="connsiteY157" fmla="*/ 1113827 h 1422948"/>
                <a:gd name="connsiteX158" fmla="*/ 236255 w 1393485"/>
                <a:gd name="connsiteY158" fmla="*/ 1137540 h 1422948"/>
                <a:gd name="connsiteX159" fmla="*/ 238492 w 1393485"/>
                <a:gd name="connsiteY159" fmla="*/ 1168636 h 1422948"/>
                <a:gd name="connsiteX160" fmla="*/ 240393 w 1393485"/>
                <a:gd name="connsiteY160" fmla="*/ 1195705 h 1422948"/>
                <a:gd name="connsiteX161" fmla="*/ 245539 w 1393485"/>
                <a:gd name="connsiteY161" fmla="*/ 1221991 h 1422948"/>
                <a:gd name="connsiteX162" fmla="*/ 246881 w 1393485"/>
                <a:gd name="connsiteY162" fmla="*/ 1240894 h 1422948"/>
                <a:gd name="connsiteX163" fmla="*/ 227194 w 1393485"/>
                <a:gd name="connsiteY163" fmla="*/ 1242796 h 1422948"/>
                <a:gd name="connsiteX164" fmla="*/ 205047 w 1393485"/>
                <a:gd name="connsiteY164" fmla="*/ 1258120 h 1422948"/>
                <a:gd name="connsiteX165" fmla="*/ 189164 w 1393485"/>
                <a:gd name="connsiteY165" fmla="*/ 1272325 h 1422948"/>
                <a:gd name="connsiteX166" fmla="*/ 195651 w 1393485"/>
                <a:gd name="connsiteY166" fmla="*/ 1301407 h 1422948"/>
                <a:gd name="connsiteX167" fmla="*/ 206166 w 1393485"/>
                <a:gd name="connsiteY167" fmla="*/ 1330490 h 1422948"/>
                <a:gd name="connsiteX168" fmla="*/ 233458 w 1393485"/>
                <a:gd name="connsiteY168" fmla="*/ 1339662 h 1422948"/>
                <a:gd name="connsiteX169" fmla="*/ 256836 w 1393485"/>
                <a:gd name="connsiteY169" fmla="*/ 1333286 h 1422948"/>
                <a:gd name="connsiteX170" fmla="*/ 256836 w 1393485"/>
                <a:gd name="connsiteY170" fmla="*/ 1333286 h 1422948"/>
                <a:gd name="connsiteX171" fmla="*/ 259744 w 1393485"/>
                <a:gd name="connsiteY171" fmla="*/ 1342906 h 1422948"/>
                <a:gd name="connsiteX172" fmla="*/ 267798 w 1393485"/>
                <a:gd name="connsiteY172" fmla="*/ 1371540 h 1422948"/>
                <a:gd name="connsiteX173" fmla="*/ 278760 w 1393485"/>
                <a:gd name="connsiteY173" fmla="*/ 1402972 h 1422948"/>
                <a:gd name="connsiteX174" fmla="*/ 278760 w 1393485"/>
                <a:gd name="connsiteY174" fmla="*/ 1402972 h 1422948"/>
                <a:gd name="connsiteX175" fmla="*/ 286030 w 1393485"/>
                <a:gd name="connsiteY175" fmla="*/ 1414493 h 1422948"/>
                <a:gd name="connsiteX176" fmla="*/ 286030 w 1393485"/>
                <a:gd name="connsiteY176" fmla="*/ 1414493 h 1422948"/>
                <a:gd name="connsiteX177" fmla="*/ 320593 w 1393485"/>
                <a:gd name="connsiteY177" fmla="*/ 1422882 h 1422948"/>
                <a:gd name="connsiteX178" fmla="*/ 365335 w 1393485"/>
                <a:gd name="connsiteY178" fmla="*/ 1418072 h 1422948"/>
                <a:gd name="connsiteX179" fmla="*/ 365335 w 1393485"/>
                <a:gd name="connsiteY179" fmla="*/ 1418072 h 1422948"/>
                <a:gd name="connsiteX180" fmla="*/ 365335 w 1393485"/>
                <a:gd name="connsiteY180" fmla="*/ 1418072 h 1422948"/>
                <a:gd name="connsiteX181" fmla="*/ 364664 w 1393485"/>
                <a:gd name="connsiteY181" fmla="*/ 1382055 h 1422948"/>
                <a:gd name="connsiteX182" fmla="*/ 361085 w 1393485"/>
                <a:gd name="connsiteY182" fmla="*/ 1358118 h 1422948"/>
                <a:gd name="connsiteX183" fmla="*/ 360861 w 1393485"/>
                <a:gd name="connsiteY183" fmla="*/ 1358901 h 1422948"/>
                <a:gd name="connsiteX184" fmla="*/ 353702 w 1393485"/>
                <a:gd name="connsiteY184" fmla="*/ 1315389 h 1422948"/>
                <a:gd name="connsiteX185" fmla="*/ 381890 w 1393485"/>
                <a:gd name="connsiteY185" fmla="*/ 1313152 h 1422948"/>
                <a:gd name="connsiteX186" fmla="*/ 437817 w 1393485"/>
                <a:gd name="connsiteY186" fmla="*/ 1308454 h 1422948"/>
                <a:gd name="connsiteX187" fmla="*/ 465781 w 1393485"/>
                <a:gd name="connsiteY187" fmla="*/ 1306105 h 1422948"/>
                <a:gd name="connsiteX188" fmla="*/ 489494 w 1393485"/>
                <a:gd name="connsiteY188" fmla="*/ 1301072 h 1422948"/>
                <a:gd name="connsiteX189" fmla="*/ 508174 w 1393485"/>
                <a:gd name="connsiteY189" fmla="*/ 1299506 h 1422948"/>
                <a:gd name="connsiteX190" fmla="*/ 527301 w 1393485"/>
                <a:gd name="connsiteY190" fmla="*/ 1295703 h 1422948"/>
                <a:gd name="connsiteX191" fmla="*/ 573273 w 1393485"/>
                <a:gd name="connsiteY191" fmla="*/ 1289439 h 1422948"/>
                <a:gd name="connsiteX192" fmla="*/ 618127 w 1393485"/>
                <a:gd name="connsiteY192" fmla="*/ 1283511 h 1422948"/>
                <a:gd name="connsiteX193" fmla="*/ 641169 w 1393485"/>
                <a:gd name="connsiteY193" fmla="*/ 1281609 h 1422948"/>
                <a:gd name="connsiteX194" fmla="*/ 663540 w 1393485"/>
                <a:gd name="connsiteY194" fmla="*/ 1276576 h 1422948"/>
                <a:gd name="connsiteX195" fmla="*/ 663540 w 1393485"/>
                <a:gd name="connsiteY195" fmla="*/ 1276576 h 1422948"/>
                <a:gd name="connsiteX196" fmla="*/ 750898 w 1393485"/>
                <a:gd name="connsiteY196" fmla="*/ 1269081 h 1422948"/>
                <a:gd name="connsiteX197" fmla="*/ 833447 w 1393485"/>
                <a:gd name="connsiteY197" fmla="*/ 1255994 h 1422948"/>
                <a:gd name="connsiteX198" fmla="*/ 833447 w 1393485"/>
                <a:gd name="connsiteY198" fmla="*/ 1255994 h 1422948"/>
                <a:gd name="connsiteX199" fmla="*/ 881992 w 1393485"/>
                <a:gd name="connsiteY199" fmla="*/ 1247270 h 1422948"/>
                <a:gd name="connsiteX200" fmla="*/ 908502 w 1393485"/>
                <a:gd name="connsiteY200" fmla="*/ 1243579 h 1422948"/>
                <a:gd name="connsiteX201" fmla="*/ 920470 w 1393485"/>
                <a:gd name="connsiteY201" fmla="*/ 1243579 h 1422948"/>
                <a:gd name="connsiteX202" fmla="*/ 933222 w 1393485"/>
                <a:gd name="connsiteY202" fmla="*/ 1241677 h 1422948"/>
                <a:gd name="connsiteX203" fmla="*/ 947427 w 1393485"/>
                <a:gd name="connsiteY203" fmla="*/ 1237538 h 1422948"/>
                <a:gd name="connsiteX204" fmla="*/ 965548 w 1393485"/>
                <a:gd name="connsiteY204" fmla="*/ 1235749 h 1422948"/>
                <a:gd name="connsiteX205" fmla="*/ 999887 w 1393485"/>
                <a:gd name="connsiteY205" fmla="*/ 1229932 h 1422948"/>
                <a:gd name="connsiteX206" fmla="*/ 1025054 w 1393485"/>
                <a:gd name="connsiteY206" fmla="*/ 1237762 h 1422948"/>
                <a:gd name="connsiteX207" fmla="*/ 1056597 w 1393485"/>
                <a:gd name="connsiteY207" fmla="*/ 1232617 h 1422948"/>
                <a:gd name="connsiteX208" fmla="*/ 1122703 w 1393485"/>
                <a:gd name="connsiteY208" fmla="*/ 1221991 h 1422948"/>
                <a:gd name="connsiteX209" fmla="*/ 1160175 w 1393485"/>
                <a:gd name="connsiteY209" fmla="*/ 1215168 h 1422948"/>
                <a:gd name="connsiteX210" fmla="*/ 1196192 w 1393485"/>
                <a:gd name="connsiteY210" fmla="*/ 1209798 h 1422948"/>
                <a:gd name="connsiteX211" fmla="*/ 1227176 w 1393485"/>
                <a:gd name="connsiteY211" fmla="*/ 1207450 h 1422948"/>
                <a:gd name="connsiteX212" fmla="*/ 1233216 w 1393485"/>
                <a:gd name="connsiteY212" fmla="*/ 1229709 h 1422948"/>
                <a:gd name="connsiteX213" fmla="*/ 1243954 w 1393485"/>
                <a:gd name="connsiteY213" fmla="*/ 1259686 h 1422948"/>
                <a:gd name="connsiteX214" fmla="*/ 1243954 w 1393485"/>
                <a:gd name="connsiteY214" fmla="*/ 1259686 h 1422948"/>
                <a:gd name="connsiteX215" fmla="*/ 1251113 w 1393485"/>
                <a:gd name="connsiteY215" fmla="*/ 1270759 h 1422948"/>
                <a:gd name="connsiteX216" fmla="*/ 1251113 w 1393485"/>
                <a:gd name="connsiteY216" fmla="*/ 1270759 h 1422948"/>
                <a:gd name="connsiteX217" fmla="*/ 1285564 w 1393485"/>
                <a:gd name="connsiteY217" fmla="*/ 1278589 h 1422948"/>
                <a:gd name="connsiteX218" fmla="*/ 1330306 w 1393485"/>
                <a:gd name="connsiteY218" fmla="*/ 1273779 h 1422948"/>
                <a:gd name="connsiteX219" fmla="*/ 1330306 w 1393485"/>
                <a:gd name="connsiteY219" fmla="*/ 1273779 h 1422948"/>
                <a:gd name="connsiteX220" fmla="*/ 1330306 w 1393485"/>
                <a:gd name="connsiteY220" fmla="*/ 1273779 h 1422948"/>
                <a:gd name="connsiteX221" fmla="*/ 1329858 w 1393485"/>
                <a:gd name="connsiteY221" fmla="*/ 1239328 h 1422948"/>
                <a:gd name="connsiteX222" fmla="*/ 1326503 w 1393485"/>
                <a:gd name="connsiteY222" fmla="*/ 1216398 h 1422948"/>
                <a:gd name="connsiteX223" fmla="*/ 1326279 w 1393485"/>
                <a:gd name="connsiteY223" fmla="*/ 1217181 h 1422948"/>
                <a:gd name="connsiteX224" fmla="*/ 1322364 w 1393485"/>
                <a:gd name="connsiteY224" fmla="*/ 1193244 h 1422948"/>
                <a:gd name="connsiteX225" fmla="*/ 1335451 w 1393485"/>
                <a:gd name="connsiteY225" fmla="*/ 1189217 h 1422948"/>
                <a:gd name="connsiteX226" fmla="*/ 1345854 w 1393485"/>
                <a:gd name="connsiteY226" fmla="*/ 1182170 h 1422948"/>
                <a:gd name="connsiteX227" fmla="*/ 1358381 w 1393485"/>
                <a:gd name="connsiteY227" fmla="*/ 1180493 h 1422948"/>
                <a:gd name="connsiteX228" fmla="*/ 1371692 w 1393485"/>
                <a:gd name="connsiteY228" fmla="*/ 1171320 h 1422948"/>
                <a:gd name="connsiteX229" fmla="*/ 1388918 w 1393485"/>
                <a:gd name="connsiteY229" fmla="*/ 1165392 h 1422948"/>
                <a:gd name="connsiteX230" fmla="*/ 1388918 w 1393485"/>
                <a:gd name="connsiteY230" fmla="*/ 1165392 h 1422948"/>
                <a:gd name="connsiteX231" fmla="*/ 1392833 w 1393485"/>
                <a:gd name="connsiteY231" fmla="*/ 1142797 h 1422948"/>
                <a:gd name="connsiteX232" fmla="*/ 1392944 w 1393485"/>
                <a:gd name="connsiteY232" fmla="*/ 1124118 h 1422948"/>
                <a:gd name="connsiteX233" fmla="*/ 714546 w 1393485"/>
                <a:gd name="connsiteY233" fmla="*/ 851304 h 1422948"/>
                <a:gd name="connsiteX234" fmla="*/ 665329 w 1393485"/>
                <a:gd name="connsiteY234" fmla="*/ 859917 h 1422948"/>
                <a:gd name="connsiteX235" fmla="*/ 638596 w 1393485"/>
                <a:gd name="connsiteY235" fmla="*/ 863496 h 1422948"/>
                <a:gd name="connsiteX236" fmla="*/ 626516 w 1393485"/>
                <a:gd name="connsiteY236" fmla="*/ 863384 h 1422948"/>
                <a:gd name="connsiteX237" fmla="*/ 613653 w 1393485"/>
                <a:gd name="connsiteY237" fmla="*/ 865174 h 1422948"/>
                <a:gd name="connsiteX238" fmla="*/ 599223 w 1393485"/>
                <a:gd name="connsiteY238" fmla="*/ 869424 h 1422948"/>
                <a:gd name="connsiteX239" fmla="*/ 580879 w 1393485"/>
                <a:gd name="connsiteY239" fmla="*/ 871102 h 1422948"/>
                <a:gd name="connsiteX240" fmla="*/ 546092 w 1393485"/>
                <a:gd name="connsiteY240" fmla="*/ 876695 h 1422948"/>
                <a:gd name="connsiteX241" fmla="*/ 520925 w 1393485"/>
                <a:gd name="connsiteY241" fmla="*/ 867859 h 1422948"/>
                <a:gd name="connsiteX242" fmla="*/ 488935 w 1393485"/>
                <a:gd name="connsiteY242" fmla="*/ 872892 h 1422948"/>
                <a:gd name="connsiteX243" fmla="*/ 421934 w 1393485"/>
                <a:gd name="connsiteY243" fmla="*/ 883183 h 1422948"/>
                <a:gd name="connsiteX244" fmla="*/ 384015 w 1393485"/>
                <a:gd name="connsiteY244" fmla="*/ 889894 h 1422948"/>
                <a:gd name="connsiteX245" fmla="*/ 347550 w 1393485"/>
                <a:gd name="connsiteY245" fmla="*/ 895039 h 1422948"/>
                <a:gd name="connsiteX246" fmla="*/ 310526 w 1393485"/>
                <a:gd name="connsiteY246" fmla="*/ 897836 h 1422948"/>
                <a:gd name="connsiteX247" fmla="*/ 298893 w 1393485"/>
                <a:gd name="connsiteY247" fmla="*/ 899402 h 1422948"/>
                <a:gd name="connsiteX248" fmla="*/ 287932 w 1393485"/>
                <a:gd name="connsiteY248" fmla="*/ 817076 h 1422948"/>
                <a:gd name="connsiteX249" fmla="*/ 279878 w 1393485"/>
                <a:gd name="connsiteY249" fmla="*/ 806898 h 1422948"/>
                <a:gd name="connsiteX250" fmla="*/ 272943 w 1393485"/>
                <a:gd name="connsiteY250" fmla="*/ 806450 h 1422948"/>
                <a:gd name="connsiteX251" fmla="*/ 272831 w 1393485"/>
                <a:gd name="connsiteY251" fmla="*/ 805667 h 1422948"/>
                <a:gd name="connsiteX252" fmla="*/ 263883 w 1393485"/>
                <a:gd name="connsiteY252" fmla="*/ 724461 h 1422948"/>
                <a:gd name="connsiteX253" fmla="*/ 263100 w 1393485"/>
                <a:gd name="connsiteY253" fmla="*/ 688555 h 1422948"/>
                <a:gd name="connsiteX254" fmla="*/ 259520 w 1393485"/>
                <a:gd name="connsiteY254" fmla="*/ 664619 h 1422948"/>
                <a:gd name="connsiteX255" fmla="*/ 259297 w 1393485"/>
                <a:gd name="connsiteY255" fmla="*/ 665401 h 1422948"/>
                <a:gd name="connsiteX256" fmla="*/ 258738 w 1393485"/>
                <a:gd name="connsiteY256" fmla="*/ 662046 h 1422948"/>
                <a:gd name="connsiteX257" fmla="*/ 273167 w 1393485"/>
                <a:gd name="connsiteY257" fmla="*/ 660927 h 1422948"/>
                <a:gd name="connsiteX258" fmla="*/ 326969 w 1393485"/>
                <a:gd name="connsiteY258" fmla="*/ 655894 h 1422948"/>
                <a:gd name="connsiteX259" fmla="*/ 353926 w 1393485"/>
                <a:gd name="connsiteY259" fmla="*/ 653321 h 1422948"/>
                <a:gd name="connsiteX260" fmla="*/ 376744 w 1393485"/>
                <a:gd name="connsiteY260" fmla="*/ 647952 h 1422948"/>
                <a:gd name="connsiteX261" fmla="*/ 394753 w 1393485"/>
                <a:gd name="connsiteY261" fmla="*/ 646274 h 1422948"/>
                <a:gd name="connsiteX262" fmla="*/ 413209 w 1393485"/>
                <a:gd name="connsiteY262" fmla="*/ 642136 h 1422948"/>
                <a:gd name="connsiteX263" fmla="*/ 457503 w 1393485"/>
                <a:gd name="connsiteY263" fmla="*/ 635424 h 1422948"/>
                <a:gd name="connsiteX264" fmla="*/ 500679 w 1393485"/>
                <a:gd name="connsiteY264" fmla="*/ 629049 h 1422948"/>
                <a:gd name="connsiteX265" fmla="*/ 522827 w 1393485"/>
                <a:gd name="connsiteY265" fmla="*/ 627035 h 1422948"/>
                <a:gd name="connsiteX266" fmla="*/ 544303 w 1393485"/>
                <a:gd name="connsiteY266" fmla="*/ 621554 h 1422948"/>
                <a:gd name="connsiteX267" fmla="*/ 544303 w 1393485"/>
                <a:gd name="connsiteY267" fmla="*/ 621554 h 1422948"/>
                <a:gd name="connsiteX268" fmla="*/ 628417 w 1393485"/>
                <a:gd name="connsiteY268" fmla="*/ 613389 h 1422948"/>
                <a:gd name="connsiteX269" fmla="*/ 707834 w 1393485"/>
                <a:gd name="connsiteY269" fmla="*/ 599295 h 1422948"/>
                <a:gd name="connsiteX270" fmla="*/ 707834 w 1393485"/>
                <a:gd name="connsiteY270" fmla="*/ 599295 h 1422948"/>
                <a:gd name="connsiteX271" fmla="*/ 754590 w 1393485"/>
                <a:gd name="connsiteY271" fmla="*/ 589900 h 1422948"/>
                <a:gd name="connsiteX272" fmla="*/ 780092 w 1393485"/>
                <a:gd name="connsiteY272" fmla="*/ 585873 h 1422948"/>
                <a:gd name="connsiteX273" fmla="*/ 791613 w 1393485"/>
                <a:gd name="connsiteY273" fmla="*/ 585873 h 1422948"/>
                <a:gd name="connsiteX274" fmla="*/ 803806 w 1393485"/>
                <a:gd name="connsiteY274" fmla="*/ 583859 h 1422948"/>
                <a:gd name="connsiteX275" fmla="*/ 817452 w 1393485"/>
                <a:gd name="connsiteY275" fmla="*/ 579385 h 1422948"/>
                <a:gd name="connsiteX276" fmla="*/ 834901 w 1393485"/>
                <a:gd name="connsiteY276" fmla="*/ 577484 h 1422948"/>
                <a:gd name="connsiteX277" fmla="*/ 867898 w 1393485"/>
                <a:gd name="connsiteY277" fmla="*/ 571220 h 1422948"/>
                <a:gd name="connsiteX278" fmla="*/ 892171 w 1393485"/>
                <a:gd name="connsiteY278" fmla="*/ 579609 h 1422948"/>
                <a:gd name="connsiteX279" fmla="*/ 922595 w 1393485"/>
                <a:gd name="connsiteY279" fmla="*/ 574016 h 1422948"/>
                <a:gd name="connsiteX280" fmla="*/ 986241 w 1393485"/>
                <a:gd name="connsiteY280" fmla="*/ 562607 h 1422948"/>
                <a:gd name="connsiteX281" fmla="*/ 1022258 w 1393485"/>
                <a:gd name="connsiteY281" fmla="*/ 555225 h 1422948"/>
                <a:gd name="connsiteX282" fmla="*/ 1056933 w 1393485"/>
                <a:gd name="connsiteY282" fmla="*/ 549520 h 1422948"/>
                <a:gd name="connsiteX283" fmla="*/ 1092279 w 1393485"/>
                <a:gd name="connsiteY283" fmla="*/ 546164 h 1422948"/>
                <a:gd name="connsiteX284" fmla="*/ 1127625 w 1393485"/>
                <a:gd name="connsiteY284" fmla="*/ 541355 h 1422948"/>
                <a:gd name="connsiteX285" fmla="*/ 1128184 w 1393485"/>
                <a:gd name="connsiteY285" fmla="*/ 546500 h 1422948"/>
                <a:gd name="connsiteX286" fmla="*/ 1135567 w 1393485"/>
                <a:gd name="connsiteY286" fmla="*/ 605336 h 1422948"/>
                <a:gd name="connsiteX287" fmla="*/ 1142166 w 1393485"/>
                <a:gd name="connsiteY287" fmla="*/ 654999 h 1422948"/>
                <a:gd name="connsiteX288" fmla="*/ 1146976 w 1393485"/>
                <a:gd name="connsiteY288" fmla="*/ 677706 h 1422948"/>
                <a:gd name="connsiteX289" fmla="*/ 1148989 w 1393485"/>
                <a:gd name="connsiteY289" fmla="*/ 707459 h 1422948"/>
                <a:gd name="connsiteX290" fmla="*/ 1150667 w 1393485"/>
                <a:gd name="connsiteY290" fmla="*/ 733409 h 1422948"/>
                <a:gd name="connsiteX291" fmla="*/ 1155589 w 1393485"/>
                <a:gd name="connsiteY291" fmla="*/ 758465 h 1422948"/>
                <a:gd name="connsiteX292" fmla="*/ 1158161 w 1393485"/>
                <a:gd name="connsiteY292" fmla="*/ 798509 h 1422948"/>
                <a:gd name="connsiteX293" fmla="*/ 1115209 w 1393485"/>
                <a:gd name="connsiteY293" fmla="*/ 801641 h 1422948"/>
                <a:gd name="connsiteX294" fmla="*/ 1086910 w 1393485"/>
                <a:gd name="connsiteY294" fmla="*/ 803766 h 1422948"/>
                <a:gd name="connsiteX295" fmla="*/ 1062861 w 1393485"/>
                <a:gd name="connsiteY295" fmla="*/ 808799 h 1422948"/>
                <a:gd name="connsiteX296" fmla="*/ 1043958 w 1393485"/>
                <a:gd name="connsiteY296" fmla="*/ 810142 h 1422948"/>
                <a:gd name="connsiteX297" fmla="*/ 1024495 w 1393485"/>
                <a:gd name="connsiteY297" fmla="*/ 813945 h 1422948"/>
                <a:gd name="connsiteX298" fmla="*/ 977963 w 1393485"/>
                <a:gd name="connsiteY298" fmla="*/ 819873 h 1422948"/>
                <a:gd name="connsiteX299" fmla="*/ 932550 w 1393485"/>
                <a:gd name="connsiteY299" fmla="*/ 825466 h 1422948"/>
                <a:gd name="connsiteX300" fmla="*/ 909285 w 1393485"/>
                <a:gd name="connsiteY300" fmla="*/ 827143 h 1422948"/>
                <a:gd name="connsiteX301" fmla="*/ 886578 w 1393485"/>
                <a:gd name="connsiteY301" fmla="*/ 832177 h 1422948"/>
                <a:gd name="connsiteX302" fmla="*/ 886578 w 1393485"/>
                <a:gd name="connsiteY302" fmla="*/ 832177 h 1422948"/>
                <a:gd name="connsiteX303" fmla="*/ 798325 w 1393485"/>
                <a:gd name="connsiteY303" fmla="*/ 838776 h 1422948"/>
                <a:gd name="connsiteX304" fmla="*/ 714769 w 1393485"/>
                <a:gd name="connsiteY304" fmla="*/ 851528 h 1422948"/>
                <a:gd name="connsiteX305" fmla="*/ 714769 w 1393485"/>
                <a:gd name="connsiteY305" fmla="*/ 851528 h 1422948"/>
                <a:gd name="connsiteX306" fmla="*/ 232675 w 1393485"/>
                <a:gd name="connsiteY306" fmla="*/ 295833 h 1422948"/>
                <a:gd name="connsiteX307" fmla="*/ 279766 w 1393485"/>
                <a:gd name="connsiteY307" fmla="*/ 291471 h 1422948"/>
                <a:gd name="connsiteX308" fmla="*/ 302249 w 1393485"/>
                <a:gd name="connsiteY308" fmla="*/ 288004 h 1422948"/>
                <a:gd name="connsiteX309" fmla="*/ 328647 w 1393485"/>
                <a:gd name="connsiteY309" fmla="*/ 282746 h 1422948"/>
                <a:gd name="connsiteX310" fmla="*/ 328647 w 1393485"/>
                <a:gd name="connsiteY310" fmla="*/ 282746 h 1422948"/>
                <a:gd name="connsiteX311" fmla="*/ 377080 w 1393485"/>
                <a:gd name="connsiteY311" fmla="*/ 278272 h 1422948"/>
                <a:gd name="connsiteX312" fmla="*/ 427750 w 1393485"/>
                <a:gd name="connsiteY312" fmla="*/ 272232 h 1422948"/>
                <a:gd name="connsiteX313" fmla="*/ 453253 w 1393485"/>
                <a:gd name="connsiteY313" fmla="*/ 270107 h 1422948"/>
                <a:gd name="connsiteX314" fmla="*/ 477525 w 1393485"/>
                <a:gd name="connsiteY314" fmla="*/ 268653 h 1422948"/>
                <a:gd name="connsiteX315" fmla="*/ 498890 w 1393485"/>
                <a:gd name="connsiteY315" fmla="*/ 268988 h 1422948"/>
                <a:gd name="connsiteX316" fmla="*/ 521149 w 1393485"/>
                <a:gd name="connsiteY316" fmla="*/ 268988 h 1422948"/>
                <a:gd name="connsiteX317" fmla="*/ 568911 w 1393485"/>
                <a:gd name="connsiteY317" fmla="*/ 264962 h 1422948"/>
                <a:gd name="connsiteX318" fmla="*/ 617456 w 1393485"/>
                <a:gd name="connsiteY318" fmla="*/ 252769 h 1422948"/>
                <a:gd name="connsiteX319" fmla="*/ 668238 w 1393485"/>
                <a:gd name="connsiteY319" fmla="*/ 246841 h 1422948"/>
                <a:gd name="connsiteX320" fmla="*/ 691839 w 1393485"/>
                <a:gd name="connsiteY320" fmla="*/ 243709 h 1422948"/>
                <a:gd name="connsiteX321" fmla="*/ 713763 w 1393485"/>
                <a:gd name="connsiteY321" fmla="*/ 235208 h 1422948"/>
                <a:gd name="connsiteX322" fmla="*/ 734232 w 1393485"/>
                <a:gd name="connsiteY322" fmla="*/ 238676 h 1422948"/>
                <a:gd name="connsiteX323" fmla="*/ 759287 w 1393485"/>
                <a:gd name="connsiteY323" fmla="*/ 237893 h 1422948"/>
                <a:gd name="connsiteX324" fmla="*/ 806714 w 1393485"/>
                <a:gd name="connsiteY324" fmla="*/ 231741 h 1422948"/>
                <a:gd name="connsiteX325" fmla="*/ 854252 w 1393485"/>
                <a:gd name="connsiteY325" fmla="*/ 228273 h 1422948"/>
                <a:gd name="connsiteX326" fmla="*/ 878860 w 1393485"/>
                <a:gd name="connsiteY326" fmla="*/ 224470 h 1422948"/>
                <a:gd name="connsiteX327" fmla="*/ 900224 w 1393485"/>
                <a:gd name="connsiteY327" fmla="*/ 214180 h 1422948"/>
                <a:gd name="connsiteX328" fmla="*/ 903580 w 1393485"/>
                <a:gd name="connsiteY328" fmla="*/ 213508 h 1422948"/>
                <a:gd name="connsiteX329" fmla="*/ 903580 w 1393485"/>
                <a:gd name="connsiteY329" fmla="*/ 213508 h 1422948"/>
                <a:gd name="connsiteX330" fmla="*/ 932998 w 1393485"/>
                <a:gd name="connsiteY330" fmla="*/ 211495 h 1422948"/>
                <a:gd name="connsiteX331" fmla="*/ 932998 w 1393485"/>
                <a:gd name="connsiteY331" fmla="*/ 211495 h 1422948"/>
                <a:gd name="connsiteX332" fmla="*/ 945078 w 1393485"/>
                <a:gd name="connsiteY332" fmla="*/ 208587 h 1422948"/>
                <a:gd name="connsiteX333" fmla="*/ 945078 w 1393485"/>
                <a:gd name="connsiteY333" fmla="*/ 208587 h 1422948"/>
                <a:gd name="connsiteX334" fmla="*/ 954474 w 1393485"/>
                <a:gd name="connsiteY334" fmla="*/ 207468 h 1422948"/>
                <a:gd name="connsiteX335" fmla="*/ 954474 w 1393485"/>
                <a:gd name="connsiteY335" fmla="*/ 207468 h 1422948"/>
                <a:gd name="connsiteX336" fmla="*/ 974160 w 1393485"/>
                <a:gd name="connsiteY336" fmla="*/ 206462 h 1422948"/>
                <a:gd name="connsiteX337" fmla="*/ 974160 w 1393485"/>
                <a:gd name="connsiteY337" fmla="*/ 203218 h 1422948"/>
                <a:gd name="connsiteX338" fmla="*/ 974160 w 1393485"/>
                <a:gd name="connsiteY338" fmla="*/ 203218 h 1422948"/>
                <a:gd name="connsiteX339" fmla="*/ 1046418 w 1393485"/>
                <a:gd name="connsiteY339" fmla="*/ 198072 h 1422948"/>
                <a:gd name="connsiteX340" fmla="*/ 1084785 w 1393485"/>
                <a:gd name="connsiteY340" fmla="*/ 195835 h 1422948"/>
                <a:gd name="connsiteX341" fmla="*/ 1090489 w 1393485"/>
                <a:gd name="connsiteY341" fmla="*/ 240354 h 1422948"/>
                <a:gd name="connsiteX342" fmla="*/ 1097089 w 1393485"/>
                <a:gd name="connsiteY342" fmla="*/ 290017 h 1422948"/>
                <a:gd name="connsiteX343" fmla="*/ 1101898 w 1393485"/>
                <a:gd name="connsiteY343" fmla="*/ 312724 h 1422948"/>
                <a:gd name="connsiteX344" fmla="*/ 1103912 w 1393485"/>
                <a:gd name="connsiteY344" fmla="*/ 342477 h 1422948"/>
                <a:gd name="connsiteX345" fmla="*/ 1105590 w 1393485"/>
                <a:gd name="connsiteY345" fmla="*/ 368427 h 1422948"/>
                <a:gd name="connsiteX346" fmla="*/ 1107491 w 1393485"/>
                <a:gd name="connsiteY346" fmla="*/ 378159 h 1422948"/>
                <a:gd name="connsiteX347" fmla="*/ 1106373 w 1393485"/>
                <a:gd name="connsiteY347" fmla="*/ 387219 h 1422948"/>
                <a:gd name="connsiteX348" fmla="*/ 1105254 w 1393485"/>
                <a:gd name="connsiteY348" fmla="*/ 391357 h 1422948"/>
                <a:gd name="connsiteX349" fmla="*/ 1109169 w 1393485"/>
                <a:gd name="connsiteY349" fmla="*/ 412610 h 1422948"/>
                <a:gd name="connsiteX350" fmla="*/ 1105478 w 1393485"/>
                <a:gd name="connsiteY350" fmla="*/ 446054 h 1422948"/>
                <a:gd name="connsiteX351" fmla="*/ 1077738 w 1393485"/>
                <a:gd name="connsiteY351" fmla="*/ 448627 h 1422948"/>
                <a:gd name="connsiteX352" fmla="*/ 1032884 w 1393485"/>
                <a:gd name="connsiteY352" fmla="*/ 456457 h 1422948"/>
                <a:gd name="connsiteX353" fmla="*/ 989596 w 1393485"/>
                <a:gd name="connsiteY353" fmla="*/ 461602 h 1422948"/>
                <a:gd name="connsiteX354" fmla="*/ 969015 w 1393485"/>
                <a:gd name="connsiteY354" fmla="*/ 465405 h 1422948"/>
                <a:gd name="connsiteX355" fmla="*/ 944854 w 1393485"/>
                <a:gd name="connsiteY355" fmla="*/ 471110 h 1422948"/>
                <a:gd name="connsiteX356" fmla="*/ 944854 w 1393485"/>
                <a:gd name="connsiteY356" fmla="*/ 471110 h 1422948"/>
                <a:gd name="connsiteX357" fmla="*/ 900448 w 1393485"/>
                <a:gd name="connsiteY357" fmla="*/ 476367 h 1422948"/>
                <a:gd name="connsiteX358" fmla="*/ 853916 w 1393485"/>
                <a:gd name="connsiteY358" fmla="*/ 483190 h 1422948"/>
                <a:gd name="connsiteX359" fmla="*/ 830427 w 1393485"/>
                <a:gd name="connsiteY359" fmla="*/ 485763 h 1422948"/>
                <a:gd name="connsiteX360" fmla="*/ 808168 w 1393485"/>
                <a:gd name="connsiteY360" fmla="*/ 487664 h 1422948"/>
                <a:gd name="connsiteX361" fmla="*/ 788481 w 1393485"/>
                <a:gd name="connsiteY361" fmla="*/ 487664 h 1422948"/>
                <a:gd name="connsiteX362" fmla="*/ 768012 w 1393485"/>
                <a:gd name="connsiteY362" fmla="*/ 488000 h 1422948"/>
                <a:gd name="connsiteX363" fmla="*/ 724165 w 1393485"/>
                <a:gd name="connsiteY363" fmla="*/ 492810 h 1422948"/>
                <a:gd name="connsiteX364" fmla="*/ 679759 w 1393485"/>
                <a:gd name="connsiteY364" fmla="*/ 505785 h 1422948"/>
                <a:gd name="connsiteX365" fmla="*/ 633115 w 1393485"/>
                <a:gd name="connsiteY365" fmla="*/ 512608 h 1422948"/>
                <a:gd name="connsiteX366" fmla="*/ 611527 w 1393485"/>
                <a:gd name="connsiteY366" fmla="*/ 516075 h 1422948"/>
                <a:gd name="connsiteX367" fmla="*/ 591505 w 1393485"/>
                <a:gd name="connsiteY367" fmla="*/ 524912 h 1422948"/>
                <a:gd name="connsiteX368" fmla="*/ 572602 w 1393485"/>
                <a:gd name="connsiteY368" fmla="*/ 521780 h 1422948"/>
                <a:gd name="connsiteX369" fmla="*/ 549560 w 1393485"/>
                <a:gd name="connsiteY369" fmla="*/ 523010 h 1422948"/>
                <a:gd name="connsiteX370" fmla="*/ 505936 w 1393485"/>
                <a:gd name="connsiteY370" fmla="*/ 529834 h 1422948"/>
                <a:gd name="connsiteX371" fmla="*/ 462201 w 1393485"/>
                <a:gd name="connsiteY371" fmla="*/ 534084 h 1422948"/>
                <a:gd name="connsiteX372" fmla="*/ 439607 w 1393485"/>
                <a:gd name="connsiteY372" fmla="*/ 538223 h 1422948"/>
                <a:gd name="connsiteX373" fmla="*/ 420256 w 1393485"/>
                <a:gd name="connsiteY373" fmla="*/ 548849 h 1422948"/>
                <a:gd name="connsiteX374" fmla="*/ 417236 w 1393485"/>
                <a:gd name="connsiteY374" fmla="*/ 549632 h 1422948"/>
                <a:gd name="connsiteX375" fmla="*/ 417236 w 1393485"/>
                <a:gd name="connsiteY375" fmla="*/ 549632 h 1422948"/>
                <a:gd name="connsiteX376" fmla="*/ 390167 w 1393485"/>
                <a:gd name="connsiteY376" fmla="*/ 552093 h 1422948"/>
                <a:gd name="connsiteX377" fmla="*/ 390167 w 1393485"/>
                <a:gd name="connsiteY377" fmla="*/ 552093 h 1422948"/>
                <a:gd name="connsiteX378" fmla="*/ 379093 w 1393485"/>
                <a:gd name="connsiteY378" fmla="*/ 555225 h 1422948"/>
                <a:gd name="connsiteX379" fmla="*/ 379093 w 1393485"/>
                <a:gd name="connsiteY379" fmla="*/ 555225 h 1422948"/>
                <a:gd name="connsiteX380" fmla="*/ 370480 w 1393485"/>
                <a:gd name="connsiteY380" fmla="*/ 556567 h 1422948"/>
                <a:gd name="connsiteX381" fmla="*/ 370480 w 1393485"/>
                <a:gd name="connsiteY381" fmla="*/ 556567 h 1422948"/>
                <a:gd name="connsiteX382" fmla="*/ 352360 w 1393485"/>
                <a:gd name="connsiteY382" fmla="*/ 557909 h 1422948"/>
                <a:gd name="connsiteX383" fmla="*/ 352472 w 1393485"/>
                <a:gd name="connsiteY383" fmla="*/ 561153 h 1422948"/>
                <a:gd name="connsiteX384" fmla="*/ 352472 w 1393485"/>
                <a:gd name="connsiteY384" fmla="*/ 561153 h 1422948"/>
                <a:gd name="connsiteX385" fmla="*/ 286142 w 1393485"/>
                <a:gd name="connsiteY385" fmla="*/ 567529 h 1422948"/>
                <a:gd name="connsiteX386" fmla="*/ 244644 w 1393485"/>
                <a:gd name="connsiteY386" fmla="*/ 570884 h 1422948"/>
                <a:gd name="connsiteX387" fmla="*/ 242407 w 1393485"/>
                <a:gd name="connsiteY387" fmla="*/ 554665 h 1422948"/>
                <a:gd name="connsiteX388" fmla="*/ 236031 w 1393485"/>
                <a:gd name="connsiteY388" fmla="*/ 518872 h 1422948"/>
                <a:gd name="connsiteX389" fmla="*/ 236702 w 1393485"/>
                <a:gd name="connsiteY389" fmla="*/ 497619 h 1422948"/>
                <a:gd name="connsiteX390" fmla="*/ 234353 w 1393485"/>
                <a:gd name="connsiteY390" fmla="*/ 482631 h 1422948"/>
                <a:gd name="connsiteX391" fmla="*/ 227642 w 1393485"/>
                <a:gd name="connsiteY391" fmla="*/ 440909 h 1422948"/>
                <a:gd name="connsiteX392" fmla="*/ 216792 w 1393485"/>
                <a:gd name="connsiteY392" fmla="*/ 344826 h 1422948"/>
                <a:gd name="connsiteX393" fmla="*/ 210193 w 1393485"/>
                <a:gd name="connsiteY393" fmla="*/ 299413 h 1422948"/>
                <a:gd name="connsiteX394" fmla="*/ 232899 w 1393485"/>
                <a:gd name="connsiteY394" fmla="*/ 296057 h 1422948"/>
                <a:gd name="connsiteX395" fmla="*/ 1170913 w 1393485"/>
                <a:gd name="connsiteY395" fmla="*/ 1122552 h 1422948"/>
                <a:gd name="connsiteX396" fmla="*/ 1125947 w 1393485"/>
                <a:gd name="connsiteY396" fmla="*/ 1127250 h 1422948"/>
                <a:gd name="connsiteX397" fmla="*/ 1104471 w 1393485"/>
                <a:gd name="connsiteY397" fmla="*/ 1130829 h 1422948"/>
                <a:gd name="connsiteX398" fmla="*/ 1079416 w 1393485"/>
                <a:gd name="connsiteY398" fmla="*/ 1136086 h 1422948"/>
                <a:gd name="connsiteX399" fmla="*/ 1079416 w 1393485"/>
                <a:gd name="connsiteY399" fmla="*/ 1136086 h 1422948"/>
                <a:gd name="connsiteX400" fmla="*/ 1033220 w 1393485"/>
                <a:gd name="connsiteY400" fmla="*/ 1140896 h 1422948"/>
                <a:gd name="connsiteX401" fmla="*/ 984898 w 1393485"/>
                <a:gd name="connsiteY401" fmla="*/ 1147272 h 1422948"/>
                <a:gd name="connsiteX402" fmla="*/ 960514 w 1393485"/>
                <a:gd name="connsiteY402" fmla="*/ 1149621 h 1422948"/>
                <a:gd name="connsiteX403" fmla="*/ 937360 w 1393485"/>
                <a:gd name="connsiteY403" fmla="*/ 1151410 h 1422948"/>
                <a:gd name="connsiteX404" fmla="*/ 917003 w 1393485"/>
                <a:gd name="connsiteY404" fmla="*/ 1151410 h 1422948"/>
                <a:gd name="connsiteX405" fmla="*/ 895750 w 1393485"/>
                <a:gd name="connsiteY405" fmla="*/ 1151746 h 1422948"/>
                <a:gd name="connsiteX406" fmla="*/ 850113 w 1393485"/>
                <a:gd name="connsiteY406" fmla="*/ 1156220 h 1422948"/>
                <a:gd name="connsiteX407" fmla="*/ 804029 w 1393485"/>
                <a:gd name="connsiteY407" fmla="*/ 1168300 h 1422948"/>
                <a:gd name="connsiteX408" fmla="*/ 755596 w 1393485"/>
                <a:gd name="connsiteY408" fmla="*/ 1174564 h 1422948"/>
                <a:gd name="connsiteX409" fmla="*/ 733113 w 1393485"/>
                <a:gd name="connsiteY409" fmla="*/ 1177808 h 1422948"/>
                <a:gd name="connsiteX410" fmla="*/ 712308 w 1393485"/>
                <a:gd name="connsiteY410" fmla="*/ 1185973 h 1422948"/>
                <a:gd name="connsiteX411" fmla="*/ 692622 w 1393485"/>
                <a:gd name="connsiteY411" fmla="*/ 1183065 h 1422948"/>
                <a:gd name="connsiteX412" fmla="*/ 668685 w 1393485"/>
                <a:gd name="connsiteY412" fmla="*/ 1184184 h 1422948"/>
                <a:gd name="connsiteX413" fmla="*/ 623384 w 1393485"/>
                <a:gd name="connsiteY413" fmla="*/ 1190559 h 1422948"/>
                <a:gd name="connsiteX414" fmla="*/ 577971 w 1393485"/>
                <a:gd name="connsiteY414" fmla="*/ 1194474 h 1422948"/>
                <a:gd name="connsiteX415" fmla="*/ 554481 w 1393485"/>
                <a:gd name="connsiteY415" fmla="*/ 1198277 h 1422948"/>
                <a:gd name="connsiteX416" fmla="*/ 534348 w 1393485"/>
                <a:gd name="connsiteY416" fmla="*/ 1208121 h 1422948"/>
                <a:gd name="connsiteX417" fmla="*/ 531216 w 1393485"/>
                <a:gd name="connsiteY417" fmla="*/ 1208792 h 1422948"/>
                <a:gd name="connsiteX418" fmla="*/ 531216 w 1393485"/>
                <a:gd name="connsiteY418" fmla="*/ 1208792 h 1422948"/>
                <a:gd name="connsiteX419" fmla="*/ 503140 w 1393485"/>
                <a:gd name="connsiteY419" fmla="*/ 1211029 h 1422948"/>
                <a:gd name="connsiteX420" fmla="*/ 503140 w 1393485"/>
                <a:gd name="connsiteY420" fmla="*/ 1211029 h 1422948"/>
                <a:gd name="connsiteX421" fmla="*/ 491731 w 1393485"/>
                <a:gd name="connsiteY421" fmla="*/ 1213937 h 1422948"/>
                <a:gd name="connsiteX422" fmla="*/ 491731 w 1393485"/>
                <a:gd name="connsiteY422" fmla="*/ 1213937 h 1422948"/>
                <a:gd name="connsiteX423" fmla="*/ 482783 w 1393485"/>
                <a:gd name="connsiteY423" fmla="*/ 1215168 h 1422948"/>
                <a:gd name="connsiteX424" fmla="*/ 482783 w 1393485"/>
                <a:gd name="connsiteY424" fmla="*/ 1215168 h 1422948"/>
                <a:gd name="connsiteX425" fmla="*/ 463991 w 1393485"/>
                <a:gd name="connsiteY425" fmla="*/ 1216398 h 1422948"/>
                <a:gd name="connsiteX426" fmla="*/ 464103 w 1393485"/>
                <a:gd name="connsiteY426" fmla="*/ 1219418 h 1422948"/>
                <a:gd name="connsiteX427" fmla="*/ 464103 w 1393485"/>
                <a:gd name="connsiteY427" fmla="*/ 1219418 h 1422948"/>
                <a:gd name="connsiteX428" fmla="*/ 395200 w 1393485"/>
                <a:gd name="connsiteY428" fmla="*/ 1225346 h 1422948"/>
                <a:gd name="connsiteX429" fmla="*/ 339720 w 1393485"/>
                <a:gd name="connsiteY429" fmla="*/ 1229373 h 1422948"/>
                <a:gd name="connsiteX430" fmla="*/ 337371 w 1393485"/>
                <a:gd name="connsiteY430" fmla="*/ 1211253 h 1422948"/>
                <a:gd name="connsiteX431" fmla="*/ 338043 w 1393485"/>
                <a:gd name="connsiteY431" fmla="*/ 1190000 h 1422948"/>
                <a:gd name="connsiteX432" fmla="*/ 335694 w 1393485"/>
                <a:gd name="connsiteY432" fmla="*/ 1175012 h 1422948"/>
                <a:gd name="connsiteX433" fmla="*/ 328982 w 1393485"/>
                <a:gd name="connsiteY433" fmla="*/ 1133290 h 1422948"/>
                <a:gd name="connsiteX434" fmla="*/ 318132 w 1393485"/>
                <a:gd name="connsiteY434" fmla="*/ 1037207 h 1422948"/>
                <a:gd name="connsiteX435" fmla="*/ 312316 w 1393485"/>
                <a:gd name="connsiteY435" fmla="*/ 996156 h 1422948"/>
                <a:gd name="connsiteX436" fmla="*/ 322942 w 1393485"/>
                <a:gd name="connsiteY436" fmla="*/ 995373 h 1422948"/>
                <a:gd name="connsiteX437" fmla="*/ 370145 w 1393485"/>
                <a:gd name="connsiteY437" fmla="*/ 988326 h 1422948"/>
                <a:gd name="connsiteX438" fmla="*/ 415670 w 1393485"/>
                <a:gd name="connsiteY438" fmla="*/ 983964 h 1422948"/>
                <a:gd name="connsiteX439" fmla="*/ 437370 w 1393485"/>
                <a:gd name="connsiteY439" fmla="*/ 980496 h 1422948"/>
                <a:gd name="connsiteX440" fmla="*/ 462761 w 1393485"/>
                <a:gd name="connsiteY440" fmla="*/ 975239 h 1422948"/>
                <a:gd name="connsiteX441" fmla="*/ 462761 w 1393485"/>
                <a:gd name="connsiteY441" fmla="*/ 975239 h 1422948"/>
                <a:gd name="connsiteX442" fmla="*/ 509404 w 1393485"/>
                <a:gd name="connsiteY442" fmla="*/ 970765 h 1422948"/>
                <a:gd name="connsiteX443" fmla="*/ 558284 w 1393485"/>
                <a:gd name="connsiteY443" fmla="*/ 964725 h 1422948"/>
                <a:gd name="connsiteX444" fmla="*/ 582893 w 1393485"/>
                <a:gd name="connsiteY444" fmla="*/ 962599 h 1422948"/>
                <a:gd name="connsiteX445" fmla="*/ 606270 w 1393485"/>
                <a:gd name="connsiteY445" fmla="*/ 961145 h 1422948"/>
                <a:gd name="connsiteX446" fmla="*/ 626851 w 1393485"/>
                <a:gd name="connsiteY446" fmla="*/ 961481 h 1422948"/>
                <a:gd name="connsiteX447" fmla="*/ 648328 w 1393485"/>
                <a:gd name="connsiteY447" fmla="*/ 961481 h 1422948"/>
                <a:gd name="connsiteX448" fmla="*/ 694412 w 1393485"/>
                <a:gd name="connsiteY448" fmla="*/ 957454 h 1422948"/>
                <a:gd name="connsiteX449" fmla="*/ 741279 w 1393485"/>
                <a:gd name="connsiteY449" fmla="*/ 945262 h 1422948"/>
                <a:gd name="connsiteX450" fmla="*/ 790271 w 1393485"/>
                <a:gd name="connsiteY450" fmla="*/ 939334 h 1422948"/>
                <a:gd name="connsiteX451" fmla="*/ 812978 w 1393485"/>
                <a:gd name="connsiteY451" fmla="*/ 936202 h 1422948"/>
                <a:gd name="connsiteX452" fmla="*/ 834118 w 1393485"/>
                <a:gd name="connsiteY452" fmla="*/ 927701 h 1422948"/>
                <a:gd name="connsiteX453" fmla="*/ 853916 w 1393485"/>
                <a:gd name="connsiteY453" fmla="*/ 931168 h 1422948"/>
                <a:gd name="connsiteX454" fmla="*/ 878077 w 1393485"/>
                <a:gd name="connsiteY454" fmla="*/ 930385 h 1422948"/>
                <a:gd name="connsiteX455" fmla="*/ 923938 w 1393485"/>
                <a:gd name="connsiteY455" fmla="*/ 924233 h 1422948"/>
                <a:gd name="connsiteX456" fmla="*/ 969910 w 1393485"/>
                <a:gd name="connsiteY456" fmla="*/ 920766 h 1422948"/>
                <a:gd name="connsiteX457" fmla="*/ 993623 w 1393485"/>
                <a:gd name="connsiteY457" fmla="*/ 916963 h 1422948"/>
                <a:gd name="connsiteX458" fmla="*/ 1014204 w 1393485"/>
                <a:gd name="connsiteY458" fmla="*/ 906672 h 1422948"/>
                <a:gd name="connsiteX459" fmla="*/ 1017448 w 1393485"/>
                <a:gd name="connsiteY459" fmla="*/ 906001 h 1422948"/>
                <a:gd name="connsiteX460" fmla="*/ 1017448 w 1393485"/>
                <a:gd name="connsiteY460" fmla="*/ 906001 h 1422948"/>
                <a:gd name="connsiteX461" fmla="*/ 1045859 w 1393485"/>
                <a:gd name="connsiteY461" fmla="*/ 903988 h 1422948"/>
                <a:gd name="connsiteX462" fmla="*/ 1045859 w 1393485"/>
                <a:gd name="connsiteY462" fmla="*/ 903988 h 1422948"/>
                <a:gd name="connsiteX463" fmla="*/ 1057492 w 1393485"/>
                <a:gd name="connsiteY463" fmla="*/ 901079 h 1422948"/>
                <a:gd name="connsiteX464" fmla="*/ 1057492 w 1393485"/>
                <a:gd name="connsiteY464" fmla="*/ 901079 h 1422948"/>
                <a:gd name="connsiteX465" fmla="*/ 1066552 w 1393485"/>
                <a:gd name="connsiteY465" fmla="*/ 899961 h 1422948"/>
                <a:gd name="connsiteX466" fmla="*/ 1066552 w 1393485"/>
                <a:gd name="connsiteY466" fmla="*/ 899961 h 1422948"/>
                <a:gd name="connsiteX467" fmla="*/ 1085568 w 1393485"/>
                <a:gd name="connsiteY467" fmla="*/ 898954 h 1422948"/>
                <a:gd name="connsiteX468" fmla="*/ 1085568 w 1393485"/>
                <a:gd name="connsiteY468" fmla="*/ 895710 h 1422948"/>
                <a:gd name="connsiteX469" fmla="*/ 1085568 w 1393485"/>
                <a:gd name="connsiteY469" fmla="*/ 895710 h 1422948"/>
                <a:gd name="connsiteX470" fmla="*/ 1155253 w 1393485"/>
                <a:gd name="connsiteY470" fmla="*/ 890565 h 1422948"/>
                <a:gd name="connsiteX471" fmla="*/ 1173485 w 1393485"/>
                <a:gd name="connsiteY471" fmla="*/ 889335 h 1422948"/>
                <a:gd name="connsiteX472" fmla="*/ 1176506 w 1393485"/>
                <a:gd name="connsiteY472" fmla="*/ 900856 h 1422948"/>
                <a:gd name="connsiteX473" fmla="*/ 1187244 w 1393485"/>
                <a:gd name="connsiteY473" fmla="*/ 930833 h 1422948"/>
                <a:gd name="connsiteX474" fmla="*/ 1187244 w 1393485"/>
                <a:gd name="connsiteY474" fmla="*/ 930833 h 1422948"/>
                <a:gd name="connsiteX475" fmla="*/ 1192501 w 1393485"/>
                <a:gd name="connsiteY475" fmla="*/ 941012 h 1422948"/>
                <a:gd name="connsiteX476" fmla="*/ 1198205 w 1393485"/>
                <a:gd name="connsiteY476" fmla="*/ 982621 h 1422948"/>
                <a:gd name="connsiteX477" fmla="*/ 1203015 w 1393485"/>
                <a:gd name="connsiteY477" fmla="*/ 1005328 h 1422948"/>
                <a:gd name="connsiteX478" fmla="*/ 1205028 w 1393485"/>
                <a:gd name="connsiteY478" fmla="*/ 1035081 h 1422948"/>
                <a:gd name="connsiteX479" fmla="*/ 1206706 w 1393485"/>
                <a:gd name="connsiteY479" fmla="*/ 1061032 h 1422948"/>
                <a:gd name="connsiteX480" fmla="*/ 1211628 w 1393485"/>
                <a:gd name="connsiteY480" fmla="*/ 1086087 h 1422948"/>
                <a:gd name="connsiteX481" fmla="*/ 1213529 w 1393485"/>
                <a:gd name="connsiteY481" fmla="*/ 1115729 h 1422948"/>
                <a:gd name="connsiteX482" fmla="*/ 1170801 w 1393485"/>
                <a:gd name="connsiteY482" fmla="*/ 1122552 h 14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1393485" h="1422948">
                  <a:moveTo>
                    <a:pt x="1392721" y="1123335"/>
                  </a:moveTo>
                  <a:cubicBezTo>
                    <a:pt x="1392721" y="1123335"/>
                    <a:pt x="1392721" y="1123335"/>
                    <a:pt x="1392721" y="1123335"/>
                  </a:cubicBezTo>
                  <a:cubicBezTo>
                    <a:pt x="1394399" y="1116176"/>
                    <a:pt x="1393504" y="1092575"/>
                    <a:pt x="1388135" y="1085640"/>
                  </a:cubicBezTo>
                  <a:cubicBezTo>
                    <a:pt x="1381200" y="1076580"/>
                    <a:pt x="1364533" y="1087541"/>
                    <a:pt x="1358158" y="1090002"/>
                  </a:cubicBezTo>
                  <a:cubicBezTo>
                    <a:pt x="1341939" y="1096490"/>
                    <a:pt x="1325272" y="1101076"/>
                    <a:pt x="1308270" y="1104543"/>
                  </a:cubicBezTo>
                  <a:cubicBezTo>
                    <a:pt x="1305921" y="1095259"/>
                    <a:pt x="1305474" y="1085640"/>
                    <a:pt x="1303908" y="1076244"/>
                  </a:cubicBezTo>
                  <a:cubicBezTo>
                    <a:pt x="1302678" y="1069197"/>
                    <a:pt x="1306369" y="1063045"/>
                    <a:pt x="1304691" y="1055886"/>
                  </a:cubicBezTo>
                  <a:cubicBezTo>
                    <a:pt x="1303908" y="1052531"/>
                    <a:pt x="1303349" y="1049063"/>
                    <a:pt x="1302901" y="1045596"/>
                  </a:cubicBezTo>
                  <a:cubicBezTo>
                    <a:pt x="1301447" y="1034298"/>
                    <a:pt x="1299993" y="1023001"/>
                    <a:pt x="1297756" y="1011816"/>
                  </a:cubicBezTo>
                  <a:cubicBezTo>
                    <a:pt x="1291157" y="977924"/>
                    <a:pt x="1290821" y="943920"/>
                    <a:pt x="1285676" y="909916"/>
                  </a:cubicBezTo>
                  <a:cubicBezTo>
                    <a:pt x="1283886" y="898059"/>
                    <a:pt x="1282320" y="886203"/>
                    <a:pt x="1280642" y="874346"/>
                  </a:cubicBezTo>
                  <a:cubicBezTo>
                    <a:pt x="1283439" y="874458"/>
                    <a:pt x="1286235" y="875465"/>
                    <a:pt x="1289255" y="876136"/>
                  </a:cubicBezTo>
                  <a:cubicBezTo>
                    <a:pt x="1301559" y="878820"/>
                    <a:pt x="1313416" y="877702"/>
                    <a:pt x="1325496" y="875912"/>
                  </a:cubicBezTo>
                  <a:cubicBezTo>
                    <a:pt x="1331648" y="875017"/>
                    <a:pt x="1352677" y="873228"/>
                    <a:pt x="1348203" y="859805"/>
                  </a:cubicBezTo>
                  <a:cubicBezTo>
                    <a:pt x="1357487" y="861035"/>
                    <a:pt x="1365093" y="860476"/>
                    <a:pt x="1364645" y="844705"/>
                  </a:cubicBezTo>
                  <a:cubicBezTo>
                    <a:pt x="1364421" y="834190"/>
                    <a:pt x="1360954" y="823452"/>
                    <a:pt x="1358941" y="813273"/>
                  </a:cubicBezTo>
                  <a:cubicBezTo>
                    <a:pt x="1356704" y="802088"/>
                    <a:pt x="1353460" y="791909"/>
                    <a:pt x="1349209" y="781730"/>
                  </a:cubicBezTo>
                  <a:cubicBezTo>
                    <a:pt x="1341827" y="764281"/>
                    <a:pt x="1333885" y="768308"/>
                    <a:pt x="1321917" y="771328"/>
                  </a:cubicBezTo>
                  <a:cubicBezTo>
                    <a:pt x="1313975" y="773341"/>
                    <a:pt x="1306257" y="777144"/>
                    <a:pt x="1298203" y="777816"/>
                  </a:cubicBezTo>
                  <a:cubicBezTo>
                    <a:pt x="1289367" y="778487"/>
                    <a:pt x="1280642" y="779046"/>
                    <a:pt x="1271806" y="779941"/>
                  </a:cubicBezTo>
                  <a:cubicBezTo>
                    <a:pt x="1270352" y="780053"/>
                    <a:pt x="1268898" y="780276"/>
                    <a:pt x="1267443" y="780500"/>
                  </a:cubicBezTo>
                  <a:cubicBezTo>
                    <a:pt x="1264200" y="756563"/>
                    <a:pt x="1261068" y="732626"/>
                    <a:pt x="1257824" y="708689"/>
                  </a:cubicBezTo>
                  <a:cubicBezTo>
                    <a:pt x="1257153" y="708242"/>
                    <a:pt x="1256594" y="707683"/>
                    <a:pt x="1256146" y="706900"/>
                  </a:cubicBezTo>
                  <a:cubicBezTo>
                    <a:pt x="1256146" y="706900"/>
                    <a:pt x="1256146" y="706900"/>
                    <a:pt x="1256146" y="706788"/>
                  </a:cubicBezTo>
                  <a:cubicBezTo>
                    <a:pt x="1253126" y="701307"/>
                    <a:pt x="1248428" y="697056"/>
                    <a:pt x="1243059" y="694596"/>
                  </a:cubicBezTo>
                  <a:cubicBezTo>
                    <a:pt x="1242500" y="691016"/>
                    <a:pt x="1241941" y="687549"/>
                    <a:pt x="1241269" y="684081"/>
                  </a:cubicBezTo>
                  <a:cubicBezTo>
                    <a:pt x="1234670" y="650189"/>
                    <a:pt x="1234334" y="616185"/>
                    <a:pt x="1229189" y="582182"/>
                  </a:cubicBezTo>
                  <a:cubicBezTo>
                    <a:pt x="1229189" y="581510"/>
                    <a:pt x="1228965" y="580727"/>
                    <a:pt x="1228854" y="580056"/>
                  </a:cubicBezTo>
                  <a:cubicBezTo>
                    <a:pt x="1243059" y="570213"/>
                    <a:pt x="1229860" y="556343"/>
                    <a:pt x="1228071" y="545829"/>
                  </a:cubicBezTo>
                  <a:cubicBezTo>
                    <a:pt x="1226840" y="538670"/>
                    <a:pt x="1223596" y="530281"/>
                    <a:pt x="1224715" y="522899"/>
                  </a:cubicBezTo>
                  <a:cubicBezTo>
                    <a:pt x="1224715" y="523122"/>
                    <a:pt x="1224603" y="523458"/>
                    <a:pt x="1224491" y="523682"/>
                  </a:cubicBezTo>
                  <a:cubicBezTo>
                    <a:pt x="1223708" y="519096"/>
                    <a:pt x="1223037" y="514621"/>
                    <a:pt x="1222254" y="510035"/>
                  </a:cubicBezTo>
                  <a:cubicBezTo>
                    <a:pt x="1223261" y="509364"/>
                    <a:pt x="1224379" y="508693"/>
                    <a:pt x="1225610" y="508134"/>
                  </a:cubicBezTo>
                  <a:cubicBezTo>
                    <a:pt x="1230979" y="505785"/>
                    <a:pt x="1237690" y="506456"/>
                    <a:pt x="1242164" y="501758"/>
                  </a:cubicBezTo>
                  <a:lnTo>
                    <a:pt x="1242164" y="501758"/>
                  </a:lnTo>
                  <a:cubicBezTo>
                    <a:pt x="1246415" y="495159"/>
                    <a:pt x="1246191" y="486322"/>
                    <a:pt x="1245855" y="477486"/>
                  </a:cubicBezTo>
                  <a:cubicBezTo>
                    <a:pt x="1247198" y="473682"/>
                    <a:pt x="1245855" y="461938"/>
                    <a:pt x="1245967" y="457352"/>
                  </a:cubicBezTo>
                  <a:cubicBezTo>
                    <a:pt x="1245967" y="457352"/>
                    <a:pt x="1245967" y="457352"/>
                    <a:pt x="1245967" y="457352"/>
                  </a:cubicBezTo>
                  <a:cubicBezTo>
                    <a:pt x="1247533" y="449634"/>
                    <a:pt x="1246638" y="424243"/>
                    <a:pt x="1241493" y="416748"/>
                  </a:cubicBezTo>
                  <a:cubicBezTo>
                    <a:pt x="1234782" y="406905"/>
                    <a:pt x="1218787" y="418762"/>
                    <a:pt x="1212635" y="421558"/>
                  </a:cubicBezTo>
                  <a:cubicBezTo>
                    <a:pt x="1211628" y="422006"/>
                    <a:pt x="1210621" y="422341"/>
                    <a:pt x="1209615" y="422789"/>
                  </a:cubicBezTo>
                  <a:cubicBezTo>
                    <a:pt x="1209279" y="421223"/>
                    <a:pt x="1208943" y="419657"/>
                    <a:pt x="1208272" y="417979"/>
                  </a:cubicBezTo>
                  <a:cubicBezTo>
                    <a:pt x="1204022" y="407017"/>
                    <a:pt x="1204134" y="395160"/>
                    <a:pt x="1202120" y="383751"/>
                  </a:cubicBezTo>
                  <a:cubicBezTo>
                    <a:pt x="1200890" y="376704"/>
                    <a:pt x="1204581" y="370552"/>
                    <a:pt x="1202903" y="363394"/>
                  </a:cubicBezTo>
                  <a:cubicBezTo>
                    <a:pt x="1202120" y="360038"/>
                    <a:pt x="1201561" y="356571"/>
                    <a:pt x="1201114" y="353103"/>
                  </a:cubicBezTo>
                  <a:cubicBezTo>
                    <a:pt x="1199659" y="341806"/>
                    <a:pt x="1198205" y="330508"/>
                    <a:pt x="1195968" y="319323"/>
                  </a:cubicBezTo>
                  <a:cubicBezTo>
                    <a:pt x="1189369" y="285431"/>
                    <a:pt x="1189033" y="251427"/>
                    <a:pt x="1183888" y="217423"/>
                  </a:cubicBezTo>
                  <a:cubicBezTo>
                    <a:pt x="1182098" y="205679"/>
                    <a:pt x="1180532" y="193934"/>
                    <a:pt x="1178855" y="182301"/>
                  </a:cubicBezTo>
                  <a:cubicBezTo>
                    <a:pt x="1180756" y="182748"/>
                    <a:pt x="1182658" y="183308"/>
                    <a:pt x="1184671" y="183643"/>
                  </a:cubicBezTo>
                  <a:cubicBezTo>
                    <a:pt x="1197422" y="186328"/>
                    <a:pt x="1209726" y="185209"/>
                    <a:pt x="1222142" y="183419"/>
                  </a:cubicBezTo>
                  <a:cubicBezTo>
                    <a:pt x="1228518" y="182525"/>
                    <a:pt x="1250330" y="180735"/>
                    <a:pt x="1245744" y="167312"/>
                  </a:cubicBezTo>
                  <a:cubicBezTo>
                    <a:pt x="1255363" y="168543"/>
                    <a:pt x="1263193" y="167984"/>
                    <a:pt x="1262857" y="152212"/>
                  </a:cubicBezTo>
                  <a:cubicBezTo>
                    <a:pt x="1262522" y="141698"/>
                    <a:pt x="1259054" y="130960"/>
                    <a:pt x="1256929" y="120781"/>
                  </a:cubicBezTo>
                  <a:cubicBezTo>
                    <a:pt x="1254580" y="109595"/>
                    <a:pt x="1251336" y="99417"/>
                    <a:pt x="1246862" y="89238"/>
                  </a:cubicBezTo>
                  <a:cubicBezTo>
                    <a:pt x="1239144" y="71788"/>
                    <a:pt x="1230979" y="75815"/>
                    <a:pt x="1218675" y="78835"/>
                  </a:cubicBezTo>
                  <a:cubicBezTo>
                    <a:pt x="1210398" y="80849"/>
                    <a:pt x="1202456" y="84652"/>
                    <a:pt x="1194067" y="85323"/>
                  </a:cubicBezTo>
                  <a:cubicBezTo>
                    <a:pt x="1185006" y="85994"/>
                    <a:pt x="1175834" y="86553"/>
                    <a:pt x="1166774" y="87448"/>
                  </a:cubicBezTo>
                  <a:cubicBezTo>
                    <a:pt x="1166439" y="87448"/>
                    <a:pt x="1166103" y="87448"/>
                    <a:pt x="1165656" y="87560"/>
                  </a:cubicBezTo>
                  <a:cubicBezTo>
                    <a:pt x="1162524" y="63735"/>
                    <a:pt x="1159280" y="39910"/>
                    <a:pt x="1156148" y="16197"/>
                  </a:cubicBezTo>
                  <a:cubicBezTo>
                    <a:pt x="1155477" y="15749"/>
                    <a:pt x="1154918" y="15190"/>
                    <a:pt x="1154470" y="14407"/>
                  </a:cubicBezTo>
                  <a:cubicBezTo>
                    <a:pt x="1154470" y="14407"/>
                    <a:pt x="1154470" y="14407"/>
                    <a:pt x="1154470" y="14295"/>
                  </a:cubicBezTo>
                  <a:cubicBezTo>
                    <a:pt x="1149101" y="4564"/>
                    <a:pt x="1138699" y="-1476"/>
                    <a:pt x="1127737" y="313"/>
                  </a:cubicBezTo>
                  <a:cubicBezTo>
                    <a:pt x="1120131" y="1544"/>
                    <a:pt x="1112525" y="3333"/>
                    <a:pt x="1106484" y="3781"/>
                  </a:cubicBezTo>
                  <a:cubicBezTo>
                    <a:pt x="1094404" y="4787"/>
                    <a:pt x="1055367" y="2103"/>
                    <a:pt x="1060848" y="22572"/>
                  </a:cubicBezTo>
                  <a:cubicBezTo>
                    <a:pt x="1061295" y="24362"/>
                    <a:pt x="1060848" y="25816"/>
                    <a:pt x="1059729" y="26711"/>
                  </a:cubicBezTo>
                  <a:cubicBezTo>
                    <a:pt x="1061072" y="33758"/>
                    <a:pt x="1062414" y="40917"/>
                    <a:pt x="1063644" y="47963"/>
                  </a:cubicBezTo>
                  <a:cubicBezTo>
                    <a:pt x="1048208" y="50983"/>
                    <a:pt x="1059506" y="81072"/>
                    <a:pt x="1062190" y="87560"/>
                  </a:cubicBezTo>
                  <a:cubicBezTo>
                    <a:pt x="1064651" y="93488"/>
                    <a:pt x="1068118" y="98745"/>
                    <a:pt x="1069908" y="104674"/>
                  </a:cubicBezTo>
                  <a:cubicBezTo>
                    <a:pt x="1067559" y="104786"/>
                    <a:pt x="1065210" y="104897"/>
                    <a:pt x="1062861" y="105121"/>
                  </a:cubicBezTo>
                  <a:cubicBezTo>
                    <a:pt x="1043287" y="106463"/>
                    <a:pt x="1023824" y="107806"/>
                    <a:pt x="1004249" y="109260"/>
                  </a:cubicBezTo>
                  <a:cubicBezTo>
                    <a:pt x="994518" y="109931"/>
                    <a:pt x="984675" y="110602"/>
                    <a:pt x="974943" y="111385"/>
                  </a:cubicBezTo>
                  <a:cubicBezTo>
                    <a:pt x="967002" y="111944"/>
                    <a:pt x="956711" y="110378"/>
                    <a:pt x="950000" y="116418"/>
                  </a:cubicBezTo>
                  <a:cubicBezTo>
                    <a:pt x="948769" y="114629"/>
                    <a:pt x="932103" y="117425"/>
                    <a:pt x="930425" y="117761"/>
                  </a:cubicBezTo>
                  <a:cubicBezTo>
                    <a:pt x="923714" y="118991"/>
                    <a:pt x="917114" y="120669"/>
                    <a:pt x="910291" y="121564"/>
                  </a:cubicBezTo>
                  <a:cubicBezTo>
                    <a:pt x="894184" y="123577"/>
                    <a:pt x="878077" y="125255"/>
                    <a:pt x="862082" y="127492"/>
                  </a:cubicBezTo>
                  <a:cubicBezTo>
                    <a:pt x="846422" y="129617"/>
                    <a:pt x="830874" y="131966"/>
                    <a:pt x="814991" y="133085"/>
                  </a:cubicBezTo>
                  <a:cubicBezTo>
                    <a:pt x="806938" y="133644"/>
                    <a:pt x="798884" y="134203"/>
                    <a:pt x="790942" y="134763"/>
                  </a:cubicBezTo>
                  <a:cubicBezTo>
                    <a:pt x="782665" y="135322"/>
                    <a:pt x="775506" y="138678"/>
                    <a:pt x="767453" y="139796"/>
                  </a:cubicBezTo>
                  <a:cubicBezTo>
                    <a:pt x="767453" y="139796"/>
                    <a:pt x="767453" y="139796"/>
                    <a:pt x="767453" y="139796"/>
                  </a:cubicBezTo>
                  <a:cubicBezTo>
                    <a:pt x="737252" y="141921"/>
                    <a:pt x="705709" y="140803"/>
                    <a:pt x="675956" y="146396"/>
                  </a:cubicBezTo>
                  <a:cubicBezTo>
                    <a:pt x="647209" y="151876"/>
                    <a:pt x="618015" y="152548"/>
                    <a:pt x="589380" y="159147"/>
                  </a:cubicBezTo>
                  <a:cubicBezTo>
                    <a:pt x="589380" y="159147"/>
                    <a:pt x="589380" y="159147"/>
                    <a:pt x="589380" y="159147"/>
                  </a:cubicBezTo>
                  <a:cubicBezTo>
                    <a:pt x="571931" y="158923"/>
                    <a:pt x="555376" y="164516"/>
                    <a:pt x="538374" y="167760"/>
                  </a:cubicBezTo>
                  <a:cubicBezTo>
                    <a:pt x="529202" y="169438"/>
                    <a:pt x="519918" y="170780"/>
                    <a:pt x="510634" y="171339"/>
                  </a:cubicBezTo>
                  <a:cubicBezTo>
                    <a:pt x="506384" y="171563"/>
                    <a:pt x="501910" y="170892"/>
                    <a:pt x="498107" y="171227"/>
                  </a:cubicBezTo>
                  <a:cubicBezTo>
                    <a:pt x="493856" y="171451"/>
                    <a:pt x="489158" y="172681"/>
                    <a:pt x="484796" y="173017"/>
                  </a:cubicBezTo>
                  <a:cubicBezTo>
                    <a:pt x="484796" y="173912"/>
                    <a:pt x="472156" y="177044"/>
                    <a:pt x="469807" y="177267"/>
                  </a:cubicBezTo>
                  <a:cubicBezTo>
                    <a:pt x="463544" y="177939"/>
                    <a:pt x="457168" y="178386"/>
                    <a:pt x="450792" y="178945"/>
                  </a:cubicBezTo>
                  <a:cubicBezTo>
                    <a:pt x="438935" y="179840"/>
                    <a:pt x="425513" y="178945"/>
                    <a:pt x="414775" y="184538"/>
                  </a:cubicBezTo>
                  <a:cubicBezTo>
                    <a:pt x="410636" y="176373"/>
                    <a:pt x="394865" y="174919"/>
                    <a:pt x="388713" y="175701"/>
                  </a:cubicBezTo>
                  <a:cubicBezTo>
                    <a:pt x="377639" y="177156"/>
                    <a:pt x="366565" y="178945"/>
                    <a:pt x="355604" y="180735"/>
                  </a:cubicBezTo>
                  <a:cubicBezTo>
                    <a:pt x="332562" y="184426"/>
                    <a:pt x="309520" y="188900"/>
                    <a:pt x="286254" y="191026"/>
                  </a:cubicBezTo>
                  <a:cubicBezTo>
                    <a:pt x="273726" y="195723"/>
                    <a:pt x="260080" y="196171"/>
                    <a:pt x="246993" y="197737"/>
                  </a:cubicBezTo>
                  <a:cubicBezTo>
                    <a:pt x="234353" y="199191"/>
                    <a:pt x="221825" y="201652"/>
                    <a:pt x="209186" y="202882"/>
                  </a:cubicBezTo>
                  <a:cubicBezTo>
                    <a:pt x="204935" y="203218"/>
                    <a:pt x="200797" y="203441"/>
                    <a:pt x="196658" y="203665"/>
                  </a:cubicBezTo>
                  <a:cubicBezTo>
                    <a:pt x="193191" y="177491"/>
                    <a:pt x="189723" y="151205"/>
                    <a:pt x="186144" y="125031"/>
                  </a:cubicBezTo>
                  <a:cubicBezTo>
                    <a:pt x="184019" y="121228"/>
                    <a:pt x="181558" y="117761"/>
                    <a:pt x="178090" y="114853"/>
                  </a:cubicBezTo>
                  <a:cubicBezTo>
                    <a:pt x="165563" y="112839"/>
                    <a:pt x="147218" y="117537"/>
                    <a:pt x="139500" y="118320"/>
                  </a:cubicBezTo>
                  <a:cubicBezTo>
                    <a:pt x="122275" y="119886"/>
                    <a:pt x="98226" y="119998"/>
                    <a:pt x="89501" y="136664"/>
                  </a:cubicBezTo>
                  <a:cubicBezTo>
                    <a:pt x="91403" y="146843"/>
                    <a:pt x="93304" y="157022"/>
                    <a:pt x="95094" y="167312"/>
                  </a:cubicBezTo>
                  <a:cubicBezTo>
                    <a:pt x="79658" y="170332"/>
                    <a:pt x="91179" y="201987"/>
                    <a:pt x="93864" y="208699"/>
                  </a:cubicBezTo>
                  <a:cubicBezTo>
                    <a:pt x="94758" y="210936"/>
                    <a:pt x="95765" y="212949"/>
                    <a:pt x="96772" y="215074"/>
                  </a:cubicBezTo>
                  <a:cubicBezTo>
                    <a:pt x="96101" y="215522"/>
                    <a:pt x="95318" y="215857"/>
                    <a:pt x="94423" y="216305"/>
                  </a:cubicBezTo>
                  <a:cubicBezTo>
                    <a:pt x="84132" y="221003"/>
                    <a:pt x="72947" y="215522"/>
                    <a:pt x="63104" y="222792"/>
                  </a:cubicBezTo>
                  <a:cubicBezTo>
                    <a:pt x="59524" y="225365"/>
                    <a:pt x="56169" y="229056"/>
                    <a:pt x="52030" y="230175"/>
                  </a:cubicBezTo>
                  <a:cubicBezTo>
                    <a:pt x="47220" y="231517"/>
                    <a:pt x="43417" y="228609"/>
                    <a:pt x="38943" y="231741"/>
                  </a:cubicBezTo>
                  <a:cubicBezTo>
                    <a:pt x="34021" y="235208"/>
                    <a:pt x="30330" y="239235"/>
                    <a:pt x="24737" y="241472"/>
                  </a:cubicBezTo>
                  <a:cubicBezTo>
                    <a:pt x="18809" y="243709"/>
                    <a:pt x="11650" y="242926"/>
                    <a:pt x="6505" y="247624"/>
                  </a:cubicBezTo>
                  <a:lnTo>
                    <a:pt x="6505" y="247624"/>
                  </a:lnTo>
                  <a:cubicBezTo>
                    <a:pt x="1695" y="254224"/>
                    <a:pt x="1695" y="263060"/>
                    <a:pt x="1807" y="271897"/>
                  </a:cubicBezTo>
                  <a:cubicBezTo>
                    <a:pt x="1807" y="271897"/>
                    <a:pt x="1807" y="271897"/>
                    <a:pt x="1807" y="271897"/>
                  </a:cubicBezTo>
                  <a:cubicBezTo>
                    <a:pt x="241" y="275700"/>
                    <a:pt x="1248" y="287556"/>
                    <a:pt x="1136" y="292030"/>
                  </a:cubicBezTo>
                  <a:cubicBezTo>
                    <a:pt x="1136" y="292030"/>
                    <a:pt x="1136" y="292030"/>
                    <a:pt x="1136" y="292030"/>
                  </a:cubicBezTo>
                  <a:cubicBezTo>
                    <a:pt x="-877" y="299748"/>
                    <a:pt x="-542" y="325139"/>
                    <a:pt x="4827" y="332857"/>
                  </a:cubicBezTo>
                  <a:cubicBezTo>
                    <a:pt x="11874" y="342812"/>
                    <a:pt x="29435" y="331291"/>
                    <a:pt x="36258" y="328607"/>
                  </a:cubicBezTo>
                  <a:cubicBezTo>
                    <a:pt x="61761" y="318652"/>
                    <a:pt x="88383" y="312947"/>
                    <a:pt x="115228" y="309592"/>
                  </a:cubicBezTo>
                  <a:cubicBezTo>
                    <a:pt x="115452" y="311717"/>
                    <a:pt x="115787" y="313842"/>
                    <a:pt x="116011" y="315855"/>
                  </a:cubicBezTo>
                  <a:cubicBezTo>
                    <a:pt x="118136" y="333640"/>
                    <a:pt x="121380" y="351090"/>
                    <a:pt x="122834" y="369098"/>
                  </a:cubicBezTo>
                  <a:cubicBezTo>
                    <a:pt x="124288" y="386548"/>
                    <a:pt x="128203" y="403550"/>
                    <a:pt x="129769" y="421111"/>
                  </a:cubicBezTo>
                  <a:cubicBezTo>
                    <a:pt x="130440" y="429276"/>
                    <a:pt x="133348" y="436882"/>
                    <a:pt x="134691" y="444824"/>
                  </a:cubicBezTo>
                  <a:cubicBezTo>
                    <a:pt x="136368" y="455003"/>
                    <a:pt x="136145" y="465629"/>
                    <a:pt x="136928" y="475920"/>
                  </a:cubicBezTo>
                  <a:cubicBezTo>
                    <a:pt x="137375" y="482855"/>
                    <a:pt x="137711" y="489901"/>
                    <a:pt x="138270" y="496836"/>
                  </a:cubicBezTo>
                  <a:cubicBezTo>
                    <a:pt x="136928" y="498291"/>
                    <a:pt x="135697" y="499856"/>
                    <a:pt x="134802" y="501646"/>
                  </a:cubicBezTo>
                  <a:cubicBezTo>
                    <a:pt x="136704" y="511825"/>
                    <a:pt x="138606" y="522004"/>
                    <a:pt x="140395" y="532294"/>
                  </a:cubicBezTo>
                  <a:cubicBezTo>
                    <a:pt x="124959" y="535314"/>
                    <a:pt x="136480" y="566969"/>
                    <a:pt x="139165" y="573681"/>
                  </a:cubicBezTo>
                  <a:cubicBezTo>
                    <a:pt x="140619" y="577260"/>
                    <a:pt x="142409" y="580504"/>
                    <a:pt x="143975" y="583859"/>
                  </a:cubicBezTo>
                  <a:cubicBezTo>
                    <a:pt x="137263" y="583859"/>
                    <a:pt x="130664" y="584754"/>
                    <a:pt x="124064" y="585873"/>
                  </a:cubicBezTo>
                  <a:cubicBezTo>
                    <a:pt x="118248" y="586879"/>
                    <a:pt x="98114" y="589005"/>
                    <a:pt x="102812" y="602315"/>
                  </a:cubicBezTo>
                  <a:cubicBezTo>
                    <a:pt x="93864" y="601197"/>
                    <a:pt x="86705" y="601868"/>
                    <a:pt x="87488" y="617640"/>
                  </a:cubicBezTo>
                  <a:cubicBezTo>
                    <a:pt x="88047" y="628154"/>
                    <a:pt x="91515" y="638780"/>
                    <a:pt x="93752" y="648959"/>
                  </a:cubicBezTo>
                  <a:cubicBezTo>
                    <a:pt x="96213" y="660144"/>
                    <a:pt x="99456" y="670211"/>
                    <a:pt x="103819" y="680278"/>
                  </a:cubicBezTo>
                  <a:cubicBezTo>
                    <a:pt x="111313" y="697616"/>
                    <a:pt x="118807" y="693365"/>
                    <a:pt x="130105" y="690233"/>
                  </a:cubicBezTo>
                  <a:cubicBezTo>
                    <a:pt x="137711" y="688108"/>
                    <a:pt x="144869" y="684081"/>
                    <a:pt x="152587" y="683298"/>
                  </a:cubicBezTo>
                  <a:cubicBezTo>
                    <a:pt x="155496" y="682963"/>
                    <a:pt x="158516" y="682739"/>
                    <a:pt x="161424" y="682403"/>
                  </a:cubicBezTo>
                  <a:cubicBezTo>
                    <a:pt x="163549" y="699629"/>
                    <a:pt x="166569" y="716519"/>
                    <a:pt x="168023" y="733968"/>
                  </a:cubicBezTo>
                  <a:cubicBezTo>
                    <a:pt x="169477" y="751418"/>
                    <a:pt x="173392" y="768420"/>
                    <a:pt x="174958" y="785981"/>
                  </a:cubicBezTo>
                  <a:cubicBezTo>
                    <a:pt x="175629" y="794146"/>
                    <a:pt x="178538" y="801752"/>
                    <a:pt x="179880" y="809694"/>
                  </a:cubicBezTo>
                  <a:cubicBezTo>
                    <a:pt x="181558" y="819873"/>
                    <a:pt x="181334" y="830499"/>
                    <a:pt x="182117" y="840790"/>
                  </a:cubicBezTo>
                  <a:cubicBezTo>
                    <a:pt x="182788" y="849850"/>
                    <a:pt x="183012" y="858910"/>
                    <a:pt x="184019" y="867859"/>
                  </a:cubicBezTo>
                  <a:cubicBezTo>
                    <a:pt x="185025" y="876695"/>
                    <a:pt x="188269" y="885196"/>
                    <a:pt x="189164" y="894144"/>
                  </a:cubicBezTo>
                  <a:cubicBezTo>
                    <a:pt x="190059" y="903764"/>
                    <a:pt x="190506" y="913495"/>
                    <a:pt x="191065" y="923115"/>
                  </a:cubicBezTo>
                  <a:cubicBezTo>
                    <a:pt x="188493" y="922891"/>
                    <a:pt x="186032" y="922555"/>
                    <a:pt x="183347" y="924457"/>
                  </a:cubicBezTo>
                  <a:cubicBezTo>
                    <a:pt x="178650" y="927925"/>
                    <a:pt x="175070" y="931951"/>
                    <a:pt x="169589" y="934188"/>
                  </a:cubicBezTo>
                  <a:cubicBezTo>
                    <a:pt x="163885" y="936426"/>
                    <a:pt x="156950" y="935643"/>
                    <a:pt x="152028" y="940340"/>
                  </a:cubicBezTo>
                  <a:lnTo>
                    <a:pt x="152028" y="940340"/>
                  </a:lnTo>
                  <a:cubicBezTo>
                    <a:pt x="147442" y="946940"/>
                    <a:pt x="147330" y="955776"/>
                    <a:pt x="147442" y="964613"/>
                  </a:cubicBezTo>
                  <a:cubicBezTo>
                    <a:pt x="147442" y="964613"/>
                    <a:pt x="147442" y="964613"/>
                    <a:pt x="147442" y="964613"/>
                  </a:cubicBezTo>
                  <a:cubicBezTo>
                    <a:pt x="145988" y="968416"/>
                    <a:pt x="146883" y="980273"/>
                    <a:pt x="146771" y="984747"/>
                  </a:cubicBezTo>
                  <a:lnTo>
                    <a:pt x="146771" y="984747"/>
                  </a:lnTo>
                  <a:cubicBezTo>
                    <a:pt x="144869" y="992465"/>
                    <a:pt x="145093" y="1017856"/>
                    <a:pt x="150350" y="1025462"/>
                  </a:cubicBezTo>
                  <a:cubicBezTo>
                    <a:pt x="157173" y="1035417"/>
                    <a:pt x="174175" y="1023896"/>
                    <a:pt x="180663" y="1021211"/>
                  </a:cubicBezTo>
                  <a:cubicBezTo>
                    <a:pt x="187933" y="1018303"/>
                    <a:pt x="195316" y="1015730"/>
                    <a:pt x="202698" y="1013493"/>
                  </a:cubicBezTo>
                  <a:cubicBezTo>
                    <a:pt x="202922" y="1013941"/>
                    <a:pt x="203034" y="1014500"/>
                    <a:pt x="203146" y="1014948"/>
                  </a:cubicBezTo>
                  <a:cubicBezTo>
                    <a:pt x="206725" y="1024231"/>
                    <a:pt x="208515" y="1034075"/>
                    <a:pt x="211199" y="1043582"/>
                  </a:cubicBezTo>
                  <a:cubicBezTo>
                    <a:pt x="213772" y="1052754"/>
                    <a:pt x="213996" y="1067743"/>
                    <a:pt x="222161" y="1075014"/>
                  </a:cubicBezTo>
                  <a:lnTo>
                    <a:pt x="222161" y="1075014"/>
                  </a:lnTo>
                  <a:cubicBezTo>
                    <a:pt x="222720" y="1078817"/>
                    <a:pt x="223056" y="1083403"/>
                    <a:pt x="227530" y="1085640"/>
                  </a:cubicBezTo>
                  <a:cubicBezTo>
                    <a:pt x="228984" y="1095036"/>
                    <a:pt x="230550" y="1104319"/>
                    <a:pt x="231333" y="1113827"/>
                  </a:cubicBezTo>
                  <a:cubicBezTo>
                    <a:pt x="232004" y="1121992"/>
                    <a:pt x="234912" y="1129599"/>
                    <a:pt x="236255" y="1137540"/>
                  </a:cubicBezTo>
                  <a:cubicBezTo>
                    <a:pt x="237933" y="1147719"/>
                    <a:pt x="237709" y="1158345"/>
                    <a:pt x="238492" y="1168636"/>
                  </a:cubicBezTo>
                  <a:cubicBezTo>
                    <a:pt x="239163" y="1177696"/>
                    <a:pt x="239387" y="1186756"/>
                    <a:pt x="240393" y="1195705"/>
                  </a:cubicBezTo>
                  <a:cubicBezTo>
                    <a:pt x="241400" y="1204541"/>
                    <a:pt x="244644" y="1213042"/>
                    <a:pt x="245539" y="1221991"/>
                  </a:cubicBezTo>
                  <a:cubicBezTo>
                    <a:pt x="246098" y="1228254"/>
                    <a:pt x="246545" y="1234518"/>
                    <a:pt x="246881" y="1240894"/>
                  </a:cubicBezTo>
                  <a:cubicBezTo>
                    <a:pt x="240281" y="1241006"/>
                    <a:pt x="233682" y="1241789"/>
                    <a:pt x="227194" y="1242796"/>
                  </a:cubicBezTo>
                  <a:cubicBezTo>
                    <a:pt x="221154" y="1243802"/>
                    <a:pt x="200237" y="1245704"/>
                    <a:pt x="205047" y="1258120"/>
                  </a:cubicBezTo>
                  <a:cubicBezTo>
                    <a:pt x="195763" y="1257113"/>
                    <a:pt x="188269" y="1257784"/>
                    <a:pt x="189164" y="1272325"/>
                  </a:cubicBezTo>
                  <a:cubicBezTo>
                    <a:pt x="189723" y="1282057"/>
                    <a:pt x="193303" y="1292012"/>
                    <a:pt x="195651" y="1301407"/>
                  </a:cubicBezTo>
                  <a:cubicBezTo>
                    <a:pt x="198224" y="1311810"/>
                    <a:pt x="201580" y="1321094"/>
                    <a:pt x="206166" y="1330490"/>
                  </a:cubicBezTo>
                  <a:cubicBezTo>
                    <a:pt x="213996" y="1346485"/>
                    <a:pt x="221714" y="1342682"/>
                    <a:pt x="233458" y="1339662"/>
                  </a:cubicBezTo>
                  <a:cubicBezTo>
                    <a:pt x="241288" y="1337648"/>
                    <a:pt x="248782" y="1333957"/>
                    <a:pt x="256836" y="1333286"/>
                  </a:cubicBezTo>
                  <a:cubicBezTo>
                    <a:pt x="256836" y="1333286"/>
                    <a:pt x="256836" y="1333286"/>
                    <a:pt x="256836" y="1333286"/>
                  </a:cubicBezTo>
                  <a:cubicBezTo>
                    <a:pt x="257619" y="1336530"/>
                    <a:pt x="258514" y="1339774"/>
                    <a:pt x="259744" y="1342906"/>
                  </a:cubicBezTo>
                  <a:cubicBezTo>
                    <a:pt x="263324" y="1352190"/>
                    <a:pt x="265113" y="1362033"/>
                    <a:pt x="267798" y="1371540"/>
                  </a:cubicBezTo>
                  <a:cubicBezTo>
                    <a:pt x="270370" y="1380713"/>
                    <a:pt x="270594" y="1395701"/>
                    <a:pt x="278760" y="1402972"/>
                  </a:cubicBezTo>
                  <a:cubicBezTo>
                    <a:pt x="278760" y="1402972"/>
                    <a:pt x="278760" y="1402972"/>
                    <a:pt x="278760" y="1402972"/>
                  </a:cubicBezTo>
                  <a:cubicBezTo>
                    <a:pt x="279319" y="1407334"/>
                    <a:pt x="279431" y="1412815"/>
                    <a:pt x="286030" y="1414493"/>
                  </a:cubicBezTo>
                  <a:cubicBezTo>
                    <a:pt x="286030" y="1414493"/>
                    <a:pt x="286030" y="1414493"/>
                    <a:pt x="286030" y="1414493"/>
                  </a:cubicBezTo>
                  <a:cubicBezTo>
                    <a:pt x="296992" y="1420645"/>
                    <a:pt x="306052" y="1422882"/>
                    <a:pt x="320593" y="1422882"/>
                  </a:cubicBezTo>
                  <a:cubicBezTo>
                    <a:pt x="336253" y="1422882"/>
                    <a:pt x="350235" y="1423888"/>
                    <a:pt x="365335" y="1418072"/>
                  </a:cubicBezTo>
                  <a:lnTo>
                    <a:pt x="365335" y="1418072"/>
                  </a:lnTo>
                  <a:cubicBezTo>
                    <a:pt x="365335" y="1418072"/>
                    <a:pt x="365335" y="1418072"/>
                    <a:pt x="365335" y="1418072"/>
                  </a:cubicBezTo>
                  <a:cubicBezTo>
                    <a:pt x="380100" y="1407893"/>
                    <a:pt x="366454" y="1393128"/>
                    <a:pt x="364664" y="1382055"/>
                  </a:cubicBezTo>
                  <a:cubicBezTo>
                    <a:pt x="363434" y="1374560"/>
                    <a:pt x="360078" y="1365836"/>
                    <a:pt x="361085" y="1358118"/>
                  </a:cubicBezTo>
                  <a:cubicBezTo>
                    <a:pt x="361085" y="1358342"/>
                    <a:pt x="360973" y="1358677"/>
                    <a:pt x="360861" y="1358901"/>
                  </a:cubicBezTo>
                  <a:cubicBezTo>
                    <a:pt x="358512" y="1344360"/>
                    <a:pt x="356051" y="1329819"/>
                    <a:pt x="353702" y="1315389"/>
                  </a:cubicBezTo>
                  <a:cubicBezTo>
                    <a:pt x="363098" y="1314383"/>
                    <a:pt x="372606" y="1313935"/>
                    <a:pt x="381890" y="1313152"/>
                  </a:cubicBezTo>
                  <a:cubicBezTo>
                    <a:pt x="400569" y="1311586"/>
                    <a:pt x="419137" y="1310020"/>
                    <a:pt x="437817" y="1308454"/>
                  </a:cubicBezTo>
                  <a:cubicBezTo>
                    <a:pt x="447101" y="1307671"/>
                    <a:pt x="456497" y="1306888"/>
                    <a:pt x="465781" y="1306105"/>
                  </a:cubicBezTo>
                  <a:cubicBezTo>
                    <a:pt x="473387" y="1305434"/>
                    <a:pt x="483230" y="1306777"/>
                    <a:pt x="489494" y="1301072"/>
                  </a:cubicBezTo>
                  <a:cubicBezTo>
                    <a:pt x="490724" y="1302750"/>
                    <a:pt x="506496" y="1299842"/>
                    <a:pt x="508174" y="1299506"/>
                  </a:cubicBezTo>
                  <a:cubicBezTo>
                    <a:pt x="514549" y="1298276"/>
                    <a:pt x="520813" y="1296598"/>
                    <a:pt x="527301" y="1295703"/>
                  </a:cubicBezTo>
                  <a:cubicBezTo>
                    <a:pt x="542625" y="1293578"/>
                    <a:pt x="557949" y="1291788"/>
                    <a:pt x="573273" y="1289439"/>
                  </a:cubicBezTo>
                  <a:cubicBezTo>
                    <a:pt x="588262" y="1287202"/>
                    <a:pt x="603026" y="1284741"/>
                    <a:pt x="618127" y="1283511"/>
                  </a:cubicBezTo>
                  <a:cubicBezTo>
                    <a:pt x="625845" y="1282840"/>
                    <a:pt x="633451" y="1282280"/>
                    <a:pt x="641169" y="1281609"/>
                  </a:cubicBezTo>
                  <a:cubicBezTo>
                    <a:pt x="649111" y="1280938"/>
                    <a:pt x="655822" y="1277694"/>
                    <a:pt x="663540" y="1276576"/>
                  </a:cubicBezTo>
                  <a:cubicBezTo>
                    <a:pt x="663540" y="1276576"/>
                    <a:pt x="663540" y="1276576"/>
                    <a:pt x="663540" y="1276576"/>
                  </a:cubicBezTo>
                  <a:cubicBezTo>
                    <a:pt x="692398" y="1274227"/>
                    <a:pt x="722599" y="1274786"/>
                    <a:pt x="750898" y="1269081"/>
                  </a:cubicBezTo>
                  <a:cubicBezTo>
                    <a:pt x="778191" y="1263601"/>
                    <a:pt x="806155" y="1262482"/>
                    <a:pt x="833447" y="1255994"/>
                  </a:cubicBezTo>
                  <a:cubicBezTo>
                    <a:pt x="833447" y="1255994"/>
                    <a:pt x="833447" y="1255994"/>
                    <a:pt x="833447" y="1255994"/>
                  </a:cubicBezTo>
                  <a:cubicBezTo>
                    <a:pt x="850225" y="1255994"/>
                    <a:pt x="865885" y="1250514"/>
                    <a:pt x="881992" y="1247270"/>
                  </a:cubicBezTo>
                  <a:cubicBezTo>
                    <a:pt x="890717" y="1245480"/>
                    <a:pt x="899553" y="1244250"/>
                    <a:pt x="908502" y="1243579"/>
                  </a:cubicBezTo>
                  <a:cubicBezTo>
                    <a:pt x="912528" y="1243243"/>
                    <a:pt x="916891" y="1243802"/>
                    <a:pt x="920470" y="1243579"/>
                  </a:cubicBezTo>
                  <a:cubicBezTo>
                    <a:pt x="924497" y="1243243"/>
                    <a:pt x="928971" y="1242124"/>
                    <a:pt x="933222" y="1241677"/>
                  </a:cubicBezTo>
                  <a:cubicBezTo>
                    <a:pt x="933110" y="1240782"/>
                    <a:pt x="945190" y="1237762"/>
                    <a:pt x="947427" y="1237538"/>
                  </a:cubicBezTo>
                  <a:cubicBezTo>
                    <a:pt x="953467" y="1236867"/>
                    <a:pt x="959507" y="1236308"/>
                    <a:pt x="965548" y="1235749"/>
                  </a:cubicBezTo>
                  <a:cubicBezTo>
                    <a:pt x="976845" y="1234742"/>
                    <a:pt x="989820" y="1235413"/>
                    <a:pt x="999887" y="1229932"/>
                  </a:cubicBezTo>
                  <a:cubicBezTo>
                    <a:pt x="1004137" y="1237427"/>
                    <a:pt x="1019126" y="1238545"/>
                    <a:pt x="1025054" y="1237762"/>
                  </a:cubicBezTo>
                  <a:cubicBezTo>
                    <a:pt x="1035569" y="1236308"/>
                    <a:pt x="1046195" y="1234407"/>
                    <a:pt x="1056597" y="1232617"/>
                  </a:cubicBezTo>
                  <a:cubicBezTo>
                    <a:pt x="1078633" y="1228814"/>
                    <a:pt x="1100444" y="1224340"/>
                    <a:pt x="1122703" y="1221991"/>
                  </a:cubicBezTo>
                  <a:cubicBezTo>
                    <a:pt x="1134672" y="1217516"/>
                    <a:pt x="1147647" y="1216845"/>
                    <a:pt x="1160175" y="1215168"/>
                  </a:cubicBezTo>
                  <a:cubicBezTo>
                    <a:pt x="1172255" y="1213602"/>
                    <a:pt x="1184112" y="1211141"/>
                    <a:pt x="1196192" y="1209798"/>
                  </a:cubicBezTo>
                  <a:cubicBezTo>
                    <a:pt x="1206706" y="1208680"/>
                    <a:pt x="1216885" y="1208680"/>
                    <a:pt x="1227176" y="1207450"/>
                  </a:cubicBezTo>
                  <a:cubicBezTo>
                    <a:pt x="1229525" y="1214832"/>
                    <a:pt x="1231091" y="1222438"/>
                    <a:pt x="1233216" y="1229709"/>
                  </a:cubicBezTo>
                  <a:cubicBezTo>
                    <a:pt x="1235789" y="1238545"/>
                    <a:pt x="1235900" y="1252751"/>
                    <a:pt x="1243954" y="1259686"/>
                  </a:cubicBezTo>
                  <a:cubicBezTo>
                    <a:pt x="1243954" y="1259686"/>
                    <a:pt x="1243954" y="1259686"/>
                    <a:pt x="1243954" y="1259686"/>
                  </a:cubicBezTo>
                  <a:cubicBezTo>
                    <a:pt x="1244513" y="1263824"/>
                    <a:pt x="1244513" y="1269193"/>
                    <a:pt x="1251113" y="1270759"/>
                  </a:cubicBezTo>
                  <a:cubicBezTo>
                    <a:pt x="1251113" y="1270759"/>
                    <a:pt x="1251113" y="1270759"/>
                    <a:pt x="1251113" y="1270759"/>
                  </a:cubicBezTo>
                  <a:cubicBezTo>
                    <a:pt x="1261963" y="1276576"/>
                    <a:pt x="1271135" y="1278701"/>
                    <a:pt x="1285564" y="1278589"/>
                  </a:cubicBezTo>
                  <a:cubicBezTo>
                    <a:pt x="1301224" y="1278589"/>
                    <a:pt x="1315205" y="1279372"/>
                    <a:pt x="1330306" y="1273779"/>
                  </a:cubicBezTo>
                  <a:lnTo>
                    <a:pt x="1330306" y="1273779"/>
                  </a:lnTo>
                  <a:cubicBezTo>
                    <a:pt x="1330306" y="1273779"/>
                    <a:pt x="1330306" y="1273779"/>
                    <a:pt x="1330306" y="1273779"/>
                  </a:cubicBezTo>
                  <a:cubicBezTo>
                    <a:pt x="1345071" y="1263936"/>
                    <a:pt x="1331536" y="1249954"/>
                    <a:pt x="1329858" y="1239328"/>
                  </a:cubicBezTo>
                  <a:cubicBezTo>
                    <a:pt x="1328628" y="1232169"/>
                    <a:pt x="1325384" y="1223780"/>
                    <a:pt x="1326503" y="1216398"/>
                  </a:cubicBezTo>
                  <a:cubicBezTo>
                    <a:pt x="1326503" y="1216622"/>
                    <a:pt x="1326391" y="1216957"/>
                    <a:pt x="1326279" y="1217181"/>
                  </a:cubicBezTo>
                  <a:cubicBezTo>
                    <a:pt x="1324937" y="1209239"/>
                    <a:pt x="1323594" y="1201186"/>
                    <a:pt x="1322364" y="1193244"/>
                  </a:cubicBezTo>
                  <a:cubicBezTo>
                    <a:pt x="1326838" y="1193020"/>
                    <a:pt x="1331312" y="1192349"/>
                    <a:pt x="1335451" y="1189217"/>
                  </a:cubicBezTo>
                  <a:cubicBezTo>
                    <a:pt x="1338807" y="1186756"/>
                    <a:pt x="1341939" y="1183289"/>
                    <a:pt x="1345854" y="1182170"/>
                  </a:cubicBezTo>
                  <a:cubicBezTo>
                    <a:pt x="1350440" y="1180828"/>
                    <a:pt x="1354131" y="1183513"/>
                    <a:pt x="1358381" y="1180493"/>
                  </a:cubicBezTo>
                  <a:cubicBezTo>
                    <a:pt x="1362967" y="1177137"/>
                    <a:pt x="1366323" y="1173446"/>
                    <a:pt x="1371692" y="1171320"/>
                  </a:cubicBezTo>
                  <a:cubicBezTo>
                    <a:pt x="1377285" y="1169195"/>
                    <a:pt x="1384220" y="1169755"/>
                    <a:pt x="1388918" y="1165392"/>
                  </a:cubicBezTo>
                  <a:lnTo>
                    <a:pt x="1388918" y="1165392"/>
                  </a:lnTo>
                  <a:cubicBezTo>
                    <a:pt x="1393280" y="1159240"/>
                    <a:pt x="1393168" y="1151075"/>
                    <a:pt x="1392833" y="1142797"/>
                  </a:cubicBezTo>
                  <a:cubicBezTo>
                    <a:pt x="1394175" y="1139218"/>
                    <a:pt x="1392833" y="1128368"/>
                    <a:pt x="1392944" y="1124118"/>
                  </a:cubicBezTo>
                  <a:close/>
                  <a:moveTo>
                    <a:pt x="714546" y="851304"/>
                  </a:moveTo>
                  <a:cubicBezTo>
                    <a:pt x="697655" y="851080"/>
                    <a:pt x="681772" y="856673"/>
                    <a:pt x="665329" y="859917"/>
                  </a:cubicBezTo>
                  <a:cubicBezTo>
                    <a:pt x="656493" y="861595"/>
                    <a:pt x="647545" y="862937"/>
                    <a:pt x="638596" y="863496"/>
                  </a:cubicBezTo>
                  <a:cubicBezTo>
                    <a:pt x="634569" y="863720"/>
                    <a:pt x="630095" y="863049"/>
                    <a:pt x="626516" y="863384"/>
                  </a:cubicBezTo>
                  <a:cubicBezTo>
                    <a:pt x="622377" y="863608"/>
                    <a:pt x="617903" y="864838"/>
                    <a:pt x="613653" y="865174"/>
                  </a:cubicBezTo>
                  <a:cubicBezTo>
                    <a:pt x="613653" y="866069"/>
                    <a:pt x="601460" y="869201"/>
                    <a:pt x="599223" y="869424"/>
                  </a:cubicBezTo>
                  <a:cubicBezTo>
                    <a:pt x="593183" y="870096"/>
                    <a:pt x="587031" y="870543"/>
                    <a:pt x="580879" y="871102"/>
                  </a:cubicBezTo>
                  <a:cubicBezTo>
                    <a:pt x="569470" y="871997"/>
                    <a:pt x="556383" y="871102"/>
                    <a:pt x="546092" y="876695"/>
                  </a:cubicBezTo>
                  <a:cubicBezTo>
                    <a:pt x="542066" y="868530"/>
                    <a:pt x="526965" y="867076"/>
                    <a:pt x="520925" y="867859"/>
                  </a:cubicBezTo>
                  <a:cubicBezTo>
                    <a:pt x="510299" y="869313"/>
                    <a:pt x="499561" y="871102"/>
                    <a:pt x="488935" y="872892"/>
                  </a:cubicBezTo>
                  <a:cubicBezTo>
                    <a:pt x="466675" y="876583"/>
                    <a:pt x="444528" y="881057"/>
                    <a:pt x="421934" y="883183"/>
                  </a:cubicBezTo>
                  <a:cubicBezTo>
                    <a:pt x="409741" y="887881"/>
                    <a:pt x="396654" y="888328"/>
                    <a:pt x="384015" y="889894"/>
                  </a:cubicBezTo>
                  <a:cubicBezTo>
                    <a:pt x="371823" y="891348"/>
                    <a:pt x="359742" y="893809"/>
                    <a:pt x="347550" y="895039"/>
                  </a:cubicBezTo>
                  <a:cubicBezTo>
                    <a:pt x="335022" y="896270"/>
                    <a:pt x="322830" y="895599"/>
                    <a:pt x="310526" y="897836"/>
                  </a:cubicBezTo>
                  <a:cubicBezTo>
                    <a:pt x="306723" y="898507"/>
                    <a:pt x="302808" y="898954"/>
                    <a:pt x="298893" y="899402"/>
                  </a:cubicBezTo>
                  <a:cubicBezTo>
                    <a:pt x="295202" y="871997"/>
                    <a:pt x="291623" y="844593"/>
                    <a:pt x="287932" y="817076"/>
                  </a:cubicBezTo>
                  <a:cubicBezTo>
                    <a:pt x="285806" y="813273"/>
                    <a:pt x="283346" y="809806"/>
                    <a:pt x="279878" y="806898"/>
                  </a:cubicBezTo>
                  <a:cubicBezTo>
                    <a:pt x="277753" y="806562"/>
                    <a:pt x="275292" y="806450"/>
                    <a:pt x="272943" y="806450"/>
                  </a:cubicBezTo>
                  <a:cubicBezTo>
                    <a:pt x="272943" y="806227"/>
                    <a:pt x="272943" y="805891"/>
                    <a:pt x="272831" y="805667"/>
                  </a:cubicBezTo>
                  <a:cubicBezTo>
                    <a:pt x="268469" y="778598"/>
                    <a:pt x="267127" y="751530"/>
                    <a:pt x="263883" y="724461"/>
                  </a:cubicBezTo>
                  <a:cubicBezTo>
                    <a:pt x="278312" y="714282"/>
                    <a:pt x="264890" y="699629"/>
                    <a:pt x="263100" y="688555"/>
                  </a:cubicBezTo>
                  <a:cubicBezTo>
                    <a:pt x="261869" y="681061"/>
                    <a:pt x="258514" y="672337"/>
                    <a:pt x="259520" y="664619"/>
                  </a:cubicBezTo>
                  <a:cubicBezTo>
                    <a:pt x="259520" y="664842"/>
                    <a:pt x="259409" y="665178"/>
                    <a:pt x="259297" y="665401"/>
                  </a:cubicBezTo>
                  <a:cubicBezTo>
                    <a:pt x="259073" y="664283"/>
                    <a:pt x="258961" y="663164"/>
                    <a:pt x="258738" y="662046"/>
                  </a:cubicBezTo>
                  <a:cubicBezTo>
                    <a:pt x="263547" y="661710"/>
                    <a:pt x="268357" y="661375"/>
                    <a:pt x="273167" y="660927"/>
                  </a:cubicBezTo>
                  <a:cubicBezTo>
                    <a:pt x="291064" y="659249"/>
                    <a:pt x="309072" y="657572"/>
                    <a:pt x="326969" y="655894"/>
                  </a:cubicBezTo>
                  <a:cubicBezTo>
                    <a:pt x="335917" y="654999"/>
                    <a:pt x="344866" y="654216"/>
                    <a:pt x="353926" y="653321"/>
                  </a:cubicBezTo>
                  <a:cubicBezTo>
                    <a:pt x="361308" y="652650"/>
                    <a:pt x="370704" y="654104"/>
                    <a:pt x="376744" y="647952"/>
                  </a:cubicBezTo>
                  <a:cubicBezTo>
                    <a:pt x="377863" y="649742"/>
                    <a:pt x="393187" y="646610"/>
                    <a:pt x="394753" y="646274"/>
                  </a:cubicBezTo>
                  <a:cubicBezTo>
                    <a:pt x="400905" y="644932"/>
                    <a:pt x="406945" y="643142"/>
                    <a:pt x="413209" y="642136"/>
                  </a:cubicBezTo>
                  <a:cubicBezTo>
                    <a:pt x="427974" y="639899"/>
                    <a:pt x="442739" y="637885"/>
                    <a:pt x="457503" y="635424"/>
                  </a:cubicBezTo>
                  <a:cubicBezTo>
                    <a:pt x="471933" y="632964"/>
                    <a:pt x="486138" y="630391"/>
                    <a:pt x="500679" y="629049"/>
                  </a:cubicBezTo>
                  <a:cubicBezTo>
                    <a:pt x="508062" y="628378"/>
                    <a:pt x="515444" y="627706"/>
                    <a:pt x="522827" y="627035"/>
                  </a:cubicBezTo>
                  <a:cubicBezTo>
                    <a:pt x="530433" y="626252"/>
                    <a:pt x="536920" y="622897"/>
                    <a:pt x="544303" y="621554"/>
                  </a:cubicBezTo>
                  <a:cubicBezTo>
                    <a:pt x="544303" y="621554"/>
                    <a:pt x="544303" y="621554"/>
                    <a:pt x="544303" y="621554"/>
                  </a:cubicBezTo>
                  <a:cubicBezTo>
                    <a:pt x="572043" y="618982"/>
                    <a:pt x="601237" y="619541"/>
                    <a:pt x="628417" y="613389"/>
                  </a:cubicBezTo>
                  <a:cubicBezTo>
                    <a:pt x="654703" y="607461"/>
                    <a:pt x="681660" y="606342"/>
                    <a:pt x="707834" y="599295"/>
                  </a:cubicBezTo>
                  <a:lnTo>
                    <a:pt x="707834" y="599295"/>
                  </a:lnTo>
                  <a:cubicBezTo>
                    <a:pt x="723941" y="599295"/>
                    <a:pt x="739042" y="593367"/>
                    <a:pt x="754590" y="589900"/>
                  </a:cubicBezTo>
                  <a:cubicBezTo>
                    <a:pt x="762979" y="587998"/>
                    <a:pt x="771480" y="586656"/>
                    <a:pt x="780092" y="585873"/>
                  </a:cubicBezTo>
                  <a:cubicBezTo>
                    <a:pt x="784007" y="585537"/>
                    <a:pt x="788146" y="586096"/>
                    <a:pt x="791613" y="585873"/>
                  </a:cubicBezTo>
                  <a:cubicBezTo>
                    <a:pt x="795528" y="585537"/>
                    <a:pt x="799779" y="584307"/>
                    <a:pt x="803806" y="583859"/>
                  </a:cubicBezTo>
                  <a:cubicBezTo>
                    <a:pt x="803694" y="582965"/>
                    <a:pt x="815327" y="579609"/>
                    <a:pt x="817452" y="579385"/>
                  </a:cubicBezTo>
                  <a:cubicBezTo>
                    <a:pt x="823268" y="578602"/>
                    <a:pt x="829085" y="578043"/>
                    <a:pt x="834901" y="577484"/>
                  </a:cubicBezTo>
                  <a:cubicBezTo>
                    <a:pt x="845751" y="576477"/>
                    <a:pt x="858279" y="577036"/>
                    <a:pt x="867898" y="571220"/>
                  </a:cubicBezTo>
                  <a:cubicBezTo>
                    <a:pt x="871925" y="579273"/>
                    <a:pt x="886466" y="580504"/>
                    <a:pt x="892171" y="579609"/>
                  </a:cubicBezTo>
                  <a:cubicBezTo>
                    <a:pt x="902238" y="577931"/>
                    <a:pt x="912417" y="575918"/>
                    <a:pt x="922595" y="574016"/>
                  </a:cubicBezTo>
                  <a:cubicBezTo>
                    <a:pt x="943736" y="569878"/>
                    <a:pt x="964765" y="565068"/>
                    <a:pt x="986241" y="562607"/>
                  </a:cubicBezTo>
                  <a:cubicBezTo>
                    <a:pt x="997762" y="557685"/>
                    <a:pt x="1010178" y="557014"/>
                    <a:pt x="1022258" y="555225"/>
                  </a:cubicBezTo>
                  <a:cubicBezTo>
                    <a:pt x="1033891" y="553547"/>
                    <a:pt x="1045300" y="550862"/>
                    <a:pt x="1056933" y="549520"/>
                  </a:cubicBezTo>
                  <a:cubicBezTo>
                    <a:pt x="1068901" y="548066"/>
                    <a:pt x="1080422" y="548513"/>
                    <a:pt x="1092279" y="546164"/>
                  </a:cubicBezTo>
                  <a:cubicBezTo>
                    <a:pt x="1103912" y="543815"/>
                    <a:pt x="1115768" y="542473"/>
                    <a:pt x="1127625" y="541355"/>
                  </a:cubicBezTo>
                  <a:cubicBezTo>
                    <a:pt x="1127849" y="543032"/>
                    <a:pt x="1128072" y="544710"/>
                    <a:pt x="1128184" y="546500"/>
                  </a:cubicBezTo>
                  <a:cubicBezTo>
                    <a:pt x="1130086" y="566298"/>
                    <a:pt x="1134001" y="585425"/>
                    <a:pt x="1135567" y="605336"/>
                  </a:cubicBezTo>
                  <a:cubicBezTo>
                    <a:pt x="1136909" y="622002"/>
                    <a:pt x="1140712" y="638333"/>
                    <a:pt x="1142166" y="654999"/>
                  </a:cubicBezTo>
                  <a:cubicBezTo>
                    <a:pt x="1142837" y="662829"/>
                    <a:pt x="1145634" y="669988"/>
                    <a:pt x="1146976" y="677706"/>
                  </a:cubicBezTo>
                  <a:cubicBezTo>
                    <a:pt x="1148542" y="687437"/>
                    <a:pt x="1148318" y="697616"/>
                    <a:pt x="1148989" y="707459"/>
                  </a:cubicBezTo>
                  <a:cubicBezTo>
                    <a:pt x="1149549" y="716072"/>
                    <a:pt x="1149772" y="724796"/>
                    <a:pt x="1150667" y="733409"/>
                  </a:cubicBezTo>
                  <a:cubicBezTo>
                    <a:pt x="1151674" y="741910"/>
                    <a:pt x="1154806" y="749964"/>
                    <a:pt x="1155589" y="758465"/>
                  </a:cubicBezTo>
                  <a:cubicBezTo>
                    <a:pt x="1156819" y="771775"/>
                    <a:pt x="1157155" y="785198"/>
                    <a:pt x="1158161" y="798509"/>
                  </a:cubicBezTo>
                  <a:cubicBezTo>
                    <a:pt x="1143844" y="799515"/>
                    <a:pt x="1129527" y="800634"/>
                    <a:pt x="1115209" y="801641"/>
                  </a:cubicBezTo>
                  <a:cubicBezTo>
                    <a:pt x="1105813" y="802312"/>
                    <a:pt x="1096418" y="802983"/>
                    <a:pt x="1086910" y="803766"/>
                  </a:cubicBezTo>
                  <a:cubicBezTo>
                    <a:pt x="1079192" y="804325"/>
                    <a:pt x="1069349" y="802759"/>
                    <a:pt x="1062861" y="808799"/>
                  </a:cubicBezTo>
                  <a:cubicBezTo>
                    <a:pt x="1061743" y="807010"/>
                    <a:pt x="1045635" y="809806"/>
                    <a:pt x="1043958" y="810142"/>
                  </a:cubicBezTo>
                  <a:cubicBezTo>
                    <a:pt x="1037470" y="811372"/>
                    <a:pt x="1031094" y="813050"/>
                    <a:pt x="1024495" y="813945"/>
                  </a:cubicBezTo>
                  <a:cubicBezTo>
                    <a:pt x="1008947" y="815958"/>
                    <a:pt x="993399" y="817636"/>
                    <a:pt x="977963" y="819873"/>
                  </a:cubicBezTo>
                  <a:cubicBezTo>
                    <a:pt x="962751" y="821998"/>
                    <a:pt x="947874" y="824347"/>
                    <a:pt x="932550" y="825466"/>
                  </a:cubicBezTo>
                  <a:cubicBezTo>
                    <a:pt x="924832" y="826025"/>
                    <a:pt x="917003" y="826584"/>
                    <a:pt x="909285" y="827143"/>
                  </a:cubicBezTo>
                  <a:cubicBezTo>
                    <a:pt x="901231" y="827703"/>
                    <a:pt x="894408" y="831058"/>
                    <a:pt x="886578" y="832177"/>
                  </a:cubicBezTo>
                  <a:lnTo>
                    <a:pt x="886578" y="832177"/>
                  </a:lnTo>
                  <a:cubicBezTo>
                    <a:pt x="857496" y="834302"/>
                    <a:pt x="826960" y="833184"/>
                    <a:pt x="798325" y="838776"/>
                  </a:cubicBezTo>
                  <a:cubicBezTo>
                    <a:pt x="770585" y="844257"/>
                    <a:pt x="742397" y="844928"/>
                    <a:pt x="714769" y="851528"/>
                  </a:cubicBezTo>
                  <a:cubicBezTo>
                    <a:pt x="714769" y="851528"/>
                    <a:pt x="714769" y="851528"/>
                    <a:pt x="714769" y="851528"/>
                  </a:cubicBezTo>
                  <a:close/>
                  <a:moveTo>
                    <a:pt x="232675" y="295833"/>
                  </a:moveTo>
                  <a:cubicBezTo>
                    <a:pt x="248335" y="294379"/>
                    <a:pt x="264107" y="291695"/>
                    <a:pt x="279766" y="291471"/>
                  </a:cubicBezTo>
                  <a:cubicBezTo>
                    <a:pt x="287372" y="291359"/>
                    <a:pt x="294643" y="288898"/>
                    <a:pt x="302249" y="288004"/>
                  </a:cubicBezTo>
                  <a:cubicBezTo>
                    <a:pt x="310526" y="287109"/>
                    <a:pt x="321488" y="288787"/>
                    <a:pt x="328647" y="282746"/>
                  </a:cubicBezTo>
                  <a:lnTo>
                    <a:pt x="328647" y="282746"/>
                  </a:lnTo>
                  <a:cubicBezTo>
                    <a:pt x="344195" y="285767"/>
                    <a:pt x="361644" y="279503"/>
                    <a:pt x="377080" y="278272"/>
                  </a:cubicBezTo>
                  <a:cubicBezTo>
                    <a:pt x="394082" y="276930"/>
                    <a:pt x="410748" y="273574"/>
                    <a:pt x="427750" y="272232"/>
                  </a:cubicBezTo>
                  <a:cubicBezTo>
                    <a:pt x="436251" y="271561"/>
                    <a:pt x="444752" y="270778"/>
                    <a:pt x="453253" y="270107"/>
                  </a:cubicBezTo>
                  <a:cubicBezTo>
                    <a:pt x="461195" y="269436"/>
                    <a:pt x="469584" y="266975"/>
                    <a:pt x="477525" y="268653"/>
                  </a:cubicBezTo>
                  <a:cubicBezTo>
                    <a:pt x="485467" y="270219"/>
                    <a:pt x="490948" y="270666"/>
                    <a:pt x="498890" y="268988"/>
                  </a:cubicBezTo>
                  <a:cubicBezTo>
                    <a:pt x="506608" y="267311"/>
                    <a:pt x="513207" y="268429"/>
                    <a:pt x="521149" y="268988"/>
                  </a:cubicBezTo>
                  <a:cubicBezTo>
                    <a:pt x="537144" y="270107"/>
                    <a:pt x="552915" y="264962"/>
                    <a:pt x="568911" y="264962"/>
                  </a:cubicBezTo>
                  <a:cubicBezTo>
                    <a:pt x="585018" y="264962"/>
                    <a:pt x="601460" y="255901"/>
                    <a:pt x="617456" y="252769"/>
                  </a:cubicBezTo>
                  <a:cubicBezTo>
                    <a:pt x="634122" y="249526"/>
                    <a:pt x="651236" y="247289"/>
                    <a:pt x="668238" y="246841"/>
                  </a:cubicBezTo>
                  <a:cubicBezTo>
                    <a:pt x="676403" y="246617"/>
                    <a:pt x="683897" y="245946"/>
                    <a:pt x="691839" y="243709"/>
                  </a:cubicBezTo>
                  <a:cubicBezTo>
                    <a:pt x="697991" y="241919"/>
                    <a:pt x="710966" y="242702"/>
                    <a:pt x="713763" y="235208"/>
                  </a:cubicBezTo>
                  <a:cubicBezTo>
                    <a:pt x="718349" y="242814"/>
                    <a:pt x="728415" y="239011"/>
                    <a:pt x="734232" y="238676"/>
                  </a:cubicBezTo>
                  <a:cubicBezTo>
                    <a:pt x="742621" y="238228"/>
                    <a:pt x="750898" y="238228"/>
                    <a:pt x="759287" y="237893"/>
                  </a:cubicBezTo>
                  <a:cubicBezTo>
                    <a:pt x="775283" y="237110"/>
                    <a:pt x="790942" y="234202"/>
                    <a:pt x="806714" y="231741"/>
                  </a:cubicBezTo>
                  <a:cubicBezTo>
                    <a:pt x="822485" y="229280"/>
                    <a:pt x="838257" y="228161"/>
                    <a:pt x="854252" y="228273"/>
                  </a:cubicBezTo>
                  <a:cubicBezTo>
                    <a:pt x="862753" y="228273"/>
                    <a:pt x="870695" y="226931"/>
                    <a:pt x="878860" y="224470"/>
                  </a:cubicBezTo>
                  <a:cubicBezTo>
                    <a:pt x="884453" y="222792"/>
                    <a:pt x="898546" y="221450"/>
                    <a:pt x="900224" y="214180"/>
                  </a:cubicBezTo>
                  <a:cubicBezTo>
                    <a:pt x="901678" y="214739"/>
                    <a:pt x="902797" y="214515"/>
                    <a:pt x="903580" y="213508"/>
                  </a:cubicBezTo>
                  <a:cubicBezTo>
                    <a:pt x="903580" y="213508"/>
                    <a:pt x="903580" y="213508"/>
                    <a:pt x="903580" y="213508"/>
                  </a:cubicBezTo>
                  <a:cubicBezTo>
                    <a:pt x="913200" y="215522"/>
                    <a:pt x="923602" y="212837"/>
                    <a:pt x="932998" y="211495"/>
                  </a:cubicBezTo>
                  <a:cubicBezTo>
                    <a:pt x="932998" y="211495"/>
                    <a:pt x="932998" y="211495"/>
                    <a:pt x="932998" y="211495"/>
                  </a:cubicBezTo>
                  <a:cubicBezTo>
                    <a:pt x="936130" y="210712"/>
                    <a:pt x="942394" y="210936"/>
                    <a:pt x="945078" y="208587"/>
                  </a:cubicBezTo>
                  <a:cubicBezTo>
                    <a:pt x="945078" y="208587"/>
                    <a:pt x="945078" y="208587"/>
                    <a:pt x="945078" y="208587"/>
                  </a:cubicBezTo>
                  <a:cubicBezTo>
                    <a:pt x="948210" y="208139"/>
                    <a:pt x="951342" y="207804"/>
                    <a:pt x="954474" y="207468"/>
                  </a:cubicBezTo>
                  <a:cubicBezTo>
                    <a:pt x="954474" y="207468"/>
                    <a:pt x="954474" y="207468"/>
                    <a:pt x="954474" y="207468"/>
                  </a:cubicBezTo>
                  <a:cubicBezTo>
                    <a:pt x="959060" y="209817"/>
                    <a:pt x="969351" y="206685"/>
                    <a:pt x="974160" y="206462"/>
                  </a:cubicBezTo>
                  <a:cubicBezTo>
                    <a:pt x="974160" y="205343"/>
                    <a:pt x="974160" y="204336"/>
                    <a:pt x="974160" y="203218"/>
                  </a:cubicBezTo>
                  <a:lnTo>
                    <a:pt x="974160" y="203218"/>
                  </a:lnTo>
                  <a:cubicBezTo>
                    <a:pt x="998321" y="202994"/>
                    <a:pt x="1022370" y="199862"/>
                    <a:pt x="1046418" y="198072"/>
                  </a:cubicBezTo>
                  <a:cubicBezTo>
                    <a:pt x="1059170" y="197066"/>
                    <a:pt x="1071921" y="196506"/>
                    <a:pt x="1084785" y="195835"/>
                  </a:cubicBezTo>
                  <a:cubicBezTo>
                    <a:pt x="1086798" y="210712"/>
                    <a:pt x="1089259" y="225365"/>
                    <a:pt x="1090489" y="240354"/>
                  </a:cubicBezTo>
                  <a:cubicBezTo>
                    <a:pt x="1091832" y="257020"/>
                    <a:pt x="1095635" y="273351"/>
                    <a:pt x="1097089" y="290017"/>
                  </a:cubicBezTo>
                  <a:cubicBezTo>
                    <a:pt x="1097760" y="297847"/>
                    <a:pt x="1100556" y="305006"/>
                    <a:pt x="1101898" y="312724"/>
                  </a:cubicBezTo>
                  <a:cubicBezTo>
                    <a:pt x="1103464" y="322455"/>
                    <a:pt x="1103241" y="332634"/>
                    <a:pt x="1103912" y="342477"/>
                  </a:cubicBezTo>
                  <a:cubicBezTo>
                    <a:pt x="1104471" y="351090"/>
                    <a:pt x="1104695" y="359814"/>
                    <a:pt x="1105590" y="368427"/>
                  </a:cubicBezTo>
                  <a:cubicBezTo>
                    <a:pt x="1105925" y="371671"/>
                    <a:pt x="1106708" y="374915"/>
                    <a:pt x="1107491" y="378159"/>
                  </a:cubicBezTo>
                  <a:cubicBezTo>
                    <a:pt x="1105925" y="380508"/>
                    <a:pt x="1105366" y="383528"/>
                    <a:pt x="1106373" y="387219"/>
                  </a:cubicBezTo>
                  <a:cubicBezTo>
                    <a:pt x="1106820" y="389008"/>
                    <a:pt x="1106373" y="390351"/>
                    <a:pt x="1105254" y="391357"/>
                  </a:cubicBezTo>
                  <a:cubicBezTo>
                    <a:pt x="1106596" y="398404"/>
                    <a:pt x="1107939" y="405563"/>
                    <a:pt x="1109169" y="412610"/>
                  </a:cubicBezTo>
                  <a:cubicBezTo>
                    <a:pt x="1096753" y="415071"/>
                    <a:pt x="1101675" y="435093"/>
                    <a:pt x="1105478" y="446054"/>
                  </a:cubicBezTo>
                  <a:cubicBezTo>
                    <a:pt x="1096194" y="446949"/>
                    <a:pt x="1087022" y="447844"/>
                    <a:pt x="1077738" y="448627"/>
                  </a:cubicBezTo>
                  <a:cubicBezTo>
                    <a:pt x="1062526" y="449969"/>
                    <a:pt x="1047984" y="454667"/>
                    <a:pt x="1032884" y="456457"/>
                  </a:cubicBezTo>
                  <a:cubicBezTo>
                    <a:pt x="1018567" y="458135"/>
                    <a:pt x="1004137" y="461043"/>
                    <a:pt x="989596" y="461602"/>
                  </a:cubicBezTo>
                  <a:cubicBezTo>
                    <a:pt x="982549" y="461826"/>
                    <a:pt x="975950" y="464510"/>
                    <a:pt x="969015" y="465405"/>
                  </a:cubicBezTo>
                  <a:cubicBezTo>
                    <a:pt x="961409" y="466524"/>
                    <a:pt x="951230" y="464958"/>
                    <a:pt x="944854" y="471110"/>
                  </a:cubicBezTo>
                  <a:lnTo>
                    <a:pt x="944854" y="471110"/>
                  </a:lnTo>
                  <a:cubicBezTo>
                    <a:pt x="930537" y="468313"/>
                    <a:pt x="914542" y="474913"/>
                    <a:pt x="900448" y="476367"/>
                  </a:cubicBezTo>
                  <a:cubicBezTo>
                    <a:pt x="884788" y="477933"/>
                    <a:pt x="869576" y="481512"/>
                    <a:pt x="853916" y="483190"/>
                  </a:cubicBezTo>
                  <a:cubicBezTo>
                    <a:pt x="846087" y="483973"/>
                    <a:pt x="838257" y="484868"/>
                    <a:pt x="830427" y="485763"/>
                  </a:cubicBezTo>
                  <a:cubicBezTo>
                    <a:pt x="823156" y="486546"/>
                    <a:pt x="815550" y="489118"/>
                    <a:pt x="808168" y="487664"/>
                  </a:cubicBezTo>
                  <a:cubicBezTo>
                    <a:pt x="800897" y="486210"/>
                    <a:pt x="795752" y="485875"/>
                    <a:pt x="788481" y="487664"/>
                  </a:cubicBezTo>
                  <a:cubicBezTo>
                    <a:pt x="781435" y="489454"/>
                    <a:pt x="775283" y="488447"/>
                    <a:pt x="768012" y="488000"/>
                  </a:cubicBezTo>
                  <a:cubicBezTo>
                    <a:pt x="753247" y="487105"/>
                    <a:pt x="738818" y="492586"/>
                    <a:pt x="724165" y="492810"/>
                  </a:cubicBezTo>
                  <a:cubicBezTo>
                    <a:pt x="709288" y="493033"/>
                    <a:pt x="694412" y="502429"/>
                    <a:pt x="679759" y="505785"/>
                  </a:cubicBezTo>
                  <a:cubicBezTo>
                    <a:pt x="664435" y="509364"/>
                    <a:pt x="648775" y="511825"/>
                    <a:pt x="633115" y="512608"/>
                  </a:cubicBezTo>
                  <a:cubicBezTo>
                    <a:pt x="625621" y="512944"/>
                    <a:pt x="618686" y="513726"/>
                    <a:pt x="611527" y="516075"/>
                  </a:cubicBezTo>
                  <a:cubicBezTo>
                    <a:pt x="605935" y="517977"/>
                    <a:pt x="593966" y="517418"/>
                    <a:pt x="591505" y="524912"/>
                  </a:cubicBezTo>
                  <a:cubicBezTo>
                    <a:pt x="587031" y="517418"/>
                    <a:pt x="577971" y="521444"/>
                    <a:pt x="572602" y="521780"/>
                  </a:cubicBezTo>
                  <a:cubicBezTo>
                    <a:pt x="564884" y="522339"/>
                    <a:pt x="557278" y="522451"/>
                    <a:pt x="549560" y="523010"/>
                  </a:cubicBezTo>
                  <a:cubicBezTo>
                    <a:pt x="534795" y="524017"/>
                    <a:pt x="520478" y="527149"/>
                    <a:pt x="505936" y="529834"/>
                  </a:cubicBezTo>
                  <a:cubicBezTo>
                    <a:pt x="491395" y="532518"/>
                    <a:pt x="476966" y="533972"/>
                    <a:pt x="462201" y="534084"/>
                  </a:cubicBezTo>
                  <a:cubicBezTo>
                    <a:pt x="454371" y="534084"/>
                    <a:pt x="446989" y="535650"/>
                    <a:pt x="439607" y="538223"/>
                  </a:cubicBezTo>
                  <a:cubicBezTo>
                    <a:pt x="434461" y="540012"/>
                    <a:pt x="421598" y="541578"/>
                    <a:pt x="420256" y="548849"/>
                  </a:cubicBezTo>
                  <a:cubicBezTo>
                    <a:pt x="418913" y="548290"/>
                    <a:pt x="417907" y="548625"/>
                    <a:pt x="417236" y="549632"/>
                  </a:cubicBezTo>
                  <a:cubicBezTo>
                    <a:pt x="417236" y="549632"/>
                    <a:pt x="417236" y="549632"/>
                    <a:pt x="417236" y="549632"/>
                  </a:cubicBezTo>
                  <a:cubicBezTo>
                    <a:pt x="408399" y="547842"/>
                    <a:pt x="398780" y="550639"/>
                    <a:pt x="390167" y="552093"/>
                  </a:cubicBezTo>
                  <a:lnTo>
                    <a:pt x="390167" y="552093"/>
                  </a:lnTo>
                  <a:cubicBezTo>
                    <a:pt x="387259" y="552876"/>
                    <a:pt x="381554" y="552764"/>
                    <a:pt x="379093" y="555225"/>
                  </a:cubicBezTo>
                  <a:cubicBezTo>
                    <a:pt x="379093" y="555225"/>
                    <a:pt x="379093" y="555225"/>
                    <a:pt x="379093" y="555225"/>
                  </a:cubicBezTo>
                  <a:cubicBezTo>
                    <a:pt x="376185" y="555672"/>
                    <a:pt x="373389" y="556119"/>
                    <a:pt x="370480" y="556567"/>
                  </a:cubicBezTo>
                  <a:cubicBezTo>
                    <a:pt x="370480" y="556567"/>
                    <a:pt x="370480" y="556567"/>
                    <a:pt x="370480" y="556567"/>
                  </a:cubicBezTo>
                  <a:cubicBezTo>
                    <a:pt x="366118" y="554330"/>
                    <a:pt x="356722" y="557574"/>
                    <a:pt x="352360" y="557909"/>
                  </a:cubicBezTo>
                  <a:cubicBezTo>
                    <a:pt x="352360" y="559028"/>
                    <a:pt x="352360" y="560034"/>
                    <a:pt x="352472" y="561153"/>
                  </a:cubicBezTo>
                  <a:cubicBezTo>
                    <a:pt x="352472" y="561153"/>
                    <a:pt x="352472" y="561153"/>
                    <a:pt x="352472" y="561153"/>
                  </a:cubicBezTo>
                  <a:cubicBezTo>
                    <a:pt x="330213" y="561824"/>
                    <a:pt x="308177" y="565292"/>
                    <a:pt x="286142" y="567529"/>
                  </a:cubicBezTo>
                  <a:cubicBezTo>
                    <a:pt x="272384" y="568871"/>
                    <a:pt x="258514" y="569766"/>
                    <a:pt x="244644" y="570884"/>
                  </a:cubicBezTo>
                  <a:cubicBezTo>
                    <a:pt x="244644" y="565515"/>
                    <a:pt x="244532" y="560370"/>
                    <a:pt x="242407" y="554665"/>
                  </a:cubicBezTo>
                  <a:cubicBezTo>
                    <a:pt x="238156" y="543144"/>
                    <a:pt x="238044" y="530728"/>
                    <a:pt x="236031" y="518872"/>
                  </a:cubicBezTo>
                  <a:cubicBezTo>
                    <a:pt x="234801" y="511489"/>
                    <a:pt x="238492" y="505002"/>
                    <a:pt x="236702" y="497619"/>
                  </a:cubicBezTo>
                  <a:cubicBezTo>
                    <a:pt x="235584" y="492698"/>
                    <a:pt x="234801" y="487552"/>
                    <a:pt x="234353" y="482631"/>
                  </a:cubicBezTo>
                  <a:cubicBezTo>
                    <a:pt x="232787" y="468537"/>
                    <a:pt x="229879" y="454779"/>
                    <a:pt x="227642" y="440909"/>
                  </a:cubicBezTo>
                  <a:cubicBezTo>
                    <a:pt x="222497" y="408919"/>
                    <a:pt x="221602" y="376928"/>
                    <a:pt x="216792" y="344826"/>
                  </a:cubicBezTo>
                  <a:cubicBezTo>
                    <a:pt x="214443" y="329725"/>
                    <a:pt x="212318" y="314513"/>
                    <a:pt x="210193" y="299413"/>
                  </a:cubicBezTo>
                  <a:cubicBezTo>
                    <a:pt x="217687" y="298071"/>
                    <a:pt x="225293" y="296728"/>
                    <a:pt x="232899" y="296057"/>
                  </a:cubicBezTo>
                  <a:close/>
                  <a:moveTo>
                    <a:pt x="1170913" y="1122552"/>
                  </a:moveTo>
                  <a:cubicBezTo>
                    <a:pt x="1156036" y="1124118"/>
                    <a:pt x="1141048" y="1126802"/>
                    <a:pt x="1125947" y="1127250"/>
                  </a:cubicBezTo>
                  <a:cubicBezTo>
                    <a:pt x="1118677" y="1127473"/>
                    <a:pt x="1111742" y="1129934"/>
                    <a:pt x="1104471" y="1130829"/>
                  </a:cubicBezTo>
                  <a:cubicBezTo>
                    <a:pt x="1096529" y="1131836"/>
                    <a:pt x="1086015" y="1130493"/>
                    <a:pt x="1079416" y="1136086"/>
                  </a:cubicBezTo>
                  <a:cubicBezTo>
                    <a:pt x="1079416" y="1136086"/>
                    <a:pt x="1079416" y="1136086"/>
                    <a:pt x="1079416" y="1136086"/>
                  </a:cubicBezTo>
                  <a:cubicBezTo>
                    <a:pt x="1064539" y="1133514"/>
                    <a:pt x="1047984" y="1139554"/>
                    <a:pt x="1033220" y="1140896"/>
                  </a:cubicBezTo>
                  <a:cubicBezTo>
                    <a:pt x="1016889" y="1142350"/>
                    <a:pt x="1001117" y="1145706"/>
                    <a:pt x="984898" y="1147272"/>
                  </a:cubicBezTo>
                  <a:cubicBezTo>
                    <a:pt x="976733" y="1148055"/>
                    <a:pt x="968679" y="1148838"/>
                    <a:pt x="960514" y="1149621"/>
                  </a:cubicBezTo>
                  <a:cubicBezTo>
                    <a:pt x="952908" y="1150404"/>
                    <a:pt x="944966" y="1152753"/>
                    <a:pt x="937360" y="1151410"/>
                  </a:cubicBezTo>
                  <a:cubicBezTo>
                    <a:pt x="929754" y="1150068"/>
                    <a:pt x="924497" y="1149733"/>
                    <a:pt x="917003" y="1151410"/>
                  </a:cubicBezTo>
                  <a:cubicBezTo>
                    <a:pt x="909620" y="1153088"/>
                    <a:pt x="903244" y="1152193"/>
                    <a:pt x="895750" y="1151746"/>
                  </a:cubicBezTo>
                  <a:cubicBezTo>
                    <a:pt x="880426" y="1150963"/>
                    <a:pt x="865438" y="1155996"/>
                    <a:pt x="850113" y="1156220"/>
                  </a:cubicBezTo>
                  <a:cubicBezTo>
                    <a:pt x="834677" y="1156444"/>
                    <a:pt x="819130" y="1165057"/>
                    <a:pt x="804029" y="1168300"/>
                  </a:cubicBezTo>
                  <a:cubicBezTo>
                    <a:pt x="788146" y="1171656"/>
                    <a:pt x="771927" y="1173893"/>
                    <a:pt x="755596" y="1174564"/>
                  </a:cubicBezTo>
                  <a:cubicBezTo>
                    <a:pt x="747766" y="1174900"/>
                    <a:pt x="740608" y="1175571"/>
                    <a:pt x="733113" y="1177808"/>
                  </a:cubicBezTo>
                  <a:cubicBezTo>
                    <a:pt x="727297" y="1179598"/>
                    <a:pt x="714881" y="1179038"/>
                    <a:pt x="712308" y="1185973"/>
                  </a:cubicBezTo>
                  <a:cubicBezTo>
                    <a:pt x="707722" y="1179038"/>
                    <a:pt x="698215" y="1182730"/>
                    <a:pt x="692622" y="1183065"/>
                  </a:cubicBezTo>
                  <a:cubicBezTo>
                    <a:pt x="684680" y="1183513"/>
                    <a:pt x="676627" y="1183736"/>
                    <a:pt x="668685" y="1184184"/>
                  </a:cubicBezTo>
                  <a:cubicBezTo>
                    <a:pt x="653361" y="1185079"/>
                    <a:pt x="638484" y="1188099"/>
                    <a:pt x="623384" y="1190559"/>
                  </a:cubicBezTo>
                  <a:cubicBezTo>
                    <a:pt x="608284" y="1193020"/>
                    <a:pt x="593295" y="1194363"/>
                    <a:pt x="577971" y="1194474"/>
                  </a:cubicBezTo>
                  <a:cubicBezTo>
                    <a:pt x="569917" y="1194474"/>
                    <a:pt x="562199" y="1195928"/>
                    <a:pt x="554481" y="1198277"/>
                  </a:cubicBezTo>
                  <a:cubicBezTo>
                    <a:pt x="549112" y="1199955"/>
                    <a:pt x="535690" y="1201409"/>
                    <a:pt x="534348" y="1208121"/>
                  </a:cubicBezTo>
                  <a:cubicBezTo>
                    <a:pt x="533005" y="1207673"/>
                    <a:pt x="531887" y="1207897"/>
                    <a:pt x="531216" y="1208792"/>
                  </a:cubicBezTo>
                  <a:cubicBezTo>
                    <a:pt x="531216" y="1208792"/>
                    <a:pt x="531216" y="1208792"/>
                    <a:pt x="531216" y="1208792"/>
                  </a:cubicBezTo>
                  <a:cubicBezTo>
                    <a:pt x="522044" y="1207114"/>
                    <a:pt x="512088" y="1209687"/>
                    <a:pt x="503140" y="1211029"/>
                  </a:cubicBezTo>
                  <a:cubicBezTo>
                    <a:pt x="503140" y="1211029"/>
                    <a:pt x="503140" y="1211029"/>
                    <a:pt x="503140" y="1211029"/>
                  </a:cubicBezTo>
                  <a:cubicBezTo>
                    <a:pt x="500120" y="1211812"/>
                    <a:pt x="494192" y="1211700"/>
                    <a:pt x="491731" y="1213937"/>
                  </a:cubicBezTo>
                  <a:cubicBezTo>
                    <a:pt x="491731" y="1213937"/>
                    <a:pt x="491731" y="1213937"/>
                    <a:pt x="491731" y="1213937"/>
                  </a:cubicBezTo>
                  <a:cubicBezTo>
                    <a:pt x="488711" y="1214385"/>
                    <a:pt x="485803" y="1214720"/>
                    <a:pt x="482783" y="1215168"/>
                  </a:cubicBezTo>
                  <a:cubicBezTo>
                    <a:pt x="482783" y="1215168"/>
                    <a:pt x="482783" y="1215168"/>
                    <a:pt x="482783" y="1215168"/>
                  </a:cubicBezTo>
                  <a:cubicBezTo>
                    <a:pt x="478308" y="1213042"/>
                    <a:pt x="468465" y="1216062"/>
                    <a:pt x="463991" y="1216398"/>
                  </a:cubicBezTo>
                  <a:cubicBezTo>
                    <a:pt x="463991" y="1217405"/>
                    <a:pt x="463991" y="1218411"/>
                    <a:pt x="464103" y="1219418"/>
                  </a:cubicBezTo>
                  <a:cubicBezTo>
                    <a:pt x="464103" y="1219418"/>
                    <a:pt x="464103" y="1219418"/>
                    <a:pt x="464103" y="1219418"/>
                  </a:cubicBezTo>
                  <a:cubicBezTo>
                    <a:pt x="440949" y="1219977"/>
                    <a:pt x="418130" y="1223333"/>
                    <a:pt x="395200" y="1225346"/>
                  </a:cubicBezTo>
                  <a:cubicBezTo>
                    <a:pt x="376744" y="1227024"/>
                    <a:pt x="358176" y="1227807"/>
                    <a:pt x="339720" y="1229373"/>
                  </a:cubicBezTo>
                  <a:cubicBezTo>
                    <a:pt x="338937" y="1223333"/>
                    <a:pt x="338378" y="1217181"/>
                    <a:pt x="337371" y="1211253"/>
                  </a:cubicBezTo>
                  <a:cubicBezTo>
                    <a:pt x="336141" y="1203870"/>
                    <a:pt x="339832" y="1197383"/>
                    <a:pt x="338043" y="1190000"/>
                  </a:cubicBezTo>
                  <a:cubicBezTo>
                    <a:pt x="336924" y="1185079"/>
                    <a:pt x="336141" y="1179933"/>
                    <a:pt x="335694" y="1175012"/>
                  </a:cubicBezTo>
                  <a:cubicBezTo>
                    <a:pt x="334128" y="1160918"/>
                    <a:pt x="331219" y="1147160"/>
                    <a:pt x="328982" y="1133290"/>
                  </a:cubicBezTo>
                  <a:cubicBezTo>
                    <a:pt x="323837" y="1101299"/>
                    <a:pt x="322942" y="1069309"/>
                    <a:pt x="318132" y="1037207"/>
                  </a:cubicBezTo>
                  <a:cubicBezTo>
                    <a:pt x="316119" y="1023560"/>
                    <a:pt x="314217" y="1009802"/>
                    <a:pt x="312316" y="996156"/>
                  </a:cubicBezTo>
                  <a:cubicBezTo>
                    <a:pt x="315895" y="995932"/>
                    <a:pt x="319363" y="995597"/>
                    <a:pt x="322942" y="995373"/>
                  </a:cubicBezTo>
                  <a:cubicBezTo>
                    <a:pt x="338937" y="994254"/>
                    <a:pt x="354261" y="989892"/>
                    <a:pt x="370145" y="988326"/>
                  </a:cubicBezTo>
                  <a:cubicBezTo>
                    <a:pt x="385245" y="986872"/>
                    <a:pt x="400457" y="984187"/>
                    <a:pt x="415670" y="983964"/>
                  </a:cubicBezTo>
                  <a:cubicBezTo>
                    <a:pt x="423052" y="983852"/>
                    <a:pt x="429987" y="981391"/>
                    <a:pt x="437370" y="980496"/>
                  </a:cubicBezTo>
                  <a:cubicBezTo>
                    <a:pt x="445423" y="979601"/>
                    <a:pt x="455937" y="981279"/>
                    <a:pt x="462761" y="975239"/>
                  </a:cubicBezTo>
                  <a:lnTo>
                    <a:pt x="462761" y="975239"/>
                  </a:lnTo>
                  <a:cubicBezTo>
                    <a:pt x="477749" y="978259"/>
                    <a:pt x="494527" y="971995"/>
                    <a:pt x="509404" y="970765"/>
                  </a:cubicBezTo>
                  <a:cubicBezTo>
                    <a:pt x="525847" y="969423"/>
                    <a:pt x="541842" y="966067"/>
                    <a:pt x="558284" y="964725"/>
                  </a:cubicBezTo>
                  <a:cubicBezTo>
                    <a:pt x="566450" y="964054"/>
                    <a:pt x="574727" y="963271"/>
                    <a:pt x="582893" y="962599"/>
                  </a:cubicBezTo>
                  <a:cubicBezTo>
                    <a:pt x="590499" y="961928"/>
                    <a:pt x="598664" y="959468"/>
                    <a:pt x="606270" y="961145"/>
                  </a:cubicBezTo>
                  <a:cubicBezTo>
                    <a:pt x="613876" y="962711"/>
                    <a:pt x="619245" y="963159"/>
                    <a:pt x="626851" y="961481"/>
                  </a:cubicBezTo>
                  <a:cubicBezTo>
                    <a:pt x="634346" y="959803"/>
                    <a:pt x="640721" y="960922"/>
                    <a:pt x="648328" y="961481"/>
                  </a:cubicBezTo>
                  <a:cubicBezTo>
                    <a:pt x="663763" y="962599"/>
                    <a:pt x="678976" y="957454"/>
                    <a:pt x="694412" y="957454"/>
                  </a:cubicBezTo>
                  <a:cubicBezTo>
                    <a:pt x="709959" y="957454"/>
                    <a:pt x="725843" y="948394"/>
                    <a:pt x="741279" y="945262"/>
                  </a:cubicBezTo>
                  <a:cubicBezTo>
                    <a:pt x="757386" y="942018"/>
                    <a:pt x="773829" y="939781"/>
                    <a:pt x="790271" y="939334"/>
                  </a:cubicBezTo>
                  <a:cubicBezTo>
                    <a:pt x="798101" y="939110"/>
                    <a:pt x="805372" y="938439"/>
                    <a:pt x="812978" y="936202"/>
                  </a:cubicBezTo>
                  <a:cubicBezTo>
                    <a:pt x="818906" y="934412"/>
                    <a:pt x="831434" y="935195"/>
                    <a:pt x="834118" y="927701"/>
                  </a:cubicBezTo>
                  <a:cubicBezTo>
                    <a:pt x="838592" y="935307"/>
                    <a:pt x="848212" y="931504"/>
                    <a:pt x="853916" y="931168"/>
                  </a:cubicBezTo>
                  <a:cubicBezTo>
                    <a:pt x="861970" y="930721"/>
                    <a:pt x="870024" y="930721"/>
                    <a:pt x="878077" y="930385"/>
                  </a:cubicBezTo>
                  <a:cubicBezTo>
                    <a:pt x="893513" y="929602"/>
                    <a:pt x="908613" y="926694"/>
                    <a:pt x="923938" y="924233"/>
                  </a:cubicBezTo>
                  <a:cubicBezTo>
                    <a:pt x="939150" y="921772"/>
                    <a:pt x="954362" y="920654"/>
                    <a:pt x="969910" y="920766"/>
                  </a:cubicBezTo>
                  <a:cubicBezTo>
                    <a:pt x="978075" y="920766"/>
                    <a:pt x="985793" y="919424"/>
                    <a:pt x="993623" y="916963"/>
                  </a:cubicBezTo>
                  <a:cubicBezTo>
                    <a:pt x="999104" y="915285"/>
                    <a:pt x="1012638" y="913943"/>
                    <a:pt x="1014204" y="906672"/>
                  </a:cubicBezTo>
                  <a:cubicBezTo>
                    <a:pt x="1015547" y="907231"/>
                    <a:pt x="1016665" y="907008"/>
                    <a:pt x="1017448" y="906001"/>
                  </a:cubicBezTo>
                  <a:cubicBezTo>
                    <a:pt x="1017448" y="906001"/>
                    <a:pt x="1017448" y="906001"/>
                    <a:pt x="1017448" y="906001"/>
                  </a:cubicBezTo>
                  <a:cubicBezTo>
                    <a:pt x="1026732" y="908014"/>
                    <a:pt x="1036799" y="905330"/>
                    <a:pt x="1045859" y="903988"/>
                  </a:cubicBezTo>
                  <a:cubicBezTo>
                    <a:pt x="1045859" y="903988"/>
                    <a:pt x="1045859" y="903988"/>
                    <a:pt x="1045859" y="903988"/>
                  </a:cubicBezTo>
                  <a:cubicBezTo>
                    <a:pt x="1048879" y="903205"/>
                    <a:pt x="1054919" y="903428"/>
                    <a:pt x="1057492" y="901079"/>
                  </a:cubicBezTo>
                  <a:cubicBezTo>
                    <a:pt x="1057492" y="901079"/>
                    <a:pt x="1057492" y="901079"/>
                    <a:pt x="1057492" y="901079"/>
                  </a:cubicBezTo>
                  <a:cubicBezTo>
                    <a:pt x="1060512" y="900632"/>
                    <a:pt x="1063532" y="900296"/>
                    <a:pt x="1066552" y="899961"/>
                  </a:cubicBezTo>
                  <a:cubicBezTo>
                    <a:pt x="1066552" y="899961"/>
                    <a:pt x="1066552" y="899961"/>
                    <a:pt x="1066552" y="899961"/>
                  </a:cubicBezTo>
                  <a:cubicBezTo>
                    <a:pt x="1071027" y="902310"/>
                    <a:pt x="1080982" y="899178"/>
                    <a:pt x="1085568" y="898954"/>
                  </a:cubicBezTo>
                  <a:cubicBezTo>
                    <a:pt x="1085568" y="897836"/>
                    <a:pt x="1085568" y="896829"/>
                    <a:pt x="1085568" y="895710"/>
                  </a:cubicBezTo>
                  <a:lnTo>
                    <a:pt x="1085568" y="895710"/>
                  </a:lnTo>
                  <a:cubicBezTo>
                    <a:pt x="1108945" y="895487"/>
                    <a:pt x="1132099" y="892355"/>
                    <a:pt x="1155253" y="890565"/>
                  </a:cubicBezTo>
                  <a:cubicBezTo>
                    <a:pt x="1161293" y="890118"/>
                    <a:pt x="1167445" y="889670"/>
                    <a:pt x="1173485" y="889335"/>
                  </a:cubicBezTo>
                  <a:cubicBezTo>
                    <a:pt x="1174492" y="893250"/>
                    <a:pt x="1175387" y="897053"/>
                    <a:pt x="1176506" y="900856"/>
                  </a:cubicBezTo>
                  <a:cubicBezTo>
                    <a:pt x="1179078" y="909692"/>
                    <a:pt x="1179190" y="923898"/>
                    <a:pt x="1187244" y="930833"/>
                  </a:cubicBezTo>
                  <a:cubicBezTo>
                    <a:pt x="1187244" y="930833"/>
                    <a:pt x="1187244" y="930833"/>
                    <a:pt x="1187244" y="930833"/>
                  </a:cubicBezTo>
                  <a:cubicBezTo>
                    <a:pt x="1187803" y="934524"/>
                    <a:pt x="1188027" y="938886"/>
                    <a:pt x="1192501" y="941012"/>
                  </a:cubicBezTo>
                  <a:cubicBezTo>
                    <a:pt x="1194179" y="954882"/>
                    <a:pt x="1196975" y="968640"/>
                    <a:pt x="1198205" y="982621"/>
                  </a:cubicBezTo>
                  <a:cubicBezTo>
                    <a:pt x="1198877" y="990451"/>
                    <a:pt x="1201673" y="997610"/>
                    <a:pt x="1203015" y="1005328"/>
                  </a:cubicBezTo>
                  <a:cubicBezTo>
                    <a:pt x="1204581" y="1015059"/>
                    <a:pt x="1204357" y="1025238"/>
                    <a:pt x="1205028" y="1035081"/>
                  </a:cubicBezTo>
                  <a:cubicBezTo>
                    <a:pt x="1205588" y="1043694"/>
                    <a:pt x="1205811" y="1052419"/>
                    <a:pt x="1206706" y="1061032"/>
                  </a:cubicBezTo>
                  <a:cubicBezTo>
                    <a:pt x="1207713" y="1069533"/>
                    <a:pt x="1210845" y="1077586"/>
                    <a:pt x="1211628" y="1086087"/>
                  </a:cubicBezTo>
                  <a:cubicBezTo>
                    <a:pt x="1212523" y="1095930"/>
                    <a:pt x="1212970" y="1105885"/>
                    <a:pt x="1213529" y="1115729"/>
                  </a:cubicBezTo>
                  <a:cubicBezTo>
                    <a:pt x="1199100" y="1117295"/>
                    <a:pt x="1185230" y="1120986"/>
                    <a:pt x="1170801" y="1122552"/>
                  </a:cubicBezTo>
                  <a:close/>
                </a:path>
              </a:pathLst>
            </a:custGeom>
            <a:solidFill>
              <a:schemeClr val="accent2"/>
            </a:solidFill>
            <a:ln w="11125" cap="flat">
              <a:noFill/>
              <a:prstDash val="solid"/>
              <a:miter/>
            </a:ln>
          </p:spPr>
          <p:txBody>
            <a:bodyPr rtlCol="0" anchor="ctr"/>
            <a:lstStyle/>
            <a:p>
              <a:endParaRPr lang="en-NZ"/>
            </a:p>
          </p:txBody>
        </p:sp>
        <p:sp>
          <p:nvSpPr>
            <p:cNvPr id="39" name="Content Placeholder 2">
              <a:extLst>
                <a:ext uri="{FF2B5EF4-FFF2-40B4-BE49-F238E27FC236}">
                  <a16:creationId xmlns:a16="http://schemas.microsoft.com/office/drawing/2014/main" id="{5087C1A9-AB1C-ECBA-6F78-B8358DA2D53E}"/>
                </a:ext>
              </a:extLst>
            </p:cNvPr>
            <p:cNvSpPr txBox="1">
              <a:spLocks/>
            </p:cNvSpPr>
            <p:nvPr/>
          </p:nvSpPr>
          <p:spPr>
            <a:xfrm rot="1066259">
              <a:off x="6366207" y="5632346"/>
              <a:ext cx="1268185" cy="1388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600"/>
                </a:spcAft>
                <a:buNone/>
              </a:pPr>
              <a:r>
                <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simple.</a:t>
              </a:r>
            </a:p>
            <a:p>
              <a:pPr marL="0" indent="0">
                <a:lnSpc>
                  <a:spcPts val="1401"/>
                </a:lnSpc>
                <a:spcBef>
                  <a:spcPts val="0"/>
                </a:spcBef>
                <a:buNone/>
              </a:pPr>
              <a:endPar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spcAft>
                  <a:spcPts val="600"/>
                </a:spcAft>
                <a:buNone/>
              </a:pPr>
              <a:r>
                <a:rPr lang="en-US" sz="1150" b="1" spc="-10">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human.</a:t>
              </a:r>
            </a:p>
            <a:p>
              <a:pPr marL="0" indent="0">
                <a:lnSpc>
                  <a:spcPts val="1401"/>
                </a:lnSpc>
                <a:spcBef>
                  <a:spcPts val="0"/>
                </a:spcBef>
                <a:buNone/>
              </a:pPr>
              <a:endPar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buNone/>
              </a:pPr>
              <a:r>
                <a:rPr lang="en-US" sz="1150" b="1">
                  <a:solidFill>
                    <a:schemeClr val="tx2"/>
                  </a:solidFill>
                  <a:latin typeface="Segoe UI Black" panose="020B0A02040204020203" pitchFamily="34" charset="0"/>
                  <a:ea typeface="Segoe UI Black" panose="020B0A02040204020203" pitchFamily="34" charset="0"/>
                  <a:cs typeface="Segoe UI" panose="020B0502040204020203" pitchFamily="34" charset="0"/>
                </a:rPr>
                <a:t>Keep it up.</a:t>
              </a:r>
            </a:p>
            <a:p>
              <a:endParaRPr lang="en-NZ" sz="1600">
                <a:solidFill>
                  <a:schemeClr val="tx2"/>
                </a:solidFill>
                <a:latin typeface="Segoe UI" panose="020B0502040204020203" pitchFamily="34" charset="0"/>
                <a:cs typeface="Segoe UI" panose="020B0502040204020203" pitchFamily="34" charset="0"/>
              </a:endParaRPr>
            </a:p>
          </p:txBody>
        </p:sp>
      </p:grpSp>
      <p:sp>
        <p:nvSpPr>
          <p:cNvPr id="5" name="TextBox 4">
            <a:extLst>
              <a:ext uri="{FF2B5EF4-FFF2-40B4-BE49-F238E27FC236}">
                <a16:creationId xmlns:a16="http://schemas.microsoft.com/office/drawing/2014/main" id="{438799A7-4229-D765-19FB-714F113B1F38}"/>
              </a:ext>
            </a:extLst>
          </p:cNvPr>
          <p:cNvSpPr txBox="1"/>
          <p:nvPr/>
        </p:nvSpPr>
        <p:spPr>
          <a:xfrm rot="16200000">
            <a:off x="8879558" y="5612562"/>
            <a:ext cx="1191620" cy="257443"/>
          </a:xfrm>
          <a:prstGeom prst="rect">
            <a:avLst/>
          </a:prstGeom>
          <a:noFill/>
        </p:spPr>
        <p:txBody>
          <a:bodyPr wrap="square">
            <a:spAutoFit/>
          </a:bodyPr>
          <a:lstStyle/>
          <a:p>
            <a:pPr marL="0" indent="0">
              <a:lnSpc>
                <a:spcPts val="1380"/>
              </a:lnSpc>
              <a:spcBef>
                <a:spcPts val="0"/>
              </a:spcBef>
              <a:spcAft>
                <a:spcPts val="800"/>
              </a:spcAft>
              <a:buNone/>
            </a:pPr>
            <a:r>
              <a:rPr lang="en-GB" sz="800">
                <a:solidFill>
                  <a:schemeClr val="bg1"/>
                </a:solidFill>
                <a:latin typeface="Segoe UI" panose="020B0502040204020203" pitchFamily="34" charset="0"/>
                <a:cs typeface="Segoe UI" panose="020B0502040204020203" pitchFamily="34" charset="0"/>
              </a:rPr>
              <a:t>SEP 2025</a:t>
            </a:r>
          </a:p>
        </p:txBody>
      </p:sp>
    </p:spTree>
    <p:custDataLst>
      <p:custData r:id="rId1"/>
      <p:custData r:id="rId2"/>
    </p:custDataLst>
    <p:extLst>
      <p:ext uri="{BB962C8B-B14F-4D97-AF65-F5344CB8AC3E}">
        <p14:creationId xmlns:p14="http://schemas.microsoft.com/office/powerpoint/2010/main" val="3393123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and black background&#10;&#10;AI-generated content may be incorrect.">
            <a:extLst>
              <a:ext uri="{FF2B5EF4-FFF2-40B4-BE49-F238E27FC236}">
                <a16:creationId xmlns:a16="http://schemas.microsoft.com/office/drawing/2014/main" id="{7EDB3EE7-9561-228F-CE16-C9EA10EB54FD}"/>
              </a:ext>
            </a:extLst>
          </p:cNvPr>
          <p:cNvPicPr>
            <a:picLocks noChangeAspect="1"/>
          </p:cNvPicPr>
          <p:nvPr/>
        </p:nvPicPr>
        <p:blipFill>
          <a:blip r:embed="rId2">
            <a:clrChange>
              <a:clrFrom>
                <a:srgbClr val="FDFDFD"/>
              </a:clrFrom>
              <a:clrTo>
                <a:srgbClr val="FDFDFD">
                  <a:alpha val="0"/>
                </a:srgbClr>
              </a:clrTo>
            </a:clrChange>
            <a:lum bright="70000" contrast="-70000"/>
            <a:alphaModFix amt="1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0" y="1"/>
            <a:ext cx="9906000" cy="6858000"/>
          </a:xfrm>
          <a:prstGeom prst="rect">
            <a:avLst/>
          </a:prstGeom>
        </p:spPr>
      </p:pic>
      <p:sp>
        <p:nvSpPr>
          <p:cNvPr id="51" name="Graphic 49">
            <a:extLst>
              <a:ext uri="{FF2B5EF4-FFF2-40B4-BE49-F238E27FC236}">
                <a16:creationId xmlns:a16="http://schemas.microsoft.com/office/drawing/2014/main" id="{371B01BE-BDA9-7C99-2BDD-FB4F176384C4}"/>
              </a:ext>
            </a:extLst>
          </p:cNvPr>
          <p:cNvSpPr/>
          <p:nvPr/>
        </p:nvSpPr>
        <p:spPr>
          <a:xfrm rot="21286822">
            <a:off x="7570039" y="3938621"/>
            <a:ext cx="1852055" cy="190070"/>
          </a:xfrm>
          <a:custGeom>
            <a:avLst/>
            <a:gdLst>
              <a:gd name="connsiteX0" fmla="*/ 223166 w 5185716"/>
              <a:gd name="connsiteY0" fmla="*/ 192723 h 419037"/>
              <a:gd name="connsiteX1" fmla="*/ 2147692 w 5185716"/>
              <a:gd name="connsiteY1" fmla="*/ 81566 h 419037"/>
              <a:gd name="connsiteX2" fmla="*/ 4068980 w 5185716"/>
              <a:gd name="connsiteY2" fmla="*/ 72708 h 419037"/>
              <a:gd name="connsiteX3" fmla="*/ 5141590 w 5185716"/>
              <a:gd name="connsiteY3" fmla="*/ 157766 h 419037"/>
              <a:gd name="connsiteX4" fmla="*/ 5141590 w 5185716"/>
              <a:gd name="connsiteY4" fmla="*/ 89377 h 419037"/>
              <a:gd name="connsiteX5" fmla="*/ 4164611 w 5185716"/>
              <a:gd name="connsiteY5" fmla="*/ 125572 h 419037"/>
              <a:gd name="connsiteX6" fmla="*/ 3164390 w 5185716"/>
              <a:gd name="connsiteY6" fmla="*/ 115952 h 419037"/>
              <a:gd name="connsiteX7" fmla="*/ 1164045 w 5185716"/>
              <a:gd name="connsiteY7" fmla="*/ 231490 h 419037"/>
              <a:gd name="connsiteX8" fmla="*/ 34761 w 5185716"/>
              <a:gd name="connsiteY8" fmla="*/ 345790 h 419037"/>
              <a:gd name="connsiteX9" fmla="*/ 34761 w 5185716"/>
              <a:gd name="connsiteY9" fmla="*/ 417989 h 419037"/>
              <a:gd name="connsiteX10" fmla="*/ 3740462 w 5185716"/>
              <a:gd name="connsiteY10" fmla="*/ 418751 h 419037"/>
              <a:gd name="connsiteX11" fmla="*/ 4785641 w 5185716"/>
              <a:gd name="connsiteY11" fmla="*/ 419037 h 419037"/>
              <a:gd name="connsiteX12" fmla="*/ 4785641 w 5185716"/>
              <a:gd name="connsiteY12" fmla="*/ 345218 h 419037"/>
              <a:gd name="connsiteX13" fmla="*/ 1079939 w 5185716"/>
              <a:gd name="connsiteY13" fmla="*/ 345599 h 419037"/>
              <a:gd name="connsiteX14" fmla="*/ 34761 w 5185716"/>
              <a:gd name="connsiteY14" fmla="*/ 345599 h 419037"/>
              <a:gd name="connsiteX15" fmla="*/ 34761 w 5185716"/>
              <a:gd name="connsiteY15" fmla="*/ 417799 h 419037"/>
              <a:gd name="connsiteX16" fmla="*/ 2050346 w 5185716"/>
              <a:gd name="connsiteY16" fmla="*/ 233871 h 419037"/>
              <a:gd name="connsiteX17" fmla="*/ 4061836 w 5185716"/>
              <a:gd name="connsiteY17" fmla="*/ 192914 h 419037"/>
              <a:gd name="connsiteX18" fmla="*/ 5160354 w 5185716"/>
              <a:gd name="connsiteY18" fmla="*/ 157481 h 419037"/>
              <a:gd name="connsiteX19" fmla="*/ 5160354 w 5185716"/>
              <a:gd name="connsiteY19" fmla="*/ 89091 h 419037"/>
              <a:gd name="connsiteX20" fmla="*/ 3259450 w 5185716"/>
              <a:gd name="connsiteY20" fmla="*/ 4223 h 419037"/>
              <a:gd name="connsiteX21" fmla="*/ 1300634 w 5185716"/>
              <a:gd name="connsiteY21" fmla="*/ 32894 h 419037"/>
              <a:gd name="connsiteX22" fmla="*/ 214212 w 5185716"/>
              <a:gd name="connsiteY22" fmla="*/ 126524 h 419037"/>
              <a:gd name="connsiteX23" fmla="*/ 223166 w 5185716"/>
              <a:gd name="connsiteY23" fmla="*/ 192723 h 419037"/>
              <a:gd name="connsiteX24" fmla="*/ 223166 w 5185716"/>
              <a:gd name="connsiteY24" fmla="*/ 192723 h 41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85716" h="419037">
                <a:moveTo>
                  <a:pt x="223166" y="192723"/>
                </a:moveTo>
                <a:cubicBezTo>
                  <a:pt x="861245" y="110141"/>
                  <a:pt x="1504945" y="88424"/>
                  <a:pt x="2147692" y="81566"/>
                </a:cubicBezTo>
                <a:cubicBezTo>
                  <a:pt x="2787772" y="74708"/>
                  <a:pt x="3428900" y="65279"/>
                  <a:pt x="4068980" y="72708"/>
                </a:cubicBezTo>
                <a:cubicBezTo>
                  <a:pt x="4427977" y="76899"/>
                  <a:pt x="4787546" y="95187"/>
                  <a:pt x="5141590" y="157766"/>
                </a:cubicBezTo>
                <a:lnTo>
                  <a:pt x="5141590" y="89377"/>
                </a:lnTo>
                <a:cubicBezTo>
                  <a:pt x="4820026" y="156147"/>
                  <a:pt x="4490556" y="137859"/>
                  <a:pt x="4164611" y="125572"/>
                </a:cubicBezTo>
                <a:cubicBezTo>
                  <a:pt x="3831331" y="112999"/>
                  <a:pt x="3497765" y="110237"/>
                  <a:pt x="3164390" y="115952"/>
                </a:cubicBezTo>
                <a:cubicBezTo>
                  <a:pt x="2496402" y="127286"/>
                  <a:pt x="1829271" y="171482"/>
                  <a:pt x="1164045" y="231490"/>
                </a:cubicBezTo>
                <a:cubicBezTo>
                  <a:pt x="787236" y="265494"/>
                  <a:pt x="410903" y="304642"/>
                  <a:pt x="34761" y="345790"/>
                </a:cubicBezTo>
                <a:cubicBezTo>
                  <a:pt x="-10292" y="350743"/>
                  <a:pt x="-12864" y="417989"/>
                  <a:pt x="34761" y="417989"/>
                </a:cubicBezTo>
                <a:cubicBezTo>
                  <a:pt x="1269963" y="418275"/>
                  <a:pt x="2505165" y="418561"/>
                  <a:pt x="3740462" y="418751"/>
                </a:cubicBezTo>
                <a:cubicBezTo>
                  <a:pt x="4088887" y="418751"/>
                  <a:pt x="4437216" y="418942"/>
                  <a:pt x="4785641" y="419037"/>
                </a:cubicBezTo>
                <a:cubicBezTo>
                  <a:pt x="4833171" y="419037"/>
                  <a:pt x="4833266" y="345218"/>
                  <a:pt x="4785641" y="345218"/>
                </a:cubicBezTo>
                <a:cubicBezTo>
                  <a:pt x="3550439" y="345409"/>
                  <a:pt x="2315237" y="345504"/>
                  <a:pt x="1079939" y="345599"/>
                </a:cubicBezTo>
                <a:cubicBezTo>
                  <a:pt x="731515" y="345599"/>
                  <a:pt x="383186" y="345599"/>
                  <a:pt x="34761" y="345599"/>
                </a:cubicBezTo>
                <a:lnTo>
                  <a:pt x="34761" y="417799"/>
                </a:lnTo>
                <a:cubicBezTo>
                  <a:pt x="705416" y="344171"/>
                  <a:pt x="1376929" y="277115"/>
                  <a:pt x="2050346" y="233871"/>
                </a:cubicBezTo>
                <a:cubicBezTo>
                  <a:pt x="2719763" y="190913"/>
                  <a:pt x="3391181" y="171578"/>
                  <a:pt x="4061836" y="192914"/>
                </a:cubicBezTo>
                <a:cubicBezTo>
                  <a:pt x="4428453" y="204629"/>
                  <a:pt x="4798309" y="232728"/>
                  <a:pt x="5160354" y="157481"/>
                </a:cubicBezTo>
                <a:cubicBezTo>
                  <a:pt x="5193597" y="150527"/>
                  <a:pt x="5194739" y="95187"/>
                  <a:pt x="5160354" y="89091"/>
                </a:cubicBezTo>
                <a:cubicBezTo>
                  <a:pt x="4533609" y="-21208"/>
                  <a:pt x="3893148" y="413"/>
                  <a:pt x="3259450" y="4223"/>
                </a:cubicBezTo>
                <a:cubicBezTo>
                  <a:pt x="2606606" y="8129"/>
                  <a:pt x="1953001" y="4033"/>
                  <a:pt x="1300634" y="32894"/>
                </a:cubicBezTo>
                <a:cubicBezTo>
                  <a:pt x="937255" y="48896"/>
                  <a:pt x="574638" y="77471"/>
                  <a:pt x="214212" y="126524"/>
                </a:cubicBezTo>
                <a:cubicBezTo>
                  <a:pt x="176969" y="131573"/>
                  <a:pt x="185447" y="197581"/>
                  <a:pt x="223166" y="192723"/>
                </a:cubicBezTo>
                <a:lnTo>
                  <a:pt x="223166" y="192723"/>
                </a:lnTo>
                <a:close/>
              </a:path>
            </a:pathLst>
          </a:custGeom>
          <a:solidFill>
            <a:schemeClr val="accent3"/>
          </a:solidFill>
          <a:ln w="19050" cap="flat">
            <a:solidFill>
              <a:schemeClr val="accent3"/>
            </a:solidFill>
            <a:prstDash val="solid"/>
            <a:miter/>
          </a:ln>
        </p:spPr>
        <p:txBody>
          <a:bodyPr rtlCol="0" anchor="ctr"/>
          <a:lstStyle/>
          <a:p>
            <a:endParaRPr lang="en-NZ"/>
          </a:p>
        </p:txBody>
      </p:sp>
      <p:sp>
        <p:nvSpPr>
          <p:cNvPr id="2" name="Content Placeholder 2">
            <a:extLst>
              <a:ext uri="{FF2B5EF4-FFF2-40B4-BE49-F238E27FC236}">
                <a16:creationId xmlns:a16="http://schemas.microsoft.com/office/drawing/2014/main" id="{8AE23D53-C6E4-4E8B-2DBF-509AF3F8AFEE}"/>
              </a:ext>
            </a:extLst>
          </p:cNvPr>
          <p:cNvSpPr txBox="1">
            <a:spLocks/>
          </p:cNvSpPr>
          <p:nvPr/>
        </p:nvSpPr>
        <p:spPr>
          <a:xfrm>
            <a:off x="352352" y="807077"/>
            <a:ext cx="2427326" cy="253238"/>
          </a:xfrm>
          <a:prstGeom prst="rect">
            <a:avLst/>
          </a:prstGeom>
          <a:noFill/>
          <a:ln>
            <a:noFill/>
          </a:ln>
        </p:spPr>
        <p:txBody>
          <a:bodyPr spcFirstLastPara="1" wrap="square" lIns="0" tIns="0" rIns="0" bIns="0" numCol="1" spcCol="36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800"/>
              </a:spcAft>
              <a:buNone/>
            </a:pPr>
            <a:r>
              <a:rPr lang="en-US" b="1">
                <a:latin typeface="Segoe UI Black" panose="020B0A02040204020203" pitchFamily="34" charset="0"/>
                <a:ea typeface="Segoe UI Black" panose="020B0A02040204020203" pitchFamily="34" charset="0"/>
                <a:cs typeface="Segoe UI" panose="020B0502040204020203" pitchFamily="34" charset="0"/>
              </a:rPr>
              <a:t>Key content</a:t>
            </a:r>
            <a:endParaRPr lang="en-US">
              <a:solidFill>
                <a:schemeClr val="tx2">
                  <a:lumMod val="25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E3C0B20F-1D31-4D65-3347-784DD164884F}"/>
              </a:ext>
            </a:extLst>
          </p:cNvPr>
          <p:cNvSpPr txBox="1"/>
          <p:nvPr/>
        </p:nvSpPr>
        <p:spPr>
          <a:xfrm>
            <a:off x="345057" y="6463849"/>
            <a:ext cx="4951562" cy="200055"/>
          </a:xfrm>
          <a:prstGeom prst="rect">
            <a:avLst/>
          </a:prstGeom>
          <a:noFill/>
        </p:spPr>
        <p:txBody>
          <a:bodyPr wrap="square" lIns="0" rIns="0">
            <a:spAutoFit/>
          </a:bodyPr>
          <a:lstStyle/>
          <a:p>
            <a:r>
              <a:rPr lang="en-US" sz="700">
                <a:solidFill>
                  <a:schemeClr val="bg2">
                    <a:lumMod val="25000"/>
                  </a:schemeClr>
                </a:solidFill>
                <a:latin typeface="Segoe UI Black" panose="020B0A02040204020203" pitchFamily="34" charset="0"/>
                <a:ea typeface="Segoe UI Black" panose="020B0A02040204020203" pitchFamily="34" charset="0"/>
                <a:cs typeface="Segoe UI" panose="020B0502040204020203" pitchFamily="34" charset="0"/>
              </a:rPr>
              <a:t>Worker support practice toolkit </a:t>
            </a:r>
            <a:endParaRPr lang="en-NZ" sz="600">
              <a:latin typeface="Segoe UI Black" panose="020B0A02040204020203" pitchFamily="34" charset="0"/>
              <a:ea typeface="Segoe UI Black" panose="020B0A02040204020203" pitchFamily="34" charset="0"/>
            </a:endParaRPr>
          </a:p>
        </p:txBody>
      </p:sp>
      <p:sp>
        <p:nvSpPr>
          <p:cNvPr id="6" name="Content Placeholder 2">
            <a:extLst>
              <a:ext uri="{FF2B5EF4-FFF2-40B4-BE49-F238E27FC236}">
                <a16:creationId xmlns:a16="http://schemas.microsoft.com/office/drawing/2014/main" id="{DCCBC2C1-378D-7DF1-350E-94B6A38BFE88}"/>
              </a:ext>
            </a:extLst>
          </p:cNvPr>
          <p:cNvSpPr txBox="1">
            <a:spLocks/>
          </p:cNvSpPr>
          <p:nvPr/>
        </p:nvSpPr>
        <p:spPr>
          <a:xfrm>
            <a:off x="6761124" y="1363474"/>
            <a:ext cx="2581516" cy="5396205"/>
          </a:xfrm>
          <a:prstGeom prst="rect">
            <a:avLst/>
          </a:prstGeom>
          <a:noFill/>
          <a:ln>
            <a:noFill/>
          </a:ln>
        </p:spPr>
        <p:txBody>
          <a:bodyPr spcFirstLastPara="1" wrap="square" lIns="0" tIns="0" rIns="0" bIns="0" numCol="1" spcCol="36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0"/>
              </a:lnSpc>
              <a:spcBef>
                <a:spcPts val="0"/>
              </a:spcBef>
              <a:spcAft>
                <a:spcPts val="400"/>
              </a:spcAft>
              <a:buNone/>
              <a:defRPr/>
            </a:pPr>
            <a:r>
              <a:rPr lang="en-GB" sz="1401" b="1">
                <a:latin typeface="Segoe UI Black" panose="020B0A02040204020203" pitchFamily="34" charset="0"/>
                <a:ea typeface="Segoe UI Black" panose="020B0A02040204020203" pitchFamily="34" charset="0"/>
                <a:cs typeface="Segoe UI" panose="020B0502040204020203" pitchFamily="34" charset="0"/>
              </a:rPr>
              <a:t>The bottom line</a:t>
            </a:r>
          </a:p>
          <a:p>
            <a:pPr marL="0" indent="0">
              <a:lnSpc>
                <a:spcPts val="1150"/>
              </a:lnSpc>
              <a:spcBef>
                <a:spcPts val="0"/>
              </a:spcBef>
              <a:spcAft>
                <a:spcPts val="1200"/>
              </a:spcAft>
              <a:buNone/>
              <a:defRPr/>
            </a:pPr>
            <a:r>
              <a:rPr lang="en-GB" sz="1001">
                <a:solidFill>
                  <a:schemeClr val="bg2">
                    <a:lumMod val="25000"/>
                  </a:schemeClr>
                </a:solidFill>
                <a:latin typeface="Segoe UI" panose="020B0502040204020203" pitchFamily="34" charset="0"/>
                <a:cs typeface="Segoe UI" panose="020B0502040204020203" pitchFamily="34" charset="0"/>
              </a:rPr>
              <a:t>You don’t need a flash HR team or a new policy manual to look after your people. </a:t>
            </a:r>
            <a:br>
              <a:rPr lang="en-GB" sz="1001">
                <a:solidFill>
                  <a:schemeClr val="bg2">
                    <a:lumMod val="25000"/>
                  </a:schemeClr>
                </a:solidFill>
                <a:latin typeface="Segoe UI" panose="020B0502040204020203" pitchFamily="34" charset="0"/>
                <a:cs typeface="Segoe UI" panose="020B0502040204020203" pitchFamily="34" charset="0"/>
              </a:rPr>
            </a:br>
            <a:r>
              <a:rPr lang="en-GB" sz="1001">
                <a:solidFill>
                  <a:schemeClr val="bg2">
                    <a:lumMod val="25000"/>
                  </a:schemeClr>
                </a:solidFill>
                <a:latin typeface="Segoe UI" panose="020B0502040204020203" pitchFamily="34" charset="0"/>
                <a:cs typeface="Segoe UI" panose="020B0502040204020203" pitchFamily="34" charset="0"/>
              </a:rPr>
              <a:t>The basics go a long way.</a:t>
            </a:r>
          </a:p>
          <a:p>
            <a:pPr marL="0" indent="0">
              <a:lnSpc>
                <a:spcPts val="1150"/>
              </a:lnSpc>
              <a:spcBef>
                <a:spcPts val="0"/>
              </a:spcBef>
              <a:spcAft>
                <a:spcPts val="400"/>
              </a:spcAft>
              <a:buNone/>
              <a:defRPr/>
            </a:pPr>
            <a:r>
              <a:rPr lang="en-GB" sz="1001" b="1">
                <a:solidFill>
                  <a:schemeClr val="bg2">
                    <a:lumMod val="25000"/>
                  </a:schemeClr>
                </a:solidFill>
                <a:latin typeface="Segoe UI" panose="020B0502040204020203" pitchFamily="34" charset="0"/>
                <a:cs typeface="Segoe UI" panose="020B0502040204020203" pitchFamily="34" charset="0"/>
              </a:rPr>
              <a:t>Keep it simple</a:t>
            </a:r>
            <a:r>
              <a:rPr lang="en-GB" sz="1001">
                <a:solidFill>
                  <a:schemeClr val="bg2">
                    <a:lumMod val="25000"/>
                  </a:schemeClr>
                </a:solidFill>
                <a:latin typeface="Segoe UI" panose="020B0502040204020203" pitchFamily="34" charset="0"/>
                <a:cs typeface="Segoe UI" panose="020B0502040204020203" pitchFamily="34" charset="0"/>
              </a:rPr>
              <a:t>: </a:t>
            </a:r>
            <a:r>
              <a:rPr lang="en-GB" sz="1001" i="1">
                <a:solidFill>
                  <a:schemeClr val="bg2">
                    <a:lumMod val="25000"/>
                  </a:schemeClr>
                </a:solidFill>
                <a:latin typeface="Segoe UI" panose="020B0502040204020203" pitchFamily="34" charset="0"/>
                <a:cs typeface="Segoe UI" panose="020B0502040204020203" pitchFamily="34" charset="0"/>
              </a:rPr>
              <a:t>A check-in. A heads-up.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A quiet word if someone’s off their game.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You already know how to do this, it's just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good leadership.</a:t>
            </a:r>
          </a:p>
          <a:p>
            <a:pPr marL="0" indent="0">
              <a:lnSpc>
                <a:spcPts val="1150"/>
              </a:lnSpc>
              <a:spcBef>
                <a:spcPts val="0"/>
              </a:spcBef>
              <a:spcAft>
                <a:spcPts val="400"/>
              </a:spcAft>
              <a:buNone/>
              <a:defRPr/>
            </a:pPr>
            <a:r>
              <a:rPr lang="en-GB" sz="1001" b="1">
                <a:solidFill>
                  <a:schemeClr val="bg2">
                    <a:lumMod val="25000"/>
                  </a:schemeClr>
                </a:solidFill>
                <a:latin typeface="Segoe UI" panose="020B0502040204020203" pitchFamily="34" charset="0"/>
                <a:cs typeface="Segoe UI" panose="020B0502040204020203" pitchFamily="34" charset="0"/>
              </a:rPr>
              <a:t>Keep it human</a:t>
            </a:r>
            <a:r>
              <a:rPr lang="en-GB" sz="1001">
                <a:solidFill>
                  <a:schemeClr val="bg2">
                    <a:lumMod val="25000"/>
                  </a:schemeClr>
                </a:solidFill>
                <a:latin typeface="Segoe UI" panose="020B0502040204020203" pitchFamily="34" charset="0"/>
                <a:cs typeface="Segoe UI" panose="020B0502040204020203" pitchFamily="34" charset="0"/>
              </a:rPr>
              <a:t>: </a:t>
            </a:r>
            <a:r>
              <a:rPr lang="en-GB" sz="1001" i="1">
                <a:solidFill>
                  <a:schemeClr val="bg2">
                    <a:lumMod val="25000"/>
                  </a:schemeClr>
                </a:solidFill>
                <a:latin typeface="Segoe UI" panose="020B0502040204020203" pitchFamily="34" charset="0"/>
                <a:cs typeface="Segoe UI" panose="020B0502040204020203" pitchFamily="34" charset="0"/>
              </a:rPr>
              <a:t>Life happens. People get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tired, stressed, or stuck. A bit of understanding builds trust, loyalty, and a better team culture.</a:t>
            </a:r>
          </a:p>
          <a:p>
            <a:pPr marL="0" indent="0">
              <a:lnSpc>
                <a:spcPts val="1150"/>
              </a:lnSpc>
              <a:spcBef>
                <a:spcPts val="0"/>
              </a:spcBef>
              <a:spcAft>
                <a:spcPts val="600"/>
              </a:spcAft>
              <a:buNone/>
              <a:defRPr/>
            </a:pPr>
            <a:r>
              <a:rPr lang="en-GB" sz="1001" b="1">
                <a:solidFill>
                  <a:schemeClr val="bg2">
                    <a:lumMod val="25000"/>
                  </a:schemeClr>
                </a:solidFill>
                <a:latin typeface="Segoe UI" panose="020B0502040204020203" pitchFamily="34" charset="0"/>
                <a:cs typeface="Segoe UI" panose="020B0502040204020203" pitchFamily="34" charset="0"/>
              </a:rPr>
              <a:t>Keep it up</a:t>
            </a:r>
            <a:r>
              <a:rPr lang="en-GB" sz="1001">
                <a:solidFill>
                  <a:schemeClr val="bg2">
                    <a:lumMod val="25000"/>
                  </a:schemeClr>
                </a:solidFill>
                <a:latin typeface="Segoe UI" panose="020B0502040204020203" pitchFamily="34" charset="0"/>
                <a:cs typeface="Segoe UI" panose="020B0502040204020203" pitchFamily="34" charset="0"/>
              </a:rPr>
              <a:t>: </a:t>
            </a:r>
            <a:r>
              <a:rPr lang="en-GB" sz="1001" i="1">
                <a:solidFill>
                  <a:schemeClr val="bg2">
                    <a:lumMod val="25000"/>
                  </a:schemeClr>
                </a:solidFill>
                <a:latin typeface="Segoe UI" panose="020B0502040204020203" pitchFamily="34" charset="0"/>
                <a:cs typeface="Segoe UI" panose="020B0502040204020203" pitchFamily="34" charset="0"/>
              </a:rPr>
              <a:t>Don’t wait for things to break. </a:t>
            </a:r>
            <a:br>
              <a:rPr lang="en-GB" sz="1001" i="1">
                <a:solidFill>
                  <a:schemeClr val="bg2">
                    <a:lumMod val="25000"/>
                  </a:schemeClr>
                </a:solidFill>
                <a:latin typeface="Segoe UI" panose="020B0502040204020203" pitchFamily="34" charset="0"/>
                <a:cs typeface="Segoe UI" panose="020B0502040204020203" pitchFamily="34" charset="0"/>
              </a:rPr>
            </a:br>
            <a:r>
              <a:rPr lang="en-GB" sz="1001" i="1">
                <a:solidFill>
                  <a:schemeClr val="bg2">
                    <a:lumMod val="25000"/>
                  </a:schemeClr>
                </a:solidFill>
                <a:latin typeface="Segoe UI" panose="020B0502040204020203" pitchFamily="34" charset="0"/>
                <a:cs typeface="Segoe UI" panose="020B0502040204020203" pitchFamily="34" charset="0"/>
              </a:rPr>
              <a:t>A bit of regular support and written processes can help keep your crew steady, safe, and sticking around.</a:t>
            </a:r>
          </a:p>
          <a:p>
            <a:pPr marL="0" indent="0">
              <a:lnSpc>
                <a:spcPts val="1300"/>
              </a:lnSpc>
              <a:spcBef>
                <a:spcPts val="0"/>
              </a:spcBef>
              <a:spcAft>
                <a:spcPts val="600"/>
              </a:spcAft>
              <a:buNone/>
              <a:defRPr/>
            </a:pPr>
            <a:endParaRPr lang="en-US" sz="1401" b="1" i="1">
              <a:latin typeface="Segoe UI Black" panose="020B0A02040204020203" pitchFamily="34" charset="0"/>
              <a:ea typeface="Segoe UI Black" panose="020B0A02040204020203" pitchFamily="34" charset="0"/>
              <a:cs typeface="Segoe UI" panose="020B0502040204020203" pitchFamily="34" charset="0"/>
            </a:endParaRPr>
          </a:p>
          <a:p>
            <a:pPr marL="0" indent="0">
              <a:lnSpc>
                <a:spcPct val="110000"/>
              </a:lnSpc>
              <a:spcBef>
                <a:spcPts val="0"/>
              </a:spcBef>
              <a:spcAft>
                <a:spcPts val="200"/>
              </a:spcAft>
              <a:buNone/>
            </a:pPr>
            <a:r>
              <a:rPr lang="en-US" sz="1401" b="1">
                <a:latin typeface="Segoe UI Black" panose="020B0A02040204020203" pitchFamily="34" charset="0"/>
                <a:ea typeface="Segoe UI Black" panose="020B0A02040204020203" pitchFamily="34" charset="0"/>
                <a:cs typeface="Segoe UI" panose="020B0502040204020203" pitchFamily="34" charset="0"/>
              </a:rPr>
              <a:t>What next?</a:t>
            </a:r>
          </a:p>
          <a:p>
            <a:pPr marL="0" indent="0">
              <a:lnSpc>
                <a:spcPts val="1150"/>
              </a:lnSpc>
              <a:spcBef>
                <a:spcPts val="300"/>
              </a:spcBef>
              <a:buNone/>
            </a:pPr>
            <a:r>
              <a:rPr lang="en-US" sz="1001">
                <a:solidFill>
                  <a:schemeClr val="bg2">
                    <a:lumMod val="25000"/>
                  </a:schemeClr>
                </a:solidFill>
                <a:latin typeface="Segoe UI" panose="020B0502040204020203" pitchFamily="34" charset="0"/>
                <a:cs typeface="Segoe UI" panose="020B0502040204020203" pitchFamily="34" charset="0"/>
              </a:rPr>
              <a:t>This worker support practice toolkit is free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to use, </a:t>
            </a:r>
            <a:r>
              <a:rPr lang="en-US" sz="1001" b="1">
                <a:solidFill>
                  <a:schemeClr val="bg2">
                    <a:lumMod val="25000"/>
                  </a:schemeClr>
                </a:solidFill>
                <a:latin typeface="Segoe UI" panose="020B0502040204020203" pitchFamily="34" charset="0"/>
                <a:cs typeface="Segoe UI" panose="020B0502040204020203" pitchFamily="34" charset="0"/>
              </a:rPr>
              <a:t>extract or adapt the content you need </a:t>
            </a:r>
            <a:r>
              <a:rPr lang="en-US" sz="1001" b="1" i="1">
                <a:solidFill>
                  <a:schemeClr val="bg2">
                    <a:lumMod val="25000"/>
                  </a:schemeClr>
                </a:solidFill>
                <a:latin typeface="Segoe UI" panose="020B0502040204020203" pitchFamily="34" charset="0"/>
                <a:cs typeface="Segoe UI" panose="020B0502040204020203" pitchFamily="34" charset="0"/>
              </a:rPr>
              <a:t>(pages 7-22 have been designed </a:t>
            </a:r>
            <a:br>
              <a:rPr lang="en-US" sz="1001" b="1" i="1">
                <a:solidFill>
                  <a:schemeClr val="bg2">
                    <a:lumMod val="25000"/>
                  </a:schemeClr>
                </a:solidFill>
                <a:latin typeface="Segoe UI" panose="020B0502040204020203" pitchFamily="34" charset="0"/>
                <a:cs typeface="Segoe UI" panose="020B0502040204020203" pitchFamily="34" charset="0"/>
              </a:rPr>
            </a:br>
            <a:r>
              <a:rPr lang="en-US" sz="1001" b="1" i="1">
                <a:solidFill>
                  <a:schemeClr val="bg2">
                    <a:lumMod val="25000"/>
                  </a:schemeClr>
                </a:solidFill>
                <a:latin typeface="Segoe UI" panose="020B0502040204020203" pitchFamily="34" charset="0"/>
                <a:cs typeface="Segoe UI" panose="020B0502040204020203" pitchFamily="34" charset="0"/>
              </a:rPr>
              <a:t>with this in mind). </a:t>
            </a:r>
            <a:r>
              <a:rPr lang="en-US" sz="1001" b="1">
                <a:solidFill>
                  <a:schemeClr val="bg2">
                    <a:lumMod val="25000"/>
                  </a:schemeClr>
                </a:solidFill>
                <a:latin typeface="Segoe UI" panose="020B0502040204020203" pitchFamily="34" charset="0"/>
                <a:cs typeface="Segoe UI" panose="020B0502040204020203" pitchFamily="34" charset="0"/>
              </a:rPr>
              <a:t>Place your logo </a:t>
            </a:r>
            <a:br>
              <a:rPr lang="en-US" sz="1001" b="1">
                <a:solidFill>
                  <a:schemeClr val="bg2">
                    <a:lumMod val="25000"/>
                  </a:schemeClr>
                </a:solidFill>
                <a:latin typeface="Segoe UI" panose="020B0502040204020203" pitchFamily="34" charset="0"/>
                <a:cs typeface="Segoe UI" panose="020B0502040204020203" pitchFamily="34" charset="0"/>
              </a:rPr>
            </a:br>
            <a:r>
              <a:rPr lang="en-US" sz="1001" b="1">
                <a:solidFill>
                  <a:schemeClr val="bg2">
                    <a:lumMod val="25000"/>
                  </a:schemeClr>
                </a:solidFill>
                <a:latin typeface="Segoe UI" panose="020B0502040204020203" pitchFamily="34" charset="0"/>
                <a:cs typeface="Segoe UI" panose="020B0502040204020203" pitchFamily="34" charset="0"/>
              </a:rPr>
              <a:t>on it and have a chat with your team</a:t>
            </a:r>
            <a:r>
              <a:rPr lang="en-US" sz="1001">
                <a:solidFill>
                  <a:schemeClr val="bg2">
                    <a:lumMod val="25000"/>
                  </a:schemeClr>
                </a:solidFill>
                <a:latin typeface="Segoe UI" panose="020B0502040204020203" pitchFamily="34" charset="0"/>
                <a:cs typeface="Segoe UI" panose="020B0502040204020203" pitchFamily="34" charset="0"/>
              </a:rPr>
              <a:t>.</a:t>
            </a:r>
          </a:p>
          <a:p>
            <a:pPr marL="0" indent="0">
              <a:lnSpc>
                <a:spcPts val="1150"/>
              </a:lnSpc>
              <a:spcBef>
                <a:spcPts val="300"/>
              </a:spcBef>
              <a:buNone/>
            </a:pPr>
            <a:r>
              <a:rPr lang="en-US" sz="1001">
                <a:solidFill>
                  <a:schemeClr val="bg2">
                    <a:lumMod val="25000"/>
                  </a:schemeClr>
                </a:solidFill>
                <a:latin typeface="Segoe UI" panose="020B0502040204020203" pitchFamily="34" charset="0"/>
                <a:cs typeface="Segoe UI" panose="020B0502040204020203" pitchFamily="34" charset="0"/>
              </a:rPr>
              <a:t>Ask what’s working and what’s not.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Then pick one or two new things to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try – and give them a crack.</a:t>
            </a:r>
          </a:p>
          <a:p>
            <a:pPr marL="0" indent="0">
              <a:lnSpc>
                <a:spcPct val="110000"/>
              </a:lnSpc>
              <a:spcBef>
                <a:spcPts val="300"/>
              </a:spcBef>
              <a:buNone/>
            </a:pPr>
            <a:endParaRPr lang="en-US" sz="1050">
              <a:solidFill>
                <a:schemeClr val="tx2">
                  <a:lumMod val="25000"/>
                </a:schemeClr>
              </a:solidFill>
              <a:latin typeface="Segoe UI" panose="020B0502040204020203" pitchFamily="34" charset="0"/>
              <a:cs typeface="Segoe UI" panose="020B0502040204020203" pitchFamily="34" charset="0"/>
            </a:endParaRPr>
          </a:p>
        </p:txBody>
      </p:sp>
      <p:graphicFrame>
        <p:nvGraphicFramePr>
          <p:cNvPr id="19" name="Table 18">
            <a:extLst>
              <a:ext uri="{FF2B5EF4-FFF2-40B4-BE49-F238E27FC236}">
                <a16:creationId xmlns:a16="http://schemas.microsoft.com/office/drawing/2014/main" id="{45B2C041-F96D-2605-8FC0-65DD182F53BE}"/>
              </a:ext>
            </a:extLst>
          </p:cNvPr>
          <p:cNvGraphicFramePr>
            <a:graphicFrameLocks noGrp="1"/>
          </p:cNvGraphicFramePr>
          <p:nvPr>
            <p:extLst>
              <p:ext uri="{D42A27DB-BD31-4B8C-83A1-F6EECF244321}">
                <p14:modId xmlns:p14="http://schemas.microsoft.com/office/powerpoint/2010/main" val="275065815"/>
              </p:ext>
            </p:extLst>
          </p:nvPr>
        </p:nvGraphicFramePr>
        <p:xfrm>
          <a:off x="516144" y="1386622"/>
          <a:ext cx="3269689" cy="2375999"/>
        </p:xfrm>
        <a:graphic>
          <a:graphicData uri="http://schemas.openxmlformats.org/drawingml/2006/table">
            <a:tbl>
              <a:tblPr firstRow="1" bandRow="1"/>
              <a:tblGrid>
                <a:gridCol w="1170889">
                  <a:extLst>
                    <a:ext uri="{9D8B030D-6E8A-4147-A177-3AD203B41FA5}">
                      <a16:colId xmlns:a16="http://schemas.microsoft.com/office/drawing/2014/main" val="3829537851"/>
                    </a:ext>
                  </a:extLst>
                </a:gridCol>
                <a:gridCol w="1162800">
                  <a:extLst>
                    <a:ext uri="{9D8B030D-6E8A-4147-A177-3AD203B41FA5}">
                      <a16:colId xmlns:a16="http://schemas.microsoft.com/office/drawing/2014/main" val="977047866"/>
                    </a:ext>
                  </a:extLst>
                </a:gridCol>
                <a:gridCol w="576000">
                  <a:extLst>
                    <a:ext uri="{9D8B030D-6E8A-4147-A177-3AD203B41FA5}">
                      <a16:colId xmlns:a16="http://schemas.microsoft.com/office/drawing/2014/main" val="1608779976"/>
                    </a:ext>
                  </a:extLst>
                </a:gridCol>
                <a:gridCol w="360000">
                  <a:extLst>
                    <a:ext uri="{9D8B030D-6E8A-4147-A177-3AD203B41FA5}">
                      <a16:colId xmlns:a16="http://schemas.microsoft.com/office/drawing/2014/main" val="1073068868"/>
                    </a:ext>
                  </a:extLst>
                </a:gridCol>
              </a:tblGrid>
              <a:tr h="350769">
                <a:tc>
                  <a:txBody>
                    <a:bodyPr/>
                    <a:lstStyle/>
                    <a:p>
                      <a:pPr marR="0" algn="l" rtl="0">
                        <a:lnSpc>
                          <a:spcPts val="900"/>
                        </a:lnSpc>
                        <a:spcBef>
                          <a:spcPts val="0"/>
                        </a:spcBef>
                        <a:spcAft>
                          <a:spcPts val="0"/>
                        </a:spcAft>
                        <a:buClr>
                          <a:srgbClr val="000000"/>
                        </a:buClr>
                        <a:buFont typeface="Arial"/>
                      </a:pPr>
                      <a:r>
                        <a:rPr lang="en-NZ" sz="900" b="1" i="0" u="none" strike="noStrike" cap="all" spc="5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WHAT CAN YOU </a:t>
                      </a:r>
                      <a:br>
                        <a:rPr lang="en-NZ" sz="900" b="1" i="0" u="none" strike="noStrike" cap="all" spc="5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900" b="1" i="0" u="none" strike="noStrike" cap="all" spc="5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DO RIGHT NOW?</a:t>
                      </a:r>
                    </a:p>
                  </a:txBody>
                  <a:tcPr marL="0" marR="0" marT="36000" marB="45721"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000"/>
                        </a:lnSpc>
                      </a:pPr>
                      <a:r>
                        <a:rPr lang="en-NZ" sz="1050" b="1" i="0" u="none" strike="noStrike" cap="none">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Practice</a:t>
                      </a:r>
                      <a:br>
                        <a:rPr lang="en-NZ" sz="1050" b="1" i="0" u="none" strike="noStrike" cap="none">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NZ" sz="1050" b="1" i="0" u="none" strike="noStrike" cap="none">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Focus areas</a:t>
                      </a:r>
                    </a:p>
                  </a:txBody>
                  <a:tcPr marL="0" marR="0" marT="3600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08</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04291196"/>
                  </a:ext>
                </a:extLst>
              </a:tr>
              <a:tr h="350769">
                <a:tc>
                  <a:txBody>
                    <a:bodyPr/>
                    <a:lstStyle/>
                    <a:p>
                      <a:pPr marL="0" marR="0" algn="l" defTabSz="914400" rtl="0" eaLnBrk="1" latinLnBrk="0" hangingPunct="1">
                        <a:lnSpc>
                          <a:spcPts val="900"/>
                        </a:lnSpc>
                        <a:spcBef>
                          <a:spcPts val="0"/>
                        </a:spcBef>
                        <a:spcAft>
                          <a:spcPts val="0"/>
                        </a:spcAft>
                        <a:buClr>
                          <a:srgbClr val="000000"/>
                        </a:buClr>
                        <a:buFont typeface="Arial"/>
                      </a:pPr>
                      <a:endParaRPr lang="en-NZ" sz="900" b="1" i="0" u="none" strike="noStrike" kern="1200" cap="all" spc="50">
                        <a:solidFill>
                          <a:srgbClr val="000000"/>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0" marT="72000" marB="0">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Onboarding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and orientation</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09</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739543"/>
                  </a:ext>
                </a:extLst>
              </a:tr>
              <a:tr h="271385">
                <a:tc>
                  <a:txBody>
                    <a:bodyPr/>
                    <a:lstStyle/>
                    <a:p>
                      <a:endParaRPr lang="en-NZ" sz="1500">
                        <a:latin typeface="Segoe UI" panose="020B0502040204020203" pitchFamily="34" charset="0"/>
                        <a:cs typeface="Segoe UI" panose="020B0502040204020203" pitchFamily="34" charset="0"/>
                      </a:endParaRP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Seeing the person</a:t>
                      </a:r>
                    </a:p>
                  </a:txBody>
                  <a:tcPr marL="0" marR="0" marT="0" marB="54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0" marB="54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10</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54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641383004"/>
                  </a:ext>
                </a:extLst>
              </a:tr>
              <a:tr h="350769">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Supporting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goals and needs</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13</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3727891"/>
                  </a:ext>
                </a:extLst>
              </a:tr>
              <a:tr h="350769">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Growing your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support network</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14</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534706761"/>
                  </a:ext>
                </a:extLst>
              </a:tr>
              <a:tr h="350769">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Building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team culture</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17</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876966725"/>
                  </a:ext>
                </a:extLst>
              </a:tr>
              <a:tr h="350769">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1100"/>
                        </a:lnSpc>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Role and </a:t>
                      </a:r>
                      <a:b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b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career moves</a:t>
                      </a:r>
                    </a:p>
                  </a:txBody>
                  <a:tcPr marL="0" marR="0" marT="3600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19</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18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84182795"/>
                  </a:ext>
                </a:extLst>
              </a:tr>
            </a:tbl>
          </a:graphicData>
        </a:graphic>
      </p:graphicFrame>
      <p:graphicFrame>
        <p:nvGraphicFramePr>
          <p:cNvPr id="20" name="Table 19">
            <a:extLst>
              <a:ext uri="{FF2B5EF4-FFF2-40B4-BE49-F238E27FC236}">
                <a16:creationId xmlns:a16="http://schemas.microsoft.com/office/drawing/2014/main" id="{F5FEDB63-471C-21A4-E316-9110ABA32EBD}"/>
              </a:ext>
            </a:extLst>
          </p:cNvPr>
          <p:cNvGraphicFramePr>
            <a:graphicFrameLocks noGrp="1"/>
          </p:cNvGraphicFramePr>
          <p:nvPr>
            <p:extLst>
              <p:ext uri="{D42A27DB-BD31-4B8C-83A1-F6EECF244321}">
                <p14:modId xmlns:p14="http://schemas.microsoft.com/office/powerpoint/2010/main" val="535538633"/>
              </p:ext>
            </p:extLst>
          </p:nvPr>
        </p:nvGraphicFramePr>
        <p:xfrm>
          <a:off x="523438" y="3933484"/>
          <a:ext cx="3266651" cy="1764000"/>
        </p:xfrm>
        <a:graphic>
          <a:graphicData uri="http://schemas.openxmlformats.org/drawingml/2006/table">
            <a:tbl>
              <a:tblPr firstRow="1" bandRow="1"/>
              <a:tblGrid>
                <a:gridCol w="1170000">
                  <a:extLst>
                    <a:ext uri="{9D8B030D-6E8A-4147-A177-3AD203B41FA5}">
                      <a16:colId xmlns:a16="http://schemas.microsoft.com/office/drawing/2014/main" val="3829537851"/>
                    </a:ext>
                  </a:extLst>
                </a:gridCol>
                <a:gridCol w="1162493">
                  <a:extLst>
                    <a:ext uri="{9D8B030D-6E8A-4147-A177-3AD203B41FA5}">
                      <a16:colId xmlns:a16="http://schemas.microsoft.com/office/drawing/2014/main" val="977047866"/>
                    </a:ext>
                  </a:extLst>
                </a:gridCol>
                <a:gridCol w="574158">
                  <a:extLst>
                    <a:ext uri="{9D8B030D-6E8A-4147-A177-3AD203B41FA5}">
                      <a16:colId xmlns:a16="http://schemas.microsoft.com/office/drawing/2014/main" val="1608779976"/>
                    </a:ext>
                  </a:extLst>
                </a:gridCol>
                <a:gridCol w="360000">
                  <a:extLst>
                    <a:ext uri="{9D8B030D-6E8A-4147-A177-3AD203B41FA5}">
                      <a16:colId xmlns:a16="http://schemas.microsoft.com/office/drawing/2014/main" val="1073068868"/>
                    </a:ext>
                  </a:extLst>
                </a:gridCol>
              </a:tblGrid>
              <a:tr h="384397">
                <a:tc>
                  <a:txBody>
                    <a:bodyPr/>
                    <a:lstStyle/>
                    <a:p>
                      <a:pPr marL="0" marR="0" algn="l" defTabSz="914400" rtl="0" eaLnBrk="1" latinLnBrk="0" hangingPunct="1">
                        <a:lnSpc>
                          <a:spcPts val="900"/>
                        </a:lnSpc>
                        <a:spcBef>
                          <a:spcPts val="0"/>
                        </a:spcBef>
                        <a:spcAft>
                          <a:spcPts val="0"/>
                        </a:spcAft>
                        <a:buClr>
                          <a:srgbClr val="000000"/>
                        </a:buClr>
                        <a:buFont typeface="Arial"/>
                      </a:pPr>
                      <a:r>
                        <a:rPr lang="en-NZ" sz="900" b="1" i="0" u="none" strike="noStrike" kern="1200" cap="all" spc="5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PRACTICE RESOURCES</a:t>
                      </a:r>
                    </a:p>
                  </a:txBody>
                  <a:tcPr marL="0" marT="72000" marB="0">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GB"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Your people question sheet</a:t>
                      </a: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 </a:t>
                      </a: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300"/>
                        </a:lnSpc>
                      </a:pPr>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11</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739543"/>
                  </a:ext>
                </a:extLst>
              </a:tr>
              <a:tr h="365177">
                <a:tc>
                  <a:txBody>
                    <a:bodyPr/>
                    <a:lstStyle/>
                    <a:p>
                      <a:endParaRPr lang="en-NZ" sz="1500">
                        <a:latin typeface="Segoe UI" panose="020B0502040204020203" pitchFamily="34" charset="0"/>
                        <a:cs typeface="Segoe UI" panose="020B0502040204020203" pitchFamily="34" charset="0"/>
                      </a:endParaRPr>
                    </a:p>
                  </a:txBody>
                  <a:tcPr marL="0" marR="0" marT="0" marB="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GB"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Capturing your support system</a:t>
                      </a: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 </a:t>
                      </a: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300"/>
                        </a:lnSpc>
                      </a:pPr>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15</a:t>
                      </a:r>
                      <a:endParaRPr lang="en-NZ" sz="900" b="0" i="0" u="none" strike="noStrike"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endParaRPr>
                    </a:p>
                  </a:txBody>
                  <a:tcPr marL="7200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641383004"/>
                  </a:ext>
                </a:extLst>
              </a:tr>
              <a:tr h="307518">
                <a:tc>
                  <a:txBody>
                    <a:bodyPr/>
                    <a:lstStyle/>
                    <a:p>
                      <a:endParaRPr lang="en-NZ" sz="1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100"/>
                        </a:lnSpc>
                        <a:spcBef>
                          <a:spcPts val="0"/>
                        </a:spcBef>
                        <a:spcAft>
                          <a:spcPts val="0"/>
                        </a:spcAft>
                        <a:buClrTx/>
                        <a:buSzTx/>
                        <a:buFont typeface="Arial" panose="020B0604020202020204" pitchFamily="34" charset="0"/>
                        <a:buNone/>
                        <a:tabLst/>
                        <a:defRPr/>
                      </a:pPr>
                      <a:r>
                        <a:rPr lang="en-NZ" sz="1000" b="0" i="0" u="none" strike="noStrike" kern="1200" cap="none">
                          <a:solidFill>
                            <a:schemeClr val="bg2">
                              <a:lumMod val="25000"/>
                            </a:schemeClr>
                          </a:solidFill>
                          <a:latin typeface="Segoe UI Semibold" panose="020B0702040204020203" pitchFamily="34" charset="0"/>
                          <a:ea typeface="+mn-ea"/>
                          <a:cs typeface="Segoe UI Semibold" panose="020B0702040204020203" pitchFamily="34" charset="0"/>
                          <a:sym typeface="Arial"/>
                        </a:rPr>
                        <a:t>Team commitment</a:t>
                      </a:r>
                    </a:p>
                  </a:txBody>
                  <a:tcPr marL="0" marR="0" marT="0" marB="360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indent="0" algn="l" defTabSz="914400" rtl="0" eaLnBrk="1" latinLnBrk="0" hangingPunct="1">
                        <a:lnSpc>
                          <a:spcPts val="1100"/>
                        </a:lnSpc>
                        <a:buFont typeface="Arial" panose="020B0604020202020204" pitchFamily="34" charset="0"/>
                        <a:buNone/>
                      </a:pPr>
                      <a:r>
                        <a:rPr lang="en-NZ" sz="800" b="0" i="0" u="none" strike="noStrike" kern="1200" cap="none">
                          <a:solidFill>
                            <a:schemeClr val="bg2">
                              <a:lumMod val="25000"/>
                            </a:schemeClr>
                          </a:solidFill>
                          <a:latin typeface="Segoe UI" panose="020B0502040204020203" pitchFamily="34" charset="0"/>
                          <a:ea typeface="+mn-ea"/>
                          <a:cs typeface="Segoe UI" panose="020B0502040204020203" pitchFamily="34" charset="0"/>
                          <a:sym typeface="Arial"/>
                        </a:rPr>
                        <a:t>…….………..</a:t>
                      </a:r>
                    </a:p>
                  </a:txBody>
                  <a:tcPr marL="0" marR="0" marT="0" marB="360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indent="0" algn="l" defTabSz="914400" rtl="0" eaLnBrk="1" latinLnBrk="0" hangingPunct="1">
                        <a:lnSpc>
                          <a:spcPts val="1100"/>
                        </a:lnSpc>
                        <a:buFont typeface="Arial" panose="020B0604020202020204" pitchFamily="34" charset="0"/>
                        <a:buNone/>
                      </a:pPr>
                      <a:r>
                        <a:rPr lang="en-NZ" sz="1100" b="0" i="0" u="none" strike="noStrike" kern="1200"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18</a:t>
                      </a:r>
                    </a:p>
                  </a:txBody>
                  <a:tcPr marL="72000" marR="0" marT="0" marB="3600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3727891"/>
                  </a:ext>
                </a:extLst>
              </a:tr>
              <a:tr h="365177">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Exit interview questions</a:t>
                      </a:r>
                    </a:p>
                  </a:txBody>
                  <a:tcPr marL="0" marR="0" marT="0" marB="72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300"/>
                        </a:lnSpc>
                      </a:pPr>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0" marB="72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kern="1200"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20</a:t>
                      </a:r>
                    </a:p>
                  </a:txBody>
                  <a:tcPr marL="72000" marR="0" marT="0" marB="72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534706761"/>
                  </a:ext>
                </a:extLst>
              </a:tr>
              <a:tr h="341731">
                <a:tc>
                  <a:txBody>
                    <a:bodyPr/>
                    <a:lstStyle/>
                    <a:p>
                      <a:endParaRPr lang="en-NZ" sz="1500">
                        <a:latin typeface="Segoe UI" panose="020B0502040204020203" pitchFamily="34" charset="0"/>
                        <a:cs typeface="Segoe UI" panose="020B0502040204020203" pitchFamily="34" charset="0"/>
                      </a:endParaRPr>
                    </a:p>
                  </a:txBody>
                  <a:tcPr marT="45721" marB="45721">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NZ" sz="1000" b="0" i="0" u="none" strike="noStrike" cap="none">
                          <a:solidFill>
                            <a:schemeClr val="bg2">
                              <a:lumMod val="25000"/>
                            </a:schemeClr>
                          </a:solidFill>
                          <a:latin typeface="Segoe UI Semibold" panose="020B0702040204020203" pitchFamily="34" charset="0"/>
                          <a:cs typeface="Segoe UI Semibold" panose="020B0702040204020203" pitchFamily="34" charset="0"/>
                          <a:sym typeface="Arial"/>
                        </a:rPr>
                        <a:t>Worker supports assessment</a:t>
                      </a:r>
                    </a:p>
                  </a:txBody>
                  <a:tcPr marL="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ts val="300"/>
                        </a:lnSpc>
                      </a:pPr>
                      <a:r>
                        <a:rPr lang="en-NZ" sz="800" b="0" i="0" u="none" strike="noStrike" cap="none">
                          <a:solidFill>
                            <a:schemeClr val="bg2">
                              <a:lumMod val="25000"/>
                            </a:schemeClr>
                          </a:solidFill>
                          <a:latin typeface="Segoe UI" panose="020B0502040204020203" pitchFamily="34" charset="0"/>
                          <a:cs typeface="Segoe UI" panose="020B0502040204020203" pitchFamily="34" charset="0"/>
                          <a:sym typeface="Arial"/>
                        </a:rPr>
                        <a:t>…….………..</a:t>
                      </a:r>
                    </a:p>
                  </a:txBody>
                  <a:tcPr marL="0" marR="0" marT="3600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l"/>
                      <a:r>
                        <a:rPr lang="en-NZ" sz="1100" b="0" i="0" u="none" strike="noStrike" kern="1200" cap="none">
                          <a:solidFill>
                            <a:schemeClr val="tx2">
                              <a:lumMod val="75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21</a:t>
                      </a:r>
                    </a:p>
                  </a:txBody>
                  <a:tcPr marL="72000" marR="0" marT="0" marB="36000" anchor="b">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876966725"/>
                  </a:ext>
                </a:extLst>
              </a:tr>
            </a:tbl>
          </a:graphicData>
        </a:graphic>
      </p:graphicFrame>
      <p:sp>
        <p:nvSpPr>
          <p:cNvPr id="35" name="Graphic 33">
            <a:extLst>
              <a:ext uri="{FF2B5EF4-FFF2-40B4-BE49-F238E27FC236}">
                <a16:creationId xmlns:a16="http://schemas.microsoft.com/office/drawing/2014/main" id="{964AC8F7-100A-0D92-DEE9-D6A65C76D6EF}"/>
              </a:ext>
            </a:extLst>
          </p:cNvPr>
          <p:cNvSpPr/>
          <p:nvPr/>
        </p:nvSpPr>
        <p:spPr>
          <a:xfrm rot="10180552">
            <a:off x="305536" y="1119157"/>
            <a:ext cx="1395389" cy="887265"/>
          </a:xfrm>
          <a:custGeom>
            <a:avLst/>
            <a:gdLst>
              <a:gd name="connsiteX0" fmla="*/ 85722 w 851204"/>
              <a:gd name="connsiteY0" fmla="*/ 222131 h 877235"/>
              <a:gd name="connsiteX1" fmla="*/ 69434 w 851204"/>
              <a:gd name="connsiteY1" fmla="*/ 230513 h 877235"/>
              <a:gd name="connsiteX2" fmla="*/ 68101 w 851204"/>
              <a:gd name="connsiteY2" fmla="*/ 229179 h 877235"/>
              <a:gd name="connsiteX3" fmla="*/ 90961 w 851204"/>
              <a:gd name="connsiteY3" fmla="*/ 202986 h 877235"/>
              <a:gd name="connsiteX4" fmla="*/ 162494 w 851204"/>
              <a:gd name="connsiteY4" fmla="*/ 133548 h 877235"/>
              <a:gd name="connsiteX5" fmla="*/ 289081 w 851204"/>
              <a:gd name="connsiteY5" fmla="*/ 35631 h 877235"/>
              <a:gd name="connsiteX6" fmla="*/ 369663 w 851204"/>
              <a:gd name="connsiteY6" fmla="*/ 3723 h 877235"/>
              <a:gd name="connsiteX7" fmla="*/ 411096 w 851204"/>
              <a:gd name="connsiteY7" fmla="*/ 1722 h 877235"/>
              <a:gd name="connsiteX8" fmla="*/ 410048 w 851204"/>
              <a:gd name="connsiteY8" fmla="*/ 4389 h 877235"/>
              <a:gd name="connsiteX9" fmla="*/ 324419 w 851204"/>
              <a:gd name="connsiteY9" fmla="*/ 29821 h 877235"/>
              <a:gd name="connsiteX10" fmla="*/ 232883 w 851204"/>
              <a:gd name="connsiteY10" fmla="*/ 86304 h 877235"/>
              <a:gd name="connsiteX11" fmla="*/ 221453 w 851204"/>
              <a:gd name="connsiteY11" fmla="*/ 96877 h 877235"/>
              <a:gd name="connsiteX12" fmla="*/ 237074 w 851204"/>
              <a:gd name="connsiteY12" fmla="*/ 93353 h 877235"/>
              <a:gd name="connsiteX13" fmla="*/ 331181 w 851204"/>
              <a:gd name="connsiteY13" fmla="*/ 40680 h 877235"/>
              <a:gd name="connsiteX14" fmla="*/ 397571 w 851204"/>
              <a:gd name="connsiteY14" fmla="*/ 16962 h 877235"/>
              <a:gd name="connsiteX15" fmla="*/ 456721 w 851204"/>
              <a:gd name="connsiteY15" fmla="*/ 12962 h 877235"/>
              <a:gd name="connsiteX16" fmla="*/ 492059 w 851204"/>
              <a:gd name="connsiteY16" fmla="*/ 12771 h 877235"/>
              <a:gd name="connsiteX17" fmla="*/ 579879 w 851204"/>
              <a:gd name="connsiteY17" fmla="*/ 19534 h 877235"/>
              <a:gd name="connsiteX18" fmla="*/ 704276 w 851204"/>
              <a:gd name="connsiteY18" fmla="*/ 84209 h 877235"/>
              <a:gd name="connsiteX19" fmla="*/ 844960 w 851204"/>
              <a:gd name="connsiteY19" fmla="*/ 346527 h 877235"/>
              <a:gd name="connsiteX20" fmla="*/ 824386 w 851204"/>
              <a:gd name="connsiteY20" fmla="*/ 584367 h 877235"/>
              <a:gd name="connsiteX21" fmla="*/ 694656 w 851204"/>
              <a:gd name="connsiteY21" fmla="*/ 762389 h 877235"/>
              <a:gd name="connsiteX22" fmla="*/ 635601 w 851204"/>
              <a:gd name="connsiteY22" fmla="*/ 804204 h 877235"/>
              <a:gd name="connsiteX23" fmla="*/ 443100 w 851204"/>
              <a:gd name="connsiteY23" fmla="*/ 875260 h 877235"/>
              <a:gd name="connsiteX24" fmla="*/ 176876 w 851204"/>
              <a:gd name="connsiteY24" fmla="*/ 808776 h 877235"/>
              <a:gd name="connsiteX25" fmla="*/ 76959 w 851204"/>
              <a:gd name="connsiteY25" fmla="*/ 689332 h 877235"/>
              <a:gd name="connsiteX26" fmla="*/ 50670 w 851204"/>
              <a:gd name="connsiteY26" fmla="*/ 641612 h 877235"/>
              <a:gd name="connsiteX27" fmla="*/ 2474 w 851204"/>
              <a:gd name="connsiteY27" fmla="*/ 506643 h 877235"/>
              <a:gd name="connsiteX28" fmla="*/ 65148 w 851204"/>
              <a:gd name="connsiteY28" fmla="*/ 257564 h 877235"/>
              <a:gd name="connsiteX29" fmla="*/ 80102 w 851204"/>
              <a:gd name="connsiteY29" fmla="*/ 234704 h 877235"/>
              <a:gd name="connsiteX30" fmla="*/ 85627 w 851204"/>
              <a:gd name="connsiteY30" fmla="*/ 222131 h 877235"/>
              <a:gd name="connsiteX31" fmla="*/ 64196 w 851204"/>
              <a:gd name="connsiteY31" fmla="*/ 500642 h 877235"/>
              <a:gd name="connsiteX32" fmla="*/ 79245 w 851204"/>
              <a:gd name="connsiteY32" fmla="*/ 619228 h 877235"/>
              <a:gd name="connsiteX33" fmla="*/ 120298 w 851204"/>
              <a:gd name="connsiteY33" fmla="*/ 684570 h 877235"/>
              <a:gd name="connsiteX34" fmla="*/ 284223 w 851204"/>
              <a:gd name="connsiteY34" fmla="*/ 770771 h 877235"/>
              <a:gd name="connsiteX35" fmla="*/ 444053 w 851204"/>
              <a:gd name="connsiteY35" fmla="*/ 797822 h 877235"/>
              <a:gd name="connsiteX36" fmla="*/ 614741 w 851204"/>
              <a:gd name="connsiteY36" fmla="*/ 775057 h 877235"/>
              <a:gd name="connsiteX37" fmla="*/ 677796 w 851204"/>
              <a:gd name="connsiteY37" fmla="*/ 729813 h 877235"/>
              <a:gd name="connsiteX38" fmla="*/ 762854 w 851204"/>
              <a:gd name="connsiteY38" fmla="*/ 584557 h 877235"/>
              <a:gd name="connsiteX39" fmla="*/ 801145 w 851204"/>
              <a:gd name="connsiteY39" fmla="*/ 432252 h 877235"/>
              <a:gd name="connsiteX40" fmla="*/ 764283 w 851204"/>
              <a:gd name="connsiteY40" fmla="*/ 241752 h 877235"/>
              <a:gd name="connsiteX41" fmla="*/ 677606 w 851204"/>
              <a:gd name="connsiteY41" fmla="*/ 135072 h 877235"/>
              <a:gd name="connsiteX42" fmla="*/ 524158 w 851204"/>
              <a:gd name="connsiteY42" fmla="*/ 49443 h 877235"/>
              <a:gd name="connsiteX43" fmla="*/ 452720 w 851204"/>
              <a:gd name="connsiteY43" fmla="*/ 41442 h 877235"/>
              <a:gd name="connsiteX44" fmla="*/ 258982 w 851204"/>
              <a:gd name="connsiteY44" fmla="*/ 112212 h 877235"/>
              <a:gd name="connsiteX45" fmla="*/ 145444 w 851204"/>
              <a:gd name="connsiteY45" fmla="*/ 215368 h 877235"/>
              <a:gd name="connsiteX46" fmla="*/ 64196 w 851204"/>
              <a:gd name="connsiteY46" fmla="*/ 500547 h 877235"/>
              <a:gd name="connsiteX47" fmla="*/ 527968 w 851204"/>
              <a:gd name="connsiteY47" fmla="*/ 824111 h 877235"/>
              <a:gd name="connsiteX48" fmla="*/ 485010 w 851204"/>
              <a:gd name="connsiteY48" fmla="*/ 826016 h 877235"/>
              <a:gd name="connsiteX49" fmla="*/ 444910 w 851204"/>
              <a:gd name="connsiteY49" fmla="*/ 824111 h 877235"/>
              <a:gd name="connsiteX50" fmla="*/ 404905 w 851204"/>
              <a:gd name="connsiteY50" fmla="*/ 820587 h 877235"/>
              <a:gd name="connsiteX51" fmla="*/ 364995 w 851204"/>
              <a:gd name="connsiteY51" fmla="*/ 815824 h 877235"/>
              <a:gd name="connsiteX52" fmla="*/ 327086 w 851204"/>
              <a:gd name="connsiteY52" fmla="*/ 808680 h 877235"/>
              <a:gd name="connsiteX53" fmla="*/ 288033 w 851204"/>
              <a:gd name="connsiteY53" fmla="*/ 799251 h 877235"/>
              <a:gd name="connsiteX54" fmla="*/ 249647 w 851204"/>
              <a:gd name="connsiteY54" fmla="*/ 787440 h 877235"/>
              <a:gd name="connsiteX55" fmla="*/ 212214 w 851204"/>
              <a:gd name="connsiteY55" fmla="*/ 772866 h 877235"/>
              <a:gd name="connsiteX56" fmla="*/ 176114 w 851204"/>
              <a:gd name="connsiteY56" fmla="*/ 755245 h 877235"/>
              <a:gd name="connsiteX57" fmla="*/ 141634 w 851204"/>
              <a:gd name="connsiteY57" fmla="*/ 738862 h 877235"/>
              <a:gd name="connsiteX58" fmla="*/ 335944 w 851204"/>
              <a:gd name="connsiteY58" fmla="*/ 844399 h 877235"/>
              <a:gd name="connsiteX59" fmla="*/ 527873 w 851204"/>
              <a:gd name="connsiteY59" fmla="*/ 824111 h 877235"/>
              <a:gd name="connsiteX60" fmla="*/ 40193 w 851204"/>
              <a:gd name="connsiteY60" fmla="*/ 551220 h 877235"/>
              <a:gd name="connsiteX61" fmla="*/ 40097 w 851204"/>
              <a:gd name="connsiteY61" fmla="*/ 526074 h 877235"/>
              <a:gd name="connsiteX62" fmla="*/ 42574 w 851204"/>
              <a:gd name="connsiteY62" fmla="*/ 417012 h 877235"/>
              <a:gd name="connsiteX63" fmla="*/ 80102 w 851204"/>
              <a:gd name="connsiteY63" fmla="*/ 282710 h 877235"/>
              <a:gd name="connsiteX64" fmla="*/ 85913 w 851204"/>
              <a:gd name="connsiteY64" fmla="*/ 265470 h 877235"/>
              <a:gd name="connsiteX65" fmla="*/ 22952 w 851204"/>
              <a:gd name="connsiteY65" fmla="*/ 432538 h 877235"/>
              <a:gd name="connsiteX66" fmla="*/ 40288 w 851204"/>
              <a:gd name="connsiteY66" fmla="*/ 551220 h 87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1204" h="877235">
                <a:moveTo>
                  <a:pt x="85722" y="222131"/>
                </a:moveTo>
                <a:cubicBezTo>
                  <a:pt x="78197" y="226036"/>
                  <a:pt x="73816" y="228227"/>
                  <a:pt x="69434" y="230513"/>
                </a:cubicBezTo>
                <a:cubicBezTo>
                  <a:pt x="68958" y="230037"/>
                  <a:pt x="68482" y="229656"/>
                  <a:pt x="68101" y="229179"/>
                </a:cubicBezTo>
                <a:cubicBezTo>
                  <a:pt x="75721" y="220416"/>
                  <a:pt x="82769" y="211082"/>
                  <a:pt x="90961" y="202986"/>
                </a:cubicBezTo>
                <a:cubicBezTo>
                  <a:pt x="114583" y="179649"/>
                  <a:pt x="139824" y="157837"/>
                  <a:pt x="162494" y="133548"/>
                </a:cubicBezTo>
                <a:cubicBezTo>
                  <a:pt x="199546" y="94020"/>
                  <a:pt x="240122" y="59158"/>
                  <a:pt x="289081" y="35631"/>
                </a:cubicBezTo>
                <a:cubicBezTo>
                  <a:pt x="315084" y="23154"/>
                  <a:pt x="342421" y="13343"/>
                  <a:pt x="369663" y="3723"/>
                </a:cubicBezTo>
                <a:cubicBezTo>
                  <a:pt x="382807" y="-945"/>
                  <a:pt x="397094" y="-754"/>
                  <a:pt x="411096" y="1722"/>
                </a:cubicBezTo>
                <a:cubicBezTo>
                  <a:pt x="410620" y="2961"/>
                  <a:pt x="410334" y="4389"/>
                  <a:pt x="410048" y="4389"/>
                </a:cubicBezTo>
                <a:cubicBezTo>
                  <a:pt x="378902" y="4199"/>
                  <a:pt x="351565" y="17058"/>
                  <a:pt x="324419" y="29821"/>
                </a:cubicBezTo>
                <a:cubicBezTo>
                  <a:pt x="291843" y="45156"/>
                  <a:pt x="261173" y="64016"/>
                  <a:pt x="232883" y="86304"/>
                </a:cubicBezTo>
                <a:cubicBezTo>
                  <a:pt x="229264" y="89162"/>
                  <a:pt x="226025" y="92591"/>
                  <a:pt x="221453" y="96877"/>
                </a:cubicBezTo>
                <a:cubicBezTo>
                  <a:pt x="229169" y="100211"/>
                  <a:pt x="232979" y="95639"/>
                  <a:pt x="237074" y="93353"/>
                </a:cubicBezTo>
                <a:cubicBezTo>
                  <a:pt x="268412" y="75827"/>
                  <a:pt x="299559" y="57825"/>
                  <a:pt x="331181" y="40680"/>
                </a:cubicBezTo>
                <a:cubicBezTo>
                  <a:pt x="352041" y="29440"/>
                  <a:pt x="373949" y="20201"/>
                  <a:pt x="397571" y="16962"/>
                </a:cubicBezTo>
                <a:cubicBezTo>
                  <a:pt x="417097" y="14295"/>
                  <a:pt x="436909" y="13819"/>
                  <a:pt x="456721" y="12962"/>
                </a:cubicBezTo>
                <a:cubicBezTo>
                  <a:pt x="468532" y="12390"/>
                  <a:pt x="480343" y="13819"/>
                  <a:pt x="492059" y="12771"/>
                </a:cubicBezTo>
                <a:cubicBezTo>
                  <a:pt x="521777" y="10200"/>
                  <a:pt x="551018" y="13152"/>
                  <a:pt x="579879" y="19534"/>
                </a:cubicBezTo>
                <a:cubicBezTo>
                  <a:pt x="626933" y="30012"/>
                  <a:pt x="668366" y="52491"/>
                  <a:pt x="704276" y="84209"/>
                </a:cubicBezTo>
                <a:cubicBezTo>
                  <a:pt x="783619" y="154122"/>
                  <a:pt x="829053" y="242610"/>
                  <a:pt x="844960" y="346527"/>
                </a:cubicBezTo>
                <a:cubicBezTo>
                  <a:pt x="857343" y="427395"/>
                  <a:pt x="851723" y="506928"/>
                  <a:pt x="824386" y="584367"/>
                </a:cubicBezTo>
                <a:cubicBezTo>
                  <a:pt x="798954" y="656471"/>
                  <a:pt x="756949" y="716859"/>
                  <a:pt x="694656" y="762389"/>
                </a:cubicBezTo>
                <a:cubicBezTo>
                  <a:pt x="675225" y="776581"/>
                  <a:pt x="655508" y="790488"/>
                  <a:pt x="635601" y="804204"/>
                </a:cubicBezTo>
                <a:cubicBezTo>
                  <a:pt x="577498" y="844209"/>
                  <a:pt x="513680" y="868497"/>
                  <a:pt x="443100" y="875260"/>
                </a:cubicBezTo>
                <a:cubicBezTo>
                  <a:pt x="346421" y="884499"/>
                  <a:pt x="257839" y="861163"/>
                  <a:pt x="176876" y="808776"/>
                </a:cubicBezTo>
                <a:cubicBezTo>
                  <a:pt x="131633" y="779439"/>
                  <a:pt x="99724" y="738100"/>
                  <a:pt x="76959" y="689332"/>
                </a:cubicBezTo>
                <a:cubicBezTo>
                  <a:pt x="69339" y="672949"/>
                  <a:pt x="60767" y="656661"/>
                  <a:pt x="50670" y="641612"/>
                </a:cubicBezTo>
                <a:cubicBezTo>
                  <a:pt x="23238" y="600559"/>
                  <a:pt x="8379" y="555411"/>
                  <a:pt x="2474" y="506643"/>
                </a:cubicBezTo>
                <a:cubicBezTo>
                  <a:pt x="-8575" y="415488"/>
                  <a:pt x="18285" y="334050"/>
                  <a:pt x="65148" y="257564"/>
                </a:cubicBezTo>
                <a:cubicBezTo>
                  <a:pt x="69911" y="249753"/>
                  <a:pt x="75340" y="242419"/>
                  <a:pt x="80102" y="234704"/>
                </a:cubicBezTo>
                <a:cubicBezTo>
                  <a:pt x="81912" y="231846"/>
                  <a:pt x="82865" y="228417"/>
                  <a:pt x="85627" y="222131"/>
                </a:cubicBezTo>
                <a:close/>
                <a:moveTo>
                  <a:pt x="64196" y="500642"/>
                </a:moveTo>
                <a:cubicBezTo>
                  <a:pt x="63815" y="531693"/>
                  <a:pt x="69053" y="575604"/>
                  <a:pt x="79245" y="619228"/>
                </a:cubicBezTo>
                <a:cubicBezTo>
                  <a:pt x="85532" y="646184"/>
                  <a:pt x="99724" y="666758"/>
                  <a:pt x="120298" y="684570"/>
                </a:cubicBezTo>
                <a:cubicBezTo>
                  <a:pt x="168304" y="726003"/>
                  <a:pt x="223454" y="753721"/>
                  <a:pt x="284223" y="770771"/>
                </a:cubicBezTo>
                <a:cubicBezTo>
                  <a:pt x="336516" y="785439"/>
                  <a:pt x="390046" y="792774"/>
                  <a:pt x="444053" y="797822"/>
                </a:cubicBezTo>
                <a:cubicBezTo>
                  <a:pt x="503013" y="803346"/>
                  <a:pt x="559305" y="794393"/>
                  <a:pt x="614741" y="775057"/>
                </a:cubicBezTo>
                <a:cubicBezTo>
                  <a:pt x="640554" y="766009"/>
                  <a:pt x="660556" y="750578"/>
                  <a:pt x="677796" y="729813"/>
                </a:cubicBezTo>
                <a:cubicBezTo>
                  <a:pt x="714087" y="685903"/>
                  <a:pt x="741614" y="637135"/>
                  <a:pt x="762854" y="584557"/>
                </a:cubicBezTo>
                <a:cubicBezTo>
                  <a:pt x="782666" y="535599"/>
                  <a:pt x="796859" y="484926"/>
                  <a:pt x="801145" y="432252"/>
                </a:cubicBezTo>
                <a:cubicBezTo>
                  <a:pt x="806479" y="365673"/>
                  <a:pt x="792954" y="301950"/>
                  <a:pt x="764283" y="241752"/>
                </a:cubicBezTo>
                <a:cubicBezTo>
                  <a:pt x="744090" y="199271"/>
                  <a:pt x="713325" y="164790"/>
                  <a:pt x="677606" y="135072"/>
                </a:cubicBezTo>
                <a:cubicBezTo>
                  <a:pt x="631886" y="97068"/>
                  <a:pt x="582165" y="65635"/>
                  <a:pt x="524158" y="49443"/>
                </a:cubicBezTo>
                <a:cubicBezTo>
                  <a:pt x="500822" y="42966"/>
                  <a:pt x="477009" y="37346"/>
                  <a:pt x="452720" y="41442"/>
                </a:cubicBezTo>
                <a:cubicBezTo>
                  <a:pt x="383855" y="53062"/>
                  <a:pt x="318609" y="75255"/>
                  <a:pt x="258982" y="112212"/>
                </a:cubicBezTo>
                <a:cubicBezTo>
                  <a:pt x="214881" y="139549"/>
                  <a:pt x="174686" y="171648"/>
                  <a:pt x="145444" y="215368"/>
                </a:cubicBezTo>
                <a:cubicBezTo>
                  <a:pt x="90389" y="297474"/>
                  <a:pt x="63243" y="387961"/>
                  <a:pt x="64196" y="500547"/>
                </a:cubicBezTo>
                <a:close/>
                <a:moveTo>
                  <a:pt x="527968" y="824111"/>
                </a:moveTo>
                <a:cubicBezTo>
                  <a:pt x="511490" y="824873"/>
                  <a:pt x="498250" y="826111"/>
                  <a:pt x="485010" y="826016"/>
                </a:cubicBezTo>
                <a:cubicBezTo>
                  <a:pt x="471675" y="826016"/>
                  <a:pt x="458245" y="824968"/>
                  <a:pt x="444910" y="824111"/>
                </a:cubicBezTo>
                <a:cubicBezTo>
                  <a:pt x="431575" y="823159"/>
                  <a:pt x="418240" y="822015"/>
                  <a:pt x="404905" y="820587"/>
                </a:cubicBezTo>
                <a:cubicBezTo>
                  <a:pt x="391570" y="819253"/>
                  <a:pt x="378235" y="817824"/>
                  <a:pt x="364995" y="815824"/>
                </a:cubicBezTo>
                <a:cubicBezTo>
                  <a:pt x="352327" y="813919"/>
                  <a:pt x="339659" y="811443"/>
                  <a:pt x="327086" y="808680"/>
                </a:cubicBezTo>
                <a:cubicBezTo>
                  <a:pt x="314037" y="805823"/>
                  <a:pt x="300987" y="802775"/>
                  <a:pt x="288033" y="799251"/>
                </a:cubicBezTo>
                <a:cubicBezTo>
                  <a:pt x="275079" y="795726"/>
                  <a:pt x="262316" y="791821"/>
                  <a:pt x="249647" y="787440"/>
                </a:cubicBezTo>
                <a:cubicBezTo>
                  <a:pt x="236979" y="783058"/>
                  <a:pt x="224501" y="778296"/>
                  <a:pt x="212214" y="772866"/>
                </a:cubicBezTo>
                <a:cubicBezTo>
                  <a:pt x="199927" y="767437"/>
                  <a:pt x="188211" y="760960"/>
                  <a:pt x="176114" y="755245"/>
                </a:cubicBezTo>
                <a:cubicBezTo>
                  <a:pt x="164589" y="749816"/>
                  <a:pt x="155255" y="739815"/>
                  <a:pt x="141634" y="738862"/>
                </a:cubicBezTo>
                <a:cubicBezTo>
                  <a:pt x="191831" y="800870"/>
                  <a:pt x="260887" y="828111"/>
                  <a:pt x="335944" y="844399"/>
                </a:cubicBezTo>
                <a:cubicBezTo>
                  <a:pt x="409953" y="860401"/>
                  <a:pt x="507013" y="843351"/>
                  <a:pt x="527873" y="824111"/>
                </a:cubicBezTo>
                <a:close/>
                <a:moveTo>
                  <a:pt x="40193" y="551220"/>
                </a:moveTo>
                <a:cubicBezTo>
                  <a:pt x="40193" y="541504"/>
                  <a:pt x="40955" y="533694"/>
                  <a:pt x="40097" y="526074"/>
                </a:cubicBezTo>
                <a:cubicBezTo>
                  <a:pt x="35621" y="489593"/>
                  <a:pt x="38573" y="453207"/>
                  <a:pt x="42574" y="417012"/>
                </a:cubicBezTo>
                <a:cubicBezTo>
                  <a:pt x="47717" y="370340"/>
                  <a:pt x="61719" y="325858"/>
                  <a:pt x="80102" y="282710"/>
                </a:cubicBezTo>
                <a:cubicBezTo>
                  <a:pt x="82103" y="278043"/>
                  <a:pt x="83341" y="273185"/>
                  <a:pt x="85913" y="265470"/>
                </a:cubicBezTo>
                <a:cubicBezTo>
                  <a:pt x="60576" y="286901"/>
                  <a:pt x="26858" y="379103"/>
                  <a:pt x="22952" y="432538"/>
                </a:cubicBezTo>
                <a:cubicBezTo>
                  <a:pt x="19238" y="481973"/>
                  <a:pt x="26381" y="535218"/>
                  <a:pt x="40288" y="551220"/>
                </a:cubicBezTo>
                <a:close/>
              </a:path>
            </a:pathLst>
          </a:custGeom>
          <a:solidFill>
            <a:schemeClr val="accent3"/>
          </a:solidFill>
          <a:ln w="9525" cap="flat">
            <a:noFill/>
            <a:prstDash val="solid"/>
            <a:miter/>
          </a:ln>
        </p:spPr>
        <p:txBody>
          <a:bodyPr rtlCol="0" anchor="ctr"/>
          <a:lstStyle/>
          <a:p>
            <a:endParaRPr lang="en-NZ"/>
          </a:p>
        </p:txBody>
      </p:sp>
      <p:grpSp>
        <p:nvGrpSpPr>
          <p:cNvPr id="58" name="Group 57">
            <a:extLst>
              <a:ext uri="{FF2B5EF4-FFF2-40B4-BE49-F238E27FC236}">
                <a16:creationId xmlns:a16="http://schemas.microsoft.com/office/drawing/2014/main" id="{E6A5823B-5D11-43E0-9072-D6357812254B}"/>
              </a:ext>
            </a:extLst>
          </p:cNvPr>
          <p:cNvGrpSpPr/>
          <p:nvPr/>
        </p:nvGrpSpPr>
        <p:grpSpPr>
          <a:xfrm rot="10800000">
            <a:off x="9010205" y="4912608"/>
            <a:ext cx="636518" cy="372884"/>
            <a:chOff x="4652961" y="3267168"/>
            <a:chExt cx="598074" cy="395768"/>
          </a:xfrm>
        </p:grpSpPr>
        <p:sp>
          <p:nvSpPr>
            <p:cNvPr id="59" name="Free-form: Shape 58">
              <a:extLst>
                <a:ext uri="{FF2B5EF4-FFF2-40B4-BE49-F238E27FC236}">
                  <a16:creationId xmlns:a16="http://schemas.microsoft.com/office/drawing/2014/main" id="{577D8475-DAF6-8779-63AA-AF8B4FEAD995}"/>
                </a:ext>
              </a:extLst>
            </p:cNvPr>
            <p:cNvSpPr/>
            <p:nvPr/>
          </p:nvSpPr>
          <p:spPr>
            <a:xfrm>
              <a:off x="4927531" y="3267168"/>
              <a:ext cx="314395" cy="188258"/>
            </a:xfrm>
            <a:custGeom>
              <a:avLst/>
              <a:gdLst>
                <a:gd name="connsiteX0" fmla="*/ 3370 w 314395"/>
                <a:gd name="connsiteY0" fmla="*/ 70391 h 188258"/>
                <a:gd name="connsiteX1" fmla="*/ 83665 w 314395"/>
                <a:gd name="connsiteY1" fmla="*/ 124208 h 188258"/>
                <a:gd name="connsiteX2" fmla="*/ 169581 w 314395"/>
                <a:gd name="connsiteY2" fmla="*/ 168404 h 188258"/>
                <a:gd name="connsiteX3" fmla="*/ 211777 w 314395"/>
                <a:gd name="connsiteY3" fmla="*/ 176119 h 188258"/>
                <a:gd name="connsiteX4" fmla="*/ 253972 w 314395"/>
                <a:gd name="connsiteY4" fmla="*/ 187168 h 188258"/>
                <a:gd name="connsiteX5" fmla="*/ 274737 w 314395"/>
                <a:gd name="connsiteY5" fmla="*/ 169261 h 188258"/>
                <a:gd name="connsiteX6" fmla="*/ 288453 w 314395"/>
                <a:gd name="connsiteY6" fmla="*/ 158402 h 188258"/>
                <a:gd name="connsiteX7" fmla="*/ 306265 w 314395"/>
                <a:gd name="connsiteY7" fmla="*/ 144210 h 188258"/>
                <a:gd name="connsiteX8" fmla="*/ 306265 w 314395"/>
                <a:gd name="connsiteY8" fmla="*/ 144401 h 188258"/>
                <a:gd name="connsiteX9" fmla="*/ 310360 w 314395"/>
                <a:gd name="connsiteY9" fmla="*/ 119255 h 188258"/>
                <a:gd name="connsiteX10" fmla="*/ 270355 w 314395"/>
                <a:gd name="connsiteY10" fmla="*/ 109539 h 188258"/>
                <a:gd name="connsiteX11" fmla="*/ 184535 w 314395"/>
                <a:gd name="connsiteY11" fmla="*/ 89822 h 188258"/>
                <a:gd name="connsiteX12" fmla="*/ 184535 w 314395"/>
                <a:gd name="connsiteY12" fmla="*/ 89822 h 188258"/>
                <a:gd name="connsiteX13" fmla="*/ 114241 w 314395"/>
                <a:gd name="connsiteY13" fmla="*/ 52865 h 188258"/>
                <a:gd name="connsiteX14" fmla="*/ 53471 w 314395"/>
                <a:gd name="connsiteY14" fmla="*/ 7812 h 188258"/>
                <a:gd name="connsiteX15" fmla="*/ 51757 w 314395"/>
                <a:gd name="connsiteY15" fmla="*/ 8860 h 188258"/>
                <a:gd name="connsiteX16" fmla="*/ 51566 w 314395"/>
                <a:gd name="connsiteY16" fmla="*/ 8288 h 188258"/>
                <a:gd name="connsiteX17" fmla="*/ 53471 w 314395"/>
                <a:gd name="connsiteY17" fmla="*/ 7907 h 188258"/>
                <a:gd name="connsiteX18" fmla="*/ 39660 w 314395"/>
                <a:gd name="connsiteY18" fmla="*/ 2954 h 188258"/>
                <a:gd name="connsiteX19" fmla="*/ 22134 w 314395"/>
                <a:gd name="connsiteY19" fmla="*/ 20957 h 188258"/>
                <a:gd name="connsiteX20" fmla="*/ 4227 w 314395"/>
                <a:gd name="connsiteY20" fmla="*/ 42293 h 188258"/>
                <a:gd name="connsiteX21" fmla="*/ 3274 w 314395"/>
                <a:gd name="connsiteY21" fmla="*/ 70487 h 18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395" h="188258">
                  <a:moveTo>
                    <a:pt x="3370" y="70391"/>
                  </a:moveTo>
                  <a:cubicBezTo>
                    <a:pt x="29659" y="88965"/>
                    <a:pt x="56519" y="106872"/>
                    <a:pt x="83665" y="124208"/>
                  </a:cubicBezTo>
                  <a:cubicBezTo>
                    <a:pt x="111002" y="141543"/>
                    <a:pt x="138815" y="158117"/>
                    <a:pt x="169581" y="168404"/>
                  </a:cubicBezTo>
                  <a:cubicBezTo>
                    <a:pt x="183297" y="172976"/>
                    <a:pt x="197489" y="173928"/>
                    <a:pt x="211777" y="176119"/>
                  </a:cubicBezTo>
                  <a:cubicBezTo>
                    <a:pt x="226540" y="178405"/>
                    <a:pt x="239875" y="182691"/>
                    <a:pt x="253972" y="187168"/>
                  </a:cubicBezTo>
                  <a:cubicBezTo>
                    <a:pt x="269689" y="192121"/>
                    <a:pt x="267879" y="179167"/>
                    <a:pt x="274737" y="169261"/>
                  </a:cubicBezTo>
                  <a:cubicBezTo>
                    <a:pt x="278452" y="163927"/>
                    <a:pt x="283119" y="161450"/>
                    <a:pt x="288453" y="158402"/>
                  </a:cubicBezTo>
                  <a:cubicBezTo>
                    <a:pt x="295216" y="154497"/>
                    <a:pt x="300264" y="149068"/>
                    <a:pt x="306265" y="144210"/>
                  </a:cubicBezTo>
                  <a:lnTo>
                    <a:pt x="306265" y="144401"/>
                  </a:lnTo>
                  <a:cubicBezTo>
                    <a:pt x="306265" y="135352"/>
                    <a:pt x="321409" y="126875"/>
                    <a:pt x="310360" y="119255"/>
                  </a:cubicBezTo>
                  <a:cubicBezTo>
                    <a:pt x="300550" y="112492"/>
                    <a:pt x="281881" y="112016"/>
                    <a:pt x="270355" y="109539"/>
                  </a:cubicBezTo>
                  <a:cubicBezTo>
                    <a:pt x="241685" y="103253"/>
                    <a:pt x="213110" y="96490"/>
                    <a:pt x="184535" y="89822"/>
                  </a:cubicBezTo>
                  <a:cubicBezTo>
                    <a:pt x="184535" y="89822"/>
                    <a:pt x="184535" y="89822"/>
                    <a:pt x="184535" y="89822"/>
                  </a:cubicBezTo>
                  <a:cubicBezTo>
                    <a:pt x="160342" y="78773"/>
                    <a:pt x="136148" y="68201"/>
                    <a:pt x="114241" y="52865"/>
                  </a:cubicBezTo>
                  <a:cubicBezTo>
                    <a:pt x="93571" y="38387"/>
                    <a:pt x="73188" y="23338"/>
                    <a:pt x="53471" y="7812"/>
                  </a:cubicBezTo>
                  <a:cubicBezTo>
                    <a:pt x="52804" y="8098"/>
                    <a:pt x="52328" y="8479"/>
                    <a:pt x="51757" y="8860"/>
                  </a:cubicBezTo>
                  <a:cubicBezTo>
                    <a:pt x="51757" y="8479"/>
                    <a:pt x="51757" y="8288"/>
                    <a:pt x="51566" y="8288"/>
                  </a:cubicBezTo>
                  <a:cubicBezTo>
                    <a:pt x="52138" y="8098"/>
                    <a:pt x="52804" y="7907"/>
                    <a:pt x="53471" y="7907"/>
                  </a:cubicBezTo>
                  <a:cubicBezTo>
                    <a:pt x="49471" y="-189"/>
                    <a:pt x="46994" y="-2475"/>
                    <a:pt x="39660" y="2954"/>
                  </a:cubicBezTo>
                  <a:cubicBezTo>
                    <a:pt x="32326" y="8384"/>
                    <a:pt x="27754" y="14003"/>
                    <a:pt x="22134" y="20957"/>
                  </a:cubicBezTo>
                  <a:cubicBezTo>
                    <a:pt x="16705" y="27815"/>
                    <a:pt x="8894" y="34863"/>
                    <a:pt x="4227" y="42293"/>
                  </a:cubicBezTo>
                  <a:cubicBezTo>
                    <a:pt x="-1679" y="51818"/>
                    <a:pt x="-821" y="60581"/>
                    <a:pt x="3274" y="70487"/>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60" name="Free-form: Shape 59">
              <a:extLst>
                <a:ext uri="{FF2B5EF4-FFF2-40B4-BE49-F238E27FC236}">
                  <a16:creationId xmlns:a16="http://schemas.microsoft.com/office/drawing/2014/main" id="{29867955-CDCE-EB4A-9D9B-000B7A33DB3B}"/>
                </a:ext>
              </a:extLst>
            </p:cNvPr>
            <p:cNvSpPr/>
            <p:nvPr/>
          </p:nvSpPr>
          <p:spPr>
            <a:xfrm rot="20634894">
              <a:off x="4910135" y="3457539"/>
              <a:ext cx="339198" cy="205397"/>
            </a:xfrm>
            <a:custGeom>
              <a:avLst/>
              <a:gdLst>
                <a:gd name="connsiteX0" fmla="*/ 335662 w 339198"/>
                <a:gd name="connsiteY0" fmla="*/ 6739 h 205399"/>
                <a:gd name="connsiteX1" fmla="*/ 294895 w 339198"/>
                <a:gd name="connsiteY1" fmla="*/ 3691 h 205399"/>
                <a:gd name="connsiteX2" fmla="*/ 238126 w 339198"/>
                <a:gd name="connsiteY2" fmla="*/ 16835 h 205399"/>
                <a:gd name="connsiteX3" fmla="*/ 125160 w 339198"/>
                <a:gd name="connsiteY3" fmla="*/ 47696 h 205399"/>
                <a:gd name="connsiteX4" fmla="*/ 78963 w 339198"/>
                <a:gd name="connsiteY4" fmla="*/ 66270 h 205399"/>
                <a:gd name="connsiteX5" fmla="*/ 37530 w 339198"/>
                <a:gd name="connsiteY5" fmla="*/ 97512 h 205399"/>
                <a:gd name="connsiteX6" fmla="*/ 2478 w 339198"/>
                <a:gd name="connsiteY6" fmla="*/ 129516 h 205399"/>
                <a:gd name="connsiteX7" fmla="*/ 668 w 339198"/>
                <a:gd name="connsiteY7" fmla="*/ 155329 h 205399"/>
                <a:gd name="connsiteX8" fmla="*/ 2954 w 339198"/>
                <a:gd name="connsiteY8" fmla="*/ 183808 h 205399"/>
                <a:gd name="connsiteX9" fmla="*/ 12765 w 339198"/>
                <a:gd name="connsiteY9" fmla="*/ 205240 h 205399"/>
                <a:gd name="connsiteX10" fmla="*/ 36577 w 339198"/>
                <a:gd name="connsiteY10" fmla="*/ 190285 h 205399"/>
                <a:gd name="connsiteX11" fmla="*/ 84202 w 339198"/>
                <a:gd name="connsiteY11" fmla="*/ 149804 h 205399"/>
                <a:gd name="connsiteX12" fmla="*/ 100299 w 339198"/>
                <a:gd name="connsiteY12" fmla="*/ 140851 h 205399"/>
                <a:gd name="connsiteX13" fmla="*/ 117444 w 339198"/>
                <a:gd name="connsiteY13" fmla="*/ 139612 h 205399"/>
                <a:gd name="connsiteX14" fmla="*/ 150972 w 339198"/>
                <a:gd name="connsiteY14" fmla="*/ 123896 h 205399"/>
                <a:gd name="connsiteX15" fmla="*/ 225744 w 339198"/>
                <a:gd name="connsiteY15" fmla="*/ 95893 h 205399"/>
                <a:gd name="connsiteX16" fmla="*/ 301563 w 339198"/>
                <a:gd name="connsiteY16" fmla="*/ 80748 h 205399"/>
                <a:gd name="connsiteX17" fmla="*/ 329661 w 339198"/>
                <a:gd name="connsiteY17" fmla="*/ 69889 h 205399"/>
                <a:gd name="connsiteX18" fmla="*/ 334900 w 339198"/>
                <a:gd name="connsiteY18" fmla="*/ 38933 h 205399"/>
                <a:gd name="connsiteX19" fmla="*/ 335757 w 339198"/>
                <a:gd name="connsiteY19" fmla="*/ 6834 h 20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98" h="205399">
                  <a:moveTo>
                    <a:pt x="335662" y="6739"/>
                  </a:moveTo>
                  <a:cubicBezTo>
                    <a:pt x="333662" y="-5168"/>
                    <a:pt x="302039" y="1976"/>
                    <a:pt x="294895" y="3691"/>
                  </a:cubicBezTo>
                  <a:cubicBezTo>
                    <a:pt x="276036" y="8358"/>
                    <a:pt x="257081" y="12644"/>
                    <a:pt x="238126" y="16835"/>
                  </a:cubicBezTo>
                  <a:cubicBezTo>
                    <a:pt x="199740" y="25408"/>
                    <a:pt x="162783" y="36457"/>
                    <a:pt x="125160" y="47696"/>
                  </a:cubicBezTo>
                  <a:cubicBezTo>
                    <a:pt x="108967" y="52554"/>
                    <a:pt x="94108" y="58555"/>
                    <a:pt x="78963" y="66270"/>
                  </a:cubicBezTo>
                  <a:cubicBezTo>
                    <a:pt x="63152" y="74271"/>
                    <a:pt x="50960" y="86177"/>
                    <a:pt x="37530" y="97512"/>
                  </a:cubicBezTo>
                  <a:cubicBezTo>
                    <a:pt x="26385" y="106942"/>
                    <a:pt x="8097" y="115419"/>
                    <a:pt x="2478" y="129516"/>
                  </a:cubicBezTo>
                  <a:cubicBezTo>
                    <a:pt x="-761" y="137803"/>
                    <a:pt x="-189" y="146661"/>
                    <a:pt x="668" y="155329"/>
                  </a:cubicBezTo>
                  <a:cubicBezTo>
                    <a:pt x="1716" y="164758"/>
                    <a:pt x="1239" y="174283"/>
                    <a:pt x="2954" y="183808"/>
                  </a:cubicBezTo>
                  <a:cubicBezTo>
                    <a:pt x="4002" y="189619"/>
                    <a:pt x="5621" y="203620"/>
                    <a:pt x="12765" y="205240"/>
                  </a:cubicBezTo>
                  <a:cubicBezTo>
                    <a:pt x="20194" y="206954"/>
                    <a:pt x="31243" y="194381"/>
                    <a:pt x="36577" y="190285"/>
                  </a:cubicBezTo>
                  <a:cubicBezTo>
                    <a:pt x="52960" y="177331"/>
                    <a:pt x="68962" y="164092"/>
                    <a:pt x="84202" y="149804"/>
                  </a:cubicBezTo>
                  <a:cubicBezTo>
                    <a:pt x="89536" y="146851"/>
                    <a:pt x="94870" y="143518"/>
                    <a:pt x="100299" y="140851"/>
                  </a:cubicBezTo>
                  <a:cubicBezTo>
                    <a:pt x="107062" y="137612"/>
                    <a:pt x="110682" y="140755"/>
                    <a:pt x="117444" y="139612"/>
                  </a:cubicBezTo>
                  <a:cubicBezTo>
                    <a:pt x="128684" y="137803"/>
                    <a:pt x="140495" y="128468"/>
                    <a:pt x="150972" y="123896"/>
                  </a:cubicBezTo>
                  <a:cubicBezTo>
                    <a:pt x="175356" y="113419"/>
                    <a:pt x="200883" y="105227"/>
                    <a:pt x="225744" y="95893"/>
                  </a:cubicBezTo>
                  <a:cubicBezTo>
                    <a:pt x="250128" y="86749"/>
                    <a:pt x="276512" y="88273"/>
                    <a:pt x="301563" y="80748"/>
                  </a:cubicBezTo>
                  <a:cubicBezTo>
                    <a:pt x="310897" y="77986"/>
                    <a:pt x="321851" y="76081"/>
                    <a:pt x="329661" y="69889"/>
                  </a:cubicBezTo>
                  <a:cubicBezTo>
                    <a:pt x="338043" y="63222"/>
                    <a:pt x="340710" y="48268"/>
                    <a:pt x="334900" y="38933"/>
                  </a:cubicBezTo>
                  <a:cubicBezTo>
                    <a:pt x="342615" y="33218"/>
                    <a:pt x="338043" y="14549"/>
                    <a:pt x="335757" y="6834"/>
                  </a:cubicBezTo>
                  <a:close/>
                </a:path>
              </a:pathLst>
            </a:custGeom>
            <a:solidFill>
              <a:schemeClr val="accent3">
                <a:alpha val="94000"/>
              </a:schemeClr>
            </a:solidFill>
            <a:ln w="9525" cap="flat">
              <a:noFill/>
              <a:prstDash val="solid"/>
              <a:miter/>
            </a:ln>
          </p:spPr>
          <p:txBody>
            <a:bodyPr rtlCol="0" anchor="ctr"/>
            <a:lstStyle/>
            <a:p>
              <a:endParaRPr lang="en-NZ"/>
            </a:p>
          </p:txBody>
        </p:sp>
        <p:sp>
          <p:nvSpPr>
            <p:cNvPr id="61" name="Free-form: Shape 60">
              <a:extLst>
                <a:ext uri="{FF2B5EF4-FFF2-40B4-BE49-F238E27FC236}">
                  <a16:creationId xmlns:a16="http://schemas.microsoft.com/office/drawing/2014/main" id="{E2983141-55A3-BCD4-429D-3705AC542669}"/>
                </a:ext>
              </a:extLst>
            </p:cNvPr>
            <p:cNvSpPr/>
            <p:nvPr/>
          </p:nvSpPr>
          <p:spPr>
            <a:xfrm>
              <a:off x="4652961" y="3401218"/>
              <a:ext cx="598074" cy="105331"/>
            </a:xfrm>
            <a:custGeom>
              <a:avLst/>
              <a:gdLst>
                <a:gd name="connsiteX0" fmla="*/ 597980 w 598074"/>
                <a:gd name="connsiteY0" fmla="*/ 71979 h 105331"/>
                <a:gd name="connsiteX1" fmla="*/ 591884 w 598074"/>
                <a:gd name="connsiteY1" fmla="*/ 26735 h 105331"/>
                <a:gd name="connsiteX2" fmla="*/ 589693 w 598074"/>
                <a:gd name="connsiteY2" fmla="*/ 13495 h 105331"/>
                <a:gd name="connsiteX3" fmla="*/ 588740 w 598074"/>
                <a:gd name="connsiteY3" fmla="*/ 11495 h 105331"/>
                <a:gd name="connsiteX4" fmla="*/ 588740 w 598074"/>
                <a:gd name="connsiteY4" fmla="*/ 11495 h 105331"/>
                <a:gd name="connsiteX5" fmla="*/ 588740 w 598074"/>
                <a:gd name="connsiteY5" fmla="*/ 11495 h 105331"/>
                <a:gd name="connsiteX6" fmla="*/ 588740 w 598074"/>
                <a:gd name="connsiteY6" fmla="*/ 11495 h 105331"/>
                <a:gd name="connsiteX7" fmla="*/ 588740 w 598074"/>
                <a:gd name="connsiteY7" fmla="*/ 11495 h 105331"/>
                <a:gd name="connsiteX8" fmla="*/ 588740 w 598074"/>
                <a:gd name="connsiteY8" fmla="*/ 11495 h 105331"/>
                <a:gd name="connsiteX9" fmla="*/ 579977 w 598074"/>
                <a:gd name="connsiteY9" fmla="*/ 827 h 105331"/>
                <a:gd name="connsiteX10" fmla="*/ 566357 w 598074"/>
                <a:gd name="connsiteY10" fmla="*/ 1589 h 105331"/>
                <a:gd name="connsiteX11" fmla="*/ 534543 w 598074"/>
                <a:gd name="connsiteY11" fmla="*/ 2541 h 105331"/>
                <a:gd name="connsiteX12" fmla="*/ 496729 w 598074"/>
                <a:gd name="connsiteY12" fmla="*/ 2827 h 105331"/>
                <a:gd name="connsiteX13" fmla="*/ 477488 w 598074"/>
                <a:gd name="connsiteY13" fmla="*/ 446 h 105331"/>
                <a:gd name="connsiteX14" fmla="*/ 225266 w 598074"/>
                <a:gd name="connsiteY14" fmla="*/ 4065 h 105331"/>
                <a:gd name="connsiteX15" fmla="*/ 185261 w 598074"/>
                <a:gd name="connsiteY15" fmla="*/ 4256 h 105331"/>
                <a:gd name="connsiteX16" fmla="*/ 163735 w 598074"/>
                <a:gd name="connsiteY16" fmla="*/ 5494 h 105331"/>
                <a:gd name="connsiteX17" fmla="*/ 136208 w 598074"/>
                <a:gd name="connsiteY17" fmla="*/ 8066 h 105331"/>
                <a:gd name="connsiteX18" fmla="*/ 119729 w 598074"/>
                <a:gd name="connsiteY18" fmla="*/ 11590 h 105331"/>
                <a:gd name="connsiteX19" fmla="*/ 119729 w 598074"/>
                <a:gd name="connsiteY19" fmla="*/ 11590 h 105331"/>
                <a:gd name="connsiteX20" fmla="*/ 27527 w 598074"/>
                <a:gd name="connsiteY20" fmla="*/ 7780 h 105331"/>
                <a:gd name="connsiteX21" fmla="*/ 24479 w 598074"/>
                <a:gd name="connsiteY21" fmla="*/ 7780 h 105331"/>
                <a:gd name="connsiteX22" fmla="*/ 11049 w 598074"/>
                <a:gd name="connsiteY22" fmla="*/ 14067 h 105331"/>
                <a:gd name="connsiteX23" fmla="*/ 8763 w 598074"/>
                <a:gd name="connsiteY23" fmla="*/ 26449 h 105331"/>
                <a:gd name="connsiteX24" fmla="*/ 6001 w 598074"/>
                <a:gd name="connsiteY24" fmla="*/ 26925 h 105331"/>
                <a:gd name="connsiteX25" fmla="*/ 5810 w 598074"/>
                <a:gd name="connsiteY25" fmla="*/ 45499 h 105331"/>
                <a:gd name="connsiteX26" fmla="*/ 5810 w 598074"/>
                <a:gd name="connsiteY26" fmla="*/ 45499 h 105331"/>
                <a:gd name="connsiteX27" fmla="*/ 0 w 598074"/>
                <a:gd name="connsiteY27" fmla="*/ 64644 h 105331"/>
                <a:gd name="connsiteX28" fmla="*/ 476 w 598074"/>
                <a:gd name="connsiteY28" fmla="*/ 81599 h 105331"/>
                <a:gd name="connsiteX29" fmla="*/ 8001 w 598074"/>
                <a:gd name="connsiteY29" fmla="*/ 92172 h 105331"/>
                <a:gd name="connsiteX30" fmla="*/ 17050 w 598074"/>
                <a:gd name="connsiteY30" fmla="*/ 94267 h 105331"/>
                <a:gd name="connsiteX31" fmla="*/ 44387 w 598074"/>
                <a:gd name="connsiteY31" fmla="*/ 99315 h 105331"/>
                <a:gd name="connsiteX32" fmla="*/ 64103 w 598074"/>
                <a:gd name="connsiteY32" fmla="*/ 99696 h 105331"/>
                <a:gd name="connsiteX33" fmla="*/ 74771 w 598074"/>
                <a:gd name="connsiteY33" fmla="*/ 99887 h 105331"/>
                <a:gd name="connsiteX34" fmla="*/ 129540 w 598074"/>
                <a:gd name="connsiteY34" fmla="*/ 102935 h 105331"/>
                <a:gd name="connsiteX35" fmla="*/ 138779 w 598074"/>
                <a:gd name="connsiteY35" fmla="*/ 102363 h 105331"/>
                <a:gd name="connsiteX36" fmla="*/ 292608 w 598074"/>
                <a:gd name="connsiteY36" fmla="*/ 101887 h 105331"/>
                <a:gd name="connsiteX37" fmla="*/ 529685 w 598074"/>
                <a:gd name="connsiteY37" fmla="*/ 101887 h 105331"/>
                <a:gd name="connsiteX38" fmla="*/ 583311 w 598074"/>
                <a:gd name="connsiteY38" fmla="*/ 97315 h 105331"/>
                <a:gd name="connsiteX39" fmla="*/ 589121 w 598074"/>
                <a:gd name="connsiteY39" fmla="*/ 94839 h 105331"/>
                <a:gd name="connsiteX40" fmla="*/ 594932 w 598074"/>
                <a:gd name="connsiteY40" fmla="*/ 90933 h 105331"/>
                <a:gd name="connsiteX41" fmla="*/ 594932 w 598074"/>
                <a:gd name="connsiteY41" fmla="*/ 90933 h 105331"/>
                <a:gd name="connsiteX42" fmla="*/ 594932 w 598074"/>
                <a:gd name="connsiteY42" fmla="*/ 90933 h 105331"/>
                <a:gd name="connsiteX43" fmla="*/ 594932 w 598074"/>
                <a:gd name="connsiteY43" fmla="*/ 90933 h 105331"/>
                <a:gd name="connsiteX44" fmla="*/ 598075 w 598074"/>
                <a:gd name="connsiteY44" fmla="*/ 90743 h 105331"/>
                <a:gd name="connsiteX45" fmla="*/ 597884 w 598074"/>
                <a:gd name="connsiteY45" fmla="*/ 71788 h 105331"/>
                <a:gd name="connsiteX46" fmla="*/ 597884 w 598074"/>
                <a:gd name="connsiteY46" fmla="*/ 71788 h 105331"/>
                <a:gd name="connsiteX47" fmla="*/ 5906 w 598074"/>
                <a:gd name="connsiteY47" fmla="*/ 45404 h 105331"/>
                <a:gd name="connsiteX48" fmla="*/ 5906 w 598074"/>
                <a:gd name="connsiteY48" fmla="*/ 45404 h 105331"/>
                <a:gd name="connsiteX49" fmla="*/ 7144 w 598074"/>
                <a:gd name="connsiteY49" fmla="*/ 42737 h 105331"/>
                <a:gd name="connsiteX50" fmla="*/ 6001 w 598074"/>
                <a:gd name="connsiteY50" fmla="*/ 45404 h 10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8074" h="105331">
                  <a:moveTo>
                    <a:pt x="597980" y="71979"/>
                  </a:moveTo>
                  <a:cubicBezTo>
                    <a:pt x="597408" y="56643"/>
                    <a:pt x="597027" y="41213"/>
                    <a:pt x="591884" y="26735"/>
                  </a:cubicBezTo>
                  <a:cubicBezTo>
                    <a:pt x="591884" y="22163"/>
                    <a:pt x="591598" y="17591"/>
                    <a:pt x="589693" y="13495"/>
                  </a:cubicBezTo>
                  <a:cubicBezTo>
                    <a:pt x="589502" y="12828"/>
                    <a:pt x="589217" y="12162"/>
                    <a:pt x="588740" y="11495"/>
                  </a:cubicBezTo>
                  <a:lnTo>
                    <a:pt x="588740" y="11495"/>
                  </a:lnTo>
                  <a:cubicBezTo>
                    <a:pt x="588740" y="11495"/>
                    <a:pt x="588740" y="11495"/>
                    <a:pt x="588740" y="11495"/>
                  </a:cubicBezTo>
                  <a:lnTo>
                    <a:pt x="588740" y="11495"/>
                  </a:lnTo>
                  <a:cubicBezTo>
                    <a:pt x="588740" y="11495"/>
                    <a:pt x="588740" y="11495"/>
                    <a:pt x="588740" y="11495"/>
                  </a:cubicBezTo>
                  <a:cubicBezTo>
                    <a:pt x="588740" y="11495"/>
                    <a:pt x="588740" y="11495"/>
                    <a:pt x="588740" y="11495"/>
                  </a:cubicBezTo>
                  <a:cubicBezTo>
                    <a:pt x="588074" y="5113"/>
                    <a:pt x="585502" y="922"/>
                    <a:pt x="579977" y="827"/>
                  </a:cubicBezTo>
                  <a:cubicBezTo>
                    <a:pt x="575405" y="732"/>
                    <a:pt x="570833" y="1113"/>
                    <a:pt x="566357" y="1589"/>
                  </a:cubicBezTo>
                  <a:cubicBezTo>
                    <a:pt x="555784" y="2637"/>
                    <a:pt x="545116" y="4351"/>
                    <a:pt x="534543" y="2541"/>
                  </a:cubicBezTo>
                  <a:cubicBezTo>
                    <a:pt x="521875" y="255"/>
                    <a:pt x="509302" y="-221"/>
                    <a:pt x="496729" y="2827"/>
                  </a:cubicBezTo>
                  <a:cubicBezTo>
                    <a:pt x="490252" y="4351"/>
                    <a:pt x="483584" y="5208"/>
                    <a:pt x="477488" y="446"/>
                  </a:cubicBezTo>
                  <a:cubicBezTo>
                    <a:pt x="393383" y="1970"/>
                    <a:pt x="309277" y="-3364"/>
                    <a:pt x="225266" y="4065"/>
                  </a:cubicBezTo>
                  <a:cubicBezTo>
                    <a:pt x="212027" y="5208"/>
                    <a:pt x="198596" y="4065"/>
                    <a:pt x="185261" y="4256"/>
                  </a:cubicBezTo>
                  <a:cubicBezTo>
                    <a:pt x="178118" y="4256"/>
                    <a:pt x="170783" y="4065"/>
                    <a:pt x="163735" y="5494"/>
                  </a:cubicBezTo>
                  <a:cubicBezTo>
                    <a:pt x="154591" y="7304"/>
                    <a:pt x="145447" y="8066"/>
                    <a:pt x="136208" y="8066"/>
                  </a:cubicBezTo>
                  <a:cubicBezTo>
                    <a:pt x="130588" y="8066"/>
                    <a:pt x="124873" y="7875"/>
                    <a:pt x="119729" y="11590"/>
                  </a:cubicBezTo>
                  <a:lnTo>
                    <a:pt x="119729" y="11590"/>
                  </a:lnTo>
                  <a:cubicBezTo>
                    <a:pt x="88964" y="10828"/>
                    <a:pt x="58103" y="12638"/>
                    <a:pt x="27527" y="7780"/>
                  </a:cubicBezTo>
                  <a:cubicBezTo>
                    <a:pt x="26575" y="7590"/>
                    <a:pt x="25527" y="7780"/>
                    <a:pt x="24479" y="7780"/>
                  </a:cubicBezTo>
                  <a:cubicBezTo>
                    <a:pt x="15145" y="4256"/>
                    <a:pt x="13621" y="4827"/>
                    <a:pt x="11049" y="14067"/>
                  </a:cubicBezTo>
                  <a:cubicBezTo>
                    <a:pt x="9906" y="18067"/>
                    <a:pt x="9525" y="22258"/>
                    <a:pt x="8763" y="26449"/>
                  </a:cubicBezTo>
                  <a:cubicBezTo>
                    <a:pt x="7811" y="26640"/>
                    <a:pt x="6858" y="26735"/>
                    <a:pt x="6001" y="26925"/>
                  </a:cubicBezTo>
                  <a:cubicBezTo>
                    <a:pt x="6001" y="33117"/>
                    <a:pt x="5906" y="39308"/>
                    <a:pt x="5810" y="45499"/>
                  </a:cubicBezTo>
                  <a:cubicBezTo>
                    <a:pt x="5810" y="45499"/>
                    <a:pt x="5810" y="45499"/>
                    <a:pt x="5810" y="45499"/>
                  </a:cubicBezTo>
                  <a:cubicBezTo>
                    <a:pt x="3905" y="51881"/>
                    <a:pt x="2000" y="58263"/>
                    <a:pt x="0" y="64644"/>
                  </a:cubicBezTo>
                  <a:cubicBezTo>
                    <a:pt x="191" y="70264"/>
                    <a:pt x="191" y="75979"/>
                    <a:pt x="476" y="81599"/>
                  </a:cubicBezTo>
                  <a:cubicBezTo>
                    <a:pt x="857" y="87219"/>
                    <a:pt x="3524" y="90743"/>
                    <a:pt x="8001" y="92172"/>
                  </a:cubicBezTo>
                  <a:cubicBezTo>
                    <a:pt x="10954" y="93124"/>
                    <a:pt x="14002" y="94267"/>
                    <a:pt x="17050" y="94267"/>
                  </a:cubicBezTo>
                  <a:cubicBezTo>
                    <a:pt x="26384" y="94458"/>
                    <a:pt x="35433" y="96839"/>
                    <a:pt x="44387" y="99315"/>
                  </a:cubicBezTo>
                  <a:cubicBezTo>
                    <a:pt x="51054" y="101125"/>
                    <a:pt x="57436" y="102268"/>
                    <a:pt x="64103" y="99696"/>
                  </a:cubicBezTo>
                  <a:cubicBezTo>
                    <a:pt x="67532" y="98363"/>
                    <a:pt x="71152" y="98934"/>
                    <a:pt x="74771" y="99887"/>
                  </a:cubicBezTo>
                  <a:cubicBezTo>
                    <a:pt x="92869" y="104840"/>
                    <a:pt x="111062" y="107602"/>
                    <a:pt x="129540" y="102935"/>
                  </a:cubicBezTo>
                  <a:cubicBezTo>
                    <a:pt x="132493" y="102173"/>
                    <a:pt x="135636" y="102363"/>
                    <a:pt x="138779" y="102363"/>
                  </a:cubicBezTo>
                  <a:cubicBezTo>
                    <a:pt x="190024" y="102935"/>
                    <a:pt x="241364" y="101601"/>
                    <a:pt x="292608" y="101887"/>
                  </a:cubicBezTo>
                  <a:cubicBezTo>
                    <a:pt x="371666" y="102268"/>
                    <a:pt x="450628" y="102363"/>
                    <a:pt x="529685" y="101887"/>
                  </a:cubicBezTo>
                  <a:cubicBezTo>
                    <a:pt x="547592" y="101792"/>
                    <a:pt x="565499" y="99030"/>
                    <a:pt x="583311" y="97315"/>
                  </a:cubicBezTo>
                  <a:cubicBezTo>
                    <a:pt x="585311" y="97125"/>
                    <a:pt x="587121" y="95696"/>
                    <a:pt x="589121" y="94839"/>
                  </a:cubicBezTo>
                  <a:cubicBezTo>
                    <a:pt x="591026" y="93505"/>
                    <a:pt x="593027" y="92267"/>
                    <a:pt x="594932" y="90933"/>
                  </a:cubicBezTo>
                  <a:cubicBezTo>
                    <a:pt x="594932" y="90933"/>
                    <a:pt x="594932" y="90933"/>
                    <a:pt x="594932" y="90933"/>
                  </a:cubicBezTo>
                  <a:lnTo>
                    <a:pt x="594932" y="90933"/>
                  </a:lnTo>
                  <a:cubicBezTo>
                    <a:pt x="594932" y="90933"/>
                    <a:pt x="594932" y="90933"/>
                    <a:pt x="594932" y="90933"/>
                  </a:cubicBezTo>
                  <a:cubicBezTo>
                    <a:pt x="595979" y="90933"/>
                    <a:pt x="597027" y="90838"/>
                    <a:pt x="598075" y="90743"/>
                  </a:cubicBezTo>
                  <a:cubicBezTo>
                    <a:pt x="598075" y="84456"/>
                    <a:pt x="597980" y="78075"/>
                    <a:pt x="597884" y="71788"/>
                  </a:cubicBezTo>
                  <a:cubicBezTo>
                    <a:pt x="597884" y="71788"/>
                    <a:pt x="597884" y="71788"/>
                    <a:pt x="597884" y="71788"/>
                  </a:cubicBezTo>
                  <a:close/>
                  <a:moveTo>
                    <a:pt x="5906" y="45404"/>
                  </a:moveTo>
                  <a:cubicBezTo>
                    <a:pt x="5906" y="45404"/>
                    <a:pt x="5906" y="45404"/>
                    <a:pt x="5906" y="45404"/>
                  </a:cubicBezTo>
                  <a:cubicBezTo>
                    <a:pt x="6382" y="44547"/>
                    <a:pt x="6763" y="43689"/>
                    <a:pt x="7144" y="42737"/>
                  </a:cubicBezTo>
                  <a:cubicBezTo>
                    <a:pt x="6858" y="43689"/>
                    <a:pt x="6477" y="44547"/>
                    <a:pt x="6001" y="45404"/>
                  </a:cubicBezTo>
                  <a:close/>
                </a:path>
              </a:pathLst>
            </a:custGeom>
            <a:solidFill>
              <a:schemeClr val="accent3">
                <a:alpha val="94000"/>
              </a:schemeClr>
            </a:solidFill>
            <a:ln w="9525" cap="flat">
              <a:noFill/>
              <a:prstDash val="solid"/>
              <a:miter/>
            </a:ln>
          </p:spPr>
          <p:txBody>
            <a:bodyPr rtlCol="0" anchor="ctr"/>
            <a:lstStyle/>
            <a:p>
              <a:endParaRPr lang="en-NZ"/>
            </a:p>
          </p:txBody>
        </p:sp>
      </p:grpSp>
      <p:sp>
        <p:nvSpPr>
          <p:cNvPr id="62" name="Content Placeholder 2">
            <a:extLst>
              <a:ext uri="{FF2B5EF4-FFF2-40B4-BE49-F238E27FC236}">
                <a16:creationId xmlns:a16="http://schemas.microsoft.com/office/drawing/2014/main" id="{315B343C-1DF4-6EBB-D437-F6C2E94013C8}"/>
              </a:ext>
            </a:extLst>
          </p:cNvPr>
          <p:cNvSpPr txBox="1">
            <a:spLocks/>
          </p:cNvSpPr>
          <p:nvPr/>
        </p:nvSpPr>
        <p:spPr>
          <a:xfrm>
            <a:off x="4106263" y="1384844"/>
            <a:ext cx="2392576" cy="5396205"/>
          </a:xfrm>
          <a:prstGeom prst="rect">
            <a:avLst/>
          </a:prstGeom>
          <a:noFill/>
          <a:ln>
            <a:noFill/>
          </a:ln>
        </p:spPr>
        <p:txBody>
          <a:bodyPr spcFirstLastPara="1" wrap="square" lIns="0" tIns="0" rIns="0" bIns="0" numCol="1" spcCol="3600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380"/>
              </a:lnSpc>
              <a:spcBef>
                <a:spcPts val="0"/>
              </a:spcBef>
              <a:spcAft>
                <a:spcPts val="600"/>
              </a:spcAft>
              <a:buNone/>
            </a:pPr>
            <a:r>
              <a:rPr lang="en-US" sz="1401" b="1">
                <a:latin typeface="Segoe UI Black" panose="020B0A02040204020203" pitchFamily="34" charset="0"/>
                <a:ea typeface="Segoe UI Black" panose="020B0A02040204020203" pitchFamily="34" charset="0"/>
                <a:cs typeface="Segoe UI" panose="020B0502040204020203" pitchFamily="34" charset="0"/>
              </a:rPr>
              <a:t>Who this toolkit is for </a:t>
            </a:r>
            <a:br>
              <a:rPr lang="en-US" sz="1401" b="1">
                <a:latin typeface="Segoe UI Black" panose="020B0A02040204020203" pitchFamily="34" charset="0"/>
                <a:ea typeface="Segoe UI Black" panose="020B0A02040204020203" pitchFamily="34" charset="0"/>
                <a:cs typeface="Segoe UI" panose="020B0502040204020203" pitchFamily="34" charset="0"/>
              </a:rPr>
            </a:br>
            <a:r>
              <a:rPr lang="en-US" sz="1401" b="1">
                <a:latin typeface="Segoe UI Black" panose="020B0A02040204020203" pitchFamily="34" charset="0"/>
                <a:ea typeface="Segoe UI Black" panose="020B0A02040204020203" pitchFamily="34" charset="0"/>
                <a:cs typeface="Segoe UI" panose="020B0502040204020203" pitchFamily="34" charset="0"/>
              </a:rPr>
              <a:t>and how can it be used</a:t>
            </a:r>
            <a:endParaRPr lang="en-US" sz="1801" b="1">
              <a:latin typeface="Segoe UI" panose="020B0502040204020203" pitchFamily="34" charset="0"/>
              <a:ea typeface="Segoe UI Black" panose="020B0A02040204020203" pitchFamily="34" charset="0"/>
              <a:cs typeface="Segoe UI" panose="020B0502040204020203" pitchFamily="34" charset="0"/>
            </a:endParaRPr>
          </a:p>
          <a:p>
            <a:pPr marL="0" indent="0">
              <a:lnSpc>
                <a:spcPts val="1300"/>
              </a:lnSpc>
              <a:spcBef>
                <a:spcPts val="0"/>
              </a:spcBef>
              <a:spcAft>
                <a:spcPts val="400"/>
              </a:spcAft>
              <a:buNone/>
            </a:pPr>
            <a:r>
              <a:rPr lang="en-US" sz="1001">
                <a:solidFill>
                  <a:schemeClr val="bg2">
                    <a:lumMod val="25000"/>
                  </a:schemeClr>
                </a:solidFill>
                <a:latin typeface="Segoe UI" panose="020B0502040204020203" pitchFamily="34" charset="0"/>
                <a:cs typeface="Segoe UI" panose="020B0502040204020203" pitchFamily="34" charset="0"/>
              </a:rPr>
              <a:t>As a business owner, site manager, or team leader – looking after your people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is part of your job.</a:t>
            </a:r>
          </a:p>
          <a:p>
            <a:pPr marL="0" indent="0">
              <a:lnSpc>
                <a:spcPts val="1380"/>
              </a:lnSpc>
              <a:spcBef>
                <a:spcPts val="0"/>
              </a:spcBef>
              <a:spcAft>
                <a:spcPts val="400"/>
              </a:spcAft>
              <a:buNone/>
            </a:pPr>
            <a:r>
              <a:rPr lang="en-US" sz="1001">
                <a:solidFill>
                  <a:schemeClr val="bg2">
                    <a:lumMod val="25000"/>
                  </a:schemeClr>
                </a:solidFill>
                <a:latin typeface="Segoe UI" panose="020B0502040204020203" pitchFamily="34" charset="0"/>
                <a:cs typeface="Segoe UI" panose="020B0502040204020203" pitchFamily="34" charset="0"/>
              </a:rPr>
              <a:t>These guidelines are here to help you:</a:t>
            </a:r>
          </a:p>
          <a:p>
            <a:pPr marL="171454" indent="-171454">
              <a:lnSpc>
                <a:spcPct val="110000"/>
              </a:lnSpc>
              <a:spcBef>
                <a:spcPts val="300"/>
              </a:spcBef>
              <a:buClr>
                <a:schemeClr val="tx2"/>
              </a:buClr>
              <a:buSzPct val="75000"/>
            </a:pPr>
            <a:r>
              <a:rPr lang="en-US" sz="1001">
                <a:solidFill>
                  <a:schemeClr val="bg2">
                    <a:lumMod val="25000"/>
                  </a:schemeClr>
                </a:solidFill>
                <a:latin typeface="Segoe UI" panose="020B0502040204020203" pitchFamily="34" charset="0"/>
                <a:cs typeface="Segoe UI" panose="020B0502040204020203" pitchFamily="34" charset="0"/>
              </a:rPr>
              <a:t>spot the key moments in a worker’s career where support makes the biggest difference, so you're ready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to step in, not scrambling to react</a:t>
            </a:r>
          </a:p>
          <a:p>
            <a:pPr marL="171454" indent="-171454">
              <a:lnSpc>
                <a:spcPct val="110000"/>
              </a:lnSpc>
              <a:spcBef>
                <a:spcPts val="300"/>
              </a:spcBef>
              <a:buClr>
                <a:schemeClr val="tx2"/>
              </a:buClr>
              <a:buSzPct val="75000"/>
            </a:pPr>
            <a:r>
              <a:rPr lang="en-US" sz="1001">
                <a:solidFill>
                  <a:schemeClr val="bg2">
                    <a:lumMod val="25000"/>
                  </a:schemeClr>
                </a:solidFill>
                <a:latin typeface="Segoe UI" panose="020B0502040204020203" pitchFamily="34" charset="0"/>
                <a:cs typeface="Segoe UI" panose="020B0502040204020203" pitchFamily="34" charset="0"/>
              </a:rPr>
              <a:t>check where you’re already doing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well, and where there may be gaps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in your current approach, and</a:t>
            </a:r>
          </a:p>
          <a:p>
            <a:pPr marL="171454" indent="-171454">
              <a:lnSpc>
                <a:spcPct val="110000"/>
              </a:lnSpc>
              <a:spcBef>
                <a:spcPts val="300"/>
              </a:spcBef>
              <a:spcAft>
                <a:spcPts val="400"/>
              </a:spcAft>
              <a:buClr>
                <a:schemeClr val="tx2"/>
              </a:buClr>
              <a:buSzPct val="75000"/>
            </a:pPr>
            <a:r>
              <a:rPr lang="en-US" sz="1001">
                <a:solidFill>
                  <a:schemeClr val="bg2">
                    <a:lumMod val="25000"/>
                  </a:schemeClr>
                </a:solidFill>
                <a:latin typeface="Segoe UI" panose="020B0502040204020203" pitchFamily="34" charset="0"/>
                <a:cs typeface="Segoe UI" panose="020B0502040204020203" pitchFamily="34" charset="0"/>
              </a:rPr>
              <a:t>get practical, proven ideas you can start thinking about or trying out straight away.</a:t>
            </a:r>
          </a:p>
          <a:p>
            <a:pPr marL="0" indent="0">
              <a:lnSpc>
                <a:spcPct val="110000"/>
              </a:lnSpc>
              <a:spcBef>
                <a:spcPts val="300"/>
              </a:spcBef>
              <a:buNone/>
            </a:pPr>
            <a:r>
              <a:rPr lang="en-US" sz="1001">
                <a:solidFill>
                  <a:schemeClr val="bg2">
                    <a:lumMod val="25000"/>
                  </a:schemeClr>
                </a:solidFill>
                <a:latin typeface="Segoe UI" panose="020B0502040204020203" pitchFamily="34" charset="0"/>
                <a:cs typeface="Segoe UI" panose="020B0502040204020203" pitchFamily="34" charset="0"/>
              </a:rPr>
              <a:t>These ideas aren’t one-size-fits-all.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You’ll need to consider what works for your team, your region, and your business. But no matter your size or setup, the goal is the same: creating a supportive environment to </a:t>
            </a:r>
            <a:r>
              <a:rPr lang="en-GB" sz="1001">
                <a:solidFill>
                  <a:schemeClr val="bg2">
                    <a:lumMod val="25000"/>
                  </a:schemeClr>
                </a:solidFill>
                <a:latin typeface="Segoe UI" panose="020B0502040204020203" pitchFamily="34" charset="0"/>
                <a:cs typeface="Segoe UI" panose="020B0502040204020203" pitchFamily="34" charset="0"/>
              </a:rPr>
              <a:t>attract, retain, and grow good people</a:t>
            </a:r>
            <a:r>
              <a:rPr lang="en-NZ" sz="1001">
                <a:solidFill>
                  <a:schemeClr val="bg2">
                    <a:lumMod val="25000"/>
                  </a:schemeClr>
                </a:solidFill>
                <a:latin typeface="Segoe UI" panose="020B0502040204020203" pitchFamily="34" charset="0"/>
                <a:cs typeface="Segoe UI" panose="020B0502040204020203" pitchFamily="34" charset="0"/>
              </a:rPr>
              <a:t>.</a:t>
            </a:r>
            <a:endParaRPr lang="en-US" sz="1001">
              <a:solidFill>
                <a:schemeClr val="bg2">
                  <a:lumMod val="25000"/>
                </a:schemeClr>
              </a:solidFill>
              <a:latin typeface="Segoe UI" panose="020B0502040204020203" pitchFamily="34" charset="0"/>
              <a:cs typeface="Segoe UI" panose="020B0502040204020203" pitchFamily="34" charset="0"/>
            </a:endParaRPr>
          </a:p>
          <a:p>
            <a:pPr marL="0" indent="0">
              <a:lnSpc>
                <a:spcPct val="110000"/>
              </a:lnSpc>
              <a:spcBef>
                <a:spcPts val="300"/>
              </a:spcBef>
              <a:buNone/>
            </a:pPr>
            <a:endParaRPr lang="en-US" sz="1001">
              <a:solidFill>
                <a:schemeClr val="bg2">
                  <a:lumMod val="25000"/>
                </a:schemeClr>
              </a:solidFill>
              <a:latin typeface="Segoe UI" panose="020B0502040204020203" pitchFamily="34" charset="0"/>
              <a:cs typeface="Segoe UI" panose="020B0502040204020203" pitchFamily="34" charset="0"/>
            </a:endParaRPr>
          </a:p>
          <a:p>
            <a:pPr marL="0" indent="0">
              <a:lnSpc>
                <a:spcPts val="1400"/>
              </a:lnSpc>
              <a:spcBef>
                <a:spcPts val="0"/>
              </a:spcBef>
              <a:spcAft>
                <a:spcPts val="400"/>
              </a:spcAft>
              <a:buNone/>
              <a:defRPr/>
            </a:pPr>
            <a:endParaRPr lang="en-GB" sz="1401" b="1">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0"/>
              </a:lnSpc>
              <a:spcBef>
                <a:spcPts val="0"/>
              </a:spcBef>
              <a:spcAft>
                <a:spcPts val="400"/>
              </a:spcAft>
              <a:buNone/>
              <a:defRPr/>
            </a:pPr>
            <a:endParaRPr lang="en-GB" sz="1401" b="1">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0"/>
              </a:lnSpc>
              <a:spcBef>
                <a:spcPts val="0"/>
              </a:spcBef>
              <a:spcAft>
                <a:spcPts val="400"/>
              </a:spcAft>
              <a:buNone/>
              <a:defRPr/>
            </a:pPr>
            <a:endParaRPr lang="en-GB" sz="1401" b="1">
              <a:latin typeface="Segoe UI Black" panose="020B0A02040204020203" pitchFamily="34" charset="0"/>
              <a:ea typeface="Segoe UI Black" panose="020B0A02040204020203" pitchFamily="34" charset="0"/>
              <a:cs typeface="Segoe UI" panose="020B0502040204020203" pitchFamily="34" charset="0"/>
            </a:endParaRPr>
          </a:p>
          <a:p>
            <a:pPr marL="0" indent="0">
              <a:lnSpc>
                <a:spcPct val="110000"/>
              </a:lnSpc>
              <a:spcBef>
                <a:spcPts val="300"/>
              </a:spcBef>
              <a:buNone/>
            </a:pPr>
            <a:endParaRPr lang="en-US" sz="1050">
              <a:solidFill>
                <a:schemeClr val="tx2">
                  <a:lumMod val="25000"/>
                </a:schemeClr>
              </a:solidFill>
              <a:latin typeface="Segoe UI" panose="020B0502040204020203" pitchFamily="34" charset="0"/>
              <a:cs typeface="Segoe UI" panose="020B0502040204020203" pitchFamily="34" charset="0"/>
            </a:endParaRPr>
          </a:p>
        </p:txBody>
      </p:sp>
      <p:sp>
        <p:nvSpPr>
          <p:cNvPr id="64" name="TextBox 63">
            <a:extLst>
              <a:ext uri="{FF2B5EF4-FFF2-40B4-BE49-F238E27FC236}">
                <a16:creationId xmlns:a16="http://schemas.microsoft.com/office/drawing/2014/main" id="{E18F0926-AE37-F265-50A5-29C374CEF043}"/>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01</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48" name="Group 47">
            <a:extLst>
              <a:ext uri="{FF2B5EF4-FFF2-40B4-BE49-F238E27FC236}">
                <a16:creationId xmlns:a16="http://schemas.microsoft.com/office/drawing/2014/main" id="{9FCABE8F-01CB-71D1-D33E-216B63906E37}"/>
              </a:ext>
            </a:extLst>
          </p:cNvPr>
          <p:cNvGrpSpPr/>
          <p:nvPr/>
        </p:nvGrpSpPr>
        <p:grpSpPr>
          <a:xfrm>
            <a:off x="202992" y="3519032"/>
            <a:ext cx="1246896" cy="1110373"/>
            <a:chOff x="202992" y="3965984"/>
            <a:chExt cx="1246896" cy="1110373"/>
          </a:xfrm>
          <a:solidFill>
            <a:schemeClr val="accent3"/>
          </a:solidFill>
        </p:grpSpPr>
        <p:sp>
          <p:nvSpPr>
            <p:cNvPr id="39" name="Free-form: Shape 38">
              <a:extLst>
                <a:ext uri="{FF2B5EF4-FFF2-40B4-BE49-F238E27FC236}">
                  <a16:creationId xmlns:a16="http://schemas.microsoft.com/office/drawing/2014/main" id="{62EA9B3B-BFE9-1E96-322E-E7EBA6B27A1A}"/>
                </a:ext>
              </a:extLst>
            </p:cNvPr>
            <p:cNvSpPr/>
            <p:nvPr/>
          </p:nvSpPr>
          <p:spPr>
            <a:xfrm>
              <a:off x="352351" y="4754504"/>
              <a:ext cx="216000" cy="200056"/>
            </a:xfrm>
            <a:custGeom>
              <a:avLst/>
              <a:gdLst>
                <a:gd name="connsiteX0" fmla="*/ 30129 w 354770"/>
                <a:gd name="connsiteY0" fmla="*/ 642711 h 643248"/>
                <a:gd name="connsiteX1" fmla="*/ 10242 w 354770"/>
                <a:gd name="connsiteY1" fmla="*/ 514253 h 643248"/>
                <a:gd name="connsiteX2" fmla="*/ 232760 w 354770"/>
                <a:gd name="connsiteY2" fmla="*/ 48794 h 643248"/>
                <a:gd name="connsiteX3" fmla="*/ 263934 w 354770"/>
                <a:gd name="connsiteY3" fmla="*/ 16007 h 643248"/>
                <a:gd name="connsiteX4" fmla="*/ 354231 w 354770"/>
                <a:gd name="connsiteY4" fmla="*/ 54706 h 643248"/>
                <a:gd name="connsiteX5" fmla="*/ 341869 w 354770"/>
                <a:gd name="connsiteY5" fmla="*/ 125116 h 643248"/>
                <a:gd name="connsiteX6" fmla="*/ 130101 w 354770"/>
                <a:gd name="connsiteY6" fmla="*/ 557252 h 643248"/>
                <a:gd name="connsiteX7" fmla="*/ 29592 w 354770"/>
                <a:gd name="connsiteY7" fmla="*/ 643249 h 64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0" h="643248">
                  <a:moveTo>
                    <a:pt x="30129" y="642711"/>
                  </a:moveTo>
                  <a:cubicBezTo>
                    <a:pt x="-10719" y="602938"/>
                    <a:pt x="-2120" y="555639"/>
                    <a:pt x="10242" y="514253"/>
                  </a:cubicBezTo>
                  <a:cubicBezTo>
                    <a:pt x="61303" y="348709"/>
                    <a:pt x="137626" y="193914"/>
                    <a:pt x="232760" y="48794"/>
                  </a:cubicBezTo>
                  <a:cubicBezTo>
                    <a:pt x="240822" y="36431"/>
                    <a:pt x="252109" y="25144"/>
                    <a:pt x="263934" y="16007"/>
                  </a:cubicBezTo>
                  <a:cubicBezTo>
                    <a:pt x="305320" y="-16242"/>
                    <a:pt x="349931" y="2033"/>
                    <a:pt x="354231" y="54706"/>
                  </a:cubicBezTo>
                  <a:cubicBezTo>
                    <a:pt x="356381" y="77818"/>
                    <a:pt x="352081" y="104154"/>
                    <a:pt x="341869" y="125116"/>
                  </a:cubicBezTo>
                  <a:cubicBezTo>
                    <a:pt x="273071" y="269699"/>
                    <a:pt x="203736" y="414281"/>
                    <a:pt x="130101" y="557252"/>
                  </a:cubicBezTo>
                  <a:cubicBezTo>
                    <a:pt x="110214" y="595950"/>
                    <a:pt x="80115" y="633037"/>
                    <a:pt x="29592" y="643249"/>
                  </a:cubicBezTo>
                  <a:close/>
                </a:path>
              </a:pathLst>
            </a:custGeom>
            <a:grpFill/>
            <a:ln w="53641" cap="flat">
              <a:no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17ACA9DD-05ED-7587-2CF0-858E98E08809}"/>
                </a:ext>
              </a:extLst>
            </p:cNvPr>
            <p:cNvSpPr/>
            <p:nvPr/>
          </p:nvSpPr>
          <p:spPr>
            <a:xfrm>
              <a:off x="1003046" y="4005968"/>
              <a:ext cx="223419" cy="261966"/>
            </a:xfrm>
            <a:custGeom>
              <a:avLst/>
              <a:gdLst>
                <a:gd name="connsiteX0" fmla="*/ 541043 w 541580"/>
                <a:gd name="connsiteY0" fmla="*/ 42065 h 494271"/>
                <a:gd name="connsiteX1" fmla="*/ 487832 w 541580"/>
                <a:gd name="connsiteY1" fmla="*/ 128063 h 494271"/>
                <a:gd name="connsiteX2" fmla="*/ 127182 w 541580"/>
                <a:gd name="connsiteY2" fmla="*/ 455927 h 494271"/>
                <a:gd name="connsiteX3" fmla="*/ 15923 w 541580"/>
                <a:gd name="connsiteY3" fmla="*/ 475276 h 494271"/>
                <a:gd name="connsiteX4" fmla="*/ 43334 w 541580"/>
                <a:gd name="connsiteY4" fmla="*/ 365092 h 494271"/>
                <a:gd name="connsiteX5" fmla="*/ 405060 w 541580"/>
                <a:gd name="connsiteY5" fmla="*/ 25941 h 494271"/>
                <a:gd name="connsiteX6" fmla="*/ 479232 w 541580"/>
                <a:gd name="connsiteY6" fmla="*/ 142 h 494271"/>
                <a:gd name="connsiteX7" fmla="*/ 541580 w 541580"/>
                <a:gd name="connsiteY7" fmla="*/ 41528 h 49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80" h="494271">
                  <a:moveTo>
                    <a:pt x="541043" y="42065"/>
                  </a:moveTo>
                  <a:cubicBezTo>
                    <a:pt x="519006" y="78614"/>
                    <a:pt x="508257" y="108713"/>
                    <a:pt x="487832" y="128063"/>
                  </a:cubicBezTo>
                  <a:cubicBezTo>
                    <a:pt x="369049" y="239321"/>
                    <a:pt x="249190" y="348430"/>
                    <a:pt x="127182" y="455927"/>
                  </a:cubicBezTo>
                  <a:cubicBezTo>
                    <a:pt x="96545" y="483338"/>
                    <a:pt x="53547" y="515587"/>
                    <a:pt x="15923" y="475276"/>
                  </a:cubicBezTo>
                  <a:cubicBezTo>
                    <a:pt x="-22776" y="434427"/>
                    <a:pt x="18073" y="395729"/>
                    <a:pt x="43334" y="365092"/>
                  </a:cubicBezTo>
                  <a:cubicBezTo>
                    <a:pt x="149218" y="236634"/>
                    <a:pt x="270689" y="123763"/>
                    <a:pt x="405060" y="25941"/>
                  </a:cubicBezTo>
                  <a:cubicBezTo>
                    <a:pt x="425484" y="10891"/>
                    <a:pt x="455046" y="-1471"/>
                    <a:pt x="479232" y="142"/>
                  </a:cubicBezTo>
                  <a:cubicBezTo>
                    <a:pt x="499119" y="1217"/>
                    <a:pt x="517394" y="24866"/>
                    <a:pt x="541580" y="41528"/>
                  </a:cubicBezTo>
                  <a:close/>
                </a:path>
              </a:pathLst>
            </a:custGeom>
            <a:grpFill/>
            <a:ln w="53641"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D2B04877-C3A5-D909-E451-8047AAC3C883}"/>
                </a:ext>
              </a:extLst>
            </p:cNvPr>
            <p:cNvSpPr/>
            <p:nvPr/>
          </p:nvSpPr>
          <p:spPr>
            <a:xfrm>
              <a:off x="728286" y="3965984"/>
              <a:ext cx="102336" cy="261966"/>
            </a:xfrm>
            <a:custGeom>
              <a:avLst/>
              <a:gdLst>
                <a:gd name="connsiteX0" fmla="*/ 159643 w 159643"/>
                <a:gd name="connsiteY0" fmla="*/ 255694 h 662190"/>
                <a:gd name="connsiteX1" fmla="*/ 131157 w 159643"/>
                <a:gd name="connsiteY1" fmla="*/ 524972 h 662190"/>
                <a:gd name="connsiteX2" fmla="*/ 103745 w 159643"/>
                <a:gd name="connsiteY2" fmla="*/ 619569 h 662190"/>
                <a:gd name="connsiteX3" fmla="*/ 43547 w 159643"/>
                <a:gd name="connsiteY3" fmla="*/ 662030 h 662190"/>
                <a:gd name="connsiteX4" fmla="*/ 11 w 159643"/>
                <a:gd name="connsiteY4" fmla="*/ 604520 h 662190"/>
                <a:gd name="connsiteX5" fmla="*/ 5923 w 159643"/>
                <a:gd name="connsiteY5" fmla="*/ 342228 h 662190"/>
                <a:gd name="connsiteX6" fmla="*/ 38172 w 159643"/>
                <a:gd name="connsiteY6" fmla="*/ 100361 h 662190"/>
                <a:gd name="connsiteX7" fmla="*/ 100520 w 159643"/>
                <a:gd name="connsiteY7" fmla="*/ 927 h 662190"/>
                <a:gd name="connsiteX8" fmla="*/ 153193 w 159643"/>
                <a:gd name="connsiteY8" fmla="*/ 101436 h 662190"/>
                <a:gd name="connsiteX9" fmla="*/ 153193 w 159643"/>
                <a:gd name="connsiteY9" fmla="*/ 255156 h 662190"/>
                <a:gd name="connsiteX10" fmla="*/ 159106 w 159643"/>
                <a:gd name="connsiteY10" fmla="*/ 255156 h 66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43" h="662190">
                  <a:moveTo>
                    <a:pt x="159643" y="255694"/>
                  </a:moveTo>
                  <a:cubicBezTo>
                    <a:pt x="150506" y="345453"/>
                    <a:pt x="142444" y="435750"/>
                    <a:pt x="131157" y="524972"/>
                  </a:cubicBezTo>
                  <a:cubicBezTo>
                    <a:pt x="126857" y="557221"/>
                    <a:pt x="119869" y="591620"/>
                    <a:pt x="103745" y="619569"/>
                  </a:cubicBezTo>
                  <a:cubicBezTo>
                    <a:pt x="92458" y="639456"/>
                    <a:pt x="65584" y="659880"/>
                    <a:pt x="43547" y="662030"/>
                  </a:cubicBezTo>
                  <a:cubicBezTo>
                    <a:pt x="11298" y="664718"/>
                    <a:pt x="11" y="633006"/>
                    <a:pt x="11" y="604520"/>
                  </a:cubicBezTo>
                  <a:cubicBezTo>
                    <a:pt x="11" y="516910"/>
                    <a:pt x="-527" y="429301"/>
                    <a:pt x="5923" y="342228"/>
                  </a:cubicBezTo>
                  <a:cubicBezTo>
                    <a:pt x="11836" y="261069"/>
                    <a:pt x="26348" y="180984"/>
                    <a:pt x="38172" y="100361"/>
                  </a:cubicBezTo>
                  <a:cubicBezTo>
                    <a:pt x="44084" y="58438"/>
                    <a:pt x="51072" y="13289"/>
                    <a:pt x="100520" y="927"/>
                  </a:cubicBezTo>
                  <a:cubicBezTo>
                    <a:pt x="130619" y="-6597"/>
                    <a:pt x="151043" y="32101"/>
                    <a:pt x="153193" y="101436"/>
                  </a:cubicBezTo>
                  <a:cubicBezTo>
                    <a:pt x="155343" y="152497"/>
                    <a:pt x="153193" y="204096"/>
                    <a:pt x="153193" y="255156"/>
                  </a:cubicBezTo>
                  <a:lnTo>
                    <a:pt x="159106" y="255156"/>
                  </a:lnTo>
                  <a:close/>
                </a:path>
              </a:pathLst>
            </a:custGeom>
            <a:grpFill/>
            <a:ln w="53641" cap="flat">
              <a:no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3D036954-E1AE-9560-FF79-76D875F037D4}"/>
                </a:ext>
              </a:extLst>
            </p:cNvPr>
            <p:cNvSpPr/>
            <p:nvPr/>
          </p:nvSpPr>
          <p:spPr>
            <a:xfrm>
              <a:off x="764510" y="4811323"/>
              <a:ext cx="108000" cy="265034"/>
            </a:xfrm>
            <a:custGeom>
              <a:avLst/>
              <a:gdLst>
                <a:gd name="connsiteX0" fmla="*/ 124981 w 166324"/>
                <a:gd name="connsiteY0" fmla="*/ 649998 h 649998"/>
                <a:gd name="connsiteX1" fmla="*/ 49196 w 166324"/>
                <a:gd name="connsiteY1" fmla="*/ 558089 h 649998"/>
                <a:gd name="connsiteX2" fmla="*/ 1360 w 166324"/>
                <a:gd name="connsiteY2" fmla="*/ 82417 h 649998"/>
                <a:gd name="connsiteX3" fmla="*/ 2973 w 166324"/>
                <a:gd name="connsiteY3" fmla="*/ 64143 h 649998"/>
                <a:gd name="connsiteX4" fmla="*/ 55108 w 166324"/>
                <a:gd name="connsiteY4" fmla="*/ 182 h 649998"/>
                <a:gd name="connsiteX5" fmla="*/ 113694 w 166324"/>
                <a:gd name="connsiteY5" fmla="*/ 56618 h 649998"/>
                <a:gd name="connsiteX6" fmla="*/ 149705 w 166324"/>
                <a:gd name="connsiteY6" fmla="*/ 279673 h 649998"/>
                <a:gd name="connsiteX7" fmla="*/ 165830 w 166324"/>
                <a:gd name="connsiteY7" fmla="*/ 532290 h 649998"/>
                <a:gd name="connsiteX8" fmla="*/ 124981 w 166324"/>
                <a:gd name="connsiteY8" fmla="*/ 649461 h 6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24" h="649998">
                  <a:moveTo>
                    <a:pt x="124981" y="649998"/>
                  </a:moveTo>
                  <a:cubicBezTo>
                    <a:pt x="72308" y="633874"/>
                    <a:pt x="58871" y="596250"/>
                    <a:pt x="49196" y="558089"/>
                  </a:cubicBezTo>
                  <a:cubicBezTo>
                    <a:pt x="8347" y="402219"/>
                    <a:pt x="-4552" y="243124"/>
                    <a:pt x="1360" y="82417"/>
                  </a:cubicBezTo>
                  <a:cubicBezTo>
                    <a:pt x="1360" y="76505"/>
                    <a:pt x="1898" y="70593"/>
                    <a:pt x="2973" y="64143"/>
                  </a:cubicBezTo>
                  <a:cubicBezTo>
                    <a:pt x="7810" y="32969"/>
                    <a:pt x="17484" y="2870"/>
                    <a:pt x="55108" y="182"/>
                  </a:cubicBezTo>
                  <a:cubicBezTo>
                    <a:pt x="93270" y="-2505"/>
                    <a:pt x="108319" y="24907"/>
                    <a:pt x="113694" y="56618"/>
                  </a:cubicBezTo>
                  <a:cubicBezTo>
                    <a:pt x="127131" y="130790"/>
                    <a:pt x="141643" y="204963"/>
                    <a:pt x="149705" y="279673"/>
                  </a:cubicBezTo>
                  <a:cubicBezTo>
                    <a:pt x="158842" y="363520"/>
                    <a:pt x="160455" y="448443"/>
                    <a:pt x="165830" y="532290"/>
                  </a:cubicBezTo>
                  <a:cubicBezTo>
                    <a:pt x="168517" y="575826"/>
                    <a:pt x="160992" y="615600"/>
                    <a:pt x="124981" y="649461"/>
                  </a:cubicBezTo>
                  <a:close/>
                </a:path>
              </a:pathLst>
            </a:custGeom>
            <a:grpFill/>
            <a:ln w="53641" cap="flat">
              <a:noFill/>
              <a:prstDash val="solid"/>
              <a:miter/>
            </a:ln>
          </p:spPr>
          <p:txBody>
            <a:bodyPr rtlCol="0" anchor="ctr"/>
            <a:lstStyle/>
            <a:p>
              <a:endParaRPr lang="en-NZ"/>
            </a:p>
          </p:txBody>
        </p:sp>
        <p:sp>
          <p:nvSpPr>
            <p:cNvPr id="43" name="Free-form: Shape 42">
              <a:extLst>
                <a:ext uri="{FF2B5EF4-FFF2-40B4-BE49-F238E27FC236}">
                  <a16:creationId xmlns:a16="http://schemas.microsoft.com/office/drawing/2014/main" id="{37AF4571-97D0-A7F8-3159-AAF823AC7DAF}"/>
                </a:ext>
              </a:extLst>
            </p:cNvPr>
            <p:cNvSpPr/>
            <p:nvPr/>
          </p:nvSpPr>
          <p:spPr>
            <a:xfrm>
              <a:off x="1226468" y="4311108"/>
              <a:ext cx="223420" cy="153452"/>
            </a:xfrm>
            <a:custGeom>
              <a:avLst/>
              <a:gdLst>
                <a:gd name="connsiteX0" fmla="*/ 81710 w 610762"/>
                <a:gd name="connsiteY0" fmla="*/ 200088 h 206537"/>
                <a:gd name="connsiteX1" fmla="*/ 45699 w 610762"/>
                <a:gd name="connsiteY1" fmla="*/ 199013 h 206537"/>
                <a:gd name="connsiteX2" fmla="*/ 13 w 610762"/>
                <a:gd name="connsiteY2" fmla="*/ 165689 h 206537"/>
                <a:gd name="connsiteX3" fmla="*/ 27962 w 610762"/>
                <a:gd name="connsiteY3" fmla="*/ 107104 h 206537"/>
                <a:gd name="connsiteX4" fmla="*/ 59674 w 610762"/>
                <a:gd name="connsiteY4" fmla="*/ 90442 h 206537"/>
                <a:gd name="connsiteX5" fmla="*/ 499871 w 610762"/>
                <a:gd name="connsiteY5" fmla="*/ 145 h 206537"/>
                <a:gd name="connsiteX6" fmla="*/ 610593 w 610762"/>
                <a:gd name="connsiteY6" fmla="*/ 52818 h 206537"/>
                <a:gd name="connsiteX7" fmla="*/ 517608 w 610762"/>
                <a:gd name="connsiteY7" fmla="*/ 124303 h 206537"/>
                <a:gd name="connsiteX8" fmla="*/ 82785 w 610762"/>
                <a:gd name="connsiteY8" fmla="*/ 206538 h 206537"/>
                <a:gd name="connsiteX9" fmla="*/ 81710 w 610762"/>
                <a:gd name="connsiteY9" fmla="*/ 200088 h 20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762" h="206537">
                  <a:moveTo>
                    <a:pt x="81710" y="200088"/>
                  </a:moveTo>
                  <a:cubicBezTo>
                    <a:pt x="69886" y="200088"/>
                    <a:pt x="55911" y="203850"/>
                    <a:pt x="45699" y="199013"/>
                  </a:cubicBezTo>
                  <a:cubicBezTo>
                    <a:pt x="27962" y="190413"/>
                    <a:pt x="13" y="177514"/>
                    <a:pt x="13" y="165689"/>
                  </a:cubicBezTo>
                  <a:cubicBezTo>
                    <a:pt x="-524" y="146340"/>
                    <a:pt x="15600" y="124840"/>
                    <a:pt x="27962" y="107104"/>
                  </a:cubicBezTo>
                  <a:cubicBezTo>
                    <a:pt x="34412" y="98504"/>
                    <a:pt x="48386" y="95279"/>
                    <a:pt x="59674" y="90442"/>
                  </a:cubicBezTo>
                  <a:cubicBezTo>
                    <a:pt x="199419" y="27556"/>
                    <a:pt x="348301" y="4982"/>
                    <a:pt x="499871" y="145"/>
                  </a:cubicBezTo>
                  <a:cubicBezTo>
                    <a:pt x="570819" y="-2005"/>
                    <a:pt x="613818" y="20031"/>
                    <a:pt x="610593" y="52818"/>
                  </a:cubicBezTo>
                  <a:cubicBezTo>
                    <a:pt x="605218" y="106566"/>
                    <a:pt x="556845" y="115703"/>
                    <a:pt x="517608" y="124303"/>
                  </a:cubicBezTo>
                  <a:cubicBezTo>
                    <a:pt x="373026" y="153864"/>
                    <a:pt x="227905" y="179664"/>
                    <a:pt x="82785" y="206538"/>
                  </a:cubicBezTo>
                  <a:cubicBezTo>
                    <a:pt x="82785" y="204388"/>
                    <a:pt x="82248" y="202238"/>
                    <a:pt x="81710" y="200088"/>
                  </a:cubicBezTo>
                  <a:close/>
                </a:path>
              </a:pathLst>
            </a:custGeom>
            <a:grpFill/>
            <a:ln w="53641" cap="flat">
              <a:noFill/>
              <a:prstDash val="solid"/>
              <a:miter/>
            </a:ln>
          </p:spPr>
          <p:txBody>
            <a:bodyPr rtlCol="0" anchor="ctr"/>
            <a:lstStyle/>
            <a:p>
              <a:endParaRPr lang="en-NZ"/>
            </a:p>
          </p:txBody>
        </p:sp>
        <p:sp>
          <p:nvSpPr>
            <p:cNvPr id="44" name="Free-form: Shape 43">
              <a:extLst>
                <a:ext uri="{FF2B5EF4-FFF2-40B4-BE49-F238E27FC236}">
                  <a16:creationId xmlns:a16="http://schemas.microsoft.com/office/drawing/2014/main" id="{419EE896-42BA-DE5C-1741-3278394F9325}"/>
                </a:ext>
              </a:extLst>
            </p:cNvPr>
            <p:cNvSpPr/>
            <p:nvPr/>
          </p:nvSpPr>
          <p:spPr>
            <a:xfrm>
              <a:off x="1086375" y="4724185"/>
              <a:ext cx="216000" cy="200056"/>
            </a:xfrm>
            <a:custGeom>
              <a:avLst/>
              <a:gdLst>
                <a:gd name="connsiteX0" fmla="*/ 397066 w 411588"/>
                <a:gd name="connsiteY0" fmla="*/ 413453 h 413452"/>
                <a:gd name="connsiteX1" fmla="*/ 333106 w 411588"/>
                <a:gd name="connsiteY1" fmla="*/ 388191 h 413452"/>
                <a:gd name="connsiteX2" fmla="*/ 42866 w 411588"/>
                <a:gd name="connsiteY2" fmla="*/ 133425 h 413452"/>
                <a:gd name="connsiteX3" fmla="*/ 3092 w 411588"/>
                <a:gd name="connsiteY3" fmla="*/ 63552 h 413452"/>
                <a:gd name="connsiteX4" fmla="*/ 63290 w 411588"/>
                <a:gd name="connsiteY4" fmla="*/ 2279 h 413452"/>
                <a:gd name="connsiteX5" fmla="*/ 126713 w 411588"/>
                <a:gd name="connsiteY5" fmla="*/ 35603 h 413452"/>
                <a:gd name="connsiteX6" fmla="*/ 391154 w 411588"/>
                <a:gd name="connsiteY6" fmla="*/ 315631 h 413452"/>
                <a:gd name="connsiteX7" fmla="*/ 396529 w 411588"/>
                <a:gd name="connsiteY7" fmla="*/ 412915 h 41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88" h="413452">
                  <a:moveTo>
                    <a:pt x="397066" y="413453"/>
                  </a:moveTo>
                  <a:cubicBezTo>
                    <a:pt x="375567" y="404853"/>
                    <a:pt x="352455" y="399478"/>
                    <a:pt x="333106" y="388191"/>
                  </a:cubicBezTo>
                  <a:cubicBezTo>
                    <a:pt x="219697" y="322618"/>
                    <a:pt x="127788" y="231784"/>
                    <a:pt x="42866" y="133425"/>
                  </a:cubicBezTo>
                  <a:cubicBezTo>
                    <a:pt x="25666" y="113538"/>
                    <a:pt x="11692" y="88276"/>
                    <a:pt x="3092" y="63552"/>
                  </a:cubicBezTo>
                  <a:cubicBezTo>
                    <a:pt x="-10345" y="23241"/>
                    <a:pt x="21904" y="-9008"/>
                    <a:pt x="63290" y="2279"/>
                  </a:cubicBezTo>
                  <a:cubicBezTo>
                    <a:pt x="85864" y="8729"/>
                    <a:pt x="107364" y="21628"/>
                    <a:pt x="126713" y="35603"/>
                  </a:cubicBezTo>
                  <a:cubicBezTo>
                    <a:pt x="233134" y="111925"/>
                    <a:pt x="321819" y="204910"/>
                    <a:pt x="391154" y="315631"/>
                  </a:cubicBezTo>
                  <a:cubicBezTo>
                    <a:pt x="408891" y="344117"/>
                    <a:pt x="423940" y="373142"/>
                    <a:pt x="396529" y="412915"/>
                  </a:cubicBezTo>
                  <a:close/>
                </a:path>
              </a:pathLst>
            </a:custGeom>
            <a:grpFill/>
            <a:ln w="53641" cap="flat">
              <a:noFill/>
              <a:prstDash val="solid"/>
              <a:miter/>
            </a:ln>
          </p:spPr>
          <p:txBody>
            <a:bodyPr rtlCol="0" anchor="ctr"/>
            <a:lstStyle/>
            <a:p>
              <a:endParaRPr lang="en-NZ"/>
            </a:p>
          </p:txBody>
        </p:sp>
        <p:sp>
          <p:nvSpPr>
            <p:cNvPr id="45" name="Free-form: Shape 44">
              <a:extLst>
                <a:ext uri="{FF2B5EF4-FFF2-40B4-BE49-F238E27FC236}">
                  <a16:creationId xmlns:a16="http://schemas.microsoft.com/office/drawing/2014/main" id="{965B927F-518E-A460-AE71-4F28A8BB8F59}"/>
                </a:ext>
              </a:extLst>
            </p:cNvPr>
            <p:cNvSpPr/>
            <p:nvPr/>
          </p:nvSpPr>
          <p:spPr>
            <a:xfrm>
              <a:off x="202992" y="4459193"/>
              <a:ext cx="227417" cy="108000"/>
            </a:xfrm>
            <a:custGeom>
              <a:avLst/>
              <a:gdLst>
                <a:gd name="connsiteX0" fmla="*/ 0 w 572297"/>
                <a:gd name="connsiteY0" fmla="*/ 90297 h 153049"/>
                <a:gd name="connsiteX1" fmla="*/ 104272 w 572297"/>
                <a:gd name="connsiteY1" fmla="*/ 48373 h 153049"/>
                <a:gd name="connsiteX2" fmla="*/ 454172 w 572297"/>
                <a:gd name="connsiteY2" fmla="*/ 1612 h 153049"/>
                <a:gd name="connsiteX3" fmla="*/ 534795 w 572297"/>
                <a:gd name="connsiteY3" fmla="*/ 6450 h 153049"/>
                <a:gd name="connsiteX4" fmla="*/ 571881 w 572297"/>
                <a:gd name="connsiteY4" fmla="*/ 38699 h 153049"/>
                <a:gd name="connsiteX5" fmla="*/ 551994 w 572297"/>
                <a:gd name="connsiteY5" fmla="*/ 83847 h 153049"/>
                <a:gd name="connsiteX6" fmla="*/ 477822 w 572297"/>
                <a:gd name="connsiteY6" fmla="*/ 115021 h 153049"/>
                <a:gd name="connsiteX7" fmla="*/ 109646 w 572297"/>
                <a:gd name="connsiteY7" fmla="*/ 150495 h 153049"/>
                <a:gd name="connsiteX8" fmla="*/ 1612 w 572297"/>
                <a:gd name="connsiteY8" fmla="*/ 122008 h 153049"/>
                <a:gd name="connsiteX9" fmla="*/ 0 w 572297"/>
                <a:gd name="connsiteY9" fmla="*/ 89760 h 15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297" h="153049">
                  <a:moveTo>
                    <a:pt x="0" y="90297"/>
                  </a:moveTo>
                  <a:cubicBezTo>
                    <a:pt x="34936" y="75785"/>
                    <a:pt x="68260" y="54286"/>
                    <a:pt x="104272" y="48373"/>
                  </a:cubicBezTo>
                  <a:cubicBezTo>
                    <a:pt x="220368" y="29561"/>
                    <a:pt x="337539" y="15587"/>
                    <a:pt x="454172" y="1612"/>
                  </a:cubicBezTo>
                  <a:cubicBezTo>
                    <a:pt x="480509" y="-1612"/>
                    <a:pt x="508996" y="0"/>
                    <a:pt x="534795" y="6450"/>
                  </a:cubicBezTo>
                  <a:cubicBezTo>
                    <a:pt x="549307" y="10212"/>
                    <a:pt x="568656" y="25799"/>
                    <a:pt x="571881" y="38699"/>
                  </a:cubicBezTo>
                  <a:cubicBezTo>
                    <a:pt x="574568" y="52136"/>
                    <a:pt x="563819" y="75247"/>
                    <a:pt x="551994" y="83847"/>
                  </a:cubicBezTo>
                  <a:cubicBezTo>
                    <a:pt x="529957" y="98897"/>
                    <a:pt x="503621" y="108571"/>
                    <a:pt x="477822" y="115021"/>
                  </a:cubicBezTo>
                  <a:cubicBezTo>
                    <a:pt x="356888" y="145658"/>
                    <a:pt x="233805" y="159095"/>
                    <a:pt x="109646" y="150495"/>
                  </a:cubicBezTo>
                  <a:cubicBezTo>
                    <a:pt x="73098" y="148345"/>
                    <a:pt x="37624" y="132221"/>
                    <a:pt x="1612" y="122008"/>
                  </a:cubicBezTo>
                  <a:cubicBezTo>
                    <a:pt x="1612" y="111259"/>
                    <a:pt x="537" y="100509"/>
                    <a:pt x="0" y="89760"/>
                  </a:cubicBezTo>
                  <a:close/>
                </a:path>
              </a:pathLst>
            </a:custGeom>
            <a:grpFill/>
            <a:ln w="53641" cap="flat">
              <a:noFill/>
              <a:prstDash val="solid"/>
              <a:miter/>
            </a:ln>
          </p:spPr>
          <p:txBody>
            <a:bodyPr rtlCol="0" anchor="ctr"/>
            <a:lstStyle/>
            <a:p>
              <a:endParaRPr lang="en-NZ"/>
            </a:p>
          </p:txBody>
        </p:sp>
        <p:sp>
          <p:nvSpPr>
            <p:cNvPr id="46" name="Free-form: Shape 45">
              <a:extLst>
                <a:ext uri="{FF2B5EF4-FFF2-40B4-BE49-F238E27FC236}">
                  <a16:creationId xmlns:a16="http://schemas.microsoft.com/office/drawing/2014/main" id="{D94EDFA6-B5AF-CA46-2DEE-F0AB7F27E850}"/>
                </a:ext>
              </a:extLst>
            </p:cNvPr>
            <p:cNvSpPr/>
            <p:nvPr/>
          </p:nvSpPr>
          <p:spPr>
            <a:xfrm>
              <a:off x="345057" y="4025179"/>
              <a:ext cx="255949" cy="262948"/>
            </a:xfrm>
            <a:custGeom>
              <a:avLst/>
              <a:gdLst>
                <a:gd name="connsiteX0" fmla="*/ 0 w 466535"/>
                <a:gd name="connsiteY0" fmla="*/ 0 h 408664"/>
                <a:gd name="connsiteX1" fmla="*/ 123083 w 466535"/>
                <a:gd name="connsiteY1" fmla="*/ 70410 h 408664"/>
                <a:gd name="connsiteX2" fmla="*/ 379462 w 466535"/>
                <a:gd name="connsiteY2" fmla="*/ 255304 h 408664"/>
                <a:gd name="connsiteX3" fmla="*/ 455785 w 466535"/>
                <a:gd name="connsiteY3" fmla="*/ 330552 h 408664"/>
                <a:gd name="connsiteX4" fmla="*/ 461697 w 466535"/>
                <a:gd name="connsiteY4" fmla="*/ 386987 h 408664"/>
                <a:gd name="connsiteX5" fmla="*/ 399349 w 466535"/>
                <a:gd name="connsiteY5" fmla="*/ 408486 h 408664"/>
                <a:gd name="connsiteX6" fmla="*/ 357426 w 466535"/>
                <a:gd name="connsiteY6" fmla="*/ 393974 h 408664"/>
                <a:gd name="connsiteX7" fmla="*/ 7525 w 466535"/>
                <a:gd name="connsiteY7" fmla="*/ 50523 h 408664"/>
                <a:gd name="connsiteX8" fmla="*/ 0 w 466535"/>
                <a:gd name="connsiteY8" fmla="*/ 0 h 40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35" h="408664">
                  <a:moveTo>
                    <a:pt x="0" y="0"/>
                  </a:moveTo>
                  <a:cubicBezTo>
                    <a:pt x="52136" y="29562"/>
                    <a:pt x="89760" y="47298"/>
                    <a:pt x="123083" y="70410"/>
                  </a:cubicBezTo>
                  <a:cubicBezTo>
                    <a:pt x="209618" y="130608"/>
                    <a:pt x="295078" y="191881"/>
                    <a:pt x="379462" y="255304"/>
                  </a:cubicBezTo>
                  <a:cubicBezTo>
                    <a:pt x="407949" y="276803"/>
                    <a:pt x="434823" y="302065"/>
                    <a:pt x="455785" y="330552"/>
                  </a:cubicBezTo>
                  <a:cubicBezTo>
                    <a:pt x="465997" y="344526"/>
                    <a:pt x="470834" y="377312"/>
                    <a:pt x="461697" y="386987"/>
                  </a:cubicBezTo>
                  <a:cubicBezTo>
                    <a:pt x="448260" y="401499"/>
                    <a:pt x="421386" y="406336"/>
                    <a:pt x="399349" y="408486"/>
                  </a:cubicBezTo>
                  <a:cubicBezTo>
                    <a:pt x="385912" y="410099"/>
                    <a:pt x="370863" y="400424"/>
                    <a:pt x="357426" y="393974"/>
                  </a:cubicBezTo>
                  <a:cubicBezTo>
                    <a:pt x="204243" y="316577"/>
                    <a:pt x="100509" y="188656"/>
                    <a:pt x="7525" y="50523"/>
                  </a:cubicBezTo>
                  <a:cubicBezTo>
                    <a:pt x="3225" y="44074"/>
                    <a:pt x="4837" y="33861"/>
                    <a:pt x="0" y="0"/>
                  </a:cubicBezTo>
                  <a:close/>
                </a:path>
              </a:pathLst>
            </a:custGeom>
            <a:grpFill/>
            <a:ln w="53641" cap="flat">
              <a:noFill/>
              <a:prstDash val="solid"/>
              <a:miter/>
            </a:ln>
          </p:spPr>
          <p:txBody>
            <a:bodyPr rtlCol="0" anchor="ctr"/>
            <a:lstStyle/>
            <a:p>
              <a:endParaRPr lang="en-NZ"/>
            </a:p>
          </p:txBody>
        </p:sp>
      </p:grpSp>
    </p:spTree>
    <p:extLst>
      <p:ext uri="{BB962C8B-B14F-4D97-AF65-F5344CB8AC3E}">
        <p14:creationId xmlns:p14="http://schemas.microsoft.com/office/powerpoint/2010/main" val="3579002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109BA-5729-03F9-315F-9A43C79DAE81}"/>
            </a:ext>
          </a:extLst>
        </p:cNvPr>
        <p:cNvGrpSpPr/>
        <p:nvPr/>
      </p:nvGrpSpPr>
      <p:grpSpPr>
        <a:xfrm>
          <a:off x="0" y="0"/>
          <a:ext cx="0" cy="0"/>
          <a:chOff x="0" y="0"/>
          <a:chExt cx="0" cy="0"/>
        </a:xfrm>
      </p:grpSpPr>
      <p:pic>
        <p:nvPicPr>
          <p:cNvPr id="6" name="Picture 5" descr="A close-up of a white and black background&#10;&#10;AI-generated content may be incorrect.">
            <a:extLst>
              <a:ext uri="{FF2B5EF4-FFF2-40B4-BE49-F238E27FC236}">
                <a16:creationId xmlns:a16="http://schemas.microsoft.com/office/drawing/2014/main" id="{10BC58D1-9E17-DD1A-60C6-A2AA5BE30A7F}"/>
              </a:ext>
            </a:extLst>
          </p:cNvPr>
          <p:cNvPicPr>
            <a:picLocks noChangeAspect="1"/>
          </p:cNvPicPr>
          <p:nvPr/>
        </p:nvPicPr>
        <p:blipFill>
          <a:blip r:embed="rId3">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6748" r="26748"/>
          <a:stretch>
            <a:fillRect/>
          </a:stretch>
        </p:blipFill>
        <p:spPr>
          <a:xfrm>
            <a:off x="-1837" y="-40639"/>
            <a:ext cx="3348258" cy="6858000"/>
          </a:xfrm>
          <a:prstGeom prst="rect">
            <a:avLst/>
          </a:prstGeom>
        </p:spPr>
      </p:pic>
      <p:sp>
        <p:nvSpPr>
          <p:cNvPr id="2" name="Title 1">
            <a:extLst>
              <a:ext uri="{FF2B5EF4-FFF2-40B4-BE49-F238E27FC236}">
                <a16:creationId xmlns:a16="http://schemas.microsoft.com/office/drawing/2014/main" id="{24E65761-5045-AA30-8638-595C32F67B72}"/>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4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What do </a:t>
            </a:r>
          </a:p>
          <a:p>
            <a:pPr>
              <a:lnSpc>
                <a:spcPts val="2400"/>
              </a:lnSpc>
              <a:spcAft>
                <a:spcPts val="600"/>
              </a:spcAft>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we mean by</a:t>
            </a:r>
          </a:p>
          <a:p>
            <a:pPr>
              <a:lnSpc>
                <a:spcPts val="2100"/>
              </a:lnSpc>
            </a:pPr>
            <a:r>
              <a:rPr lang="en-NZ" sz="2800" spc="-20">
                <a:solidFill>
                  <a:schemeClr val="accent3"/>
                </a:solidFill>
                <a:latin typeface="Segoe UI Black" panose="020B0A02040204020203" pitchFamily="34" charset="0"/>
                <a:ea typeface="Segoe UI Black" panose="020B0A02040204020203" pitchFamily="34" charset="0"/>
                <a:cs typeface="Segoe UI" panose="020B0502040204020203" pitchFamily="34" charset="0"/>
              </a:rPr>
              <a:t>“worker        	</a:t>
            </a:r>
            <a:r>
              <a:rPr lang="en-NZ" sz="2800">
                <a:solidFill>
                  <a:schemeClr val="accent3"/>
                </a:solidFill>
                <a:latin typeface="Segoe UI Black" panose="020B0A02040204020203" pitchFamily="34" charset="0"/>
                <a:ea typeface="Segoe UI Black" panose="020B0A02040204020203" pitchFamily="34" charset="0"/>
                <a:cs typeface="Segoe UI" panose="020B0502040204020203" pitchFamily="34" charset="0"/>
              </a:rPr>
              <a:t>support”</a:t>
            </a:r>
          </a:p>
          <a:p>
            <a:endPar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6F047C85-70FB-2FC6-FF08-E61D81E2F743}"/>
              </a:ext>
            </a:extLst>
          </p:cNvPr>
          <p:cNvSpPr txBox="1"/>
          <p:nvPr/>
        </p:nvSpPr>
        <p:spPr>
          <a:xfrm>
            <a:off x="3868751" y="554832"/>
            <a:ext cx="5424104" cy="666387"/>
          </a:xfrm>
          <a:prstGeom prst="rect">
            <a:avLst/>
          </a:prstGeom>
          <a:noFill/>
        </p:spPr>
        <p:txBody>
          <a:bodyPr wrap="square" lIns="0" tIns="0" rIns="0" bIns="0">
            <a:noAutofit/>
          </a:bodyPr>
          <a:lstStyle/>
          <a:p>
            <a:pPr marL="0" lvl="1">
              <a:lnSpc>
                <a:spcPts val="1300"/>
              </a:lnSpc>
              <a:spcAft>
                <a:spcPts val="601"/>
              </a:spcAft>
              <a:buClr>
                <a:srgbClr val="92D050"/>
              </a:buClr>
              <a:buSzPct val="83000"/>
            </a:pPr>
            <a:r>
              <a:rPr lang="en-GB"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The list below gives you a few examples to get started. Have a conversation with your team about what support should look like in your business, and for your people. You might even want </a:t>
            </a:r>
            <a:br>
              <a:rPr lang="en-GB"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GB"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to give it a different name, one that makes sense for your people.</a:t>
            </a:r>
          </a:p>
        </p:txBody>
      </p:sp>
      <p:sp>
        <p:nvSpPr>
          <p:cNvPr id="44" name="Free-form: Shape 43">
            <a:extLst>
              <a:ext uri="{FF2B5EF4-FFF2-40B4-BE49-F238E27FC236}">
                <a16:creationId xmlns:a16="http://schemas.microsoft.com/office/drawing/2014/main" id="{F05F69AC-268D-6FB5-5A32-542B2224682A}"/>
              </a:ext>
            </a:extLst>
          </p:cNvPr>
          <p:cNvSpPr/>
          <p:nvPr/>
        </p:nvSpPr>
        <p:spPr>
          <a:xfrm>
            <a:off x="745387" y="3943093"/>
            <a:ext cx="1901653" cy="2007105"/>
          </a:xfrm>
          <a:custGeom>
            <a:avLst/>
            <a:gdLst>
              <a:gd name="connsiteX0" fmla="*/ 1607145 w 1901653"/>
              <a:gd name="connsiteY0" fmla="*/ 1117 h 2007105"/>
              <a:gd name="connsiteX1" fmla="*/ 1802804 w 1901653"/>
              <a:gd name="connsiteY1" fmla="*/ 57755 h 2007105"/>
              <a:gd name="connsiteX2" fmla="*/ 1885187 w 1901653"/>
              <a:gd name="connsiteY2" fmla="*/ 104953 h 2007105"/>
              <a:gd name="connsiteX3" fmla="*/ 1897630 w 1901653"/>
              <a:gd name="connsiteY3" fmla="*/ 159017 h 2007105"/>
              <a:gd name="connsiteX4" fmla="*/ 1869741 w 1901653"/>
              <a:gd name="connsiteY4" fmla="*/ 219517 h 2007105"/>
              <a:gd name="connsiteX5" fmla="*/ 1722996 w 1901653"/>
              <a:gd name="connsiteY5" fmla="*/ 521587 h 2007105"/>
              <a:gd name="connsiteX6" fmla="*/ 1724283 w 1901653"/>
              <a:gd name="connsiteY6" fmla="*/ 528452 h 2007105"/>
              <a:gd name="connsiteX7" fmla="*/ 1715273 w 1901653"/>
              <a:gd name="connsiteY7" fmla="*/ 533601 h 2007105"/>
              <a:gd name="connsiteX8" fmla="*/ 1532915 w 1901653"/>
              <a:gd name="connsiteY8" fmla="*/ 839962 h 2007105"/>
              <a:gd name="connsiteX9" fmla="*/ 1544071 w 1901653"/>
              <a:gd name="connsiteY9" fmla="*/ 847685 h 2007105"/>
              <a:gd name="connsiteX10" fmla="*/ 1419210 w 1901653"/>
              <a:gd name="connsiteY10" fmla="*/ 1078958 h 2007105"/>
              <a:gd name="connsiteX11" fmla="*/ 1236852 w 1901653"/>
              <a:gd name="connsiteY11" fmla="*/ 1383602 h 2007105"/>
              <a:gd name="connsiteX12" fmla="*/ 1155328 w 1901653"/>
              <a:gd name="connsiteY12" fmla="*/ 1577545 h 2007105"/>
              <a:gd name="connsiteX13" fmla="*/ 1098594 w 1901653"/>
              <a:gd name="connsiteY13" fmla="*/ 1688991 h 2007105"/>
              <a:gd name="connsiteX14" fmla="*/ 1085997 w 1901653"/>
              <a:gd name="connsiteY14" fmla="*/ 1712946 h 2007105"/>
              <a:gd name="connsiteX15" fmla="*/ 1092253 w 1901653"/>
              <a:gd name="connsiteY15" fmla="*/ 1721286 h 2007105"/>
              <a:gd name="connsiteX16" fmla="*/ 1077235 w 1901653"/>
              <a:gd name="connsiteY16" fmla="*/ 1770630 h 2007105"/>
              <a:gd name="connsiteX17" fmla="*/ 1076377 w 1901653"/>
              <a:gd name="connsiteY17" fmla="*/ 1785648 h 2007105"/>
              <a:gd name="connsiteX18" fmla="*/ 995925 w 1901653"/>
              <a:gd name="connsiteY18" fmla="*/ 1915443 h 2007105"/>
              <a:gd name="connsiteX19" fmla="*/ 950257 w 1901653"/>
              <a:gd name="connsiteY19" fmla="*/ 1955828 h 2007105"/>
              <a:gd name="connsiteX20" fmla="*/ 946474 w 1901653"/>
              <a:gd name="connsiteY20" fmla="*/ 1960925 h 2007105"/>
              <a:gd name="connsiteX21" fmla="*/ 939186 w 1901653"/>
              <a:gd name="connsiteY21" fmla="*/ 1965618 h 2007105"/>
              <a:gd name="connsiteX22" fmla="*/ 932408 w 1901653"/>
              <a:gd name="connsiteY22" fmla="*/ 1971612 h 2007105"/>
              <a:gd name="connsiteX23" fmla="*/ 900846 w 1901653"/>
              <a:gd name="connsiteY23" fmla="*/ 1991214 h 2007105"/>
              <a:gd name="connsiteX24" fmla="*/ 897181 w 1901653"/>
              <a:gd name="connsiteY24" fmla="*/ 1992666 h 2007105"/>
              <a:gd name="connsiteX25" fmla="*/ 896165 w 1901653"/>
              <a:gd name="connsiteY25" fmla="*/ 1993320 h 2007105"/>
              <a:gd name="connsiteX26" fmla="*/ 894092 w 1901653"/>
              <a:gd name="connsiteY26" fmla="*/ 1993890 h 2007105"/>
              <a:gd name="connsiteX27" fmla="*/ 871707 w 1901653"/>
              <a:gd name="connsiteY27" fmla="*/ 2002760 h 2007105"/>
              <a:gd name="connsiteX28" fmla="*/ 858030 w 1901653"/>
              <a:gd name="connsiteY28" fmla="*/ 2003803 h 2007105"/>
              <a:gd name="connsiteX29" fmla="*/ 846017 w 1901653"/>
              <a:gd name="connsiteY29" fmla="*/ 2007105 h 2007105"/>
              <a:gd name="connsiteX30" fmla="*/ 838163 w 1901653"/>
              <a:gd name="connsiteY30" fmla="*/ 2005316 h 2007105"/>
              <a:gd name="connsiteX31" fmla="*/ 826654 w 1901653"/>
              <a:gd name="connsiteY31" fmla="*/ 2006194 h 2007105"/>
              <a:gd name="connsiteX32" fmla="*/ 808146 w 1901653"/>
              <a:gd name="connsiteY32" fmla="*/ 1998482 h 2007105"/>
              <a:gd name="connsiteX33" fmla="*/ 794903 w 1901653"/>
              <a:gd name="connsiteY33" fmla="*/ 1995466 h 2007105"/>
              <a:gd name="connsiteX34" fmla="*/ 704368 w 1901653"/>
              <a:gd name="connsiteY34" fmla="*/ 1957278 h 2007105"/>
              <a:gd name="connsiteX35" fmla="*/ 703939 w 1901653"/>
              <a:gd name="connsiteY35" fmla="*/ 1958565 h 2007105"/>
              <a:gd name="connsiteX36" fmla="*/ 590233 w 1901653"/>
              <a:gd name="connsiteY36" fmla="*/ 1842714 h 2007105"/>
              <a:gd name="connsiteX37" fmla="*/ 592379 w 1901653"/>
              <a:gd name="connsiteY37" fmla="*/ 1798519 h 2007105"/>
              <a:gd name="connsiteX38" fmla="*/ 594953 w 1901653"/>
              <a:gd name="connsiteY38" fmla="*/ 1767197 h 2007105"/>
              <a:gd name="connsiteX39" fmla="*/ 594978 w 1901653"/>
              <a:gd name="connsiteY39" fmla="*/ 1767144 h 2007105"/>
              <a:gd name="connsiteX40" fmla="*/ 578648 w 1901653"/>
              <a:gd name="connsiteY40" fmla="*/ 1743169 h 2007105"/>
              <a:gd name="connsiteX41" fmla="*/ 215220 w 1901653"/>
              <a:gd name="connsiteY41" fmla="*/ 1255309 h 2007105"/>
              <a:gd name="connsiteX42" fmla="*/ 207925 w 1901653"/>
              <a:gd name="connsiteY42" fmla="*/ 1226131 h 2007105"/>
              <a:gd name="connsiteX43" fmla="*/ 170167 w 1901653"/>
              <a:gd name="connsiteY43" fmla="*/ 1175929 h 2007105"/>
              <a:gd name="connsiteX44" fmla="*/ 11408 w 1901653"/>
              <a:gd name="connsiteY44" fmla="*/ 940366 h 2007105"/>
              <a:gd name="connsiteX45" fmla="*/ 10550 w 1901653"/>
              <a:gd name="connsiteY45" fmla="*/ 869140 h 2007105"/>
              <a:gd name="connsiteX46" fmla="*/ 67188 w 1901653"/>
              <a:gd name="connsiteY46" fmla="*/ 789331 h 2007105"/>
              <a:gd name="connsiteX47" fmla="*/ 193337 w 1901653"/>
              <a:gd name="connsiteY47" fmla="*/ 654601 h 2007105"/>
              <a:gd name="connsiteX48" fmla="*/ 230237 w 1901653"/>
              <a:gd name="connsiteY48" fmla="*/ 640871 h 2007105"/>
              <a:gd name="connsiteX49" fmla="*/ 272716 w 1901653"/>
              <a:gd name="connsiteY49" fmla="*/ 681633 h 2007105"/>
              <a:gd name="connsiteX50" fmla="*/ 341797 w 1901653"/>
              <a:gd name="connsiteY50" fmla="*/ 769165 h 2007105"/>
              <a:gd name="connsiteX51" fmla="*/ 549471 w 1901653"/>
              <a:gd name="connsiteY51" fmla="*/ 1027469 h 2007105"/>
              <a:gd name="connsiteX52" fmla="*/ 652878 w 1901653"/>
              <a:gd name="connsiteY52" fmla="*/ 1186656 h 2007105"/>
              <a:gd name="connsiteX53" fmla="*/ 772877 w 1901653"/>
              <a:gd name="connsiteY53" fmla="*/ 1344435 h 2007105"/>
              <a:gd name="connsiteX54" fmla="*/ 792877 w 1901653"/>
              <a:gd name="connsiteY54" fmla="*/ 1370828 h 2007105"/>
              <a:gd name="connsiteX55" fmla="*/ 794903 w 1901653"/>
              <a:gd name="connsiteY55" fmla="*/ 1367297 h 2007105"/>
              <a:gd name="connsiteX56" fmla="*/ 1040335 w 1901653"/>
              <a:gd name="connsiteY56" fmla="*/ 917625 h 2007105"/>
              <a:gd name="connsiteX57" fmla="*/ 1209820 w 1901653"/>
              <a:gd name="connsiteY57" fmla="*/ 624136 h 2007105"/>
              <a:gd name="connsiteX58" fmla="*/ 1400330 w 1901653"/>
              <a:gd name="connsiteY58" fmla="*/ 288169 h 2007105"/>
              <a:gd name="connsiteX59" fmla="*/ 1542784 w 1901653"/>
              <a:gd name="connsiteY59" fmla="*/ 30723 h 2007105"/>
              <a:gd name="connsiteX60" fmla="*/ 1607145 w 1901653"/>
              <a:gd name="connsiteY60" fmla="*/ 1117 h 200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1653" h="2007105">
                <a:moveTo>
                  <a:pt x="1607145" y="1117"/>
                </a:moveTo>
                <a:cubicBezTo>
                  <a:pt x="1674510" y="11844"/>
                  <a:pt x="1741875" y="23429"/>
                  <a:pt x="1802804" y="57755"/>
                </a:cubicBezTo>
                <a:cubicBezTo>
                  <a:pt x="1837560" y="60758"/>
                  <a:pt x="1860301" y="85216"/>
                  <a:pt x="1885187" y="104953"/>
                </a:cubicBezTo>
                <a:cubicBezTo>
                  <a:pt x="1902350" y="119113"/>
                  <a:pt x="1905354" y="138850"/>
                  <a:pt x="1897630" y="159017"/>
                </a:cubicBezTo>
                <a:cubicBezTo>
                  <a:pt x="1889478" y="179613"/>
                  <a:pt x="1879609" y="199779"/>
                  <a:pt x="1869741" y="219517"/>
                </a:cubicBezTo>
                <a:cubicBezTo>
                  <a:pt x="1854723" y="250410"/>
                  <a:pt x="1726000" y="485973"/>
                  <a:pt x="1722996" y="521587"/>
                </a:cubicBezTo>
                <a:cubicBezTo>
                  <a:pt x="1724283" y="524161"/>
                  <a:pt x="1724283" y="526736"/>
                  <a:pt x="1724283" y="528452"/>
                </a:cubicBezTo>
                <a:cubicBezTo>
                  <a:pt x="1725571" y="532743"/>
                  <a:pt x="1725571" y="536604"/>
                  <a:pt x="1715273" y="533601"/>
                </a:cubicBezTo>
                <a:cubicBezTo>
                  <a:pt x="1691674" y="547760"/>
                  <a:pt x="1546646" y="818079"/>
                  <a:pt x="1532915" y="839962"/>
                </a:cubicBezTo>
                <a:cubicBezTo>
                  <a:pt x="1536348" y="842536"/>
                  <a:pt x="1540209" y="845111"/>
                  <a:pt x="1544071" y="847685"/>
                </a:cubicBezTo>
                <a:cubicBezTo>
                  <a:pt x="1539780" y="856267"/>
                  <a:pt x="1423501" y="1070376"/>
                  <a:pt x="1419210" y="1078958"/>
                </a:cubicBezTo>
                <a:cubicBezTo>
                  <a:pt x="1385313" y="1105131"/>
                  <a:pt x="1259164" y="1349705"/>
                  <a:pt x="1236852" y="1383602"/>
                </a:cubicBezTo>
                <a:cubicBezTo>
                  <a:pt x="1202955" y="1445389"/>
                  <a:pt x="1181072" y="1512325"/>
                  <a:pt x="1155328" y="1577545"/>
                </a:cubicBezTo>
                <a:cubicBezTo>
                  <a:pt x="1150822" y="1588808"/>
                  <a:pt x="1127129" y="1634586"/>
                  <a:pt x="1098594" y="1688991"/>
                </a:cubicBezTo>
                <a:lnTo>
                  <a:pt x="1085997" y="1712946"/>
                </a:lnTo>
                <a:lnTo>
                  <a:pt x="1092253" y="1721286"/>
                </a:lnTo>
                <a:cubicBezTo>
                  <a:pt x="1087533" y="1737591"/>
                  <a:pt x="1082384" y="1754325"/>
                  <a:pt x="1077235" y="1770630"/>
                </a:cubicBezTo>
                <a:cubicBezTo>
                  <a:pt x="1076806" y="1775779"/>
                  <a:pt x="1077235" y="1780928"/>
                  <a:pt x="1076377" y="1785648"/>
                </a:cubicBezTo>
                <a:cubicBezTo>
                  <a:pt x="1069083" y="1823192"/>
                  <a:pt x="1036151" y="1872858"/>
                  <a:pt x="995925" y="1915443"/>
                </a:cubicBezTo>
                <a:lnTo>
                  <a:pt x="950257" y="1955828"/>
                </a:lnTo>
                <a:lnTo>
                  <a:pt x="946474" y="1960925"/>
                </a:lnTo>
                <a:lnTo>
                  <a:pt x="939186" y="1965618"/>
                </a:lnTo>
                <a:lnTo>
                  <a:pt x="932408" y="1971612"/>
                </a:lnTo>
                <a:cubicBezTo>
                  <a:pt x="921674" y="1979289"/>
                  <a:pt x="911058" y="1985922"/>
                  <a:pt x="900846" y="1991214"/>
                </a:cubicBezTo>
                <a:lnTo>
                  <a:pt x="897181" y="1992666"/>
                </a:lnTo>
                <a:lnTo>
                  <a:pt x="896165" y="1993320"/>
                </a:lnTo>
                <a:lnTo>
                  <a:pt x="894092" y="1993890"/>
                </a:lnTo>
                <a:lnTo>
                  <a:pt x="871707" y="2002760"/>
                </a:lnTo>
                <a:lnTo>
                  <a:pt x="858030" y="2003803"/>
                </a:lnTo>
                <a:lnTo>
                  <a:pt x="846017" y="2007105"/>
                </a:lnTo>
                <a:lnTo>
                  <a:pt x="838163" y="2005316"/>
                </a:lnTo>
                <a:lnTo>
                  <a:pt x="826654" y="2006194"/>
                </a:lnTo>
                <a:lnTo>
                  <a:pt x="808146" y="1998482"/>
                </a:lnTo>
                <a:lnTo>
                  <a:pt x="794903" y="1995466"/>
                </a:lnTo>
                <a:cubicBezTo>
                  <a:pt x="765297" y="1981306"/>
                  <a:pt x="734403" y="1970150"/>
                  <a:pt x="704368" y="1957278"/>
                </a:cubicBezTo>
                <a:lnTo>
                  <a:pt x="703939" y="1958565"/>
                </a:lnTo>
                <a:cubicBezTo>
                  <a:pt x="650304" y="1935395"/>
                  <a:pt x="615120" y="1893775"/>
                  <a:pt x="590233" y="1842714"/>
                </a:cubicBezTo>
                <a:cubicBezTo>
                  <a:pt x="583368" y="1828126"/>
                  <a:pt x="588517" y="1813108"/>
                  <a:pt x="592379" y="1798519"/>
                </a:cubicBezTo>
                <a:cubicBezTo>
                  <a:pt x="590233" y="1787792"/>
                  <a:pt x="598815" y="1777924"/>
                  <a:pt x="594953" y="1767197"/>
                </a:cubicBezTo>
                <a:lnTo>
                  <a:pt x="594978" y="1767144"/>
                </a:lnTo>
                <a:lnTo>
                  <a:pt x="578648" y="1743169"/>
                </a:lnTo>
                <a:cubicBezTo>
                  <a:pt x="546896" y="1688676"/>
                  <a:pt x="253837" y="1304653"/>
                  <a:pt x="215220" y="1255309"/>
                </a:cubicBezTo>
                <a:cubicBezTo>
                  <a:pt x="217365" y="1244153"/>
                  <a:pt x="209642" y="1236000"/>
                  <a:pt x="207925" y="1226131"/>
                </a:cubicBezTo>
                <a:cubicBezTo>
                  <a:pt x="195482" y="1209397"/>
                  <a:pt x="182610" y="1192663"/>
                  <a:pt x="170167" y="1175929"/>
                </a:cubicBezTo>
                <a:cubicBezTo>
                  <a:pt x="155578" y="1146752"/>
                  <a:pt x="27284" y="968685"/>
                  <a:pt x="11408" y="940366"/>
                </a:cubicBezTo>
                <a:cubicBezTo>
                  <a:pt x="-2322" y="915909"/>
                  <a:pt x="-4897" y="893168"/>
                  <a:pt x="10550" y="869140"/>
                </a:cubicBezTo>
                <a:cubicBezTo>
                  <a:pt x="28142" y="841679"/>
                  <a:pt x="41015" y="810785"/>
                  <a:pt x="67188" y="789331"/>
                </a:cubicBezTo>
                <a:cubicBezTo>
                  <a:pt x="98511" y="734409"/>
                  <a:pt x="142277" y="691073"/>
                  <a:pt x="193337" y="654601"/>
                </a:cubicBezTo>
                <a:cubicBezTo>
                  <a:pt x="201918" y="639154"/>
                  <a:pt x="213503" y="633147"/>
                  <a:pt x="230237" y="640871"/>
                </a:cubicBezTo>
                <a:cubicBezTo>
                  <a:pt x="249117" y="649452"/>
                  <a:pt x="260273" y="666186"/>
                  <a:pt x="272716" y="681633"/>
                </a:cubicBezTo>
                <a:cubicBezTo>
                  <a:pt x="295886" y="710810"/>
                  <a:pt x="318627" y="739987"/>
                  <a:pt x="341797" y="769165"/>
                </a:cubicBezTo>
                <a:cubicBezTo>
                  <a:pt x="344372" y="773455"/>
                  <a:pt x="551187" y="959675"/>
                  <a:pt x="549471" y="1027469"/>
                </a:cubicBezTo>
                <a:cubicBezTo>
                  <a:pt x="549042" y="1045490"/>
                  <a:pt x="641293" y="1172068"/>
                  <a:pt x="652878" y="1186656"/>
                </a:cubicBezTo>
                <a:cubicBezTo>
                  <a:pt x="675726" y="1215136"/>
                  <a:pt x="721202" y="1275958"/>
                  <a:pt x="772877" y="1344435"/>
                </a:cubicBezTo>
                <a:lnTo>
                  <a:pt x="792877" y="1370828"/>
                </a:lnTo>
                <a:lnTo>
                  <a:pt x="794903" y="1367297"/>
                </a:lnTo>
                <a:cubicBezTo>
                  <a:pt x="825367" y="1278049"/>
                  <a:pt x="995711" y="999149"/>
                  <a:pt x="1040335" y="917625"/>
                </a:cubicBezTo>
                <a:cubicBezTo>
                  <a:pt x="1057069" y="887160"/>
                  <a:pt x="1190941" y="653742"/>
                  <a:pt x="1209820" y="624136"/>
                </a:cubicBezTo>
                <a:cubicBezTo>
                  <a:pt x="1229129" y="594530"/>
                  <a:pt x="1381880" y="318204"/>
                  <a:pt x="1400330" y="288169"/>
                </a:cubicBezTo>
                <a:cubicBezTo>
                  <a:pt x="1411057" y="271006"/>
                  <a:pt x="1532486" y="47886"/>
                  <a:pt x="1542784" y="30723"/>
                </a:cubicBezTo>
                <a:cubicBezTo>
                  <a:pt x="1557802" y="6695"/>
                  <a:pt x="1578826" y="-3603"/>
                  <a:pt x="1607145" y="1117"/>
                </a:cubicBezTo>
                <a:close/>
              </a:path>
            </a:pathLst>
          </a:custGeom>
          <a:solidFill>
            <a:schemeClr val="bg1">
              <a:alpha val="5000"/>
            </a:schemeClr>
          </a:solidFill>
          <a:ln w="42863" cap="flat">
            <a:noFill/>
            <a:prstDash val="solid"/>
            <a:miter/>
          </a:ln>
        </p:spPr>
        <p:txBody>
          <a:bodyPr wrap="square" rtlCol="0" anchor="ctr">
            <a:noAutofit/>
          </a:bodyPr>
          <a:lstStyle/>
          <a:p>
            <a:endParaRPr lang="en-NZ"/>
          </a:p>
        </p:txBody>
      </p:sp>
      <p:grpSp>
        <p:nvGrpSpPr>
          <p:cNvPr id="17" name="Group 16">
            <a:extLst>
              <a:ext uri="{FF2B5EF4-FFF2-40B4-BE49-F238E27FC236}">
                <a16:creationId xmlns:a16="http://schemas.microsoft.com/office/drawing/2014/main" id="{D4DC9B59-BDEC-A003-E14F-3A63C4D85EC8}"/>
              </a:ext>
            </a:extLst>
          </p:cNvPr>
          <p:cNvGrpSpPr/>
          <p:nvPr/>
        </p:nvGrpSpPr>
        <p:grpSpPr>
          <a:xfrm>
            <a:off x="3668410" y="1445144"/>
            <a:ext cx="2384880" cy="362088"/>
            <a:chOff x="4237539" y="3143250"/>
            <a:chExt cx="1460219" cy="292872"/>
          </a:xfrm>
          <a:solidFill>
            <a:schemeClr val="tx2">
              <a:lumMod val="10000"/>
              <a:lumOff val="90000"/>
            </a:schemeClr>
          </a:solidFill>
        </p:grpSpPr>
        <p:sp>
          <p:nvSpPr>
            <p:cNvPr id="4" name="Free-form: Shape 3">
              <a:extLst>
                <a:ext uri="{FF2B5EF4-FFF2-40B4-BE49-F238E27FC236}">
                  <a16:creationId xmlns:a16="http://schemas.microsoft.com/office/drawing/2014/main" id="{57065ED0-C917-66DB-ADFB-98DC084786BF}"/>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12" name="Free-form: Shape 11">
              <a:extLst>
                <a:ext uri="{FF2B5EF4-FFF2-40B4-BE49-F238E27FC236}">
                  <a16:creationId xmlns:a16="http://schemas.microsoft.com/office/drawing/2014/main" id="{FD3CEEF3-BCF2-EE61-1048-8E8C7F7E4EBE}"/>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14" name="Free-form: Shape 13">
              <a:extLst>
                <a:ext uri="{FF2B5EF4-FFF2-40B4-BE49-F238E27FC236}">
                  <a16:creationId xmlns:a16="http://schemas.microsoft.com/office/drawing/2014/main" id="{1E082773-9AB3-4B1B-444B-C1717BB308F9}"/>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24" name="Group 23">
            <a:extLst>
              <a:ext uri="{FF2B5EF4-FFF2-40B4-BE49-F238E27FC236}">
                <a16:creationId xmlns:a16="http://schemas.microsoft.com/office/drawing/2014/main" id="{317EBF14-ABDD-5D50-9AD1-C2336B5708EF}"/>
              </a:ext>
            </a:extLst>
          </p:cNvPr>
          <p:cNvGrpSpPr/>
          <p:nvPr/>
        </p:nvGrpSpPr>
        <p:grpSpPr>
          <a:xfrm>
            <a:off x="6608499" y="1430765"/>
            <a:ext cx="2071437" cy="363092"/>
            <a:chOff x="4205266" y="3143250"/>
            <a:chExt cx="1492493" cy="292872"/>
          </a:xfrm>
          <a:solidFill>
            <a:schemeClr val="tx2">
              <a:lumMod val="10000"/>
              <a:lumOff val="90000"/>
            </a:schemeClr>
          </a:solidFill>
        </p:grpSpPr>
        <p:sp>
          <p:nvSpPr>
            <p:cNvPr id="25" name="Free-form: Shape 24">
              <a:extLst>
                <a:ext uri="{FF2B5EF4-FFF2-40B4-BE49-F238E27FC236}">
                  <a16:creationId xmlns:a16="http://schemas.microsoft.com/office/drawing/2014/main" id="{260DD15B-455B-D3FF-52DA-00568D13A751}"/>
                </a:ext>
              </a:extLst>
            </p:cNvPr>
            <p:cNvSpPr/>
            <p:nvPr/>
          </p:nvSpPr>
          <p:spPr>
            <a:xfrm>
              <a:off x="4205267" y="3143250"/>
              <a:ext cx="1492492" cy="162994"/>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26" name="Free-form: Shape 25">
              <a:extLst>
                <a:ext uri="{FF2B5EF4-FFF2-40B4-BE49-F238E27FC236}">
                  <a16:creationId xmlns:a16="http://schemas.microsoft.com/office/drawing/2014/main" id="{6E50F3EC-E270-FE8F-D0C6-A2D1F7A67450}"/>
                </a:ext>
              </a:extLst>
            </p:cNvPr>
            <p:cNvSpPr/>
            <p:nvPr/>
          </p:nvSpPr>
          <p:spPr>
            <a:xfrm>
              <a:off x="4205266" y="3231983"/>
              <a:ext cx="1385170" cy="118628"/>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27" name="Free-form: Shape 26">
              <a:extLst>
                <a:ext uri="{FF2B5EF4-FFF2-40B4-BE49-F238E27FC236}">
                  <a16:creationId xmlns:a16="http://schemas.microsoft.com/office/drawing/2014/main" id="{A0774AA2-0AB8-B4E8-E4E5-60293B1E3A6D}"/>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28" name="Group 27">
            <a:extLst>
              <a:ext uri="{FF2B5EF4-FFF2-40B4-BE49-F238E27FC236}">
                <a16:creationId xmlns:a16="http://schemas.microsoft.com/office/drawing/2014/main" id="{43B3FA17-9176-3B36-241E-58D6A80A6CAC}"/>
              </a:ext>
            </a:extLst>
          </p:cNvPr>
          <p:cNvGrpSpPr/>
          <p:nvPr/>
        </p:nvGrpSpPr>
        <p:grpSpPr>
          <a:xfrm flipH="1">
            <a:off x="6773991" y="3738482"/>
            <a:ext cx="1966021" cy="382967"/>
            <a:chOff x="4205266" y="3143250"/>
            <a:chExt cx="1492492" cy="292872"/>
          </a:xfrm>
          <a:solidFill>
            <a:schemeClr val="tx2">
              <a:lumMod val="10000"/>
              <a:lumOff val="90000"/>
            </a:schemeClr>
          </a:solidFill>
        </p:grpSpPr>
        <p:sp>
          <p:nvSpPr>
            <p:cNvPr id="31" name="Free-form: Shape 30">
              <a:extLst>
                <a:ext uri="{FF2B5EF4-FFF2-40B4-BE49-F238E27FC236}">
                  <a16:creationId xmlns:a16="http://schemas.microsoft.com/office/drawing/2014/main" id="{DF190BC1-9FC5-7EC6-078A-C1E5832310E8}"/>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33" name="Free-form: Shape 32">
              <a:extLst>
                <a:ext uri="{FF2B5EF4-FFF2-40B4-BE49-F238E27FC236}">
                  <a16:creationId xmlns:a16="http://schemas.microsoft.com/office/drawing/2014/main" id="{A84A0ADA-3453-3324-85B5-01EA7DF42DD4}"/>
                </a:ext>
              </a:extLst>
            </p:cNvPr>
            <p:cNvSpPr/>
            <p:nvPr/>
          </p:nvSpPr>
          <p:spPr>
            <a:xfrm>
              <a:off x="4205266" y="3231983"/>
              <a:ext cx="1385170" cy="118628"/>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EB1F6696-0F18-4197-9AD2-539DC1121410}"/>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35" name="Group 34">
            <a:extLst>
              <a:ext uri="{FF2B5EF4-FFF2-40B4-BE49-F238E27FC236}">
                <a16:creationId xmlns:a16="http://schemas.microsoft.com/office/drawing/2014/main" id="{0ACD332C-BDD5-38DD-EFB0-5B287BE60239}"/>
              </a:ext>
            </a:extLst>
          </p:cNvPr>
          <p:cNvGrpSpPr/>
          <p:nvPr/>
        </p:nvGrpSpPr>
        <p:grpSpPr>
          <a:xfrm>
            <a:off x="4079629" y="3798705"/>
            <a:ext cx="1839549" cy="308568"/>
            <a:chOff x="4205266" y="3143250"/>
            <a:chExt cx="1492492" cy="292872"/>
          </a:xfrm>
          <a:solidFill>
            <a:schemeClr val="tx2">
              <a:lumMod val="10000"/>
              <a:lumOff val="90000"/>
            </a:schemeClr>
          </a:solidFill>
        </p:grpSpPr>
        <p:sp>
          <p:nvSpPr>
            <p:cNvPr id="39" name="Free-form: Shape 38">
              <a:extLst>
                <a:ext uri="{FF2B5EF4-FFF2-40B4-BE49-F238E27FC236}">
                  <a16:creationId xmlns:a16="http://schemas.microsoft.com/office/drawing/2014/main" id="{632BFBE8-0CA9-5A72-B702-1C2E9F2FB93B}"/>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F1A13D74-B22E-23E2-B26A-2797BF2D5CAC}"/>
                </a:ext>
              </a:extLst>
            </p:cNvPr>
            <p:cNvSpPr/>
            <p:nvPr/>
          </p:nvSpPr>
          <p:spPr>
            <a:xfrm>
              <a:off x="4205266" y="3231983"/>
              <a:ext cx="1385170" cy="118628"/>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194DEDFD-1F2B-D9A6-739D-F732C6AAE83C}"/>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sp>
        <p:nvSpPr>
          <p:cNvPr id="7" name="TextBox 6">
            <a:extLst>
              <a:ext uri="{FF2B5EF4-FFF2-40B4-BE49-F238E27FC236}">
                <a16:creationId xmlns:a16="http://schemas.microsoft.com/office/drawing/2014/main" id="{79111B40-13C0-B4B1-252C-36C166F6F5CA}"/>
              </a:ext>
            </a:extLst>
          </p:cNvPr>
          <p:cNvSpPr txBox="1"/>
          <p:nvPr/>
        </p:nvSpPr>
        <p:spPr>
          <a:xfrm>
            <a:off x="3803515" y="1516070"/>
            <a:ext cx="2697084" cy="2182037"/>
          </a:xfrm>
          <a:prstGeom prst="rect">
            <a:avLst/>
          </a:prstGeom>
          <a:noFill/>
        </p:spPr>
        <p:txBody>
          <a:bodyPr wrap="square">
            <a:noAutofit/>
          </a:bodyPr>
          <a:lstStyle/>
          <a:p>
            <a:pPr marL="0" lvl="1">
              <a:lnSpc>
                <a:spcPts val="1200"/>
              </a:lnSpc>
              <a:spcAft>
                <a:spcPts val="1000"/>
              </a:spcAft>
              <a:buClr>
                <a:srgbClr val="92D050"/>
              </a:buClr>
              <a:buSzPct val="83000"/>
            </a:pPr>
            <a:r>
              <a:rPr lang="en-US" sz="1001" b="1">
                <a:latin typeface="Segoe UI" panose="020B0502040204020203" pitchFamily="34" charset="0"/>
                <a:ea typeface="Segoe UI Black" panose="020B0A02040204020203" pitchFamily="34" charset="0"/>
                <a:cs typeface="Segoe UI" panose="020B0502040204020203" pitchFamily="34" charset="0"/>
              </a:rPr>
              <a:t>Systems that prioritise wellbeing</a:t>
            </a:r>
          </a:p>
          <a:p>
            <a:pPr marL="0" lvl="1">
              <a:lnSpc>
                <a:spcPts val="125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You need more than good intentions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 you need systems.</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Worker wellbeing is part of business planning. </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Clear processes exist to identify and respond to wellbeing and support needs.</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Workers know where to go and who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to talk to when they need help – including a “go to” person responsible for wellbeing within your business.</a:t>
            </a:r>
          </a:p>
          <a:p>
            <a:pPr lvl="1">
              <a:lnSpc>
                <a:spcPts val="1300"/>
              </a:lnSpc>
              <a:spcAft>
                <a:spcPts val="601"/>
              </a:spcAft>
              <a:buClr>
                <a:srgbClr val="92D050"/>
              </a:buClr>
              <a:buSzPct val="83000"/>
            </a:pPr>
            <a:endParaRPr lang="en-US" sz="1001">
              <a:latin typeface="Segoe UI" panose="020B0502040204020203" pitchFamily="34" charset="0"/>
              <a:ea typeface="Segoe UI Black" panose="020B0A02040204020203" pitchFamily="34" charset="0"/>
              <a:cs typeface="Segoe UI" panose="020B0502040204020203" pitchFamily="34" charset="0"/>
            </a:endParaRPr>
          </a:p>
          <a:p>
            <a:pPr lvl="1">
              <a:lnSpc>
                <a:spcPts val="1250"/>
              </a:lnSpc>
              <a:spcAft>
                <a:spcPts val="601"/>
              </a:spcAft>
              <a:buClr>
                <a:srgbClr val="92D050"/>
              </a:buClr>
              <a:buSzPct val="83000"/>
            </a:pPr>
            <a:endParaRPr lang="en-US" sz="1001" b="1">
              <a:solidFill>
                <a:schemeClr val="accent4"/>
              </a:solidFill>
              <a:latin typeface="Segoe UI" panose="020B0502040204020203" pitchFamily="34" charset="0"/>
              <a:ea typeface="Segoe UI Black" panose="020B0A02040204020203" pitchFamily="34" charset="0"/>
              <a:cs typeface="Segoe UI" panose="020B0502040204020203" pitchFamily="34" charset="0"/>
            </a:endParaRPr>
          </a:p>
          <a:p>
            <a:pPr lvl="1">
              <a:lnSpc>
                <a:spcPts val="1250"/>
              </a:lnSpc>
              <a:spcAft>
                <a:spcPts val="601"/>
              </a:spcAft>
              <a:buClr>
                <a:srgbClr val="92D050"/>
              </a:buClr>
              <a:buSzPct val="83000"/>
            </a:pPr>
            <a:br>
              <a:rPr lang="en-US" sz="1001">
                <a:latin typeface="Segoe UI" panose="020B0502040204020203" pitchFamily="34" charset="0"/>
                <a:ea typeface="Segoe UI Black" panose="020B0A02040204020203" pitchFamily="34" charset="0"/>
                <a:cs typeface="Segoe UI" panose="020B0502040204020203" pitchFamily="34" charset="0"/>
              </a:rPr>
            </a:br>
            <a:br>
              <a:rPr lang="en-US" sz="1001">
                <a:latin typeface="Segoe UI" panose="020B0502040204020203" pitchFamily="34" charset="0"/>
                <a:ea typeface="Segoe UI Black" panose="020B0A02040204020203" pitchFamily="34" charset="0"/>
                <a:cs typeface="Segoe UI" panose="020B0502040204020203" pitchFamily="34" charset="0"/>
              </a:rPr>
            </a:br>
            <a:endParaRPr lang="en-US" sz="1001">
              <a:latin typeface="Segoe UI" panose="020B0502040204020203" pitchFamily="34" charset="0"/>
              <a:ea typeface="Segoe UI Black" panose="020B0A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F98CF66B-3604-6757-BB1C-BA5FAFCF5CA1}"/>
              </a:ext>
            </a:extLst>
          </p:cNvPr>
          <p:cNvSpPr txBox="1"/>
          <p:nvPr/>
        </p:nvSpPr>
        <p:spPr>
          <a:xfrm>
            <a:off x="6632376" y="3837010"/>
            <a:ext cx="2755832" cy="2552196"/>
          </a:xfrm>
          <a:prstGeom prst="rect">
            <a:avLst/>
          </a:prstGeom>
          <a:noFill/>
        </p:spPr>
        <p:txBody>
          <a:bodyPr wrap="square">
            <a:noAutofit/>
          </a:bodyPr>
          <a:lstStyle/>
          <a:p>
            <a:pPr marL="0" lvl="1">
              <a:lnSpc>
                <a:spcPts val="1300"/>
              </a:lnSpc>
              <a:spcAft>
                <a:spcPts val="1000"/>
              </a:spcAft>
              <a:buClr>
                <a:srgbClr val="92D050"/>
              </a:buClr>
              <a:buSzPct val="83000"/>
            </a:pPr>
            <a:r>
              <a:rPr lang="en-US" sz="1001" b="1">
                <a:latin typeface="Segoe UI" panose="020B0502040204020203" pitchFamily="34" charset="0"/>
                <a:ea typeface="Segoe UI Black" panose="020B0A02040204020203" pitchFamily="34" charset="0"/>
                <a:cs typeface="Segoe UI" panose="020B0502040204020203" pitchFamily="34" charset="0"/>
              </a:rPr>
              <a:t>                   Worker support</a:t>
            </a:r>
          </a:p>
          <a:p>
            <a:pPr marL="0" lvl="1">
              <a:lnSpc>
                <a:spcPts val="125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Support needs to reach beyond job performance. It should consider what people need to succeed at work and in life.</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Looking out for the physical and mental health of your people is a priority.</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You are aware of your people's goals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and challenges and know when and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how to point them in a good direction. </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Approaches to offering support are adapted as people’s needs change, from apprentice to senior worker, and through life’s ups and downs.</a:t>
            </a:r>
          </a:p>
          <a:p>
            <a:pPr marL="180005" lvl="1" indent="-180005">
              <a:lnSpc>
                <a:spcPts val="1250"/>
              </a:lnSpc>
              <a:spcAft>
                <a:spcPts val="300"/>
              </a:spcAft>
              <a:buClr>
                <a:schemeClr val="accent2"/>
              </a:buClr>
              <a:buSzPct val="83000"/>
              <a:buFont typeface="Arial" panose="020B0604020202020204" pitchFamily="34" charset="0"/>
              <a:buChar char="►"/>
            </a:pPr>
            <a:endPar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endParaRPr>
          </a:p>
          <a:p>
            <a:pPr marL="0" lvl="1">
              <a:lnSpc>
                <a:spcPts val="1300"/>
              </a:lnSpc>
              <a:spcAft>
                <a:spcPts val="300"/>
              </a:spcAft>
              <a:buClr>
                <a:schemeClr val="accent2"/>
              </a:buClr>
              <a:buSzPct val="83000"/>
            </a:pP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br>
              <a:rPr lang="en-US" sz="1050"/>
            </a:br>
            <a:endParaRPr lang="en-US" sz="1050"/>
          </a:p>
        </p:txBody>
      </p:sp>
      <p:sp>
        <p:nvSpPr>
          <p:cNvPr id="8" name="TextBox 7">
            <a:extLst>
              <a:ext uri="{FF2B5EF4-FFF2-40B4-BE49-F238E27FC236}">
                <a16:creationId xmlns:a16="http://schemas.microsoft.com/office/drawing/2014/main" id="{605963D9-E0F3-8BFE-B857-54662877DAEF}"/>
              </a:ext>
            </a:extLst>
          </p:cNvPr>
          <p:cNvSpPr txBox="1"/>
          <p:nvPr/>
        </p:nvSpPr>
        <p:spPr>
          <a:xfrm>
            <a:off x="3868751" y="3837011"/>
            <a:ext cx="2742966" cy="2607700"/>
          </a:xfrm>
          <a:prstGeom prst="rect">
            <a:avLst/>
          </a:prstGeom>
          <a:noFill/>
        </p:spPr>
        <p:txBody>
          <a:bodyPr wrap="square">
            <a:noAutofit/>
          </a:bodyPr>
          <a:lstStyle/>
          <a:p>
            <a:pPr marL="0" lvl="1">
              <a:lnSpc>
                <a:spcPts val="1300"/>
              </a:lnSpc>
              <a:spcAft>
                <a:spcPts val="1000"/>
              </a:spcAft>
              <a:buClr>
                <a:srgbClr val="92D050"/>
              </a:buClr>
              <a:buSzPct val="83000"/>
            </a:pPr>
            <a:r>
              <a:rPr lang="en-US" sz="1001" b="1">
                <a:latin typeface="Segoe UI" panose="020B0502040204020203" pitchFamily="34" charset="0"/>
                <a:ea typeface="Segoe UI Black" panose="020B0A02040204020203" pitchFamily="34" charset="0"/>
                <a:cs typeface="Segoe UI" panose="020B0502040204020203" pitchFamily="34" charset="0"/>
              </a:rPr>
              <a:t>               Safe environments</a:t>
            </a:r>
          </a:p>
          <a:p>
            <a:pPr marL="0" lvl="1">
              <a:lnSpc>
                <a:spcPts val="130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Responsibility is taken for making sites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or workplaces physically, culturally, and emotionally safe so people feel like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they belong and can be themselves.</a:t>
            </a:r>
          </a:p>
          <a:p>
            <a:pPr marL="0" lvl="1">
              <a:lnSpc>
                <a:spcPts val="130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This includes respecting different cultures, needs, and work styles then making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sure your team does too.</a:t>
            </a:r>
          </a:p>
          <a:p>
            <a:pPr marL="0" lvl="1">
              <a:lnSpc>
                <a:spcPts val="1300"/>
              </a:lnSpc>
              <a:spcAft>
                <a:spcPts val="601"/>
              </a:spcAft>
              <a:buClr>
                <a:srgbClr val="92D050"/>
              </a:buClr>
              <a:buSzPct val="83000"/>
            </a:pP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Inclusion isn’t about special treatment;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it’s about giving everyone a fair shot to </a:t>
            </a:r>
            <a:b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do their best work and grow their careers.</a:t>
            </a:r>
          </a:p>
          <a:p>
            <a:pPr marL="0" lvl="1">
              <a:lnSpc>
                <a:spcPts val="1300"/>
              </a:lnSpc>
              <a:spcAft>
                <a:spcPts val="601"/>
              </a:spcAft>
              <a:buClr>
                <a:srgbClr val="92D050"/>
              </a:buClr>
              <a:buSzPct val="83000"/>
            </a:pPr>
            <a:endParaRPr lang="en-US" sz="1050"/>
          </a:p>
          <a:p>
            <a:pPr lvl="1">
              <a:lnSpc>
                <a:spcPts val="1300"/>
              </a:lnSpc>
              <a:spcAft>
                <a:spcPts val="601"/>
              </a:spcAft>
              <a:buClr>
                <a:srgbClr val="92D050"/>
              </a:buClr>
              <a:buSzPct val="83000"/>
            </a:pPr>
            <a:endParaRPr lang="en-US" sz="1050" b="1">
              <a:solidFill>
                <a:schemeClr val="accent4"/>
              </a:solidFill>
            </a:endParaRPr>
          </a:p>
          <a:p>
            <a:pPr lvl="1">
              <a:lnSpc>
                <a:spcPts val="1300"/>
              </a:lnSpc>
              <a:spcAft>
                <a:spcPts val="601"/>
              </a:spcAft>
              <a:buClr>
                <a:srgbClr val="92D050"/>
              </a:buClr>
              <a:buSzPct val="83000"/>
            </a:pPr>
            <a:br>
              <a:rPr lang="en-US" sz="1050"/>
            </a:br>
            <a:br>
              <a:rPr lang="en-US" sz="1050"/>
            </a:br>
            <a:endParaRPr lang="en-US" sz="1050"/>
          </a:p>
        </p:txBody>
      </p:sp>
      <p:sp>
        <p:nvSpPr>
          <p:cNvPr id="5" name="TextBox 4">
            <a:extLst>
              <a:ext uri="{FF2B5EF4-FFF2-40B4-BE49-F238E27FC236}">
                <a16:creationId xmlns:a16="http://schemas.microsoft.com/office/drawing/2014/main" id="{D8B05769-0D73-E413-AB0B-9A574D5F79E1}"/>
              </a:ext>
            </a:extLst>
          </p:cNvPr>
          <p:cNvSpPr txBox="1"/>
          <p:nvPr/>
        </p:nvSpPr>
        <p:spPr>
          <a:xfrm>
            <a:off x="6559580" y="1516070"/>
            <a:ext cx="2820221" cy="2182037"/>
          </a:xfrm>
          <a:prstGeom prst="rect">
            <a:avLst/>
          </a:prstGeom>
          <a:noFill/>
        </p:spPr>
        <p:txBody>
          <a:bodyPr wrap="square">
            <a:noAutofit/>
          </a:bodyPr>
          <a:lstStyle/>
          <a:p>
            <a:pPr marL="0" lvl="1">
              <a:lnSpc>
                <a:spcPts val="1300"/>
              </a:lnSpc>
              <a:spcAft>
                <a:spcPts val="1000"/>
              </a:spcAft>
              <a:buClr>
                <a:srgbClr val="92D050"/>
              </a:buClr>
              <a:buSzPct val="83000"/>
            </a:pPr>
            <a:r>
              <a:rPr lang="en-US" sz="1001" b="1" dirty="0">
                <a:latin typeface="Segoe UI" panose="020B0502040204020203" pitchFamily="34" charset="0"/>
                <a:ea typeface="Segoe UI Black" panose="020B0A02040204020203" pitchFamily="34" charset="0"/>
                <a:cs typeface="Segoe UI" panose="020B0502040204020203" pitchFamily="34" charset="0"/>
              </a:rPr>
              <a:t>              Worker participation</a:t>
            </a:r>
          </a:p>
          <a:p>
            <a:pPr marL="0" lvl="1">
              <a:lnSpc>
                <a:spcPts val="1250"/>
              </a:lnSpc>
              <a:spcAft>
                <a:spcPts val="601"/>
              </a:spcAft>
              <a:buClr>
                <a:srgbClr val="92D050"/>
              </a:buClr>
              <a:buSzPct val="83000"/>
            </a:pP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Workers are the experts on what’s working and what’s not.</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Workers are involved in decisions that affect their day-to-day, especially around safety and culture. </a:t>
            </a:r>
          </a:p>
          <a:p>
            <a:pPr marL="180005" lvl="1" indent="-180005">
              <a:lnSpc>
                <a:spcPts val="1250"/>
              </a:lnSpc>
              <a:spcAft>
                <a:spcPts val="300"/>
              </a:spcAft>
              <a:buClr>
                <a:schemeClr val="accent3">
                  <a:lumMod val="75000"/>
                </a:schemeClr>
              </a:buClr>
              <a:buSzPct val="70000"/>
              <a:buFont typeface="Arial" panose="020B0604020202020204" pitchFamily="34" charset="0"/>
              <a:buChar char="►"/>
            </a:pP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Safe, regular and easy-to-use ways exist </a:t>
            </a:r>
            <a:b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for people to raise concerns and share feedback. Follow up happens because </a:t>
            </a:r>
            <a:b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US" sz="1001" dirty="0">
                <a:solidFill>
                  <a:schemeClr val="tx2">
                    <a:lumMod val="25000"/>
                  </a:schemeClr>
                </a:solidFill>
                <a:latin typeface="Segoe UI" panose="020B0502040204020203" pitchFamily="34" charset="0"/>
                <a:ea typeface="Segoe UI Black" panose="020B0A02040204020203" pitchFamily="34" charset="0"/>
                <a:cs typeface="Segoe UI" panose="020B0502040204020203" pitchFamily="34" charset="0"/>
              </a:rPr>
              <a:t>the team’s voice matters.</a:t>
            </a:r>
            <a:endParaRPr lang="en-US" sz="1050" dirty="0"/>
          </a:p>
        </p:txBody>
      </p:sp>
      <p:sp>
        <p:nvSpPr>
          <p:cNvPr id="3" name="Content Placeholder 2">
            <a:extLst>
              <a:ext uri="{FF2B5EF4-FFF2-40B4-BE49-F238E27FC236}">
                <a16:creationId xmlns:a16="http://schemas.microsoft.com/office/drawing/2014/main" id="{9B4C4F22-2DEE-32CC-1978-544EF47C76FD}"/>
              </a:ext>
            </a:extLst>
          </p:cNvPr>
          <p:cNvSpPr txBox="1">
            <a:spLocks/>
          </p:cNvSpPr>
          <p:nvPr/>
        </p:nvSpPr>
        <p:spPr>
          <a:xfrm>
            <a:off x="347672" y="2110349"/>
            <a:ext cx="2697084" cy="22702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50"/>
              </a:lnSpc>
              <a:spcBef>
                <a:spcPts val="0"/>
              </a:spcBef>
              <a:spcAft>
                <a:spcPts val="601"/>
              </a:spcAft>
              <a:buNone/>
            </a:pPr>
            <a:r>
              <a:rPr lang="en-US" sz="1150" b="1">
                <a:solidFill>
                  <a:schemeClr val="bg1"/>
                </a:solidFill>
                <a:latin typeface="Segoe UI Semibold" panose="020B0702040204020203" pitchFamily="34" charset="0"/>
                <a:cs typeface="Segoe UI Semibold" panose="020B0702040204020203" pitchFamily="34" charset="0"/>
              </a:rPr>
              <a:t>In this toolkit, we’re keeping it simple and refer to </a:t>
            </a:r>
            <a:r>
              <a:rPr lang="en-US" sz="1150">
                <a:solidFill>
                  <a:schemeClr val="bg1"/>
                </a:solidFill>
                <a:latin typeface="Segoe UI Semibold" panose="020B0702040204020203" pitchFamily="34" charset="0"/>
                <a:cs typeface="Segoe UI Semibold" panose="020B0702040204020203" pitchFamily="34" charset="0"/>
              </a:rPr>
              <a:t>pastoral care and needs-based support </a:t>
            </a:r>
            <a:r>
              <a:rPr lang="en-US" sz="1150" b="1">
                <a:solidFill>
                  <a:schemeClr val="bg1"/>
                </a:solidFill>
                <a:latin typeface="Segoe UI Semibold" panose="020B0702040204020203" pitchFamily="34" charset="0"/>
                <a:cs typeface="Segoe UI Semibold" panose="020B0702040204020203" pitchFamily="34" charset="0"/>
              </a:rPr>
              <a:t>as </a:t>
            </a:r>
            <a:r>
              <a:rPr lang="en-US" sz="1150" b="1">
                <a:solidFill>
                  <a:schemeClr val="bg1"/>
                </a:solidFill>
                <a:latin typeface="Segoe UI Black" panose="020B0A02040204020203" pitchFamily="34" charset="0"/>
                <a:ea typeface="Segoe UI Black" panose="020B0A02040204020203" pitchFamily="34" charset="0"/>
                <a:cs typeface="Segoe UI Semibold" panose="020B0702040204020203" pitchFamily="34" charset="0"/>
              </a:rPr>
              <a:t>worker support</a:t>
            </a:r>
            <a:r>
              <a:rPr lang="en-US" sz="1150" b="1" spc="-10">
                <a:solidFill>
                  <a:schemeClr val="bg1"/>
                </a:solidFill>
                <a:latin typeface="Segoe UI Semibold" panose="020B0702040204020203" pitchFamily="34" charset="0"/>
                <a:cs typeface="Segoe UI Semibold" panose="020B0702040204020203" pitchFamily="34" charset="0"/>
              </a:rPr>
              <a:t>.</a:t>
            </a:r>
            <a:endParaRPr lang="en-US" sz="1150" spc="-10">
              <a:solidFill>
                <a:schemeClr val="bg1"/>
              </a:solidFill>
              <a:latin typeface="Segoe UI Semibold" panose="020B0702040204020203" pitchFamily="34" charset="0"/>
              <a:cs typeface="Segoe UI Semibold" panose="020B0702040204020203" pitchFamily="34" charset="0"/>
            </a:endParaRPr>
          </a:p>
          <a:p>
            <a:pPr marL="0" indent="0">
              <a:lnSpc>
                <a:spcPts val="1450"/>
              </a:lnSpc>
              <a:spcBef>
                <a:spcPts val="0"/>
              </a:spcBef>
              <a:spcAft>
                <a:spcPts val="601"/>
              </a:spcAft>
              <a:buNone/>
            </a:pPr>
            <a:r>
              <a:rPr lang="en-US" sz="1150">
                <a:solidFill>
                  <a:schemeClr val="bg1"/>
                </a:solidFill>
                <a:latin typeface="Segoe UI Semibold" panose="020B0702040204020203" pitchFamily="34" charset="0"/>
                <a:cs typeface="Segoe UI Semibold" panose="020B0702040204020203" pitchFamily="34" charset="0"/>
              </a:rPr>
              <a:t>There’s no single agreed definition </a:t>
            </a:r>
            <a:br>
              <a:rPr lang="en-US" sz="1150">
                <a:solidFill>
                  <a:schemeClr val="bg1"/>
                </a:solidFill>
                <a:latin typeface="Segoe UI Semibold" panose="020B0702040204020203" pitchFamily="34" charset="0"/>
                <a:cs typeface="Segoe UI Semibold" panose="020B0702040204020203" pitchFamily="34" charset="0"/>
              </a:rPr>
            </a:br>
            <a:r>
              <a:rPr lang="en-US" sz="1150">
                <a:solidFill>
                  <a:schemeClr val="bg1"/>
                </a:solidFill>
                <a:latin typeface="Segoe UI Semibold" panose="020B0702040204020203" pitchFamily="34" charset="0"/>
                <a:cs typeface="Segoe UI Semibold" panose="020B0702040204020203" pitchFamily="34" charset="0"/>
              </a:rPr>
              <a:t>across the sector – yet . But we can </a:t>
            </a:r>
            <a:br>
              <a:rPr lang="en-US" sz="1150">
                <a:solidFill>
                  <a:schemeClr val="bg1"/>
                </a:solidFill>
                <a:latin typeface="Segoe UI Semibold" panose="020B0702040204020203" pitchFamily="34" charset="0"/>
                <a:cs typeface="Segoe UI Semibold" panose="020B0702040204020203" pitchFamily="34" charset="0"/>
              </a:rPr>
            </a:br>
            <a:r>
              <a:rPr lang="en-US" sz="1150">
                <a:solidFill>
                  <a:schemeClr val="bg1"/>
                </a:solidFill>
                <a:latin typeface="Segoe UI Semibold" panose="020B0702040204020203" pitchFamily="34" charset="0"/>
                <a:cs typeface="Segoe UI Semibold" panose="020B0702040204020203" pitchFamily="34" charset="0"/>
              </a:rPr>
              <a:t>take guidance from New Zealand Employment Standards, Apprentice Codes, and strong on-the-ground industry practices to get a working understanding of what good worker support looks like, and what it doesn’t.</a:t>
            </a:r>
          </a:p>
        </p:txBody>
      </p:sp>
      <p:sp>
        <p:nvSpPr>
          <p:cNvPr id="46" name="TextBox 45">
            <a:extLst>
              <a:ext uri="{FF2B5EF4-FFF2-40B4-BE49-F238E27FC236}">
                <a16:creationId xmlns:a16="http://schemas.microsoft.com/office/drawing/2014/main" id="{7F2C5C6D-C6F0-02D0-46EA-5788000AB2FE}"/>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02</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58236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89CDE-B392-E01D-8076-8FB2B45FC11D}"/>
            </a:ext>
          </a:extLst>
        </p:cNvPr>
        <p:cNvGrpSpPr/>
        <p:nvPr/>
      </p:nvGrpSpPr>
      <p:grpSpPr>
        <a:xfrm>
          <a:off x="0" y="0"/>
          <a:ext cx="0" cy="0"/>
          <a:chOff x="0" y="0"/>
          <a:chExt cx="0" cy="0"/>
        </a:xfrm>
      </p:grpSpPr>
      <p:pic>
        <p:nvPicPr>
          <p:cNvPr id="5" name="Picture 4" descr="A close-up of a white and black background&#10;&#10;AI-generated content may be incorrect.">
            <a:extLst>
              <a:ext uri="{FF2B5EF4-FFF2-40B4-BE49-F238E27FC236}">
                <a16:creationId xmlns:a16="http://schemas.microsoft.com/office/drawing/2014/main" id="{D95FEED3-49D2-C62F-F06F-D7C21BD524C0}"/>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6748" r="26748"/>
          <a:stretch>
            <a:fillRect/>
          </a:stretch>
        </p:blipFill>
        <p:spPr>
          <a:xfrm>
            <a:off x="0" y="1"/>
            <a:ext cx="3348258" cy="6858000"/>
          </a:xfrm>
          <a:prstGeom prst="rect">
            <a:avLst/>
          </a:prstGeom>
        </p:spPr>
      </p:pic>
      <p:grpSp>
        <p:nvGrpSpPr>
          <p:cNvPr id="21" name="Group 20">
            <a:extLst>
              <a:ext uri="{FF2B5EF4-FFF2-40B4-BE49-F238E27FC236}">
                <a16:creationId xmlns:a16="http://schemas.microsoft.com/office/drawing/2014/main" id="{CA009C58-F56D-A87B-CE1B-42A60D0521FF}"/>
              </a:ext>
            </a:extLst>
          </p:cNvPr>
          <p:cNvGrpSpPr/>
          <p:nvPr/>
        </p:nvGrpSpPr>
        <p:grpSpPr>
          <a:xfrm rot="21415261" flipH="1">
            <a:off x="6725871" y="2773113"/>
            <a:ext cx="1824493" cy="342127"/>
            <a:chOff x="4237539" y="3143250"/>
            <a:chExt cx="1460219" cy="292872"/>
          </a:xfrm>
          <a:solidFill>
            <a:schemeClr val="tx2">
              <a:lumMod val="10000"/>
              <a:lumOff val="90000"/>
            </a:schemeClr>
          </a:solidFill>
        </p:grpSpPr>
        <p:sp>
          <p:nvSpPr>
            <p:cNvPr id="22" name="Free-form: Shape 21">
              <a:extLst>
                <a:ext uri="{FF2B5EF4-FFF2-40B4-BE49-F238E27FC236}">
                  <a16:creationId xmlns:a16="http://schemas.microsoft.com/office/drawing/2014/main" id="{3A70435B-7785-3960-D9CE-11FE084BCC3B}"/>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23" name="Free-form: Shape 22">
              <a:extLst>
                <a:ext uri="{FF2B5EF4-FFF2-40B4-BE49-F238E27FC236}">
                  <a16:creationId xmlns:a16="http://schemas.microsoft.com/office/drawing/2014/main" id="{282646B8-E1A6-4B81-2BAD-C7320A25626B}"/>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24" name="Free-form: Shape 23">
              <a:extLst>
                <a:ext uri="{FF2B5EF4-FFF2-40B4-BE49-F238E27FC236}">
                  <a16:creationId xmlns:a16="http://schemas.microsoft.com/office/drawing/2014/main" id="{287BDA63-8D63-4C0F-7C2A-B8D360AEF471}"/>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10" name="Group 9">
            <a:extLst>
              <a:ext uri="{FF2B5EF4-FFF2-40B4-BE49-F238E27FC236}">
                <a16:creationId xmlns:a16="http://schemas.microsoft.com/office/drawing/2014/main" id="{9F89EBE1-8ACE-0CEF-F79C-44CF7451B438}"/>
              </a:ext>
            </a:extLst>
          </p:cNvPr>
          <p:cNvGrpSpPr/>
          <p:nvPr/>
        </p:nvGrpSpPr>
        <p:grpSpPr>
          <a:xfrm rot="21415261">
            <a:off x="6736950" y="1058224"/>
            <a:ext cx="2814221" cy="342127"/>
            <a:chOff x="4237539" y="3143250"/>
            <a:chExt cx="1460219" cy="292872"/>
          </a:xfrm>
          <a:solidFill>
            <a:schemeClr val="tx2">
              <a:lumMod val="10000"/>
              <a:lumOff val="90000"/>
            </a:schemeClr>
          </a:solidFill>
        </p:grpSpPr>
        <p:sp>
          <p:nvSpPr>
            <p:cNvPr id="18" name="Free-form: Shape 17">
              <a:extLst>
                <a:ext uri="{FF2B5EF4-FFF2-40B4-BE49-F238E27FC236}">
                  <a16:creationId xmlns:a16="http://schemas.microsoft.com/office/drawing/2014/main" id="{C7F7ABE2-627F-7C3B-F976-483CCCBF125A}"/>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19" name="Free-form: Shape 18">
              <a:extLst>
                <a:ext uri="{FF2B5EF4-FFF2-40B4-BE49-F238E27FC236}">
                  <a16:creationId xmlns:a16="http://schemas.microsoft.com/office/drawing/2014/main" id="{7702156D-F2F8-E763-A406-5892DE8C85C7}"/>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20" name="Free-form: Shape 19">
              <a:extLst>
                <a:ext uri="{FF2B5EF4-FFF2-40B4-BE49-F238E27FC236}">
                  <a16:creationId xmlns:a16="http://schemas.microsoft.com/office/drawing/2014/main" id="{97DB216B-B8D4-3F0B-FAF2-3F10DA308575}"/>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6" name="Group 5">
            <a:extLst>
              <a:ext uri="{FF2B5EF4-FFF2-40B4-BE49-F238E27FC236}">
                <a16:creationId xmlns:a16="http://schemas.microsoft.com/office/drawing/2014/main" id="{CA81BC4A-DA3B-A141-BF4F-EAAB43A86F8A}"/>
              </a:ext>
            </a:extLst>
          </p:cNvPr>
          <p:cNvGrpSpPr/>
          <p:nvPr/>
        </p:nvGrpSpPr>
        <p:grpSpPr>
          <a:xfrm>
            <a:off x="3651765" y="5227798"/>
            <a:ext cx="2814221" cy="342127"/>
            <a:chOff x="4237539" y="3143250"/>
            <a:chExt cx="1460219" cy="292872"/>
          </a:xfrm>
          <a:solidFill>
            <a:schemeClr val="tx2">
              <a:lumMod val="10000"/>
              <a:lumOff val="90000"/>
            </a:schemeClr>
          </a:solidFill>
        </p:grpSpPr>
        <p:sp>
          <p:nvSpPr>
            <p:cNvPr id="7" name="Free-form: Shape 6">
              <a:extLst>
                <a:ext uri="{FF2B5EF4-FFF2-40B4-BE49-F238E27FC236}">
                  <a16:creationId xmlns:a16="http://schemas.microsoft.com/office/drawing/2014/main" id="{09338A0F-26F4-C245-9E8D-457582F212DD}"/>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8" name="Free-form: Shape 7">
              <a:extLst>
                <a:ext uri="{FF2B5EF4-FFF2-40B4-BE49-F238E27FC236}">
                  <a16:creationId xmlns:a16="http://schemas.microsoft.com/office/drawing/2014/main" id="{B5CBF73B-6474-6FCB-12E6-0F2F149641D1}"/>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9" name="Free-form: Shape 8">
              <a:extLst>
                <a:ext uri="{FF2B5EF4-FFF2-40B4-BE49-F238E27FC236}">
                  <a16:creationId xmlns:a16="http://schemas.microsoft.com/office/drawing/2014/main" id="{06EC2DF7-C1BE-A10B-2F4F-C1C747C9B31E}"/>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sp>
        <p:nvSpPr>
          <p:cNvPr id="43" name="Free-form: Shape 42">
            <a:extLst>
              <a:ext uri="{FF2B5EF4-FFF2-40B4-BE49-F238E27FC236}">
                <a16:creationId xmlns:a16="http://schemas.microsoft.com/office/drawing/2014/main" id="{EFCFEB98-08DB-D143-095D-A4CA35E13D67}"/>
              </a:ext>
            </a:extLst>
          </p:cNvPr>
          <p:cNvSpPr/>
          <p:nvPr/>
        </p:nvSpPr>
        <p:spPr>
          <a:xfrm>
            <a:off x="664034" y="3889822"/>
            <a:ext cx="1830360" cy="1885219"/>
          </a:xfrm>
          <a:custGeom>
            <a:avLst/>
            <a:gdLst>
              <a:gd name="connsiteX0" fmla="*/ 1830360 w 1830360"/>
              <a:gd name="connsiteY0" fmla="*/ 260656 h 1885219"/>
              <a:gd name="connsiteX1" fmla="*/ 1830360 w 1830360"/>
              <a:gd name="connsiteY1" fmla="*/ 261510 h 1885219"/>
              <a:gd name="connsiteX2" fmla="*/ 1830337 w 1830360"/>
              <a:gd name="connsiteY2" fmla="*/ 260933 h 1885219"/>
              <a:gd name="connsiteX3" fmla="*/ 1527674 w 1830360"/>
              <a:gd name="connsiteY3" fmla="*/ 808 h 1885219"/>
              <a:gd name="connsiteX4" fmla="*/ 1556198 w 1830360"/>
              <a:gd name="connsiteY4" fmla="*/ 9056 h 1885219"/>
              <a:gd name="connsiteX5" fmla="*/ 1652833 w 1830360"/>
              <a:gd name="connsiteY5" fmla="*/ 74619 h 1885219"/>
              <a:gd name="connsiteX6" fmla="*/ 1652408 w 1830360"/>
              <a:gd name="connsiteY6" fmla="*/ 75044 h 1885219"/>
              <a:gd name="connsiteX7" fmla="*/ 1829507 w 1830360"/>
              <a:gd name="connsiteY7" fmla="*/ 240646 h 1885219"/>
              <a:gd name="connsiteX8" fmla="*/ 1830337 w 1830360"/>
              <a:gd name="connsiteY8" fmla="*/ 260933 h 1885219"/>
              <a:gd name="connsiteX9" fmla="*/ 1826315 w 1830360"/>
              <a:gd name="connsiteY9" fmla="*/ 307985 h 1885219"/>
              <a:gd name="connsiteX10" fmla="*/ 1740108 w 1830360"/>
              <a:gd name="connsiteY10" fmla="*/ 393055 h 1885219"/>
              <a:gd name="connsiteX11" fmla="*/ 1706051 w 1830360"/>
              <a:gd name="connsiteY11" fmla="*/ 388796 h 1885219"/>
              <a:gd name="connsiteX12" fmla="*/ 1334396 w 1830360"/>
              <a:gd name="connsiteY12" fmla="*/ 782158 h 1885219"/>
              <a:gd name="connsiteX13" fmla="*/ 1229897 w 1830360"/>
              <a:gd name="connsiteY13" fmla="*/ 886593 h 1885219"/>
              <a:gd name="connsiteX14" fmla="*/ 1191651 w 1830360"/>
              <a:gd name="connsiteY14" fmla="*/ 924813 h 1885219"/>
              <a:gd name="connsiteX15" fmla="*/ 1222694 w 1830360"/>
              <a:gd name="connsiteY15" fmla="*/ 956133 h 1885219"/>
              <a:gd name="connsiteX16" fmla="*/ 1247525 w 1830360"/>
              <a:gd name="connsiteY16" fmla="*/ 981282 h 1885219"/>
              <a:gd name="connsiteX17" fmla="*/ 1317767 w 1830360"/>
              <a:gd name="connsiteY17" fmla="*/ 1064723 h 1885219"/>
              <a:gd name="connsiteX18" fmla="*/ 1326706 w 1830360"/>
              <a:gd name="connsiteY18" fmla="*/ 1080473 h 1885219"/>
              <a:gd name="connsiteX19" fmla="*/ 1327135 w 1830360"/>
              <a:gd name="connsiteY19" fmla="*/ 1080473 h 1885219"/>
              <a:gd name="connsiteX20" fmla="*/ 1720922 w 1830360"/>
              <a:gd name="connsiteY20" fmla="*/ 1474689 h 1885219"/>
              <a:gd name="connsiteX21" fmla="*/ 1760513 w 1830360"/>
              <a:gd name="connsiteY21" fmla="*/ 1608787 h 1885219"/>
              <a:gd name="connsiteX22" fmla="*/ 1723903 w 1830360"/>
              <a:gd name="connsiteY22" fmla="*/ 1680736 h 1885219"/>
              <a:gd name="connsiteX23" fmla="*/ 1716238 w 1830360"/>
              <a:gd name="connsiteY23" fmla="*/ 1719902 h 1885219"/>
              <a:gd name="connsiteX24" fmla="*/ 1666006 w 1830360"/>
              <a:gd name="connsiteY24" fmla="*/ 1789720 h 1885219"/>
              <a:gd name="connsiteX25" fmla="*/ 1614491 w 1830360"/>
              <a:gd name="connsiteY25" fmla="*/ 1823348 h 1885219"/>
              <a:gd name="connsiteX26" fmla="*/ 1614920 w 1830360"/>
              <a:gd name="connsiteY26" fmla="*/ 1823348 h 1885219"/>
              <a:gd name="connsiteX27" fmla="*/ 1510620 w 1830360"/>
              <a:gd name="connsiteY27" fmla="*/ 1822499 h 1885219"/>
              <a:gd name="connsiteX28" fmla="*/ 1447610 w 1830360"/>
              <a:gd name="connsiteY28" fmla="*/ 1766729 h 1885219"/>
              <a:gd name="connsiteX29" fmla="*/ 991241 w 1830360"/>
              <a:gd name="connsiteY29" fmla="*/ 1312063 h 1885219"/>
              <a:gd name="connsiteX30" fmla="*/ 918910 w 1830360"/>
              <a:gd name="connsiteY30" fmla="*/ 1240677 h 1885219"/>
              <a:gd name="connsiteX31" fmla="*/ 896981 w 1830360"/>
              <a:gd name="connsiteY31" fmla="*/ 1219284 h 1885219"/>
              <a:gd name="connsiteX32" fmla="*/ 800750 w 1830360"/>
              <a:gd name="connsiteY32" fmla="*/ 1315451 h 1885219"/>
              <a:gd name="connsiteX33" fmla="*/ 696250 w 1830360"/>
              <a:gd name="connsiteY33" fmla="*/ 1419885 h 1885219"/>
              <a:gd name="connsiteX34" fmla="*/ 397819 w 1830360"/>
              <a:gd name="connsiteY34" fmla="*/ 1740449 h 1885219"/>
              <a:gd name="connsiteX35" fmla="*/ 398672 w 1830360"/>
              <a:gd name="connsiteY35" fmla="*/ 1740449 h 1885219"/>
              <a:gd name="connsiteX36" fmla="*/ 397394 w 1830360"/>
              <a:gd name="connsiteY36" fmla="*/ 1741302 h 1885219"/>
              <a:gd name="connsiteX37" fmla="*/ 408890 w 1830360"/>
              <a:gd name="connsiteY37" fmla="*/ 1751519 h 1885219"/>
              <a:gd name="connsiteX38" fmla="*/ 296500 w 1830360"/>
              <a:gd name="connsiteY38" fmla="*/ 1885192 h 1885219"/>
              <a:gd name="connsiteX39" fmla="*/ 189644 w 1830360"/>
              <a:gd name="connsiteY39" fmla="*/ 1834960 h 1885219"/>
              <a:gd name="connsiteX40" fmla="*/ 78109 w 1830360"/>
              <a:gd name="connsiteY40" fmla="*/ 1724698 h 1885219"/>
              <a:gd name="connsiteX41" fmla="*/ 28296 w 1830360"/>
              <a:gd name="connsiteY41" fmla="*/ 1656583 h 1885219"/>
              <a:gd name="connsiteX42" fmla="*/ 24466 w 1830360"/>
              <a:gd name="connsiteY42" fmla="*/ 1548449 h 1885219"/>
              <a:gd name="connsiteX43" fmla="*/ 531069 w 1830360"/>
              <a:gd name="connsiteY43" fmla="*/ 1011302 h 1885219"/>
              <a:gd name="connsiteX44" fmla="*/ 600169 w 1830360"/>
              <a:gd name="connsiteY44" fmla="*/ 938990 h 1885219"/>
              <a:gd name="connsiteX45" fmla="*/ 549042 w 1830360"/>
              <a:gd name="connsiteY45" fmla="*/ 889926 h 1885219"/>
              <a:gd name="connsiteX46" fmla="*/ 177270 w 1830360"/>
              <a:gd name="connsiteY46" fmla="*/ 521508 h 1885219"/>
              <a:gd name="connsiteX47" fmla="*/ 164925 w 1830360"/>
              <a:gd name="connsiteY47" fmla="*/ 530022 h 1885219"/>
              <a:gd name="connsiteX48" fmla="*/ 141939 w 1830360"/>
              <a:gd name="connsiteY48" fmla="*/ 520230 h 1885219"/>
              <a:gd name="connsiteX49" fmla="*/ 131293 w 1830360"/>
              <a:gd name="connsiteY49" fmla="*/ 497243 h 1885219"/>
              <a:gd name="connsiteX50" fmla="*/ 81485 w 1830360"/>
              <a:gd name="connsiteY50" fmla="*/ 448285 h 1885219"/>
              <a:gd name="connsiteX51" fmla="*/ 9115 w 1830360"/>
              <a:gd name="connsiteY51" fmla="*/ 281404 h 1885219"/>
              <a:gd name="connsiteX52" fmla="*/ 18054 w 1830360"/>
              <a:gd name="connsiteY52" fmla="*/ 249049 h 1885219"/>
              <a:gd name="connsiteX53" fmla="*/ 18479 w 1830360"/>
              <a:gd name="connsiteY53" fmla="*/ 249049 h 1885219"/>
              <a:gd name="connsiteX54" fmla="*/ 20606 w 1830360"/>
              <a:gd name="connsiteY54" fmla="*/ 235002 h 1885219"/>
              <a:gd name="connsiteX55" fmla="*/ 58069 w 1830360"/>
              <a:gd name="connsiteY55" fmla="*/ 174548 h 1885219"/>
              <a:gd name="connsiteX56" fmla="*/ 155133 w 1830360"/>
              <a:gd name="connsiteY56" fmla="*/ 46408 h 1885219"/>
              <a:gd name="connsiteX57" fmla="*/ 178548 w 1830360"/>
              <a:gd name="connsiteY57" fmla="*/ 50238 h 1885219"/>
              <a:gd name="connsiteX58" fmla="*/ 188766 w 1830360"/>
              <a:gd name="connsiteY58" fmla="*/ 19587 h 1885219"/>
              <a:gd name="connsiteX59" fmla="*/ 292216 w 1830360"/>
              <a:gd name="connsiteY59" fmla="*/ 37894 h 1885219"/>
              <a:gd name="connsiteX60" fmla="*/ 456970 w 1830360"/>
              <a:gd name="connsiteY60" fmla="*/ 204350 h 1885219"/>
              <a:gd name="connsiteX61" fmla="*/ 715805 w 1830360"/>
              <a:gd name="connsiteY61" fmla="*/ 447007 h 1885219"/>
              <a:gd name="connsiteX62" fmla="*/ 889693 w 1830360"/>
              <a:gd name="connsiteY62" fmla="*/ 615642 h 1885219"/>
              <a:gd name="connsiteX63" fmla="*/ 898053 w 1830360"/>
              <a:gd name="connsiteY63" fmla="*/ 628045 h 1885219"/>
              <a:gd name="connsiteX64" fmla="*/ 924023 w 1830360"/>
              <a:gd name="connsiteY64" fmla="*/ 601041 h 1885219"/>
              <a:gd name="connsiteX65" fmla="*/ 1042781 w 1830360"/>
              <a:gd name="connsiteY65" fmla="*/ 478623 h 1885219"/>
              <a:gd name="connsiteX66" fmla="*/ 1472329 w 1830360"/>
              <a:gd name="connsiteY66" fmla="*/ 53331 h 1885219"/>
              <a:gd name="connsiteX67" fmla="*/ 1499150 w 1830360"/>
              <a:gd name="connsiteY67" fmla="*/ 24811 h 1885219"/>
              <a:gd name="connsiteX68" fmla="*/ 1527674 w 1830360"/>
              <a:gd name="connsiteY68" fmla="*/ 808 h 188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30360" h="1885219">
                <a:moveTo>
                  <a:pt x="1830360" y="260656"/>
                </a:moveTo>
                <a:lnTo>
                  <a:pt x="1830360" y="261510"/>
                </a:lnTo>
                <a:lnTo>
                  <a:pt x="1830337" y="260933"/>
                </a:lnTo>
                <a:close/>
                <a:moveTo>
                  <a:pt x="1527674" y="808"/>
                </a:moveTo>
                <a:cubicBezTo>
                  <a:pt x="1535657" y="-1587"/>
                  <a:pt x="1543639" y="1393"/>
                  <a:pt x="1556198" y="9056"/>
                </a:cubicBezTo>
                <a:cubicBezTo>
                  <a:pt x="1589402" y="29066"/>
                  <a:pt x="1622610" y="49925"/>
                  <a:pt x="1652833" y="74619"/>
                </a:cubicBezTo>
                <a:lnTo>
                  <a:pt x="1652408" y="75044"/>
                </a:lnTo>
                <a:cubicBezTo>
                  <a:pt x="1715414" y="125705"/>
                  <a:pt x="1778421" y="176366"/>
                  <a:pt x="1829507" y="240646"/>
                </a:cubicBezTo>
                <a:lnTo>
                  <a:pt x="1830337" y="260933"/>
                </a:lnTo>
                <a:lnTo>
                  <a:pt x="1826315" y="307985"/>
                </a:lnTo>
                <a:cubicBezTo>
                  <a:pt x="1812665" y="347957"/>
                  <a:pt x="1773633" y="368471"/>
                  <a:pt x="1740108" y="393055"/>
                </a:cubicBezTo>
                <a:cubicBezTo>
                  <a:pt x="1725207" y="393905"/>
                  <a:pt x="1714136" y="392202"/>
                  <a:pt x="1706051" y="388796"/>
                </a:cubicBezTo>
                <a:cubicBezTo>
                  <a:pt x="1696683" y="417745"/>
                  <a:pt x="1354831" y="761724"/>
                  <a:pt x="1334396" y="782158"/>
                </a:cubicBezTo>
                <a:cubicBezTo>
                  <a:pt x="1330139" y="786416"/>
                  <a:pt x="1289191" y="827338"/>
                  <a:pt x="1229897" y="886593"/>
                </a:cubicBezTo>
                <a:lnTo>
                  <a:pt x="1191651" y="924813"/>
                </a:lnTo>
                <a:lnTo>
                  <a:pt x="1222694" y="956133"/>
                </a:lnTo>
                <a:cubicBezTo>
                  <a:pt x="1232884" y="966428"/>
                  <a:pt x="1241352" y="975003"/>
                  <a:pt x="1247525" y="981282"/>
                </a:cubicBezTo>
                <a:cubicBezTo>
                  <a:pt x="1273492" y="1007675"/>
                  <a:pt x="1299889" y="1033647"/>
                  <a:pt x="1317767" y="1064723"/>
                </a:cubicBezTo>
                <a:cubicBezTo>
                  <a:pt x="1321597" y="1069832"/>
                  <a:pt x="1324154" y="1074940"/>
                  <a:pt x="1326706" y="1080473"/>
                </a:cubicBezTo>
                <a:cubicBezTo>
                  <a:pt x="1326706" y="1080473"/>
                  <a:pt x="1327135" y="1080473"/>
                  <a:pt x="1327135" y="1080473"/>
                </a:cubicBezTo>
                <a:cubicBezTo>
                  <a:pt x="1360768" y="1114106"/>
                  <a:pt x="1688568" y="1440203"/>
                  <a:pt x="1720922" y="1474689"/>
                </a:cubicBezTo>
                <a:cubicBezTo>
                  <a:pt x="1777541" y="1535564"/>
                  <a:pt x="1783075" y="1553446"/>
                  <a:pt x="1760513" y="1608787"/>
                </a:cubicBezTo>
                <a:cubicBezTo>
                  <a:pt x="1749871" y="1633905"/>
                  <a:pt x="1736248" y="1656896"/>
                  <a:pt x="1723903" y="1680736"/>
                </a:cubicBezTo>
                <a:cubicBezTo>
                  <a:pt x="1721347" y="1693930"/>
                  <a:pt x="1718795" y="1706704"/>
                  <a:pt x="1716238" y="1719902"/>
                </a:cubicBezTo>
                <a:cubicBezTo>
                  <a:pt x="1699210" y="1742889"/>
                  <a:pt x="1681332" y="1765026"/>
                  <a:pt x="1666006" y="1789720"/>
                </a:cubicBezTo>
                <a:cubicBezTo>
                  <a:pt x="1654510" y="1808451"/>
                  <a:pt x="1639609" y="1822074"/>
                  <a:pt x="1614491" y="1823348"/>
                </a:cubicBezTo>
                <a:lnTo>
                  <a:pt x="1614920" y="1823348"/>
                </a:lnTo>
                <a:cubicBezTo>
                  <a:pt x="1578730" y="1862514"/>
                  <a:pt x="1563834" y="1862943"/>
                  <a:pt x="1510620" y="1822499"/>
                </a:cubicBezTo>
                <a:cubicBezTo>
                  <a:pt x="1488483" y="1805470"/>
                  <a:pt x="1467619" y="1786314"/>
                  <a:pt x="1447610" y="1766729"/>
                </a:cubicBezTo>
                <a:cubicBezTo>
                  <a:pt x="1392693" y="1713515"/>
                  <a:pt x="1045308" y="1365706"/>
                  <a:pt x="991241" y="1312063"/>
                </a:cubicBezTo>
                <a:cubicBezTo>
                  <a:pt x="974852" y="1295780"/>
                  <a:pt x="949229" y="1270450"/>
                  <a:pt x="918910" y="1240677"/>
                </a:cubicBezTo>
                <a:lnTo>
                  <a:pt x="896981" y="1219284"/>
                </a:lnTo>
                <a:lnTo>
                  <a:pt x="800750" y="1315451"/>
                </a:lnTo>
                <a:cubicBezTo>
                  <a:pt x="741455" y="1374705"/>
                  <a:pt x="700507" y="1415628"/>
                  <a:pt x="696250" y="1419885"/>
                </a:cubicBezTo>
                <a:cubicBezTo>
                  <a:pt x="679646" y="1470971"/>
                  <a:pt x="431027" y="1704264"/>
                  <a:pt x="397819" y="1740449"/>
                </a:cubicBezTo>
                <a:cubicBezTo>
                  <a:pt x="397819" y="1740449"/>
                  <a:pt x="398672" y="1740449"/>
                  <a:pt x="398672" y="1740449"/>
                </a:cubicBezTo>
                <a:cubicBezTo>
                  <a:pt x="398248" y="1740449"/>
                  <a:pt x="397394" y="1741302"/>
                  <a:pt x="397394" y="1741302"/>
                </a:cubicBezTo>
                <a:cubicBezTo>
                  <a:pt x="402503" y="1743430"/>
                  <a:pt x="406333" y="1746411"/>
                  <a:pt x="408890" y="1751519"/>
                </a:cubicBezTo>
                <a:cubicBezTo>
                  <a:pt x="365040" y="1790256"/>
                  <a:pt x="328430" y="1835809"/>
                  <a:pt x="296500" y="1885192"/>
                </a:cubicBezTo>
                <a:cubicBezTo>
                  <a:pt x="255207" y="1886046"/>
                  <a:pt x="220720" y="1866885"/>
                  <a:pt x="189644" y="1834960"/>
                </a:cubicBezTo>
                <a:cubicBezTo>
                  <a:pt x="153035" y="1797921"/>
                  <a:pt x="115143" y="1761737"/>
                  <a:pt x="78109" y="1724698"/>
                </a:cubicBezTo>
                <a:cubicBezTo>
                  <a:pt x="57674" y="1704688"/>
                  <a:pt x="37664" y="1683829"/>
                  <a:pt x="28296" y="1656583"/>
                </a:cubicBezTo>
                <a:cubicBezTo>
                  <a:pt x="-7889" y="1600813"/>
                  <a:pt x="-9592" y="1588044"/>
                  <a:pt x="24466" y="1548449"/>
                </a:cubicBezTo>
                <a:cubicBezTo>
                  <a:pt x="63420" y="1503111"/>
                  <a:pt x="296819" y="1256834"/>
                  <a:pt x="531069" y="1011302"/>
                </a:cubicBezTo>
                <a:lnTo>
                  <a:pt x="600169" y="938990"/>
                </a:lnTo>
                <a:lnTo>
                  <a:pt x="549042" y="889926"/>
                </a:lnTo>
                <a:cubicBezTo>
                  <a:pt x="424160" y="768558"/>
                  <a:pt x="227079" y="569722"/>
                  <a:pt x="177270" y="521508"/>
                </a:cubicBezTo>
                <a:cubicBezTo>
                  <a:pt x="173015" y="524060"/>
                  <a:pt x="168756" y="527041"/>
                  <a:pt x="164925" y="530022"/>
                </a:cubicBezTo>
                <a:cubicBezTo>
                  <a:pt x="157265" y="529169"/>
                  <a:pt x="149600" y="526192"/>
                  <a:pt x="141939" y="520230"/>
                </a:cubicBezTo>
                <a:cubicBezTo>
                  <a:pt x="135552" y="512569"/>
                  <a:pt x="132146" y="505329"/>
                  <a:pt x="131293" y="497243"/>
                </a:cubicBezTo>
                <a:cubicBezTo>
                  <a:pt x="95108" y="461483"/>
                  <a:pt x="119373" y="482342"/>
                  <a:pt x="81485" y="448285"/>
                </a:cubicBezTo>
                <a:cubicBezTo>
                  <a:pt x="20606" y="393369"/>
                  <a:pt x="601" y="338448"/>
                  <a:pt x="9115" y="281404"/>
                </a:cubicBezTo>
                <a:cubicBezTo>
                  <a:pt x="10818" y="269908"/>
                  <a:pt x="15073" y="259691"/>
                  <a:pt x="18054" y="249049"/>
                </a:cubicBezTo>
                <a:cubicBezTo>
                  <a:pt x="18479" y="249049"/>
                  <a:pt x="18479" y="249049"/>
                  <a:pt x="18479" y="249049"/>
                </a:cubicBezTo>
                <a:cubicBezTo>
                  <a:pt x="18054" y="243516"/>
                  <a:pt x="19332" y="238832"/>
                  <a:pt x="20606" y="235002"/>
                </a:cubicBezTo>
                <a:cubicBezTo>
                  <a:pt x="25290" y="208605"/>
                  <a:pt x="41470" y="191576"/>
                  <a:pt x="58069" y="174548"/>
                </a:cubicBezTo>
                <a:cubicBezTo>
                  <a:pt x="83188" y="125589"/>
                  <a:pt x="117670" y="84720"/>
                  <a:pt x="155133" y="46408"/>
                </a:cubicBezTo>
                <a:cubicBezTo>
                  <a:pt x="163223" y="47686"/>
                  <a:pt x="170888" y="48960"/>
                  <a:pt x="178548" y="50238"/>
                </a:cubicBezTo>
                <a:cubicBezTo>
                  <a:pt x="182379" y="40446"/>
                  <a:pt x="185784" y="30229"/>
                  <a:pt x="188766" y="19587"/>
                </a:cubicBezTo>
                <a:cubicBezTo>
                  <a:pt x="216011" y="-5957"/>
                  <a:pt x="249220" y="6"/>
                  <a:pt x="292216" y="37894"/>
                </a:cubicBezTo>
                <a:cubicBezTo>
                  <a:pt x="372251" y="107711"/>
                  <a:pt x="393534" y="118353"/>
                  <a:pt x="456970" y="204350"/>
                </a:cubicBezTo>
                <a:cubicBezTo>
                  <a:pt x="494433" y="236276"/>
                  <a:pt x="678342" y="415077"/>
                  <a:pt x="715805" y="447007"/>
                </a:cubicBezTo>
                <a:cubicBezTo>
                  <a:pt x="741879" y="460045"/>
                  <a:pt x="852700" y="568258"/>
                  <a:pt x="889693" y="615642"/>
                </a:cubicBezTo>
                <a:lnTo>
                  <a:pt x="898053" y="628045"/>
                </a:lnTo>
                <a:lnTo>
                  <a:pt x="924023" y="601041"/>
                </a:lnTo>
                <a:cubicBezTo>
                  <a:pt x="983907" y="538859"/>
                  <a:pt x="1026897" y="494508"/>
                  <a:pt x="1042781" y="478623"/>
                </a:cubicBezTo>
                <a:cubicBezTo>
                  <a:pt x="1078542" y="444141"/>
                  <a:pt x="1436569" y="87388"/>
                  <a:pt x="1472329" y="53331"/>
                </a:cubicBezTo>
                <a:cubicBezTo>
                  <a:pt x="1481272" y="43967"/>
                  <a:pt x="1490211" y="34599"/>
                  <a:pt x="1499150" y="24811"/>
                </a:cubicBezTo>
                <a:cubicBezTo>
                  <a:pt x="1511709" y="10974"/>
                  <a:pt x="1519692" y="3203"/>
                  <a:pt x="1527674" y="808"/>
                </a:cubicBezTo>
                <a:close/>
              </a:path>
            </a:pathLst>
          </a:custGeom>
          <a:solidFill>
            <a:schemeClr val="tx1">
              <a:lumMod val="10000"/>
              <a:lumOff val="90000"/>
              <a:alpha val="9000"/>
            </a:schemeClr>
          </a:solidFill>
          <a:ln w="9525" cap="flat">
            <a:noFill/>
            <a:prstDash val="solid"/>
            <a:miter/>
          </a:ln>
        </p:spPr>
        <p:txBody>
          <a:bodyPr wrap="square" rtlCol="0" anchor="ctr">
            <a:noAutofit/>
          </a:bodyPr>
          <a:lstStyle/>
          <a:p>
            <a:endParaRPr lang="en-NZ"/>
          </a:p>
        </p:txBody>
      </p:sp>
      <p:sp>
        <p:nvSpPr>
          <p:cNvPr id="2" name="Title 1">
            <a:extLst>
              <a:ext uri="{FF2B5EF4-FFF2-40B4-BE49-F238E27FC236}">
                <a16:creationId xmlns:a16="http://schemas.microsoft.com/office/drawing/2014/main" id="{7D6F1D7A-C084-DEFE-4DA4-6C79D146D246}"/>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What it is not</a:t>
            </a:r>
          </a:p>
        </p:txBody>
      </p:sp>
      <p:sp>
        <p:nvSpPr>
          <p:cNvPr id="3" name="Content Placeholder 2">
            <a:extLst>
              <a:ext uri="{FF2B5EF4-FFF2-40B4-BE49-F238E27FC236}">
                <a16:creationId xmlns:a16="http://schemas.microsoft.com/office/drawing/2014/main" id="{CF94CA00-D6F7-32C0-6EDD-0F869254E7CA}"/>
              </a:ext>
            </a:extLst>
          </p:cNvPr>
          <p:cNvSpPr txBox="1">
            <a:spLocks/>
          </p:cNvSpPr>
          <p:nvPr/>
        </p:nvSpPr>
        <p:spPr>
          <a:xfrm>
            <a:off x="361704" y="1223672"/>
            <a:ext cx="2697084" cy="12843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601"/>
              </a:spcAft>
              <a:buNone/>
              <a:defRPr/>
            </a:pPr>
            <a:r>
              <a:rPr lang="en-GB" sz="1150" b="1">
                <a:solidFill>
                  <a:schemeClr val="bg1"/>
                </a:solidFill>
                <a:latin typeface="Segoe UI Semibold" panose="020B0702040204020203" pitchFamily="34" charset="0"/>
                <a:cs typeface="Segoe UI Semibold" panose="020B0702040204020203" pitchFamily="34" charset="0"/>
              </a:rPr>
              <a:t>We know “pastoral care” or “worker support” might sound like big ideas </a:t>
            </a:r>
            <a:br>
              <a:rPr lang="en-GB" sz="1150" b="1">
                <a:solidFill>
                  <a:schemeClr val="bg1"/>
                </a:solidFill>
                <a:latin typeface="Segoe UI Semibold" panose="020B0702040204020203" pitchFamily="34" charset="0"/>
                <a:cs typeface="Segoe UI Semibold" panose="020B0702040204020203" pitchFamily="34" charset="0"/>
              </a:rPr>
            </a:br>
            <a:r>
              <a:rPr lang="en-GB" sz="1150" b="1">
                <a:solidFill>
                  <a:schemeClr val="bg1"/>
                </a:solidFill>
                <a:latin typeface="Segoe UI Semibold" panose="020B0702040204020203" pitchFamily="34" charset="0"/>
                <a:cs typeface="Segoe UI Semibold" panose="020B0702040204020203" pitchFamily="34" charset="0"/>
              </a:rPr>
              <a:t>or extra paperwork. But this is really </a:t>
            </a:r>
            <a:br>
              <a:rPr lang="en-GB" sz="1150" b="1">
                <a:solidFill>
                  <a:schemeClr val="bg1"/>
                </a:solidFill>
                <a:latin typeface="Segoe UI Semibold" panose="020B0702040204020203" pitchFamily="34" charset="0"/>
                <a:cs typeface="Segoe UI Semibold" panose="020B0702040204020203" pitchFamily="34" charset="0"/>
              </a:rPr>
            </a:br>
            <a:r>
              <a:rPr lang="en-GB" sz="1150" b="1">
                <a:solidFill>
                  <a:schemeClr val="bg1"/>
                </a:solidFill>
                <a:latin typeface="Segoe UI Semibold" panose="020B0702040204020203" pitchFamily="34" charset="0"/>
                <a:cs typeface="Segoe UI Semibold" panose="020B0702040204020203" pitchFamily="34" charset="0"/>
              </a:rPr>
              <a:t>just about creating the kind of work environment where people want to </a:t>
            </a:r>
            <a:br>
              <a:rPr lang="en-GB" sz="1150" b="1">
                <a:solidFill>
                  <a:schemeClr val="bg1"/>
                </a:solidFill>
                <a:latin typeface="Segoe UI Semibold" panose="020B0702040204020203" pitchFamily="34" charset="0"/>
                <a:cs typeface="Segoe UI Semibold" panose="020B0702040204020203" pitchFamily="34" charset="0"/>
              </a:rPr>
            </a:br>
            <a:r>
              <a:rPr lang="en-GB" sz="1150" b="1">
                <a:solidFill>
                  <a:schemeClr val="bg1"/>
                </a:solidFill>
                <a:latin typeface="Segoe UI Semibold" panose="020B0702040204020203" pitchFamily="34" charset="0"/>
                <a:cs typeface="Segoe UI Semibold" panose="020B0702040204020203" pitchFamily="34" charset="0"/>
              </a:rPr>
              <a:t>stick around, grow their skills, and </a:t>
            </a:r>
            <a:br>
              <a:rPr lang="en-GB" sz="1150" b="1">
                <a:solidFill>
                  <a:schemeClr val="bg1"/>
                </a:solidFill>
                <a:latin typeface="Segoe UI Semibold" panose="020B0702040204020203" pitchFamily="34" charset="0"/>
                <a:cs typeface="Segoe UI Semibold" panose="020B0702040204020203" pitchFamily="34" charset="0"/>
              </a:rPr>
            </a:br>
            <a:r>
              <a:rPr lang="en-GB" sz="1150" b="1">
                <a:solidFill>
                  <a:schemeClr val="bg1"/>
                </a:solidFill>
                <a:latin typeface="Segoe UI Semibold" panose="020B0702040204020203" pitchFamily="34" charset="0"/>
                <a:cs typeface="Segoe UI Semibold" panose="020B0702040204020203" pitchFamily="34" charset="0"/>
              </a:rPr>
              <a:t>do their best. </a:t>
            </a:r>
            <a:endParaRPr lang="en-US" sz="1150" b="1">
              <a:solidFill>
                <a:schemeClr val="bg1"/>
              </a:solidFill>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23E132B5-C5CB-566C-D173-857F16D1232F}"/>
              </a:ext>
            </a:extLst>
          </p:cNvPr>
          <p:cNvSpPr txBox="1"/>
          <p:nvPr/>
        </p:nvSpPr>
        <p:spPr>
          <a:xfrm>
            <a:off x="3883587" y="628806"/>
            <a:ext cx="5674741" cy="186204"/>
          </a:xfrm>
          <a:prstGeom prst="rect">
            <a:avLst/>
          </a:prstGeom>
          <a:noFill/>
        </p:spPr>
        <p:txBody>
          <a:bodyPr wrap="square" lIns="0" tIns="0" rIns="0" bIns="0">
            <a:noAutofit/>
          </a:bodyPr>
          <a:lstStyle/>
          <a:p>
            <a:pPr marL="0" lvl="1">
              <a:lnSpc>
                <a:spcPts val="1401"/>
              </a:lnSpc>
              <a:spcAft>
                <a:spcPts val="601"/>
              </a:spcAft>
              <a:buClr>
                <a:srgbClr val="92D050"/>
              </a:buClr>
              <a:buSzPct val="83000"/>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Here’s what it </a:t>
            </a:r>
            <a:r>
              <a:rPr lang="en-NZ" sz="1001" b="1" i="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doesn’t</a:t>
            </a: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 mean:</a:t>
            </a:r>
          </a:p>
        </p:txBody>
      </p:sp>
      <p:grpSp>
        <p:nvGrpSpPr>
          <p:cNvPr id="25" name="Group 24">
            <a:extLst>
              <a:ext uri="{FF2B5EF4-FFF2-40B4-BE49-F238E27FC236}">
                <a16:creationId xmlns:a16="http://schemas.microsoft.com/office/drawing/2014/main" id="{0FF2A587-B25E-854E-3B45-F9E9A028E1FA}"/>
              </a:ext>
            </a:extLst>
          </p:cNvPr>
          <p:cNvGrpSpPr/>
          <p:nvPr/>
        </p:nvGrpSpPr>
        <p:grpSpPr>
          <a:xfrm>
            <a:off x="3627834" y="1107583"/>
            <a:ext cx="2559852" cy="342127"/>
            <a:chOff x="4237539" y="3143250"/>
            <a:chExt cx="1460219" cy="292872"/>
          </a:xfrm>
          <a:solidFill>
            <a:schemeClr val="tx2">
              <a:lumMod val="10000"/>
              <a:lumOff val="90000"/>
            </a:schemeClr>
          </a:solidFill>
        </p:grpSpPr>
        <p:sp>
          <p:nvSpPr>
            <p:cNvPr id="26" name="Free-form: Shape 25">
              <a:extLst>
                <a:ext uri="{FF2B5EF4-FFF2-40B4-BE49-F238E27FC236}">
                  <a16:creationId xmlns:a16="http://schemas.microsoft.com/office/drawing/2014/main" id="{2980CB45-5C53-648D-B036-634D8F84D4A0}"/>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27" name="Free-form: Shape 26">
              <a:extLst>
                <a:ext uri="{FF2B5EF4-FFF2-40B4-BE49-F238E27FC236}">
                  <a16:creationId xmlns:a16="http://schemas.microsoft.com/office/drawing/2014/main" id="{8BC6B104-4DD0-EDAC-39BA-C0E47761F354}"/>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28" name="Free-form: Shape 27">
              <a:extLst>
                <a:ext uri="{FF2B5EF4-FFF2-40B4-BE49-F238E27FC236}">
                  <a16:creationId xmlns:a16="http://schemas.microsoft.com/office/drawing/2014/main" id="{4620D129-437B-70E8-E0BE-7F5F4827B3E1}"/>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29" name="Group 28">
            <a:extLst>
              <a:ext uri="{FF2B5EF4-FFF2-40B4-BE49-F238E27FC236}">
                <a16:creationId xmlns:a16="http://schemas.microsoft.com/office/drawing/2014/main" id="{753CB3D0-316E-43FB-66A7-64102DE14199}"/>
              </a:ext>
            </a:extLst>
          </p:cNvPr>
          <p:cNvGrpSpPr/>
          <p:nvPr/>
        </p:nvGrpSpPr>
        <p:grpSpPr>
          <a:xfrm rot="21380142">
            <a:off x="3657035" y="2566127"/>
            <a:ext cx="1829351" cy="342127"/>
            <a:chOff x="4237539" y="3143250"/>
            <a:chExt cx="1460219" cy="292872"/>
          </a:xfrm>
          <a:solidFill>
            <a:schemeClr val="tx2">
              <a:lumMod val="10000"/>
              <a:lumOff val="90000"/>
            </a:schemeClr>
          </a:solidFill>
        </p:grpSpPr>
        <p:sp>
          <p:nvSpPr>
            <p:cNvPr id="30" name="Free-form: Shape 29">
              <a:extLst>
                <a:ext uri="{FF2B5EF4-FFF2-40B4-BE49-F238E27FC236}">
                  <a16:creationId xmlns:a16="http://schemas.microsoft.com/office/drawing/2014/main" id="{54479DE0-D179-68CA-FAD5-2A755DBC8389}"/>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31" name="Free-form: Shape 30">
              <a:extLst>
                <a:ext uri="{FF2B5EF4-FFF2-40B4-BE49-F238E27FC236}">
                  <a16:creationId xmlns:a16="http://schemas.microsoft.com/office/drawing/2014/main" id="{83D3EABB-69BA-9499-6DE2-905C4C1CD8F2}"/>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32" name="Free-form: Shape 31">
              <a:extLst>
                <a:ext uri="{FF2B5EF4-FFF2-40B4-BE49-F238E27FC236}">
                  <a16:creationId xmlns:a16="http://schemas.microsoft.com/office/drawing/2014/main" id="{B299351E-7E0C-C6F5-A049-AA39EC7AAB66}"/>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33" name="Group 32">
            <a:extLst>
              <a:ext uri="{FF2B5EF4-FFF2-40B4-BE49-F238E27FC236}">
                <a16:creationId xmlns:a16="http://schemas.microsoft.com/office/drawing/2014/main" id="{9C6BFCB0-D52B-7BD9-B175-5DDFDD70F7A5}"/>
              </a:ext>
            </a:extLst>
          </p:cNvPr>
          <p:cNvGrpSpPr/>
          <p:nvPr/>
        </p:nvGrpSpPr>
        <p:grpSpPr>
          <a:xfrm rot="21380142">
            <a:off x="6762022" y="4284473"/>
            <a:ext cx="2689081" cy="462501"/>
            <a:chOff x="4237539" y="3143250"/>
            <a:chExt cx="1460219" cy="292872"/>
          </a:xfrm>
          <a:solidFill>
            <a:schemeClr val="tx2">
              <a:lumMod val="10000"/>
              <a:lumOff val="90000"/>
            </a:schemeClr>
          </a:solidFill>
        </p:grpSpPr>
        <p:sp>
          <p:nvSpPr>
            <p:cNvPr id="35" name="Free-form: Shape 34">
              <a:extLst>
                <a:ext uri="{FF2B5EF4-FFF2-40B4-BE49-F238E27FC236}">
                  <a16:creationId xmlns:a16="http://schemas.microsoft.com/office/drawing/2014/main" id="{52107E1B-F11A-12E8-4E81-2EB7322CB585}"/>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37" name="Free-form: Shape 36">
              <a:extLst>
                <a:ext uri="{FF2B5EF4-FFF2-40B4-BE49-F238E27FC236}">
                  <a16:creationId xmlns:a16="http://schemas.microsoft.com/office/drawing/2014/main" id="{8E31ADEF-1BBB-D545-CE63-6E11A687177A}"/>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38" name="Free-form: Shape 37">
              <a:extLst>
                <a:ext uri="{FF2B5EF4-FFF2-40B4-BE49-F238E27FC236}">
                  <a16:creationId xmlns:a16="http://schemas.microsoft.com/office/drawing/2014/main" id="{BBC1E349-E86E-73A5-AC73-86B39859BCD4}"/>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grpSp>
        <p:nvGrpSpPr>
          <p:cNvPr id="39" name="Group 38">
            <a:extLst>
              <a:ext uri="{FF2B5EF4-FFF2-40B4-BE49-F238E27FC236}">
                <a16:creationId xmlns:a16="http://schemas.microsoft.com/office/drawing/2014/main" id="{48C04B91-707B-A36E-8BF4-07AD525D3FDD}"/>
              </a:ext>
            </a:extLst>
          </p:cNvPr>
          <p:cNvGrpSpPr/>
          <p:nvPr/>
        </p:nvGrpSpPr>
        <p:grpSpPr>
          <a:xfrm>
            <a:off x="3742802" y="3905350"/>
            <a:ext cx="1740484" cy="383337"/>
            <a:chOff x="4237539" y="3143250"/>
            <a:chExt cx="1460219" cy="292872"/>
          </a:xfrm>
          <a:solidFill>
            <a:schemeClr val="tx2">
              <a:lumMod val="10000"/>
              <a:lumOff val="90000"/>
            </a:schemeClr>
          </a:solidFill>
        </p:grpSpPr>
        <p:sp>
          <p:nvSpPr>
            <p:cNvPr id="40" name="Free-form: Shape 39">
              <a:extLst>
                <a:ext uri="{FF2B5EF4-FFF2-40B4-BE49-F238E27FC236}">
                  <a16:creationId xmlns:a16="http://schemas.microsoft.com/office/drawing/2014/main" id="{95A80F32-039E-B9DA-EBA0-93EA0BC6F5A0}"/>
                </a:ext>
              </a:extLst>
            </p:cNvPr>
            <p:cNvSpPr/>
            <p:nvPr/>
          </p:nvSpPr>
          <p:spPr>
            <a:xfrm>
              <a:off x="4294847" y="3143250"/>
              <a:ext cx="1402911" cy="117046"/>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grpFill/>
            <a:ln w="9525" cap="flat">
              <a:no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9FAFE2CA-741C-A93A-BB8F-F2F02DD21067}"/>
                </a:ext>
              </a:extLst>
            </p:cNvPr>
            <p:cNvSpPr/>
            <p:nvPr/>
          </p:nvSpPr>
          <p:spPr>
            <a:xfrm>
              <a:off x="4254196" y="3231983"/>
              <a:ext cx="1434636" cy="11550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grpFill/>
            <a:ln w="9525" cap="flat">
              <a:no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976F48B3-E792-1C8B-EE68-D9A42A9FF4C2}"/>
                </a:ext>
              </a:extLst>
            </p:cNvPr>
            <p:cNvSpPr/>
            <p:nvPr/>
          </p:nvSpPr>
          <p:spPr>
            <a:xfrm>
              <a:off x="4237539" y="3320622"/>
              <a:ext cx="1421950" cy="115500"/>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grpSp>
      <p:sp>
        <p:nvSpPr>
          <p:cNvPr id="12" name="TextBox 11">
            <a:extLst>
              <a:ext uri="{FF2B5EF4-FFF2-40B4-BE49-F238E27FC236}">
                <a16:creationId xmlns:a16="http://schemas.microsoft.com/office/drawing/2014/main" id="{D3E31850-959A-1897-1BA3-03FFBCBE9E75}"/>
              </a:ext>
            </a:extLst>
          </p:cNvPr>
          <p:cNvSpPr txBox="1"/>
          <p:nvPr/>
        </p:nvSpPr>
        <p:spPr>
          <a:xfrm>
            <a:off x="6896441" y="2900407"/>
            <a:ext cx="2661886" cy="1004943"/>
          </a:xfrm>
          <a:prstGeom prst="rect">
            <a:avLst/>
          </a:prstGeom>
          <a:noFill/>
        </p:spPr>
        <p:txBody>
          <a:bodyPr wrap="square" lIns="0" tIns="0" rIns="0" bIns="0">
            <a:noAutofit/>
          </a:bodyPr>
          <a:lstStyle/>
          <a:p>
            <a:pPr>
              <a:spcAft>
                <a:spcPts val="800"/>
              </a:spcAft>
            </a:pPr>
            <a:r>
              <a:rPr lang="en-NZ" sz="1001" b="1">
                <a:latin typeface="Segoe UI" panose="020B0502040204020203" pitchFamily="34" charset="0"/>
                <a:cs typeface="Segoe UI" panose="020B0502040204020203" pitchFamily="34" charset="0"/>
              </a:rPr>
              <a:t>It’s not one-size-fits-all</a:t>
            </a:r>
            <a:endParaRPr lang="en-NZ" sz="1001">
              <a:latin typeface="Segoe UI" panose="020B0502040204020203" pitchFamily="34" charset="0"/>
              <a:cs typeface="Segoe UI" panose="020B0502040204020203" pitchFamily="34" charset="0"/>
            </a:endParaRPr>
          </a:p>
          <a:p>
            <a:r>
              <a:rPr lang="en-NZ" sz="1001" spc="-10">
                <a:solidFill>
                  <a:schemeClr val="bg2">
                    <a:lumMod val="25000"/>
                  </a:schemeClr>
                </a:solidFill>
                <a:latin typeface="Segoe UI" panose="020B0502040204020203" pitchFamily="34" charset="0"/>
                <a:cs typeface="Segoe UI" panose="020B0502040204020203" pitchFamily="34" charset="0"/>
              </a:rPr>
              <a:t>What works for one person might not work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for another, whether that’s someone just starting out, or a parent juggling work and family. You don’t need 100 different ways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of providing care and support, but knowing </a:t>
            </a:r>
            <a:br>
              <a:rPr lang="en-NZ" sz="1001" spc="-10">
                <a:solidFill>
                  <a:schemeClr val="bg2">
                    <a:lumMod val="25000"/>
                  </a:schemeClr>
                </a:solidFill>
                <a:latin typeface="Segoe UI" panose="020B0502040204020203" pitchFamily="34" charset="0"/>
                <a:cs typeface="Segoe UI" panose="020B0502040204020203" pitchFamily="34" charset="0"/>
              </a:rPr>
            </a:br>
            <a:r>
              <a:rPr lang="en-NZ" sz="1001" spc="-10">
                <a:solidFill>
                  <a:schemeClr val="bg2">
                    <a:lumMod val="25000"/>
                  </a:schemeClr>
                </a:solidFill>
                <a:latin typeface="Segoe UI" panose="020B0502040204020203" pitchFamily="34" charset="0"/>
                <a:cs typeface="Segoe UI" panose="020B0502040204020203" pitchFamily="34" charset="0"/>
              </a:rPr>
              <a:t>your people and adapting to the situation helps.</a:t>
            </a:r>
            <a:br>
              <a:rPr lang="en-US" sz="1001">
                <a:solidFill>
                  <a:schemeClr val="bg2">
                    <a:lumMod val="25000"/>
                  </a:schemeClr>
                </a:solidFill>
                <a:latin typeface="Segoe UI" panose="020B0502040204020203" pitchFamily="34" charset="0"/>
                <a:cs typeface="Segoe UI" panose="020B0502040204020203" pitchFamily="34" charset="0"/>
              </a:rPr>
            </a:br>
            <a:endParaRPr lang="en-US" sz="1001">
              <a:solidFill>
                <a:schemeClr val="bg2">
                  <a:lumMod val="25000"/>
                </a:schemeClr>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08946AF4-AD00-96BE-4603-9F4FE8008969}"/>
              </a:ext>
            </a:extLst>
          </p:cNvPr>
          <p:cNvSpPr txBox="1"/>
          <p:nvPr/>
        </p:nvSpPr>
        <p:spPr>
          <a:xfrm>
            <a:off x="3832144" y="2713003"/>
            <a:ext cx="2733882" cy="1004943"/>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It’s not an optional extra</a:t>
            </a:r>
          </a:p>
          <a:p>
            <a:r>
              <a:rPr lang="en-US" sz="1001">
                <a:solidFill>
                  <a:schemeClr val="bg2">
                    <a:lumMod val="25000"/>
                  </a:schemeClr>
                </a:solidFill>
                <a:latin typeface="Segoe UI" panose="020B0502040204020203" pitchFamily="34" charset="0"/>
                <a:cs typeface="Segoe UI" panose="020B0502040204020203" pitchFamily="34" charset="0"/>
              </a:rPr>
              <a:t>Supporting your team well leads to better retention, less downtime, and a stronger business. You already invest in tools and materials – this is investing in the people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using them.</a:t>
            </a:r>
          </a:p>
        </p:txBody>
      </p:sp>
      <p:sp>
        <p:nvSpPr>
          <p:cNvPr id="14" name="TextBox 13">
            <a:extLst>
              <a:ext uri="{FF2B5EF4-FFF2-40B4-BE49-F238E27FC236}">
                <a16:creationId xmlns:a16="http://schemas.microsoft.com/office/drawing/2014/main" id="{B47528E6-76E0-8F03-CFE7-8507967D84CE}"/>
              </a:ext>
            </a:extLst>
          </p:cNvPr>
          <p:cNvSpPr txBox="1"/>
          <p:nvPr/>
        </p:nvSpPr>
        <p:spPr>
          <a:xfrm>
            <a:off x="3832144" y="5358195"/>
            <a:ext cx="2565443" cy="883930"/>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It’s not only for when things go wrong</a:t>
            </a:r>
          </a:p>
          <a:p>
            <a:r>
              <a:rPr lang="en-US" sz="1001">
                <a:solidFill>
                  <a:schemeClr val="bg2">
                    <a:lumMod val="25000"/>
                  </a:schemeClr>
                </a:solidFill>
                <a:latin typeface="Segoe UI" panose="020B0502040204020203" pitchFamily="34" charset="0"/>
                <a:cs typeface="Segoe UI" panose="020B0502040204020203" pitchFamily="34" charset="0"/>
              </a:rPr>
              <a:t>Good support is proactive. That might mean a quick check-in, spotting when someone’s not quite right, or removing small barriers before they become big problems.</a:t>
            </a:r>
          </a:p>
        </p:txBody>
      </p:sp>
      <p:sp>
        <p:nvSpPr>
          <p:cNvPr id="15" name="TextBox 14">
            <a:extLst>
              <a:ext uri="{FF2B5EF4-FFF2-40B4-BE49-F238E27FC236}">
                <a16:creationId xmlns:a16="http://schemas.microsoft.com/office/drawing/2014/main" id="{BFC46CBA-D5B6-58D6-53C9-23FE53480408}"/>
              </a:ext>
            </a:extLst>
          </p:cNvPr>
          <p:cNvSpPr txBox="1"/>
          <p:nvPr/>
        </p:nvSpPr>
        <p:spPr>
          <a:xfrm>
            <a:off x="3832144" y="1223672"/>
            <a:ext cx="2566693" cy="1202439"/>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It’s not just ticking the box</a:t>
            </a:r>
          </a:p>
          <a:p>
            <a:r>
              <a:rPr lang="en-US" sz="1001">
                <a:solidFill>
                  <a:schemeClr val="bg2">
                    <a:lumMod val="25000"/>
                  </a:schemeClr>
                </a:solidFill>
                <a:latin typeface="Segoe UI" panose="020B0502040204020203" pitchFamily="34" charset="0"/>
                <a:cs typeface="Segoe UI" panose="020B0502040204020203" pitchFamily="34" charset="0"/>
              </a:rPr>
              <a:t>Minimum wage, PPE, and ticking health &amp; safety forms, that’s the legal floor, not the ceiling. Real support is about trust, respect, and building a team culture where people feel safe, valued, and included, regardless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of their background.</a:t>
            </a:r>
          </a:p>
        </p:txBody>
      </p:sp>
      <p:sp>
        <p:nvSpPr>
          <p:cNvPr id="17" name="TextBox 16">
            <a:extLst>
              <a:ext uri="{FF2B5EF4-FFF2-40B4-BE49-F238E27FC236}">
                <a16:creationId xmlns:a16="http://schemas.microsoft.com/office/drawing/2014/main" id="{33543BE6-C0F4-E0EC-3C5E-DA99D8A81B55}"/>
              </a:ext>
            </a:extLst>
          </p:cNvPr>
          <p:cNvSpPr txBox="1"/>
          <p:nvPr/>
        </p:nvSpPr>
        <p:spPr>
          <a:xfrm>
            <a:off x="6896441" y="4424648"/>
            <a:ext cx="2661887" cy="1487954"/>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And it’s definitely not a distraction from real issues</a:t>
            </a:r>
          </a:p>
          <a:p>
            <a:r>
              <a:rPr lang="en-US" sz="1001">
                <a:solidFill>
                  <a:schemeClr val="bg2">
                    <a:lumMod val="25000"/>
                  </a:schemeClr>
                </a:solidFill>
                <a:latin typeface="Segoe UI" panose="020B0502040204020203" pitchFamily="34" charset="0"/>
                <a:cs typeface="Segoe UI" panose="020B0502040204020203" pitchFamily="34" charset="0"/>
              </a:rPr>
              <a:t>Worker support isn’t about covering up bad practices, it’s about doing right by your people. This isn’t a PR fix or a way to “look good” while overlooking real problems like underpaying workers, dodgy contracts, or worker exploitation. Those things hurt workers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 and your business reputation.</a:t>
            </a:r>
          </a:p>
        </p:txBody>
      </p:sp>
      <p:sp>
        <p:nvSpPr>
          <p:cNvPr id="16" name="TextBox 15">
            <a:extLst>
              <a:ext uri="{FF2B5EF4-FFF2-40B4-BE49-F238E27FC236}">
                <a16:creationId xmlns:a16="http://schemas.microsoft.com/office/drawing/2014/main" id="{42172194-60B8-0854-1E6B-1C931A3311E9}"/>
              </a:ext>
            </a:extLst>
          </p:cNvPr>
          <p:cNvSpPr txBox="1"/>
          <p:nvPr/>
        </p:nvSpPr>
        <p:spPr>
          <a:xfrm>
            <a:off x="6896441" y="1223673"/>
            <a:ext cx="2566693" cy="1353452"/>
          </a:xfrm>
          <a:prstGeom prst="rect">
            <a:avLst/>
          </a:prstGeom>
          <a:noFill/>
        </p:spPr>
        <p:txBody>
          <a:bodyPr wrap="square" lIns="0" tIns="0" rIns="0" bIns="0">
            <a:noAutofit/>
          </a:bodyPr>
          <a:lstStyle/>
          <a:p>
            <a:pPr>
              <a:spcAft>
                <a:spcPts val="800"/>
              </a:spcAft>
            </a:pPr>
            <a:r>
              <a:rPr lang="en-US" sz="1001" b="1">
                <a:latin typeface="Segoe UI" panose="020B0502040204020203" pitchFamily="34" charset="0"/>
                <a:cs typeface="Segoe UI" panose="020B0502040204020203" pitchFamily="34" charset="0"/>
              </a:rPr>
              <a:t>It’s not about doing everything yourself</a:t>
            </a:r>
          </a:p>
          <a:p>
            <a:pPr>
              <a:spcAft>
                <a:spcPts val="400"/>
              </a:spcAft>
            </a:pPr>
            <a:r>
              <a:rPr lang="en-US" sz="1001">
                <a:solidFill>
                  <a:schemeClr val="bg2">
                    <a:lumMod val="25000"/>
                  </a:schemeClr>
                </a:solidFill>
                <a:latin typeface="Segoe UI" panose="020B0502040204020203" pitchFamily="34" charset="0"/>
                <a:cs typeface="Segoe UI" panose="020B0502040204020203" pitchFamily="34" charset="0"/>
              </a:rPr>
              <a:t>Smart operators know where their limits are, and where to connect their people to outside help. That’s not soft, it’s just good leadership.</a:t>
            </a:r>
          </a:p>
          <a:p>
            <a:pPr>
              <a:spcAft>
                <a:spcPts val="400"/>
              </a:spcAft>
            </a:pPr>
            <a:r>
              <a:rPr lang="en-US" sz="1001">
                <a:solidFill>
                  <a:schemeClr val="bg2">
                    <a:lumMod val="25000"/>
                  </a:schemeClr>
                </a:solidFill>
                <a:latin typeface="Segoe UI" panose="020B0502040204020203" pitchFamily="34" charset="0"/>
                <a:cs typeface="Segoe UI" panose="020B0502040204020203" pitchFamily="34" charset="0"/>
              </a:rPr>
              <a:t>Support doesn’t mean fixing everything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it means creating an environment where people can ask for help and get pointed </a:t>
            </a:r>
            <a:br>
              <a:rPr lang="en-US" sz="1001">
                <a:solidFill>
                  <a:schemeClr val="bg2">
                    <a:lumMod val="25000"/>
                  </a:schemeClr>
                </a:solidFill>
                <a:latin typeface="Segoe UI" panose="020B0502040204020203" pitchFamily="34" charset="0"/>
                <a:cs typeface="Segoe UI" panose="020B0502040204020203" pitchFamily="34" charset="0"/>
              </a:rPr>
            </a:br>
            <a:r>
              <a:rPr lang="en-US" sz="1001">
                <a:solidFill>
                  <a:schemeClr val="bg2">
                    <a:lumMod val="25000"/>
                  </a:schemeClr>
                </a:solidFill>
                <a:latin typeface="Segoe UI" panose="020B0502040204020203" pitchFamily="34" charset="0"/>
                <a:cs typeface="Segoe UI" panose="020B0502040204020203" pitchFamily="34" charset="0"/>
              </a:rPr>
              <a:t>in the right direction.</a:t>
            </a:r>
          </a:p>
        </p:txBody>
      </p:sp>
      <p:sp>
        <p:nvSpPr>
          <p:cNvPr id="4" name="TextBox 3">
            <a:extLst>
              <a:ext uri="{FF2B5EF4-FFF2-40B4-BE49-F238E27FC236}">
                <a16:creationId xmlns:a16="http://schemas.microsoft.com/office/drawing/2014/main" id="{D13E190A-8033-FC7B-511D-6DC7F129DB05}"/>
              </a:ext>
            </a:extLst>
          </p:cNvPr>
          <p:cNvSpPr txBox="1"/>
          <p:nvPr/>
        </p:nvSpPr>
        <p:spPr>
          <a:xfrm>
            <a:off x="3832144" y="4027370"/>
            <a:ext cx="2733882" cy="994398"/>
          </a:xfrm>
          <a:prstGeom prst="rect">
            <a:avLst/>
          </a:prstGeom>
          <a:noFill/>
        </p:spPr>
        <p:txBody>
          <a:bodyPr wrap="square" lIns="0" tIns="0" rIns="0" bIns="0" anchor="t">
            <a:noAutofit/>
          </a:bodyPr>
          <a:lstStyle/>
          <a:p>
            <a:pPr>
              <a:spcAft>
                <a:spcPts val="800"/>
              </a:spcAft>
            </a:pPr>
            <a:r>
              <a:rPr lang="en-NZ" sz="1001" b="1">
                <a:latin typeface="Segoe UI" panose="020B0502040204020203" pitchFamily="34" charset="0"/>
                <a:cs typeface="Segoe UI" panose="020B0502040204020203" pitchFamily="34" charset="0"/>
              </a:rPr>
              <a:t>It's not just about learning</a:t>
            </a:r>
          </a:p>
          <a:p>
            <a:r>
              <a:rPr lang="en-NZ" sz="1001">
                <a:solidFill>
                  <a:schemeClr val="bg2">
                    <a:lumMod val="25000"/>
                  </a:schemeClr>
                </a:solidFill>
                <a:latin typeface="Segoe UI" panose="020B0502040204020203" pitchFamily="34" charset="0"/>
                <a:cs typeface="Segoe UI" panose="020B0502040204020203" pitchFamily="34" charset="0"/>
              </a:rPr>
              <a:t>Good support goes beyond making sure someone can pass their course or get through their apprenticeship – it’s about helping them stay on track in life and work, especially when the pressure is on.</a:t>
            </a:r>
          </a:p>
          <a:p>
            <a:pPr lvl="1">
              <a:lnSpc>
                <a:spcPts val="1250"/>
              </a:lnSpc>
              <a:spcAft>
                <a:spcPts val="601"/>
              </a:spcAft>
              <a:buClr>
                <a:srgbClr val="92D050"/>
              </a:buClr>
              <a:buSzPct val="83000"/>
            </a:pPr>
            <a:endParaRPr lang="en-US" sz="1001">
              <a:latin typeface="Segoe UI" panose="020B0502040204020203" pitchFamily="34" charset="0"/>
              <a:cs typeface="Segoe UI" panose="020B0502040204020203" pitchFamily="34" charset="0"/>
            </a:endParaRPr>
          </a:p>
          <a:p>
            <a:pPr lvl="1">
              <a:lnSpc>
                <a:spcPts val="1250"/>
              </a:lnSpc>
              <a:spcAft>
                <a:spcPts val="601"/>
              </a:spcAft>
              <a:buClr>
                <a:srgbClr val="92D050"/>
              </a:buClr>
              <a:buSzPct val="83000"/>
            </a:pPr>
            <a:endParaRPr lang="en-US" sz="1001" b="1">
              <a:solidFill>
                <a:schemeClr val="accent4"/>
              </a:solidFill>
              <a:latin typeface="Segoe UI" panose="020B0502040204020203" pitchFamily="34" charset="0"/>
              <a:cs typeface="Segoe UI" panose="020B0502040204020203" pitchFamily="34" charset="0"/>
            </a:endParaRPr>
          </a:p>
          <a:p>
            <a:pPr lvl="1">
              <a:lnSpc>
                <a:spcPts val="1250"/>
              </a:lnSpc>
              <a:spcAft>
                <a:spcPts val="601"/>
              </a:spcAft>
              <a:buClr>
                <a:srgbClr val="92D050"/>
              </a:buClr>
              <a:buSzPct val="83000"/>
            </a:pPr>
            <a:br>
              <a:rPr lang="en-US" sz="1001">
                <a:latin typeface="Segoe UI" panose="020B0502040204020203" pitchFamily="34" charset="0"/>
                <a:cs typeface="Segoe UI" panose="020B0502040204020203" pitchFamily="34" charset="0"/>
              </a:rPr>
            </a:br>
            <a:br>
              <a:rPr lang="en-US" sz="1001">
                <a:latin typeface="Segoe UI" panose="020B0502040204020203" pitchFamily="34" charset="0"/>
                <a:cs typeface="Segoe UI" panose="020B0502040204020203" pitchFamily="34" charset="0"/>
              </a:rPr>
            </a:br>
            <a:endParaRPr lang="en-US" sz="1001">
              <a:latin typeface="Segoe UI" panose="020B0502040204020203" pitchFamily="34" charset="0"/>
              <a:cs typeface="Segoe UI" panose="020B0502040204020203" pitchFamily="34" charset="0"/>
            </a:endParaRPr>
          </a:p>
        </p:txBody>
      </p:sp>
      <p:sp>
        <p:nvSpPr>
          <p:cNvPr id="45" name="TextBox 44">
            <a:extLst>
              <a:ext uri="{FF2B5EF4-FFF2-40B4-BE49-F238E27FC236}">
                <a16:creationId xmlns:a16="http://schemas.microsoft.com/office/drawing/2014/main" id="{946BE19D-5B8C-0DED-5425-25EF4E5D03C2}"/>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03</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98663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2C28D-D489-AA35-CFA3-D1F5F0F1B3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5E1813-FF17-4323-2288-1154D11FF167}"/>
              </a:ext>
            </a:extLst>
          </p:cNvPr>
          <p:cNvSpPr/>
          <p:nvPr/>
        </p:nvSpPr>
        <p:spPr>
          <a:xfrm>
            <a:off x="3348255" y="0"/>
            <a:ext cx="3268039" cy="6858000"/>
          </a:xfrm>
          <a:prstGeom prst="rect">
            <a:avLst/>
          </a:prstGeom>
          <a:solidFill>
            <a:srgbClr val="F2F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C6BF6F8A-F407-9ED8-53D6-B435E0120593}"/>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30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Why worker support makes business sense</a:t>
            </a:r>
          </a:p>
        </p:txBody>
      </p:sp>
      <p:sp>
        <p:nvSpPr>
          <p:cNvPr id="3" name="Content Placeholder 2">
            <a:extLst>
              <a:ext uri="{FF2B5EF4-FFF2-40B4-BE49-F238E27FC236}">
                <a16:creationId xmlns:a16="http://schemas.microsoft.com/office/drawing/2014/main" id="{261C734C-1F74-CCE3-D088-1238CAB3DF39}"/>
              </a:ext>
            </a:extLst>
          </p:cNvPr>
          <p:cNvSpPr txBox="1">
            <a:spLocks/>
          </p:cNvSpPr>
          <p:nvPr/>
        </p:nvSpPr>
        <p:spPr>
          <a:xfrm>
            <a:off x="361704" y="1991650"/>
            <a:ext cx="2697084" cy="44106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1200"/>
              </a:spcAft>
              <a:buNone/>
              <a:defRPr/>
            </a:pPr>
            <a:r>
              <a:rPr lang="en-GB" sz="1150" dirty="0">
                <a:solidFill>
                  <a:schemeClr val="bg1"/>
                </a:solidFill>
                <a:latin typeface="Segoe UI Semibold" panose="020B0702040204020203" pitchFamily="34" charset="0"/>
                <a:cs typeface="Segoe UI Semibold" panose="020B0702040204020203" pitchFamily="34" charset="0"/>
              </a:rPr>
              <a:t>Running a construction and infrastructure business today is harder than ever and workforce issues are at the heart of it. Many of the challenges you're dealing with on the ground are part of a much bigger problem.</a:t>
            </a:r>
            <a:endParaRPr lang="en-US" sz="1150" b="1" dirty="0">
              <a:solidFill>
                <a:schemeClr val="bg1"/>
              </a:solidFill>
              <a:latin typeface="Segoe UI Semibold" panose="020B0702040204020203" pitchFamily="34" charset="0"/>
              <a:cs typeface="Segoe UI Semibold" panose="020B0702040204020203" pitchFamily="34" charset="0"/>
            </a:endParaRPr>
          </a:p>
        </p:txBody>
      </p:sp>
      <p:sp>
        <p:nvSpPr>
          <p:cNvPr id="4" name="Free-form: Shape 3">
            <a:extLst>
              <a:ext uri="{FF2B5EF4-FFF2-40B4-BE49-F238E27FC236}">
                <a16:creationId xmlns:a16="http://schemas.microsoft.com/office/drawing/2014/main" id="{08143FDF-E231-46AD-E171-721CB14574CC}"/>
              </a:ext>
            </a:extLst>
          </p:cNvPr>
          <p:cNvSpPr/>
          <p:nvPr/>
        </p:nvSpPr>
        <p:spPr>
          <a:xfrm>
            <a:off x="1082027" y="3956286"/>
            <a:ext cx="1256438" cy="1881139"/>
          </a:xfrm>
          <a:custGeom>
            <a:avLst/>
            <a:gdLst>
              <a:gd name="connsiteX0" fmla="*/ 1198430 w 1256438"/>
              <a:gd name="connsiteY0" fmla="*/ 922023 h 1881139"/>
              <a:gd name="connsiteX1" fmla="*/ 1198037 w 1256438"/>
              <a:gd name="connsiteY1" fmla="*/ 926825 h 1881139"/>
              <a:gd name="connsiteX2" fmla="*/ 1204699 w 1256438"/>
              <a:gd name="connsiteY2" fmla="*/ 927708 h 1881139"/>
              <a:gd name="connsiteX3" fmla="*/ 1209672 w 1256438"/>
              <a:gd name="connsiteY3" fmla="*/ 925120 h 1881139"/>
              <a:gd name="connsiteX4" fmla="*/ 1201643 w 1256438"/>
              <a:gd name="connsiteY4" fmla="*/ 922643 h 1881139"/>
              <a:gd name="connsiteX5" fmla="*/ 281111 w 1256438"/>
              <a:gd name="connsiteY5" fmla="*/ 872 h 1881139"/>
              <a:gd name="connsiteX6" fmla="*/ 338743 w 1256438"/>
              <a:gd name="connsiteY6" fmla="*/ 33812 h 1881139"/>
              <a:gd name="connsiteX7" fmla="*/ 503496 w 1256438"/>
              <a:gd name="connsiteY7" fmla="*/ 200268 h 1881139"/>
              <a:gd name="connsiteX8" fmla="*/ 762332 w 1256438"/>
              <a:gd name="connsiteY8" fmla="*/ 442924 h 1881139"/>
              <a:gd name="connsiteX9" fmla="*/ 947091 w 1256438"/>
              <a:gd name="connsiteY9" fmla="*/ 627688 h 1881139"/>
              <a:gd name="connsiteX10" fmla="*/ 998601 w 1256438"/>
              <a:gd name="connsiteY10" fmla="*/ 679623 h 1881139"/>
              <a:gd name="connsiteX11" fmla="*/ 1243251 w 1256438"/>
              <a:gd name="connsiteY11" fmla="*/ 848994 h 1881139"/>
              <a:gd name="connsiteX12" fmla="*/ 1221570 w 1256438"/>
              <a:gd name="connsiteY12" fmla="*/ 927594 h 1881139"/>
              <a:gd name="connsiteX13" fmla="*/ 1216936 w 1256438"/>
              <a:gd name="connsiteY13" fmla="*/ 927362 h 1881139"/>
              <a:gd name="connsiteX14" fmla="*/ 1212297 w 1256438"/>
              <a:gd name="connsiteY14" fmla="*/ 925930 h 1881139"/>
              <a:gd name="connsiteX15" fmla="*/ 1172316 w 1256438"/>
              <a:gd name="connsiteY15" fmla="*/ 972378 h 1881139"/>
              <a:gd name="connsiteX16" fmla="*/ 1120229 w 1256438"/>
              <a:gd name="connsiteY16" fmla="*/ 1029204 h 1881139"/>
              <a:gd name="connsiteX17" fmla="*/ 1026288 w 1256438"/>
              <a:gd name="connsiteY17" fmla="*/ 1126656 h 1881139"/>
              <a:gd name="connsiteX18" fmla="*/ 1019990 w 1256438"/>
              <a:gd name="connsiteY18" fmla="*/ 1145721 h 1881139"/>
              <a:gd name="connsiteX19" fmla="*/ 1008591 w 1256438"/>
              <a:gd name="connsiteY19" fmla="*/ 1159103 h 1881139"/>
              <a:gd name="connsiteX20" fmla="*/ 998400 w 1256438"/>
              <a:gd name="connsiteY20" fmla="*/ 1155563 h 1881139"/>
              <a:gd name="connsiteX21" fmla="*/ 868592 w 1256438"/>
              <a:gd name="connsiteY21" fmla="*/ 1286938 h 1881139"/>
              <a:gd name="connsiteX22" fmla="*/ 742775 w 1256438"/>
              <a:gd name="connsiteY22" fmla="*/ 1415805 h 1881139"/>
              <a:gd name="connsiteX23" fmla="*/ 444344 w 1256438"/>
              <a:gd name="connsiteY23" fmla="*/ 1736369 h 1881139"/>
              <a:gd name="connsiteX24" fmla="*/ 445197 w 1256438"/>
              <a:gd name="connsiteY24" fmla="*/ 1736369 h 1881139"/>
              <a:gd name="connsiteX25" fmla="*/ 443919 w 1256438"/>
              <a:gd name="connsiteY25" fmla="*/ 1737222 h 1881139"/>
              <a:gd name="connsiteX26" fmla="*/ 455415 w 1256438"/>
              <a:gd name="connsiteY26" fmla="*/ 1747439 h 1881139"/>
              <a:gd name="connsiteX27" fmla="*/ 343025 w 1256438"/>
              <a:gd name="connsiteY27" fmla="*/ 1881112 h 1881139"/>
              <a:gd name="connsiteX28" fmla="*/ 236169 w 1256438"/>
              <a:gd name="connsiteY28" fmla="*/ 1830880 h 1881139"/>
              <a:gd name="connsiteX29" fmla="*/ 124633 w 1256438"/>
              <a:gd name="connsiteY29" fmla="*/ 1720618 h 1881139"/>
              <a:gd name="connsiteX30" fmla="*/ 74821 w 1256438"/>
              <a:gd name="connsiteY30" fmla="*/ 1652504 h 1881139"/>
              <a:gd name="connsiteX31" fmla="*/ 70991 w 1256438"/>
              <a:gd name="connsiteY31" fmla="*/ 1544369 h 1881139"/>
              <a:gd name="connsiteX32" fmla="*/ 522331 w 1256438"/>
              <a:gd name="connsiteY32" fmla="*/ 1066000 h 1881139"/>
              <a:gd name="connsiteX33" fmla="*/ 650212 w 1256438"/>
              <a:gd name="connsiteY33" fmla="*/ 934557 h 1881139"/>
              <a:gd name="connsiteX34" fmla="*/ 639712 w 1256438"/>
              <a:gd name="connsiteY34" fmla="*/ 923964 h 1881139"/>
              <a:gd name="connsiteX35" fmla="*/ 223797 w 1256438"/>
              <a:gd name="connsiteY35" fmla="*/ 517426 h 1881139"/>
              <a:gd name="connsiteX36" fmla="*/ 211452 w 1256438"/>
              <a:gd name="connsiteY36" fmla="*/ 525940 h 1881139"/>
              <a:gd name="connsiteX37" fmla="*/ 188466 w 1256438"/>
              <a:gd name="connsiteY37" fmla="*/ 516148 h 1881139"/>
              <a:gd name="connsiteX38" fmla="*/ 177820 w 1256438"/>
              <a:gd name="connsiteY38" fmla="*/ 493161 h 1881139"/>
              <a:gd name="connsiteX39" fmla="*/ 128012 w 1256438"/>
              <a:gd name="connsiteY39" fmla="*/ 444203 h 1881139"/>
              <a:gd name="connsiteX40" fmla="*/ 55642 w 1256438"/>
              <a:gd name="connsiteY40" fmla="*/ 277322 h 1881139"/>
              <a:gd name="connsiteX41" fmla="*/ 64581 w 1256438"/>
              <a:gd name="connsiteY41" fmla="*/ 244967 h 1881139"/>
              <a:gd name="connsiteX42" fmla="*/ 65006 w 1256438"/>
              <a:gd name="connsiteY42" fmla="*/ 244967 h 1881139"/>
              <a:gd name="connsiteX43" fmla="*/ 67133 w 1256438"/>
              <a:gd name="connsiteY43" fmla="*/ 230920 h 1881139"/>
              <a:gd name="connsiteX44" fmla="*/ 104596 w 1256438"/>
              <a:gd name="connsiteY44" fmla="*/ 170466 h 1881139"/>
              <a:gd name="connsiteX45" fmla="*/ 201660 w 1256438"/>
              <a:gd name="connsiteY45" fmla="*/ 42326 h 1881139"/>
              <a:gd name="connsiteX46" fmla="*/ 225075 w 1256438"/>
              <a:gd name="connsiteY46" fmla="*/ 46156 h 1881139"/>
              <a:gd name="connsiteX47" fmla="*/ 235293 w 1256438"/>
              <a:gd name="connsiteY47" fmla="*/ 15505 h 1881139"/>
              <a:gd name="connsiteX48" fmla="*/ 281111 w 1256438"/>
              <a:gd name="connsiteY48" fmla="*/ 872 h 188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56438" h="1881139">
                <a:moveTo>
                  <a:pt x="1198430" y="922023"/>
                </a:moveTo>
                <a:lnTo>
                  <a:pt x="1198037" y="926825"/>
                </a:lnTo>
                <a:cubicBezTo>
                  <a:pt x="1199313" y="928771"/>
                  <a:pt x="1201879" y="928668"/>
                  <a:pt x="1204699" y="927708"/>
                </a:cubicBezTo>
                <a:lnTo>
                  <a:pt x="1209672" y="925120"/>
                </a:lnTo>
                <a:lnTo>
                  <a:pt x="1201643" y="922643"/>
                </a:lnTo>
                <a:close/>
                <a:moveTo>
                  <a:pt x="281111" y="872"/>
                </a:moveTo>
                <a:cubicBezTo>
                  <a:pt x="298194" y="3905"/>
                  <a:pt x="317245" y="14868"/>
                  <a:pt x="338743" y="33812"/>
                </a:cubicBezTo>
                <a:cubicBezTo>
                  <a:pt x="418778" y="103629"/>
                  <a:pt x="440061" y="114271"/>
                  <a:pt x="503496" y="200268"/>
                </a:cubicBezTo>
                <a:cubicBezTo>
                  <a:pt x="540959" y="232193"/>
                  <a:pt x="724869" y="410995"/>
                  <a:pt x="762332" y="442924"/>
                </a:cubicBezTo>
                <a:cubicBezTo>
                  <a:pt x="792130" y="457826"/>
                  <a:pt x="932619" y="597036"/>
                  <a:pt x="947091" y="627688"/>
                </a:cubicBezTo>
                <a:cubicBezTo>
                  <a:pt x="964120" y="645141"/>
                  <a:pt x="981573" y="662170"/>
                  <a:pt x="998601" y="679623"/>
                </a:cubicBezTo>
                <a:cubicBezTo>
                  <a:pt x="1048414" y="729860"/>
                  <a:pt x="1206088" y="807664"/>
                  <a:pt x="1243251" y="848994"/>
                </a:cubicBezTo>
                <a:cubicBezTo>
                  <a:pt x="1280415" y="890323"/>
                  <a:pt x="1227881" y="911030"/>
                  <a:pt x="1221570" y="927594"/>
                </a:cubicBezTo>
                <a:cubicBezTo>
                  <a:pt x="1222527" y="928871"/>
                  <a:pt x="1220620" y="928490"/>
                  <a:pt x="1216936" y="927362"/>
                </a:cubicBezTo>
                <a:lnTo>
                  <a:pt x="1212297" y="925930"/>
                </a:lnTo>
                <a:lnTo>
                  <a:pt x="1172316" y="972378"/>
                </a:lnTo>
                <a:cubicBezTo>
                  <a:pt x="1156191" y="990451"/>
                  <a:pt x="1138725" y="1009465"/>
                  <a:pt x="1120229" y="1029204"/>
                </a:cubicBezTo>
                <a:lnTo>
                  <a:pt x="1026288" y="1126656"/>
                </a:lnTo>
                <a:lnTo>
                  <a:pt x="1019990" y="1145721"/>
                </a:lnTo>
                <a:cubicBezTo>
                  <a:pt x="1016874" y="1152583"/>
                  <a:pt x="1013233" y="1157514"/>
                  <a:pt x="1008591" y="1159103"/>
                </a:cubicBezTo>
                <a:lnTo>
                  <a:pt x="998400" y="1155563"/>
                </a:lnTo>
                <a:lnTo>
                  <a:pt x="868592" y="1286938"/>
                </a:lnTo>
                <a:cubicBezTo>
                  <a:pt x="825004" y="1331053"/>
                  <a:pt x="782240" y="1374588"/>
                  <a:pt x="742775" y="1415805"/>
                </a:cubicBezTo>
                <a:cubicBezTo>
                  <a:pt x="726171" y="1466891"/>
                  <a:pt x="477552" y="1700184"/>
                  <a:pt x="444344" y="1736369"/>
                </a:cubicBezTo>
                <a:lnTo>
                  <a:pt x="445197" y="1736369"/>
                </a:lnTo>
                <a:cubicBezTo>
                  <a:pt x="444773" y="1736369"/>
                  <a:pt x="443919" y="1737222"/>
                  <a:pt x="443919" y="1737222"/>
                </a:cubicBezTo>
                <a:cubicBezTo>
                  <a:pt x="449028" y="1739350"/>
                  <a:pt x="452858" y="1742331"/>
                  <a:pt x="455415" y="1747439"/>
                </a:cubicBezTo>
                <a:cubicBezTo>
                  <a:pt x="411565" y="1786176"/>
                  <a:pt x="374955" y="1831729"/>
                  <a:pt x="343025" y="1881112"/>
                </a:cubicBezTo>
                <a:cubicBezTo>
                  <a:pt x="301732" y="1881966"/>
                  <a:pt x="267245" y="1862805"/>
                  <a:pt x="236169" y="1830880"/>
                </a:cubicBezTo>
                <a:cubicBezTo>
                  <a:pt x="199560" y="1793842"/>
                  <a:pt x="161667" y="1757657"/>
                  <a:pt x="124633" y="1720618"/>
                </a:cubicBezTo>
                <a:cubicBezTo>
                  <a:pt x="104199" y="1700608"/>
                  <a:pt x="84189" y="1679749"/>
                  <a:pt x="74821" y="1652504"/>
                </a:cubicBezTo>
                <a:cubicBezTo>
                  <a:pt x="38636" y="1596733"/>
                  <a:pt x="-71586" y="1711541"/>
                  <a:pt x="70991" y="1544369"/>
                </a:cubicBezTo>
                <a:cubicBezTo>
                  <a:pt x="142279" y="1460784"/>
                  <a:pt x="335921" y="1258238"/>
                  <a:pt x="522331" y="1066000"/>
                </a:cubicBezTo>
                <a:lnTo>
                  <a:pt x="650212" y="934557"/>
                </a:lnTo>
                <a:lnTo>
                  <a:pt x="639712" y="923964"/>
                </a:lnTo>
                <a:cubicBezTo>
                  <a:pt x="510434" y="794799"/>
                  <a:pt x="281907" y="573675"/>
                  <a:pt x="223797" y="517426"/>
                </a:cubicBezTo>
                <a:cubicBezTo>
                  <a:pt x="219542" y="519978"/>
                  <a:pt x="215283" y="522959"/>
                  <a:pt x="211452" y="525940"/>
                </a:cubicBezTo>
                <a:cubicBezTo>
                  <a:pt x="203792" y="525087"/>
                  <a:pt x="196127" y="522110"/>
                  <a:pt x="188466" y="516148"/>
                </a:cubicBezTo>
                <a:cubicBezTo>
                  <a:pt x="182079" y="508487"/>
                  <a:pt x="178673" y="501247"/>
                  <a:pt x="177820" y="493161"/>
                </a:cubicBezTo>
                <a:cubicBezTo>
                  <a:pt x="141635" y="457401"/>
                  <a:pt x="165900" y="478260"/>
                  <a:pt x="128012" y="444203"/>
                </a:cubicBezTo>
                <a:cubicBezTo>
                  <a:pt x="67133" y="389286"/>
                  <a:pt x="47128" y="334366"/>
                  <a:pt x="55642" y="277322"/>
                </a:cubicBezTo>
                <a:cubicBezTo>
                  <a:pt x="57345" y="265826"/>
                  <a:pt x="61600" y="255609"/>
                  <a:pt x="64581" y="244967"/>
                </a:cubicBezTo>
                <a:lnTo>
                  <a:pt x="65006" y="244967"/>
                </a:lnTo>
                <a:cubicBezTo>
                  <a:pt x="64581" y="239434"/>
                  <a:pt x="65860" y="234750"/>
                  <a:pt x="67133" y="230920"/>
                </a:cubicBezTo>
                <a:cubicBezTo>
                  <a:pt x="71817" y="204523"/>
                  <a:pt x="87997" y="187494"/>
                  <a:pt x="104596" y="170466"/>
                </a:cubicBezTo>
                <a:cubicBezTo>
                  <a:pt x="129715" y="121507"/>
                  <a:pt x="164197" y="80638"/>
                  <a:pt x="201660" y="42326"/>
                </a:cubicBezTo>
                <a:lnTo>
                  <a:pt x="225075" y="46156"/>
                </a:lnTo>
                <a:cubicBezTo>
                  <a:pt x="228906" y="36364"/>
                  <a:pt x="232311" y="26147"/>
                  <a:pt x="235293" y="15505"/>
                </a:cubicBezTo>
                <a:cubicBezTo>
                  <a:pt x="248916" y="2733"/>
                  <a:pt x="264029" y="-2162"/>
                  <a:pt x="281111" y="872"/>
                </a:cubicBezTo>
                <a:close/>
              </a:path>
            </a:pathLst>
          </a:custGeom>
          <a:solidFill>
            <a:schemeClr val="tx1">
              <a:lumMod val="10000"/>
              <a:lumOff val="90000"/>
              <a:alpha val="9000"/>
            </a:schemeClr>
          </a:solidFill>
          <a:ln w="9525" cap="flat">
            <a:noFill/>
            <a:prstDash val="solid"/>
            <a:miter/>
          </a:ln>
        </p:spPr>
        <p:txBody>
          <a:bodyPr wrap="square" rtlCol="0" anchor="ctr">
            <a:noAutofit/>
          </a:bodyPr>
          <a:lstStyle/>
          <a:p>
            <a:endParaRPr lang="en-NZ"/>
          </a:p>
        </p:txBody>
      </p:sp>
      <p:sp>
        <p:nvSpPr>
          <p:cNvPr id="5" name="TextBox 4">
            <a:extLst>
              <a:ext uri="{FF2B5EF4-FFF2-40B4-BE49-F238E27FC236}">
                <a16:creationId xmlns:a16="http://schemas.microsoft.com/office/drawing/2014/main" id="{1F7A35D6-853E-9030-6ECF-13ECB47E5BE0}"/>
              </a:ext>
            </a:extLst>
          </p:cNvPr>
          <p:cNvSpPr txBox="1"/>
          <p:nvPr/>
        </p:nvSpPr>
        <p:spPr>
          <a:xfrm>
            <a:off x="3762463" y="583076"/>
            <a:ext cx="2439625" cy="4914203"/>
          </a:xfrm>
          <a:prstGeom prst="rect">
            <a:avLst/>
          </a:prstGeom>
          <a:noFill/>
        </p:spPr>
        <p:txBody>
          <a:bodyPr wrap="square" lIns="0" tIns="0" rIns="0">
            <a:noAutofit/>
          </a:bodyPr>
          <a:lstStyle/>
          <a:p>
            <a:pPr defTabSz="914423">
              <a:spcAft>
                <a:spcPts val="1200"/>
              </a:spcAft>
              <a:buClr>
                <a:srgbClr val="000000"/>
              </a:buClr>
              <a:defRPr/>
            </a:pPr>
            <a:r>
              <a:rPr lang="en-NZ" sz="1401" b="1" spc="-20" dirty="0">
                <a:solidFill>
                  <a:schemeClr val="tx2"/>
                </a:solidFill>
                <a:latin typeface="Segoe UI Black" panose="020B0A02040204020203" pitchFamily="34" charset="0"/>
                <a:ea typeface="Segoe UI Black" panose="020B0A02040204020203" pitchFamily="34" charset="0"/>
              </a:rPr>
              <a:t>Where we are today…</a:t>
            </a:r>
          </a:p>
          <a:p>
            <a:pPr defTabSz="914423">
              <a:spcAft>
                <a:spcPts val="300"/>
              </a:spcAft>
              <a:buClr>
                <a:srgbClr val="000000"/>
              </a:buClr>
              <a:defRPr/>
            </a:pPr>
            <a:r>
              <a:rPr lang="en-US" sz="1001" b="1" dirty="0">
                <a:latin typeface="Segoe UI" panose="020B0502040204020203" pitchFamily="34" charset="0"/>
                <a:cs typeface="Segoe UI" panose="020B0502040204020203" pitchFamily="34" charset="0"/>
              </a:rPr>
              <a:t>You can’t find the people you need</a:t>
            </a:r>
          </a:p>
          <a:p>
            <a:pPr marL="0" lvl="1">
              <a:lnSpc>
                <a:spcPct val="110000"/>
              </a:lnSpc>
              <a:spcAft>
                <a:spcPts val="1200"/>
              </a:spcAft>
              <a:buClr>
                <a:schemeClr val="accent3">
                  <a:lumMod val="75000"/>
                </a:schemeClr>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Right now, it is hard to get the right skilled people for work. That means tougher competition for good staff, longer lead times, and growing pressure on your current team.</a:t>
            </a:r>
          </a:p>
          <a:p>
            <a:pPr>
              <a:spcAft>
                <a:spcPts val="300"/>
              </a:spcAft>
              <a:buClr>
                <a:srgbClr val="000000"/>
              </a:buClr>
              <a:defRPr/>
            </a:pPr>
            <a:r>
              <a:rPr lang="en-US" sz="1001" b="1" dirty="0">
                <a:latin typeface="Segoe UI" panose="020B0502040204020203" pitchFamily="34" charset="0"/>
                <a:cs typeface="Segoe UI" panose="020B0502040204020203" pitchFamily="34" charset="0"/>
              </a:rPr>
              <a:t>You're losing experienced workers faster than you can replace them</a:t>
            </a:r>
          </a:p>
          <a:p>
            <a:pPr marL="0" lvl="1">
              <a:lnSpc>
                <a:spcPct val="110000"/>
              </a:lnSpc>
              <a:spcAft>
                <a:spcPts val="1200"/>
              </a:spcAft>
              <a:buClr>
                <a:schemeClr val="accent3">
                  <a:lumMod val="75000"/>
                </a:schemeClr>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Experienced tradespeople are leaving the industry and there aren’t enough young people staying to fill the gap.</a:t>
            </a:r>
          </a:p>
          <a:p>
            <a:pPr marL="0" lvl="1">
              <a:lnSpc>
                <a:spcPct val="110000"/>
              </a:lnSpc>
              <a:spcAft>
                <a:spcPts val="300"/>
              </a:spcAft>
              <a:buClr>
                <a:srgbClr val="000000"/>
              </a:buClr>
              <a:buSzPct val="83000"/>
              <a:defRPr/>
            </a:pPr>
            <a:r>
              <a:rPr lang="en-US" sz="1001" b="1" dirty="0">
                <a:latin typeface="Segoe UI" panose="020B0502040204020203" pitchFamily="34" charset="0"/>
                <a:cs typeface="Segoe UI" panose="020B0502040204020203" pitchFamily="34" charset="0"/>
              </a:rPr>
              <a:t>Newer workers aren’t sticking around</a:t>
            </a:r>
          </a:p>
          <a:p>
            <a:pPr marL="0" lvl="1">
              <a:lnSpc>
                <a:spcPct val="110000"/>
              </a:lnSpc>
              <a:spcAft>
                <a:spcPts val="1200"/>
              </a:spcAft>
              <a:buClr>
                <a:schemeClr val="accent3">
                  <a:lumMod val="75000"/>
                </a:schemeClr>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Apprentices and early-career workers are leaving the sector in droves, often within the first few years, taking your time, money, and effort with them.</a:t>
            </a:r>
          </a:p>
          <a:p>
            <a:pPr marL="0" lvl="1">
              <a:lnSpc>
                <a:spcPct val="110000"/>
              </a:lnSpc>
              <a:spcAft>
                <a:spcPts val="300"/>
              </a:spcAft>
              <a:buClr>
                <a:srgbClr val="000000"/>
              </a:buClr>
              <a:buSzPct val="83000"/>
              <a:defRPr/>
            </a:pPr>
            <a:r>
              <a:rPr lang="en-US" sz="1001" b="1" dirty="0">
                <a:latin typeface="Segoe UI" panose="020B0502040204020203" pitchFamily="34" charset="0"/>
                <a:cs typeface="Segoe UI" panose="020B0502040204020203" pitchFamily="34" charset="0"/>
              </a:rPr>
              <a:t>Our industry isn’t working for everyone</a:t>
            </a:r>
          </a:p>
          <a:p>
            <a:pPr marL="0" lvl="1">
              <a:lnSpc>
                <a:spcPct val="110000"/>
              </a:lnSpc>
              <a:spcAft>
                <a:spcPts val="1200"/>
              </a:spcAft>
              <a:buClr>
                <a:schemeClr val="accent3">
                  <a:lumMod val="75000"/>
                </a:schemeClr>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A lack of diversity means we’re missing </a:t>
            </a:r>
            <a:br>
              <a:rPr lang="en-US" sz="1001" dirty="0">
                <a:solidFill>
                  <a:schemeClr val="tx2">
                    <a:lumMod val="25000"/>
                  </a:schemeClr>
                </a:solidFill>
                <a:latin typeface="Segoe UI" panose="020B0502040204020203" pitchFamily="34" charset="0"/>
                <a:cs typeface="Segoe UI" panose="020B0502040204020203" pitchFamily="34" charset="0"/>
              </a:rPr>
            </a:br>
            <a:r>
              <a:rPr lang="en-US" sz="1001" dirty="0">
                <a:solidFill>
                  <a:schemeClr val="tx2">
                    <a:lumMod val="25000"/>
                  </a:schemeClr>
                </a:solidFill>
                <a:latin typeface="Segoe UI" panose="020B0502040204020203" pitchFamily="34" charset="0"/>
                <a:cs typeface="Segoe UI" panose="020B0502040204020203" pitchFamily="34" charset="0"/>
              </a:rPr>
              <a:t>out on good people and fresh ideas, something no small business can afford.</a:t>
            </a:r>
          </a:p>
          <a:p>
            <a:pPr marL="0" lvl="1">
              <a:lnSpc>
                <a:spcPct val="110000"/>
              </a:lnSpc>
              <a:spcAft>
                <a:spcPts val="300"/>
              </a:spcAft>
              <a:buClr>
                <a:srgbClr val="000000"/>
              </a:buClr>
              <a:buSzPct val="83000"/>
              <a:defRPr/>
            </a:pPr>
            <a:r>
              <a:rPr lang="en-US" sz="1001" b="1" dirty="0">
                <a:latin typeface="Segoe UI" panose="020B0502040204020203" pitchFamily="34" charset="0"/>
                <a:cs typeface="Segoe UI" panose="020B0502040204020203" pitchFamily="34" charset="0"/>
              </a:rPr>
              <a:t>Productivity is stuck, even when everyone’s working flat out</a:t>
            </a:r>
          </a:p>
          <a:p>
            <a:pPr marL="0" lvl="1">
              <a:lnSpc>
                <a:spcPct val="110000"/>
              </a:lnSpc>
              <a:spcAft>
                <a:spcPts val="1200"/>
              </a:spcAft>
              <a:buClr>
                <a:schemeClr val="accent3"/>
              </a:buClr>
              <a:buSzPct val="75000"/>
            </a:pPr>
            <a:r>
              <a:rPr lang="en-US" sz="1001" dirty="0">
                <a:solidFill>
                  <a:schemeClr val="tx2">
                    <a:lumMod val="25000"/>
                  </a:schemeClr>
                </a:solidFill>
                <a:latin typeface="Segoe UI" panose="020B0502040204020203" pitchFamily="34" charset="0"/>
                <a:cs typeface="Segoe UI" panose="020B0502040204020203" pitchFamily="34" charset="0"/>
              </a:rPr>
              <a:t>Long hours, old systems, and constant rework are burning people out. Even with full books, many businesses are struggling to get ahead, and the skills shortage is only making it worse.</a:t>
            </a:r>
            <a:br>
              <a:rPr lang="en-US" sz="1001" dirty="0">
                <a:solidFill>
                  <a:schemeClr val="tx2">
                    <a:lumMod val="25000"/>
                  </a:schemeClr>
                </a:solidFill>
                <a:latin typeface="Segoe UI" panose="020B0502040204020203" pitchFamily="34" charset="0"/>
                <a:cs typeface="Segoe UI" panose="020B0502040204020203" pitchFamily="34" charset="0"/>
              </a:rPr>
            </a:br>
            <a:br>
              <a:rPr lang="en-US" sz="1001" dirty="0">
                <a:solidFill>
                  <a:schemeClr val="tx2">
                    <a:lumMod val="25000"/>
                  </a:schemeClr>
                </a:solidFill>
                <a:latin typeface="Segoe UI" panose="020B0502040204020203" pitchFamily="34" charset="0"/>
                <a:cs typeface="Segoe UI" panose="020B0502040204020203" pitchFamily="34" charset="0"/>
              </a:rPr>
            </a:br>
            <a:endParaRPr lang="en-US" sz="1001" dirty="0">
              <a:solidFill>
                <a:schemeClr val="tx2">
                  <a:lumMod val="25000"/>
                </a:schemeClr>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CA438E8F-101F-04F8-3663-7C0D2918D118}"/>
              </a:ext>
            </a:extLst>
          </p:cNvPr>
          <p:cNvSpPr txBox="1"/>
          <p:nvPr/>
        </p:nvSpPr>
        <p:spPr>
          <a:xfrm>
            <a:off x="6905767" y="583075"/>
            <a:ext cx="2708379" cy="4914203"/>
          </a:xfrm>
          <a:prstGeom prst="rect">
            <a:avLst/>
          </a:prstGeom>
          <a:noFill/>
        </p:spPr>
        <p:txBody>
          <a:bodyPr wrap="square" lIns="0" tIns="0" rIns="0">
            <a:noAutofit/>
          </a:bodyPr>
          <a:lstStyle/>
          <a:p>
            <a:pPr>
              <a:spcAft>
                <a:spcPts val="3000"/>
              </a:spcAft>
              <a:buClr>
                <a:srgbClr val="000000"/>
              </a:buClr>
              <a:defRPr/>
            </a:pPr>
            <a:r>
              <a:rPr lang="en-US" sz="1401" b="1" spc="-20">
                <a:solidFill>
                  <a:schemeClr val="tx2"/>
                </a:solidFill>
                <a:latin typeface="Segoe UI Black" panose="020B0A02040204020203" pitchFamily="34" charset="0"/>
                <a:ea typeface="Segoe UI Black" panose="020B0A02040204020203" pitchFamily="34" charset="0"/>
              </a:rPr>
              <a:t>Where we could be tomorrow…</a:t>
            </a:r>
          </a:p>
          <a:p>
            <a:pPr marL="0" lvl="1">
              <a:lnSpc>
                <a:spcPct val="110000"/>
              </a:lnSpc>
              <a:spcAft>
                <a:spcPts val="300"/>
              </a:spcAft>
              <a:buClr>
                <a:srgbClr val="000000"/>
              </a:buClr>
              <a:buSzPct val="83000"/>
              <a:defRPr/>
            </a:pPr>
            <a:r>
              <a:rPr lang="en-US" sz="1001" b="1">
                <a:latin typeface="Segoe UI" panose="020B0502040204020203" pitchFamily="34" charset="0"/>
                <a:cs typeface="Segoe UI" panose="020B0502040204020203" pitchFamily="34" charset="0"/>
              </a:rPr>
              <a:t>Better workers, less stress</a:t>
            </a:r>
          </a:p>
          <a:p>
            <a:pPr marL="180005" lvl="1" indent="-180005">
              <a:lnSpc>
                <a:spcPct val="110000"/>
              </a:lnSpc>
              <a:spcAft>
                <a:spcPts val="1200"/>
              </a:spcAft>
              <a:buClr>
                <a:schemeClr val="accent3">
                  <a:lumMod val="75000"/>
                </a:schemeClr>
              </a:buClr>
              <a:buSzPct val="75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When you help people deal with life’s challenges – whether it’s mental health, home life, or learning the ropes – they show up, stick around, and get the job done.</a:t>
            </a:r>
          </a:p>
          <a:p>
            <a:pPr marL="0" lvl="1">
              <a:lnSpc>
                <a:spcPct val="110000"/>
              </a:lnSpc>
              <a:spcAft>
                <a:spcPts val="300"/>
              </a:spcAft>
              <a:buClr>
                <a:srgbClr val="000000"/>
              </a:buClr>
              <a:buSzPct val="83000"/>
              <a:defRPr/>
            </a:pPr>
            <a:r>
              <a:rPr lang="en-US" sz="1001" b="1">
                <a:latin typeface="Segoe UI" panose="020B0502040204020203" pitchFamily="34" charset="0"/>
                <a:cs typeface="Segoe UI" panose="020B0502040204020203" pitchFamily="34" charset="0"/>
              </a:rPr>
              <a:t>Stronger teams</a:t>
            </a:r>
          </a:p>
          <a:p>
            <a:pPr marL="180005" lvl="1" indent="-180005">
              <a:lnSpc>
                <a:spcPct val="110000"/>
              </a:lnSpc>
              <a:spcAft>
                <a:spcPts val="1200"/>
              </a:spcAft>
              <a:buClr>
                <a:schemeClr val="accent3">
                  <a:lumMod val="75000"/>
                </a:schemeClr>
              </a:buClr>
              <a:buSzPct val="75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A workplace where people feel backed </a:t>
            </a:r>
            <a:br>
              <a:rPr lang="en-US" sz="1001">
                <a:solidFill>
                  <a:schemeClr val="tx2">
                    <a:lumMod val="25000"/>
                  </a:schemeClr>
                </a:solidFill>
                <a:latin typeface="Segoe UI" panose="020B0502040204020203" pitchFamily="34" charset="0"/>
                <a:cs typeface="Segoe UI" panose="020B0502040204020203" pitchFamily="34" charset="0"/>
              </a:rPr>
            </a:br>
            <a:r>
              <a:rPr lang="en-US" sz="1001">
                <a:solidFill>
                  <a:schemeClr val="tx2">
                    <a:lumMod val="25000"/>
                  </a:schemeClr>
                </a:solidFill>
                <a:latin typeface="Segoe UI" panose="020B0502040204020203" pitchFamily="34" charset="0"/>
                <a:cs typeface="Segoe UI" panose="020B0502040204020203" pitchFamily="34" charset="0"/>
              </a:rPr>
              <a:t>is one where they trust each other, work better together, and are more likely to go the extra mile.</a:t>
            </a:r>
          </a:p>
          <a:p>
            <a:pPr marL="0" lvl="1">
              <a:lnSpc>
                <a:spcPct val="110000"/>
              </a:lnSpc>
              <a:spcAft>
                <a:spcPts val="300"/>
              </a:spcAft>
              <a:buClr>
                <a:srgbClr val="000000"/>
              </a:buClr>
              <a:buSzPct val="83000"/>
              <a:defRPr/>
            </a:pPr>
            <a:r>
              <a:rPr lang="en-US" sz="1001" b="1">
                <a:latin typeface="Segoe UI" panose="020B0502040204020203" pitchFamily="34" charset="0"/>
                <a:cs typeface="Segoe UI" panose="020B0502040204020203" pitchFamily="34" charset="0"/>
              </a:rPr>
              <a:t>More ways to solve problems</a:t>
            </a:r>
          </a:p>
          <a:p>
            <a:pPr marL="180005" lvl="1" indent="-180005">
              <a:lnSpc>
                <a:spcPct val="110000"/>
              </a:lnSpc>
              <a:spcAft>
                <a:spcPts val="1200"/>
              </a:spcAft>
              <a:buClr>
                <a:schemeClr val="accent3">
                  <a:lumMod val="75000"/>
                </a:schemeClr>
              </a:buClr>
              <a:buSzPct val="75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Supporting a mix of people from different backgrounds brings in new ideas and better ways of doing things, which can give you an edge on the competition.</a:t>
            </a:r>
          </a:p>
          <a:p>
            <a:pPr marL="0" lvl="1">
              <a:lnSpc>
                <a:spcPct val="110000"/>
              </a:lnSpc>
              <a:spcAft>
                <a:spcPts val="300"/>
              </a:spcAft>
              <a:buClr>
                <a:srgbClr val="000000"/>
              </a:buClr>
              <a:buSzPct val="83000"/>
              <a:defRPr/>
            </a:pPr>
            <a:r>
              <a:rPr lang="en-US" sz="1001" b="1">
                <a:latin typeface="Segoe UI" panose="020B0502040204020203" pitchFamily="34" charset="0"/>
                <a:cs typeface="Segoe UI" panose="020B0502040204020203" pitchFamily="34" charset="0"/>
              </a:rPr>
              <a:t>Less churn, more results</a:t>
            </a:r>
          </a:p>
          <a:p>
            <a:pPr marL="180005" lvl="1" indent="-180005">
              <a:lnSpc>
                <a:spcPct val="110000"/>
              </a:lnSpc>
              <a:spcAft>
                <a:spcPts val="1200"/>
              </a:spcAft>
              <a:buClr>
                <a:schemeClr val="accent3"/>
              </a:buClr>
              <a:buSzPct val="75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Supporting workers properly increases loyalty, reduces turnover, boosts productivity, and sets you up for long-term success. </a:t>
            </a:r>
            <a:br>
              <a:rPr lang="en-US" sz="1001">
                <a:solidFill>
                  <a:schemeClr val="tx2">
                    <a:lumMod val="25000"/>
                  </a:schemeClr>
                </a:solidFill>
                <a:latin typeface="Segoe UI" panose="020B0502040204020203" pitchFamily="34" charset="0"/>
                <a:cs typeface="Segoe UI" panose="020B0502040204020203" pitchFamily="34" charset="0"/>
              </a:rPr>
            </a:br>
            <a:br>
              <a:rPr lang="en-US" sz="1001">
                <a:solidFill>
                  <a:schemeClr val="tx2">
                    <a:lumMod val="25000"/>
                  </a:schemeClr>
                </a:solidFill>
                <a:latin typeface="Segoe UI" panose="020B0502040204020203" pitchFamily="34" charset="0"/>
                <a:cs typeface="Segoe UI" panose="020B0502040204020203" pitchFamily="34" charset="0"/>
              </a:rPr>
            </a:br>
            <a:endParaRPr lang="en-US" sz="1001">
              <a:solidFill>
                <a:schemeClr val="tx2">
                  <a:lumMod val="25000"/>
                </a:schemeClr>
              </a:solidFill>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A2E0DA1B-EF78-16BE-B86E-FE2B0E712BD2}"/>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04</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pic>
        <p:nvPicPr>
          <p:cNvPr id="8" name="Picture 7" descr="A close-up of a white and black background&#10;&#10;AI-generated content may be incorrect.">
            <a:extLst>
              <a:ext uri="{FF2B5EF4-FFF2-40B4-BE49-F238E27FC236}">
                <a16:creationId xmlns:a16="http://schemas.microsoft.com/office/drawing/2014/main" id="{AD3A51A7-05D7-3EB4-B245-EFD005935689}"/>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748" r="52748"/>
          <a:stretch>
            <a:fillRect/>
          </a:stretch>
        </p:blipFill>
        <p:spPr>
          <a:xfrm>
            <a:off x="-3" y="0"/>
            <a:ext cx="3348258" cy="6858001"/>
          </a:xfrm>
          <a:prstGeom prst="rect">
            <a:avLst/>
          </a:prstGeom>
        </p:spPr>
      </p:pic>
      <p:sp>
        <p:nvSpPr>
          <p:cNvPr id="9" name="Graphic 33">
            <a:extLst>
              <a:ext uri="{FF2B5EF4-FFF2-40B4-BE49-F238E27FC236}">
                <a16:creationId xmlns:a16="http://schemas.microsoft.com/office/drawing/2014/main" id="{23332E2B-2DBB-A0A4-8D10-DF4896721EA8}"/>
              </a:ext>
            </a:extLst>
          </p:cNvPr>
          <p:cNvSpPr/>
          <p:nvPr/>
        </p:nvSpPr>
        <p:spPr>
          <a:xfrm rot="10494909">
            <a:off x="6554975" y="202142"/>
            <a:ext cx="2341217" cy="1076442"/>
          </a:xfrm>
          <a:custGeom>
            <a:avLst/>
            <a:gdLst>
              <a:gd name="connsiteX0" fmla="*/ 85722 w 851204"/>
              <a:gd name="connsiteY0" fmla="*/ 222131 h 877235"/>
              <a:gd name="connsiteX1" fmla="*/ 69434 w 851204"/>
              <a:gd name="connsiteY1" fmla="*/ 230513 h 877235"/>
              <a:gd name="connsiteX2" fmla="*/ 68101 w 851204"/>
              <a:gd name="connsiteY2" fmla="*/ 229179 h 877235"/>
              <a:gd name="connsiteX3" fmla="*/ 90961 w 851204"/>
              <a:gd name="connsiteY3" fmla="*/ 202986 h 877235"/>
              <a:gd name="connsiteX4" fmla="*/ 162494 w 851204"/>
              <a:gd name="connsiteY4" fmla="*/ 133548 h 877235"/>
              <a:gd name="connsiteX5" fmla="*/ 289081 w 851204"/>
              <a:gd name="connsiteY5" fmla="*/ 35631 h 877235"/>
              <a:gd name="connsiteX6" fmla="*/ 369663 w 851204"/>
              <a:gd name="connsiteY6" fmla="*/ 3723 h 877235"/>
              <a:gd name="connsiteX7" fmla="*/ 411096 w 851204"/>
              <a:gd name="connsiteY7" fmla="*/ 1722 h 877235"/>
              <a:gd name="connsiteX8" fmla="*/ 410048 w 851204"/>
              <a:gd name="connsiteY8" fmla="*/ 4389 h 877235"/>
              <a:gd name="connsiteX9" fmla="*/ 324419 w 851204"/>
              <a:gd name="connsiteY9" fmla="*/ 29821 h 877235"/>
              <a:gd name="connsiteX10" fmla="*/ 232883 w 851204"/>
              <a:gd name="connsiteY10" fmla="*/ 86304 h 877235"/>
              <a:gd name="connsiteX11" fmla="*/ 221453 w 851204"/>
              <a:gd name="connsiteY11" fmla="*/ 96877 h 877235"/>
              <a:gd name="connsiteX12" fmla="*/ 237074 w 851204"/>
              <a:gd name="connsiteY12" fmla="*/ 93353 h 877235"/>
              <a:gd name="connsiteX13" fmla="*/ 331181 w 851204"/>
              <a:gd name="connsiteY13" fmla="*/ 40680 h 877235"/>
              <a:gd name="connsiteX14" fmla="*/ 397571 w 851204"/>
              <a:gd name="connsiteY14" fmla="*/ 16962 h 877235"/>
              <a:gd name="connsiteX15" fmla="*/ 456721 w 851204"/>
              <a:gd name="connsiteY15" fmla="*/ 12962 h 877235"/>
              <a:gd name="connsiteX16" fmla="*/ 492059 w 851204"/>
              <a:gd name="connsiteY16" fmla="*/ 12771 h 877235"/>
              <a:gd name="connsiteX17" fmla="*/ 579879 w 851204"/>
              <a:gd name="connsiteY17" fmla="*/ 19534 h 877235"/>
              <a:gd name="connsiteX18" fmla="*/ 704276 w 851204"/>
              <a:gd name="connsiteY18" fmla="*/ 84209 h 877235"/>
              <a:gd name="connsiteX19" fmla="*/ 844960 w 851204"/>
              <a:gd name="connsiteY19" fmla="*/ 346527 h 877235"/>
              <a:gd name="connsiteX20" fmla="*/ 824386 w 851204"/>
              <a:gd name="connsiteY20" fmla="*/ 584367 h 877235"/>
              <a:gd name="connsiteX21" fmla="*/ 694656 w 851204"/>
              <a:gd name="connsiteY21" fmla="*/ 762389 h 877235"/>
              <a:gd name="connsiteX22" fmla="*/ 635601 w 851204"/>
              <a:gd name="connsiteY22" fmla="*/ 804204 h 877235"/>
              <a:gd name="connsiteX23" fmla="*/ 443100 w 851204"/>
              <a:gd name="connsiteY23" fmla="*/ 875260 h 877235"/>
              <a:gd name="connsiteX24" fmla="*/ 176876 w 851204"/>
              <a:gd name="connsiteY24" fmla="*/ 808776 h 877235"/>
              <a:gd name="connsiteX25" fmla="*/ 76959 w 851204"/>
              <a:gd name="connsiteY25" fmla="*/ 689332 h 877235"/>
              <a:gd name="connsiteX26" fmla="*/ 50670 w 851204"/>
              <a:gd name="connsiteY26" fmla="*/ 641612 h 877235"/>
              <a:gd name="connsiteX27" fmla="*/ 2474 w 851204"/>
              <a:gd name="connsiteY27" fmla="*/ 506643 h 877235"/>
              <a:gd name="connsiteX28" fmla="*/ 65148 w 851204"/>
              <a:gd name="connsiteY28" fmla="*/ 257564 h 877235"/>
              <a:gd name="connsiteX29" fmla="*/ 80102 w 851204"/>
              <a:gd name="connsiteY29" fmla="*/ 234704 h 877235"/>
              <a:gd name="connsiteX30" fmla="*/ 85627 w 851204"/>
              <a:gd name="connsiteY30" fmla="*/ 222131 h 877235"/>
              <a:gd name="connsiteX31" fmla="*/ 64196 w 851204"/>
              <a:gd name="connsiteY31" fmla="*/ 500642 h 877235"/>
              <a:gd name="connsiteX32" fmla="*/ 79245 w 851204"/>
              <a:gd name="connsiteY32" fmla="*/ 619228 h 877235"/>
              <a:gd name="connsiteX33" fmla="*/ 120298 w 851204"/>
              <a:gd name="connsiteY33" fmla="*/ 684570 h 877235"/>
              <a:gd name="connsiteX34" fmla="*/ 284223 w 851204"/>
              <a:gd name="connsiteY34" fmla="*/ 770771 h 877235"/>
              <a:gd name="connsiteX35" fmla="*/ 444053 w 851204"/>
              <a:gd name="connsiteY35" fmla="*/ 797822 h 877235"/>
              <a:gd name="connsiteX36" fmla="*/ 614741 w 851204"/>
              <a:gd name="connsiteY36" fmla="*/ 775057 h 877235"/>
              <a:gd name="connsiteX37" fmla="*/ 677796 w 851204"/>
              <a:gd name="connsiteY37" fmla="*/ 729813 h 877235"/>
              <a:gd name="connsiteX38" fmla="*/ 762854 w 851204"/>
              <a:gd name="connsiteY38" fmla="*/ 584557 h 877235"/>
              <a:gd name="connsiteX39" fmla="*/ 801145 w 851204"/>
              <a:gd name="connsiteY39" fmla="*/ 432252 h 877235"/>
              <a:gd name="connsiteX40" fmla="*/ 764283 w 851204"/>
              <a:gd name="connsiteY40" fmla="*/ 241752 h 877235"/>
              <a:gd name="connsiteX41" fmla="*/ 677606 w 851204"/>
              <a:gd name="connsiteY41" fmla="*/ 135072 h 877235"/>
              <a:gd name="connsiteX42" fmla="*/ 524158 w 851204"/>
              <a:gd name="connsiteY42" fmla="*/ 49443 h 877235"/>
              <a:gd name="connsiteX43" fmla="*/ 452720 w 851204"/>
              <a:gd name="connsiteY43" fmla="*/ 41442 h 877235"/>
              <a:gd name="connsiteX44" fmla="*/ 258982 w 851204"/>
              <a:gd name="connsiteY44" fmla="*/ 112212 h 877235"/>
              <a:gd name="connsiteX45" fmla="*/ 145444 w 851204"/>
              <a:gd name="connsiteY45" fmla="*/ 215368 h 877235"/>
              <a:gd name="connsiteX46" fmla="*/ 64196 w 851204"/>
              <a:gd name="connsiteY46" fmla="*/ 500547 h 877235"/>
              <a:gd name="connsiteX47" fmla="*/ 527968 w 851204"/>
              <a:gd name="connsiteY47" fmla="*/ 824111 h 877235"/>
              <a:gd name="connsiteX48" fmla="*/ 485010 w 851204"/>
              <a:gd name="connsiteY48" fmla="*/ 826016 h 877235"/>
              <a:gd name="connsiteX49" fmla="*/ 444910 w 851204"/>
              <a:gd name="connsiteY49" fmla="*/ 824111 h 877235"/>
              <a:gd name="connsiteX50" fmla="*/ 404905 w 851204"/>
              <a:gd name="connsiteY50" fmla="*/ 820587 h 877235"/>
              <a:gd name="connsiteX51" fmla="*/ 364995 w 851204"/>
              <a:gd name="connsiteY51" fmla="*/ 815824 h 877235"/>
              <a:gd name="connsiteX52" fmla="*/ 327086 w 851204"/>
              <a:gd name="connsiteY52" fmla="*/ 808680 h 877235"/>
              <a:gd name="connsiteX53" fmla="*/ 288033 w 851204"/>
              <a:gd name="connsiteY53" fmla="*/ 799251 h 877235"/>
              <a:gd name="connsiteX54" fmla="*/ 249647 w 851204"/>
              <a:gd name="connsiteY54" fmla="*/ 787440 h 877235"/>
              <a:gd name="connsiteX55" fmla="*/ 212214 w 851204"/>
              <a:gd name="connsiteY55" fmla="*/ 772866 h 877235"/>
              <a:gd name="connsiteX56" fmla="*/ 176114 w 851204"/>
              <a:gd name="connsiteY56" fmla="*/ 755245 h 877235"/>
              <a:gd name="connsiteX57" fmla="*/ 141634 w 851204"/>
              <a:gd name="connsiteY57" fmla="*/ 738862 h 877235"/>
              <a:gd name="connsiteX58" fmla="*/ 335944 w 851204"/>
              <a:gd name="connsiteY58" fmla="*/ 844399 h 877235"/>
              <a:gd name="connsiteX59" fmla="*/ 527873 w 851204"/>
              <a:gd name="connsiteY59" fmla="*/ 824111 h 877235"/>
              <a:gd name="connsiteX60" fmla="*/ 40193 w 851204"/>
              <a:gd name="connsiteY60" fmla="*/ 551220 h 877235"/>
              <a:gd name="connsiteX61" fmla="*/ 40097 w 851204"/>
              <a:gd name="connsiteY61" fmla="*/ 526074 h 877235"/>
              <a:gd name="connsiteX62" fmla="*/ 42574 w 851204"/>
              <a:gd name="connsiteY62" fmla="*/ 417012 h 877235"/>
              <a:gd name="connsiteX63" fmla="*/ 80102 w 851204"/>
              <a:gd name="connsiteY63" fmla="*/ 282710 h 877235"/>
              <a:gd name="connsiteX64" fmla="*/ 85913 w 851204"/>
              <a:gd name="connsiteY64" fmla="*/ 265470 h 877235"/>
              <a:gd name="connsiteX65" fmla="*/ 22952 w 851204"/>
              <a:gd name="connsiteY65" fmla="*/ 432538 h 877235"/>
              <a:gd name="connsiteX66" fmla="*/ 40288 w 851204"/>
              <a:gd name="connsiteY66" fmla="*/ 551220 h 87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1204" h="877235">
                <a:moveTo>
                  <a:pt x="85722" y="222131"/>
                </a:moveTo>
                <a:cubicBezTo>
                  <a:pt x="78197" y="226036"/>
                  <a:pt x="73816" y="228227"/>
                  <a:pt x="69434" y="230513"/>
                </a:cubicBezTo>
                <a:cubicBezTo>
                  <a:pt x="68958" y="230037"/>
                  <a:pt x="68482" y="229656"/>
                  <a:pt x="68101" y="229179"/>
                </a:cubicBezTo>
                <a:cubicBezTo>
                  <a:pt x="75721" y="220416"/>
                  <a:pt x="82769" y="211082"/>
                  <a:pt x="90961" y="202986"/>
                </a:cubicBezTo>
                <a:cubicBezTo>
                  <a:pt x="114583" y="179649"/>
                  <a:pt x="139824" y="157837"/>
                  <a:pt x="162494" y="133548"/>
                </a:cubicBezTo>
                <a:cubicBezTo>
                  <a:pt x="199546" y="94020"/>
                  <a:pt x="240122" y="59158"/>
                  <a:pt x="289081" y="35631"/>
                </a:cubicBezTo>
                <a:cubicBezTo>
                  <a:pt x="315084" y="23154"/>
                  <a:pt x="342421" y="13343"/>
                  <a:pt x="369663" y="3723"/>
                </a:cubicBezTo>
                <a:cubicBezTo>
                  <a:pt x="382807" y="-945"/>
                  <a:pt x="397094" y="-754"/>
                  <a:pt x="411096" y="1722"/>
                </a:cubicBezTo>
                <a:cubicBezTo>
                  <a:pt x="410620" y="2961"/>
                  <a:pt x="410334" y="4389"/>
                  <a:pt x="410048" y="4389"/>
                </a:cubicBezTo>
                <a:cubicBezTo>
                  <a:pt x="378902" y="4199"/>
                  <a:pt x="351565" y="17058"/>
                  <a:pt x="324419" y="29821"/>
                </a:cubicBezTo>
                <a:cubicBezTo>
                  <a:pt x="291843" y="45156"/>
                  <a:pt x="261173" y="64016"/>
                  <a:pt x="232883" y="86304"/>
                </a:cubicBezTo>
                <a:cubicBezTo>
                  <a:pt x="229264" y="89162"/>
                  <a:pt x="226025" y="92591"/>
                  <a:pt x="221453" y="96877"/>
                </a:cubicBezTo>
                <a:cubicBezTo>
                  <a:pt x="229169" y="100211"/>
                  <a:pt x="232979" y="95639"/>
                  <a:pt x="237074" y="93353"/>
                </a:cubicBezTo>
                <a:cubicBezTo>
                  <a:pt x="268412" y="75827"/>
                  <a:pt x="299559" y="57825"/>
                  <a:pt x="331181" y="40680"/>
                </a:cubicBezTo>
                <a:cubicBezTo>
                  <a:pt x="352041" y="29440"/>
                  <a:pt x="373949" y="20201"/>
                  <a:pt x="397571" y="16962"/>
                </a:cubicBezTo>
                <a:cubicBezTo>
                  <a:pt x="417097" y="14295"/>
                  <a:pt x="436909" y="13819"/>
                  <a:pt x="456721" y="12962"/>
                </a:cubicBezTo>
                <a:cubicBezTo>
                  <a:pt x="468532" y="12390"/>
                  <a:pt x="480343" y="13819"/>
                  <a:pt x="492059" y="12771"/>
                </a:cubicBezTo>
                <a:cubicBezTo>
                  <a:pt x="521777" y="10200"/>
                  <a:pt x="551018" y="13152"/>
                  <a:pt x="579879" y="19534"/>
                </a:cubicBezTo>
                <a:cubicBezTo>
                  <a:pt x="626933" y="30012"/>
                  <a:pt x="668366" y="52491"/>
                  <a:pt x="704276" y="84209"/>
                </a:cubicBezTo>
                <a:cubicBezTo>
                  <a:pt x="783619" y="154122"/>
                  <a:pt x="829053" y="242610"/>
                  <a:pt x="844960" y="346527"/>
                </a:cubicBezTo>
                <a:cubicBezTo>
                  <a:pt x="857343" y="427395"/>
                  <a:pt x="851723" y="506928"/>
                  <a:pt x="824386" y="584367"/>
                </a:cubicBezTo>
                <a:cubicBezTo>
                  <a:pt x="798954" y="656471"/>
                  <a:pt x="756949" y="716859"/>
                  <a:pt x="694656" y="762389"/>
                </a:cubicBezTo>
                <a:cubicBezTo>
                  <a:pt x="675225" y="776581"/>
                  <a:pt x="655508" y="790488"/>
                  <a:pt x="635601" y="804204"/>
                </a:cubicBezTo>
                <a:cubicBezTo>
                  <a:pt x="577498" y="844209"/>
                  <a:pt x="513680" y="868497"/>
                  <a:pt x="443100" y="875260"/>
                </a:cubicBezTo>
                <a:cubicBezTo>
                  <a:pt x="346421" y="884499"/>
                  <a:pt x="257839" y="861163"/>
                  <a:pt x="176876" y="808776"/>
                </a:cubicBezTo>
                <a:cubicBezTo>
                  <a:pt x="131633" y="779439"/>
                  <a:pt x="99724" y="738100"/>
                  <a:pt x="76959" y="689332"/>
                </a:cubicBezTo>
                <a:cubicBezTo>
                  <a:pt x="69339" y="672949"/>
                  <a:pt x="60767" y="656661"/>
                  <a:pt x="50670" y="641612"/>
                </a:cubicBezTo>
                <a:cubicBezTo>
                  <a:pt x="23238" y="600559"/>
                  <a:pt x="8379" y="555411"/>
                  <a:pt x="2474" y="506643"/>
                </a:cubicBezTo>
                <a:cubicBezTo>
                  <a:pt x="-8575" y="415488"/>
                  <a:pt x="18285" y="334050"/>
                  <a:pt x="65148" y="257564"/>
                </a:cubicBezTo>
                <a:cubicBezTo>
                  <a:pt x="69911" y="249753"/>
                  <a:pt x="75340" y="242419"/>
                  <a:pt x="80102" y="234704"/>
                </a:cubicBezTo>
                <a:cubicBezTo>
                  <a:pt x="81912" y="231846"/>
                  <a:pt x="82865" y="228417"/>
                  <a:pt x="85627" y="222131"/>
                </a:cubicBezTo>
                <a:close/>
                <a:moveTo>
                  <a:pt x="64196" y="500642"/>
                </a:moveTo>
                <a:cubicBezTo>
                  <a:pt x="63815" y="531693"/>
                  <a:pt x="69053" y="575604"/>
                  <a:pt x="79245" y="619228"/>
                </a:cubicBezTo>
                <a:cubicBezTo>
                  <a:pt x="85532" y="646184"/>
                  <a:pt x="99724" y="666758"/>
                  <a:pt x="120298" y="684570"/>
                </a:cubicBezTo>
                <a:cubicBezTo>
                  <a:pt x="168304" y="726003"/>
                  <a:pt x="223454" y="753721"/>
                  <a:pt x="284223" y="770771"/>
                </a:cubicBezTo>
                <a:cubicBezTo>
                  <a:pt x="336516" y="785439"/>
                  <a:pt x="390046" y="792774"/>
                  <a:pt x="444053" y="797822"/>
                </a:cubicBezTo>
                <a:cubicBezTo>
                  <a:pt x="503013" y="803346"/>
                  <a:pt x="559305" y="794393"/>
                  <a:pt x="614741" y="775057"/>
                </a:cubicBezTo>
                <a:cubicBezTo>
                  <a:pt x="640554" y="766009"/>
                  <a:pt x="660556" y="750578"/>
                  <a:pt x="677796" y="729813"/>
                </a:cubicBezTo>
                <a:cubicBezTo>
                  <a:pt x="714087" y="685903"/>
                  <a:pt x="741614" y="637135"/>
                  <a:pt x="762854" y="584557"/>
                </a:cubicBezTo>
                <a:cubicBezTo>
                  <a:pt x="782666" y="535599"/>
                  <a:pt x="796859" y="484926"/>
                  <a:pt x="801145" y="432252"/>
                </a:cubicBezTo>
                <a:cubicBezTo>
                  <a:pt x="806479" y="365673"/>
                  <a:pt x="792954" y="301950"/>
                  <a:pt x="764283" y="241752"/>
                </a:cubicBezTo>
                <a:cubicBezTo>
                  <a:pt x="744090" y="199271"/>
                  <a:pt x="713325" y="164790"/>
                  <a:pt x="677606" y="135072"/>
                </a:cubicBezTo>
                <a:cubicBezTo>
                  <a:pt x="631886" y="97068"/>
                  <a:pt x="582165" y="65635"/>
                  <a:pt x="524158" y="49443"/>
                </a:cubicBezTo>
                <a:cubicBezTo>
                  <a:pt x="500822" y="42966"/>
                  <a:pt x="477009" y="37346"/>
                  <a:pt x="452720" y="41442"/>
                </a:cubicBezTo>
                <a:cubicBezTo>
                  <a:pt x="383855" y="53062"/>
                  <a:pt x="318609" y="75255"/>
                  <a:pt x="258982" y="112212"/>
                </a:cubicBezTo>
                <a:cubicBezTo>
                  <a:pt x="214881" y="139549"/>
                  <a:pt x="174686" y="171648"/>
                  <a:pt x="145444" y="215368"/>
                </a:cubicBezTo>
                <a:cubicBezTo>
                  <a:pt x="90389" y="297474"/>
                  <a:pt x="63243" y="387961"/>
                  <a:pt x="64196" y="500547"/>
                </a:cubicBezTo>
                <a:close/>
                <a:moveTo>
                  <a:pt x="527968" y="824111"/>
                </a:moveTo>
                <a:cubicBezTo>
                  <a:pt x="511490" y="824873"/>
                  <a:pt x="498250" y="826111"/>
                  <a:pt x="485010" y="826016"/>
                </a:cubicBezTo>
                <a:cubicBezTo>
                  <a:pt x="471675" y="826016"/>
                  <a:pt x="458245" y="824968"/>
                  <a:pt x="444910" y="824111"/>
                </a:cubicBezTo>
                <a:cubicBezTo>
                  <a:pt x="431575" y="823159"/>
                  <a:pt x="418240" y="822015"/>
                  <a:pt x="404905" y="820587"/>
                </a:cubicBezTo>
                <a:cubicBezTo>
                  <a:pt x="391570" y="819253"/>
                  <a:pt x="378235" y="817824"/>
                  <a:pt x="364995" y="815824"/>
                </a:cubicBezTo>
                <a:cubicBezTo>
                  <a:pt x="352327" y="813919"/>
                  <a:pt x="339659" y="811443"/>
                  <a:pt x="327086" y="808680"/>
                </a:cubicBezTo>
                <a:cubicBezTo>
                  <a:pt x="314037" y="805823"/>
                  <a:pt x="300987" y="802775"/>
                  <a:pt x="288033" y="799251"/>
                </a:cubicBezTo>
                <a:cubicBezTo>
                  <a:pt x="275079" y="795726"/>
                  <a:pt x="262316" y="791821"/>
                  <a:pt x="249647" y="787440"/>
                </a:cubicBezTo>
                <a:cubicBezTo>
                  <a:pt x="236979" y="783058"/>
                  <a:pt x="224501" y="778296"/>
                  <a:pt x="212214" y="772866"/>
                </a:cubicBezTo>
                <a:cubicBezTo>
                  <a:pt x="199927" y="767437"/>
                  <a:pt x="188211" y="760960"/>
                  <a:pt x="176114" y="755245"/>
                </a:cubicBezTo>
                <a:cubicBezTo>
                  <a:pt x="164589" y="749816"/>
                  <a:pt x="155255" y="739815"/>
                  <a:pt x="141634" y="738862"/>
                </a:cubicBezTo>
                <a:cubicBezTo>
                  <a:pt x="191831" y="800870"/>
                  <a:pt x="260887" y="828111"/>
                  <a:pt x="335944" y="844399"/>
                </a:cubicBezTo>
                <a:cubicBezTo>
                  <a:pt x="409953" y="860401"/>
                  <a:pt x="507013" y="843351"/>
                  <a:pt x="527873" y="824111"/>
                </a:cubicBezTo>
                <a:close/>
                <a:moveTo>
                  <a:pt x="40193" y="551220"/>
                </a:moveTo>
                <a:cubicBezTo>
                  <a:pt x="40193" y="541504"/>
                  <a:pt x="40955" y="533694"/>
                  <a:pt x="40097" y="526074"/>
                </a:cubicBezTo>
                <a:cubicBezTo>
                  <a:pt x="35621" y="489593"/>
                  <a:pt x="38573" y="453207"/>
                  <a:pt x="42574" y="417012"/>
                </a:cubicBezTo>
                <a:cubicBezTo>
                  <a:pt x="47717" y="370340"/>
                  <a:pt x="61719" y="325858"/>
                  <a:pt x="80102" y="282710"/>
                </a:cubicBezTo>
                <a:cubicBezTo>
                  <a:pt x="82103" y="278043"/>
                  <a:pt x="83341" y="273185"/>
                  <a:pt x="85913" y="265470"/>
                </a:cubicBezTo>
                <a:cubicBezTo>
                  <a:pt x="60576" y="286901"/>
                  <a:pt x="26858" y="379103"/>
                  <a:pt x="22952" y="432538"/>
                </a:cubicBezTo>
                <a:cubicBezTo>
                  <a:pt x="19238" y="481973"/>
                  <a:pt x="26381" y="535218"/>
                  <a:pt x="40288" y="551220"/>
                </a:cubicBezTo>
                <a:close/>
              </a:path>
            </a:pathLst>
          </a:custGeom>
          <a:solidFill>
            <a:schemeClr val="accent3"/>
          </a:solidFill>
          <a:ln w="0" cap="flat">
            <a:noFill/>
            <a:prstDash val="solid"/>
            <a:miter/>
          </a:ln>
        </p:spPr>
        <p:txBody>
          <a:bodyPr rtlCol="0" anchor="ctr"/>
          <a:lstStyle/>
          <a:p>
            <a:endParaRPr lang="en-NZ"/>
          </a:p>
        </p:txBody>
      </p:sp>
    </p:spTree>
    <p:extLst>
      <p:ext uri="{BB962C8B-B14F-4D97-AF65-F5344CB8AC3E}">
        <p14:creationId xmlns:p14="http://schemas.microsoft.com/office/powerpoint/2010/main" val="113094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78B12-7416-692A-8191-E961DAD38FA9}"/>
            </a:ext>
          </a:extLst>
        </p:cNvPr>
        <p:cNvGrpSpPr/>
        <p:nvPr/>
      </p:nvGrpSpPr>
      <p:grpSpPr>
        <a:xfrm>
          <a:off x="0" y="0"/>
          <a:ext cx="0" cy="0"/>
          <a:chOff x="0" y="0"/>
          <a:chExt cx="0" cy="0"/>
        </a:xfrm>
      </p:grpSpPr>
      <p:pic>
        <p:nvPicPr>
          <p:cNvPr id="5" name="Picture 4" descr="A close-up of a white and black background&#10;&#10;AI-generated content may be incorrect.">
            <a:extLst>
              <a:ext uri="{FF2B5EF4-FFF2-40B4-BE49-F238E27FC236}">
                <a16:creationId xmlns:a16="http://schemas.microsoft.com/office/drawing/2014/main" id="{1911976C-CF0B-0D0D-2FFE-08F85D120B91}"/>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748" r="52748"/>
          <a:stretch>
            <a:fillRect/>
          </a:stretch>
        </p:blipFill>
        <p:spPr>
          <a:xfrm>
            <a:off x="0" y="1"/>
            <a:ext cx="3348258" cy="6858000"/>
          </a:xfrm>
          <a:prstGeom prst="rect">
            <a:avLst/>
          </a:prstGeom>
        </p:spPr>
      </p:pic>
      <p:sp>
        <p:nvSpPr>
          <p:cNvPr id="2" name="Title 1">
            <a:extLst>
              <a:ext uri="{FF2B5EF4-FFF2-40B4-BE49-F238E27FC236}">
                <a16:creationId xmlns:a16="http://schemas.microsoft.com/office/drawing/2014/main" id="{AAFB3E25-E258-C3AF-ACA6-7A6126942EB3}"/>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Who are we doing it for?</a:t>
            </a:r>
          </a:p>
        </p:txBody>
      </p:sp>
      <p:sp>
        <p:nvSpPr>
          <p:cNvPr id="3" name="Content Placeholder 2">
            <a:extLst>
              <a:ext uri="{FF2B5EF4-FFF2-40B4-BE49-F238E27FC236}">
                <a16:creationId xmlns:a16="http://schemas.microsoft.com/office/drawing/2014/main" id="{77CEEB4E-B733-0173-2BB1-BED26F8E2CC6}"/>
              </a:ext>
            </a:extLst>
          </p:cNvPr>
          <p:cNvSpPr txBox="1">
            <a:spLocks/>
          </p:cNvSpPr>
          <p:nvPr/>
        </p:nvSpPr>
        <p:spPr>
          <a:xfrm>
            <a:off x="361704" y="1544178"/>
            <a:ext cx="2697084" cy="44106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1200"/>
              </a:spcAft>
              <a:buNone/>
              <a:defRPr/>
            </a:pPr>
            <a:r>
              <a:rPr lang="en-GB" sz="1401" b="1">
                <a:solidFill>
                  <a:schemeClr val="accent3"/>
                </a:solidFill>
                <a:latin typeface="Segoe UI Black" panose="020B0A02040204020203" pitchFamily="34" charset="0"/>
                <a:ea typeface="Segoe UI Black" panose="020B0A02040204020203" pitchFamily="34" charset="0"/>
                <a:cs typeface="Segoe UI" panose="020B0502040204020203" pitchFamily="34" charset="0"/>
              </a:rPr>
              <a:t>The way we work is changing, and our sector needs to</a:t>
            </a:r>
            <a:br>
              <a:rPr lang="en-GB" sz="1401" b="1">
                <a:solidFill>
                  <a:schemeClr val="accent3"/>
                </a:solidFill>
                <a:latin typeface="Segoe UI Black" panose="020B0A02040204020203" pitchFamily="34" charset="0"/>
                <a:ea typeface="Segoe UI Black" panose="020B0A02040204020203" pitchFamily="34" charset="0"/>
                <a:cs typeface="Segoe UI" panose="020B0502040204020203" pitchFamily="34" charset="0"/>
              </a:rPr>
            </a:br>
            <a:r>
              <a:rPr lang="en-GB" sz="1401" b="1">
                <a:solidFill>
                  <a:schemeClr val="accent3"/>
                </a:solidFill>
                <a:latin typeface="Segoe UI Black" panose="020B0A02040204020203" pitchFamily="34" charset="0"/>
                <a:ea typeface="Segoe UI Black" panose="020B0A02040204020203" pitchFamily="34" charset="0"/>
                <a:cs typeface="Segoe UI" panose="020B0502040204020203" pitchFamily="34" charset="0"/>
              </a:rPr>
              <a:t>keep up.</a:t>
            </a:r>
          </a:p>
          <a:p>
            <a:pPr marL="0" indent="0">
              <a:lnSpc>
                <a:spcPts val="1401"/>
              </a:lnSpc>
              <a:spcBef>
                <a:spcPts val="0"/>
              </a:spcBef>
              <a:spcAft>
                <a:spcPts val="1200"/>
              </a:spcAft>
              <a:buNone/>
              <a:defRPr/>
            </a:pPr>
            <a:r>
              <a:rPr lang="en-GB" sz="1150">
                <a:solidFill>
                  <a:schemeClr val="bg1"/>
                </a:solidFill>
                <a:latin typeface="Segoe UI Semibold" panose="020B0702040204020203" pitchFamily="34" charset="0"/>
                <a:cs typeface="Segoe UI Semibold" panose="020B0702040204020203" pitchFamily="34" charset="0"/>
              </a:rPr>
              <a:t>The old ways of doing things doesn’t </a:t>
            </a:r>
            <a:br>
              <a:rPr lang="en-GB" sz="1150">
                <a:solidFill>
                  <a:schemeClr val="bg1"/>
                </a:solidFill>
                <a:latin typeface="Segoe UI Semibold" panose="020B0702040204020203" pitchFamily="34" charset="0"/>
                <a:cs typeface="Segoe UI Semibold" panose="020B0702040204020203" pitchFamily="34" charset="0"/>
              </a:rPr>
            </a:br>
            <a:r>
              <a:rPr lang="en-GB" sz="1150">
                <a:solidFill>
                  <a:schemeClr val="bg1"/>
                </a:solidFill>
                <a:latin typeface="Segoe UI Semibold" panose="020B0702040204020203" pitchFamily="34" charset="0"/>
                <a:cs typeface="Segoe UI Semibold" panose="020B0702040204020203" pitchFamily="34" charset="0"/>
              </a:rPr>
              <a:t>cut it for today’s workforce, especially for those just starting out in construction and infrastructure. </a:t>
            </a:r>
            <a:br>
              <a:rPr lang="en-GB" sz="1150">
                <a:solidFill>
                  <a:schemeClr val="bg1"/>
                </a:solidFill>
                <a:latin typeface="Segoe UI Semibold" panose="020B0702040204020203" pitchFamily="34" charset="0"/>
                <a:cs typeface="Segoe UI Semibold" panose="020B0702040204020203" pitchFamily="34" charset="0"/>
              </a:rPr>
            </a:br>
            <a:r>
              <a:rPr lang="en-GB" sz="1150">
                <a:solidFill>
                  <a:schemeClr val="bg1"/>
                </a:solidFill>
                <a:latin typeface="Segoe UI Semibold" panose="020B0702040204020203" pitchFamily="34" charset="0"/>
                <a:cs typeface="Segoe UI Semibold" panose="020B0702040204020203" pitchFamily="34" charset="0"/>
              </a:rPr>
              <a:t>What worked 20 years ago might not </a:t>
            </a:r>
            <a:br>
              <a:rPr lang="en-GB" sz="1150">
                <a:solidFill>
                  <a:schemeClr val="bg1"/>
                </a:solidFill>
                <a:latin typeface="Segoe UI Semibold" panose="020B0702040204020203" pitchFamily="34" charset="0"/>
                <a:cs typeface="Segoe UI Semibold" panose="020B0702040204020203" pitchFamily="34" charset="0"/>
              </a:rPr>
            </a:br>
            <a:r>
              <a:rPr lang="en-GB" sz="1150">
                <a:solidFill>
                  <a:schemeClr val="bg1"/>
                </a:solidFill>
                <a:latin typeface="Segoe UI Semibold" panose="020B0702040204020203" pitchFamily="34" charset="0"/>
                <a:cs typeface="Segoe UI Semibold" panose="020B0702040204020203" pitchFamily="34" charset="0"/>
              </a:rPr>
              <a:t>be what keeps workers engaged, safe, and sticking around today.</a:t>
            </a:r>
          </a:p>
          <a:p>
            <a:pPr marL="0" indent="0">
              <a:lnSpc>
                <a:spcPts val="1401"/>
              </a:lnSpc>
              <a:spcBef>
                <a:spcPts val="0"/>
              </a:spcBef>
              <a:spcAft>
                <a:spcPts val="1200"/>
              </a:spcAft>
              <a:buNone/>
              <a:defRPr/>
            </a:pPr>
            <a:r>
              <a:rPr lang="en-GB" sz="1150">
                <a:solidFill>
                  <a:schemeClr val="bg1"/>
                </a:solidFill>
                <a:latin typeface="Segoe UI Semibold" panose="020B0702040204020203" pitchFamily="34" charset="0"/>
                <a:cs typeface="Segoe UI Semibold" panose="020B0702040204020203" pitchFamily="34" charset="0"/>
              </a:rPr>
              <a:t>If we want to attract, retain, and grow good people, we need to evolve what support looks like on site from day one through to long-term careers.</a:t>
            </a:r>
          </a:p>
          <a:p>
            <a:pPr marL="0" indent="0">
              <a:lnSpc>
                <a:spcPts val="1401"/>
              </a:lnSpc>
              <a:spcBef>
                <a:spcPts val="0"/>
              </a:spcBef>
              <a:spcAft>
                <a:spcPts val="1200"/>
              </a:spcAft>
              <a:buNone/>
              <a:defRPr/>
            </a:pPr>
            <a:r>
              <a:rPr lang="en-GB" sz="1150">
                <a:solidFill>
                  <a:schemeClr val="bg1"/>
                </a:solidFill>
                <a:latin typeface="Segoe UI Semibold" panose="020B0702040204020203" pitchFamily="34" charset="0"/>
                <a:cs typeface="Segoe UI Semibold" panose="020B0702040204020203" pitchFamily="34" charset="0"/>
              </a:rPr>
              <a:t>This means thinking differently about the people in our workforce, what drives them, where they are headed, and what might be holding them back.</a:t>
            </a:r>
          </a:p>
        </p:txBody>
      </p:sp>
      <p:sp>
        <p:nvSpPr>
          <p:cNvPr id="4" name="TextBox 3">
            <a:extLst>
              <a:ext uri="{FF2B5EF4-FFF2-40B4-BE49-F238E27FC236}">
                <a16:creationId xmlns:a16="http://schemas.microsoft.com/office/drawing/2014/main" id="{87677F10-8D70-5E9A-1358-B4773EF3C9E5}"/>
              </a:ext>
            </a:extLst>
          </p:cNvPr>
          <p:cNvSpPr txBox="1"/>
          <p:nvPr/>
        </p:nvSpPr>
        <p:spPr>
          <a:xfrm>
            <a:off x="3681775" y="583077"/>
            <a:ext cx="2602293" cy="609900"/>
          </a:xfrm>
          <a:prstGeom prst="rect">
            <a:avLst/>
          </a:prstGeom>
          <a:noFill/>
        </p:spPr>
        <p:txBody>
          <a:bodyPr wrap="square" lIns="0" tIns="0" rIns="0">
            <a:noAutofit/>
          </a:bodyPr>
          <a:lstStyle/>
          <a:p>
            <a:pPr defTabSz="914423">
              <a:spcAft>
                <a:spcPts val="1200"/>
              </a:spcAft>
              <a:buClr>
                <a:srgbClr val="000000"/>
              </a:buClr>
              <a:defRPr/>
            </a:pPr>
            <a:r>
              <a:rPr lang="en-GB" sz="1401" b="1" spc="-20">
                <a:solidFill>
                  <a:schemeClr val="tx2"/>
                </a:solidFill>
                <a:latin typeface="Segoe UI Black" panose="020B0A02040204020203" pitchFamily="34" charset="0"/>
                <a:ea typeface="Segoe UI Black" panose="020B0A02040204020203" pitchFamily="34" charset="0"/>
              </a:rPr>
              <a:t>Potential characteristics, challenges, and needs </a:t>
            </a:r>
            <a:br>
              <a:rPr lang="en-GB" sz="1401" b="1" spc="-20">
                <a:solidFill>
                  <a:schemeClr val="tx2"/>
                </a:solidFill>
                <a:latin typeface="Segoe UI Black" panose="020B0A02040204020203" pitchFamily="34" charset="0"/>
                <a:ea typeface="Segoe UI Black" panose="020B0A02040204020203" pitchFamily="34" charset="0"/>
              </a:rPr>
            </a:br>
            <a:r>
              <a:rPr lang="en-GB" sz="1401" b="1" spc="-20">
                <a:solidFill>
                  <a:schemeClr val="tx2"/>
                </a:solidFill>
                <a:latin typeface="Segoe UI Black" panose="020B0A02040204020203" pitchFamily="34" charset="0"/>
                <a:ea typeface="Segoe UI Black" panose="020B0A02040204020203" pitchFamily="34" charset="0"/>
              </a:rPr>
              <a:t>of workers</a:t>
            </a:r>
          </a:p>
        </p:txBody>
      </p:sp>
      <p:sp>
        <p:nvSpPr>
          <p:cNvPr id="9" name="TextBox 8">
            <a:extLst>
              <a:ext uri="{FF2B5EF4-FFF2-40B4-BE49-F238E27FC236}">
                <a16:creationId xmlns:a16="http://schemas.microsoft.com/office/drawing/2014/main" id="{6B6F0631-D1D5-09B4-BBFE-E85E3A1474B0}"/>
              </a:ext>
            </a:extLst>
          </p:cNvPr>
          <p:cNvSpPr txBox="1"/>
          <p:nvPr/>
        </p:nvSpPr>
        <p:spPr>
          <a:xfrm>
            <a:off x="6847212" y="1495490"/>
            <a:ext cx="2697083" cy="4734886"/>
          </a:xfrm>
          <a:prstGeom prst="rect">
            <a:avLst/>
          </a:prstGeom>
          <a:noFill/>
        </p:spPr>
        <p:txBody>
          <a:bodyPr wrap="square" lIns="0" rIns="0">
            <a:spAutoFit/>
          </a:bodyPr>
          <a:lstStyle/>
          <a:p>
            <a:pPr marL="0" lvl="1">
              <a:lnSpc>
                <a:spcPts val="1300"/>
              </a:lnSpc>
              <a:spcAft>
                <a:spcPts val="400"/>
              </a:spcAft>
            </a:pPr>
            <a:r>
              <a:rPr lang="en-NZ" sz="1001" b="1">
                <a:latin typeface="Segoe UI" panose="020B0502040204020203" pitchFamily="34" charset="0"/>
                <a:cs typeface="Segoe UI" panose="020B0502040204020203" pitchFamily="34" charset="0"/>
              </a:rPr>
              <a:t>I may value: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equity, equality and social impact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different ways of connecting and learning</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building transferrable skills alongside technical skills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applying myself to meaningful work</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visible leadership and transparency</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seeing others like me in leadership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or training positions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US" sz="1001">
                <a:solidFill>
                  <a:schemeClr val="tx2">
                    <a:lumMod val="25000"/>
                  </a:schemeClr>
                </a:solidFill>
                <a:latin typeface="Segoe UI" panose="020B0502040204020203" pitchFamily="34" charset="0"/>
                <a:cs typeface="Segoe UI" panose="020B0502040204020203" pitchFamily="34" charset="0"/>
              </a:rPr>
              <a:t>recognition and celebrating success</a:t>
            </a:r>
            <a:endParaRPr lang="en-NZ" sz="1001">
              <a:solidFill>
                <a:schemeClr val="tx2">
                  <a:lumMod val="25000"/>
                </a:schemeClr>
              </a:solidFill>
              <a:latin typeface="Segoe UI" panose="020B0502040204020203" pitchFamily="34" charset="0"/>
              <a:cs typeface="Segoe UI" panose="020B0502040204020203" pitchFamily="34" charset="0"/>
            </a:endParaRP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environmental efforts</a:t>
            </a:r>
            <a:br>
              <a:rPr lang="en-NZ" sz="1050"/>
            </a:br>
            <a:endParaRPr lang="en-NZ" sz="1050"/>
          </a:p>
          <a:p>
            <a:pPr marL="0" lvl="1">
              <a:lnSpc>
                <a:spcPts val="1100"/>
              </a:lnSpc>
              <a:spcAft>
                <a:spcPts val="300"/>
              </a:spcAft>
              <a:buClr>
                <a:srgbClr val="92D050"/>
              </a:buClr>
              <a:buSzPct val="83000"/>
            </a:pPr>
            <a:r>
              <a:rPr lang="en-NZ" sz="1001" b="1">
                <a:latin typeface="Segoe UI" panose="020B0502040204020203" pitchFamily="34" charset="0"/>
                <a:cs typeface="Segoe UI" panose="020B0502040204020203" pitchFamily="34" charset="0"/>
              </a:rPr>
              <a:t>I may need</a:t>
            </a:r>
            <a:r>
              <a:rPr lang="en-NZ" sz="1050"/>
              <a: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an inclusive and safe culture I can see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and be myself in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work/life balance, flexibility,</a:t>
            </a:r>
            <a:r>
              <a:rPr lang="en-US" sz="1001">
                <a:solidFill>
                  <a:schemeClr val="tx2">
                    <a:lumMod val="25000"/>
                  </a:schemeClr>
                </a:solidFill>
                <a:latin typeface="Segoe UI" panose="020B0502040204020203" pitchFamily="34" charset="0"/>
                <a:cs typeface="Segoe UI" panose="020B0502040204020203" pitchFamily="34" charset="0"/>
              </a:rPr>
              <a:t> hybrid or adaptable work arrangements</a:t>
            </a:r>
            <a:r>
              <a:rPr lang="en-NZ" sz="1001">
                <a:solidFill>
                  <a:schemeClr val="tx2">
                    <a:lumMod val="25000"/>
                  </a:schemeClr>
                </a:solidFill>
                <a:latin typeface="Segoe UI" panose="020B0502040204020203" pitchFamily="34" charset="0"/>
                <a:cs typeface="Segoe UI" panose="020B0502040204020203" pitchFamily="34" charset="0"/>
              </a:rPr>
              <a:t>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language, literacy or numeracy support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fair remuneration and financial guidance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and assistance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ongoing training with a view of what progression looks like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collaboration and opportunities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to connect with peers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ongoing guidance and feedback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regular heath and wellbeing support</a:t>
            </a:r>
          </a:p>
          <a:p>
            <a:pPr lvl="1">
              <a:lnSpc>
                <a:spcPts val="1100"/>
              </a:lnSpc>
              <a:spcAft>
                <a:spcPts val="300"/>
              </a:spcAft>
              <a:buClr>
                <a:srgbClr val="92D050"/>
              </a:buClr>
              <a:buSzPct val="83000"/>
            </a:pPr>
            <a:endParaRPr lang="en-NZ" sz="1050"/>
          </a:p>
        </p:txBody>
      </p:sp>
      <p:sp>
        <p:nvSpPr>
          <p:cNvPr id="10" name="TextBox 9">
            <a:extLst>
              <a:ext uri="{FF2B5EF4-FFF2-40B4-BE49-F238E27FC236}">
                <a16:creationId xmlns:a16="http://schemas.microsoft.com/office/drawing/2014/main" id="{C2493AA5-1EB7-1BE8-ACE0-0F2AF2D7A175}"/>
              </a:ext>
            </a:extLst>
          </p:cNvPr>
          <p:cNvSpPr txBox="1"/>
          <p:nvPr/>
        </p:nvSpPr>
        <p:spPr>
          <a:xfrm>
            <a:off x="3711838" y="1544178"/>
            <a:ext cx="2697084" cy="1963614"/>
          </a:xfrm>
          <a:prstGeom prst="rect">
            <a:avLst/>
          </a:prstGeom>
          <a:noFill/>
        </p:spPr>
        <p:txBody>
          <a:bodyPr wrap="square" lIns="0" tIns="0" rIns="0">
            <a:spAutoFit/>
          </a:bodyPr>
          <a:lstStyle/>
          <a:p>
            <a:pPr marL="0" lvl="1">
              <a:lnSpc>
                <a:spcPts val="1300"/>
              </a:lnSpc>
              <a:spcAft>
                <a:spcPts val="400"/>
              </a:spcAft>
            </a:pPr>
            <a:r>
              <a:rPr lang="en-NZ" sz="1001" b="1">
                <a:latin typeface="Segoe UI" panose="020B0502040204020203" pitchFamily="34" charset="0"/>
                <a:cs typeface="Segoe UI" panose="020B0502040204020203" pitchFamily="34" charset="0"/>
              </a:rPr>
              <a:t>I am/ I have: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young, undertaking a career change </a:t>
            </a:r>
            <a:br>
              <a:rPr lang="en-NZ" sz="1001">
                <a:solidFill>
                  <a:schemeClr val="tx2">
                    <a:lumMod val="25000"/>
                  </a:schemeClr>
                </a:solidFill>
                <a:latin typeface="Segoe UI" panose="020B0502040204020203" pitchFamily="34" charset="0"/>
                <a:cs typeface="Segoe UI" panose="020B0502040204020203" pitchFamily="34" charset="0"/>
              </a:rPr>
            </a:br>
            <a:r>
              <a:rPr lang="en-NZ" sz="1001">
                <a:solidFill>
                  <a:schemeClr val="tx2">
                    <a:lumMod val="25000"/>
                  </a:schemeClr>
                </a:solidFill>
                <a:latin typeface="Segoe UI" panose="020B0502040204020203" pitchFamily="34" charset="0"/>
                <a:cs typeface="Segoe UI" panose="020B0502040204020203" pitchFamily="34" charset="0"/>
              </a:rPr>
              <a:t>or returning to work</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women, men and/or LGBTQ+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neurodiverse characteristics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a permanent disability, injury or chronic health condition</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new to New Zealand</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a:solidFill>
                  <a:schemeClr val="tx2">
                    <a:lumMod val="25000"/>
                  </a:schemeClr>
                </a:solidFill>
                <a:latin typeface="Segoe UI" panose="020B0502040204020203" pitchFamily="34" charset="0"/>
                <a:cs typeface="Segoe UI" panose="020B0502040204020203" pitchFamily="34" charset="0"/>
              </a:rPr>
              <a:t>from a minority ethnic group with its own cultural norms, values and beliefs</a:t>
            </a:r>
          </a:p>
          <a:p>
            <a:pPr marL="180005" lvl="1" indent="-180005">
              <a:lnSpc>
                <a:spcPts val="1250"/>
              </a:lnSpc>
              <a:spcAft>
                <a:spcPts val="300"/>
              </a:spcAft>
              <a:buClr>
                <a:srgbClr val="92D050"/>
              </a:buClr>
              <a:buSzPct val="83000"/>
              <a:buFont typeface="Arial" panose="020B0604020202020204" pitchFamily="34" charset="0"/>
              <a:buChar char="►"/>
            </a:pPr>
            <a:endParaRPr lang="en-NZ" sz="1050"/>
          </a:p>
        </p:txBody>
      </p:sp>
      <p:sp>
        <p:nvSpPr>
          <p:cNvPr id="7" name="Free-form: Shape 6">
            <a:extLst>
              <a:ext uri="{FF2B5EF4-FFF2-40B4-BE49-F238E27FC236}">
                <a16:creationId xmlns:a16="http://schemas.microsoft.com/office/drawing/2014/main" id="{D979E7E2-EF3D-AC6A-1828-15413CC27F46}"/>
              </a:ext>
            </a:extLst>
          </p:cNvPr>
          <p:cNvSpPr/>
          <p:nvPr/>
        </p:nvSpPr>
        <p:spPr>
          <a:xfrm>
            <a:off x="515789" y="3822905"/>
            <a:ext cx="2445548" cy="2376627"/>
          </a:xfrm>
          <a:custGeom>
            <a:avLst/>
            <a:gdLst>
              <a:gd name="connsiteX0" fmla="*/ 1172874 w 2445548"/>
              <a:gd name="connsiteY0" fmla="*/ 1015415 h 2376627"/>
              <a:gd name="connsiteX1" fmla="*/ 1278793 w 2445548"/>
              <a:gd name="connsiteY1" fmla="*/ 1018434 h 2376627"/>
              <a:gd name="connsiteX2" fmla="*/ 1385000 w 2445548"/>
              <a:gd name="connsiteY2" fmla="*/ 1121220 h 2376627"/>
              <a:gd name="connsiteX3" fmla="*/ 1385007 w 2445548"/>
              <a:gd name="connsiteY3" fmla="*/ 1121212 h 2376627"/>
              <a:gd name="connsiteX4" fmla="*/ 1280908 w 2445548"/>
              <a:gd name="connsiteY4" fmla="*/ 1261858 h 2376627"/>
              <a:gd name="connsiteX5" fmla="*/ 1100567 w 2445548"/>
              <a:gd name="connsiteY5" fmla="*/ 1153337 h 2376627"/>
              <a:gd name="connsiteX6" fmla="*/ 1090999 w 2445548"/>
              <a:gd name="connsiteY6" fmla="*/ 1088486 h 2376627"/>
              <a:gd name="connsiteX7" fmla="*/ 1172874 w 2445548"/>
              <a:gd name="connsiteY7" fmla="*/ 1015415 h 2376627"/>
              <a:gd name="connsiteX8" fmla="*/ 1173119 w 2445548"/>
              <a:gd name="connsiteY8" fmla="*/ 819430 h 2376627"/>
              <a:gd name="connsiteX9" fmla="*/ 919040 w 2445548"/>
              <a:gd name="connsiteY9" fmla="*/ 1062994 h 2376627"/>
              <a:gd name="connsiteX10" fmla="*/ 903392 w 2445548"/>
              <a:gd name="connsiteY10" fmla="*/ 1156738 h 2376627"/>
              <a:gd name="connsiteX11" fmla="*/ 1080608 w 2445548"/>
              <a:gd name="connsiteY11" fmla="*/ 1460049 h 2376627"/>
              <a:gd name="connsiteX12" fmla="*/ 1405191 w 2445548"/>
              <a:gd name="connsiteY12" fmla="*/ 1432931 h 2376627"/>
              <a:gd name="connsiteX13" fmla="*/ 1589072 w 2445548"/>
              <a:gd name="connsiteY13" fmla="*/ 1124219 h 2376627"/>
              <a:gd name="connsiteX14" fmla="*/ 1419207 w 2445548"/>
              <a:gd name="connsiteY14" fmla="*/ 852569 h 2376627"/>
              <a:gd name="connsiteX15" fmla="*/ 1173119 w 2445548"/>
              <a:gd name="connsiteY15" fmla="*/ 819430 h 2376627"/>
              <a:gd name="connsiteX16" fmla="*/ 1229938 w 2445548"/>
              <a:gd name="connsiteY16" fmla="*/ 690885 h 2376627"/>
              <a:gd name="connsiteX17" fmla="*/ 1450793 w 2445548"/>
              <a:gd name="connsiteY17" fmla="*/ 732023 h 2376627"/>
              <a:gd name="connsiteX18" fmla="*/ 1697860 w 2445548"/>
              <a:gd name="connsiteY18" fmla="*/ 1164623 h 2376627"/>
              <a:gd name="connsiteX19" fmla="*/ 1697857 w 2445548"/>
              <a:gd name="connsiteY19" fmla="*/ 1164623 h 2376627"/>
              <a:gd name="connsiteX20" fmla="*/ 1478002 w 2445548"/>
              <a:gd name="connsiteY20" fmla="*/ 1528389 h 2376627"/>
              <a:gd name="connsiteX21" fmla="*/ 1189123 w 2445548"/>
              <a:gd name="connsiteY21" fmla="*/ 1606421 h 2376627"/>
              <a:gd name="connsiteX22" fmla="*/ 815194 w 2445548"/>
              <a:gd name="connsiteY22" fmla="*/ 1338016 h 2376627"/>
              <a:gd name="connsiteX23" fmla="*/ 796137 w 2445548"/>
              <a:gd name="connsiteY23" fmla="*/ 1134724 h 2376627"/>
              <a:gd name="connsiteX24" fmla="*/ 807892 w 2445548"/>
              <a:gd name="connsiteY24" fmla="*/ 1059786 h 2376627"/>
              <a:gd name="connsiteX25" fmla="*/ 1154765 w 2445548"/>
              <a:gd name="connsiteY25" fmla="*/ 693639 h 2376627"/>
              <a:gd name="connsiteX26" fmla="*/ 1229938 w 2445548"/>
              <a:gd name="connsiteY26" fmla="*/ 690885 h 2376627"/>
              <a:gd name="connsiteX27" fmla="*/ 1171480 w 2445548"/>
              <a:gd name="connsiteY27" fmla="*/ 524411 h 2376627"/>
              <a:gd name="connsiteX28" fmla="*/ 1065704 w 2445548"/>
              <a:gd name="connsiteY28" fmla="*/ 528313 h 2376627"/>
              <a:gd name="connsiteX29" fmla="*/ 577633 w 2445548"/>
              <a:gd name="connsiteY29" fmla="*/ 1047304 h 2376627"/>
              <a:gd name="connsiteX30" fmla="*/ 561092 w 2445548"/>
              <a:gd name="connsiteY30" fmla="*/ 1153524 h 2376627"/>
              <a:gd name="connsiteX31" fmla="*/ 587906 w 2445548"/>
              <a:gd name="connsiteY31" fmla="*/ 1441678 h 2376627"/>
              <a:gd name="connsiteX32" fmla="*/ 1114049 w 2445548"/>
              <a:gd name="connsiteY32" fmla="*/ 1822126 h 2376627"/>
              <a:gd name="connsiteX33" fmla="*/ 1520520 w 2445548"/>
              <a:gd name="connsiteY33" fmla="*/ 1711521 h 2376627"/>
              <a:gd name="connsiteX34" fmla="*/ 1829868 w 2445548"/>
              <a:gd name="connsiteY34" fmla="*/ 1195905 h 2376627"/>
              <a:gd name="connsiteX35" fmla="*/ 1829873 w 2445548"/>
              <a:gd name="connsiteY35" fmla="*/ 1195905 h 2376627"/>
              <a:gd name="connsiteX36" fmla="*/ 1482234 w 2445548"/>
              <a:gd name="connsiteY36" fmla="*/ 582720 h 2376627"/>
              <a:gd name="connsiteX37" fmla="*/ 1171480 w 2445548"/>
              <a:gd name="connsiteY37" fmla="*/ 524411 h 2376627"/>
              <a:gd name="connsiteX38" fmla="*/ 1361628 w 2445548"/>
              <a:gd name="connsiteY38" fmla="*/ 339455 h 2376627"/>
              <a:gd name="connsiteX39" fmla="*/ 1727070 w 2445548"/>
              <a:gd name="connsiteY39" fmla="*/ 509048 h 2376627"/>
              <a:gd name="connsiteX40" fmla="*/ 2051548 w 2445548"/>
              <a:gd name="connsiteY40" fmla="*/ 957588 h 2376627"/>
              <a:gd name="connsiteX41" fmla="*/ 1914560 w 2445548"/>
              <a:gd name="connsiteY41" fmla="*/ 1707479 h 2376627"/>
              <a:gd name="connsiteX42" fmla="*/ 1204183 w 2445548"/>
              <a:gd name="connsiteY42" fmla="*/ 2069587 h 2376627"/>
              <a:gd name="connsiteX43" fmla="*/ 1204173 w 2445548"/>
              <a:gd name="connsiteY43" fmla="*/ 2069581 h 2376627"/>
              <a:gd name="connsiteX44" fmla="*/ 789203 w 2445548"/>
              <a:gd name="connsiteY44" fmla="*/ 1989009 h 2376627"/>
              <a:gd name="connsiteX45" fmla="*/ 381311 w 2445548"/>
              <a:gd name="connsiteY45" fmla="*/ 1513616 h 2376627"/>
              <a:gd name="connsiteX46" fmla="*/ 604566 w 2445548"/>
              <a:gd name="connsiteY46" fmla="*/ 640031 h 2376627"/>
              <a:gd name="connsiteX47" fmla="*/ 1361628 w 2445548"/>
              <a:gd name="connsiteY47" fmla="*/ 339455 h 2376627"/>
              <a:gd name="connsiteX48" fmla="*/ 1393053 w 2445548"/>
              <a:gd name="connsiteY48" fmla="*/ 194152 h 2376627"/>
              <a:gd name="connsiteX49" fmla="*/ 494714 w 2445548"/>
              <a:gd name="connsiteY49" fmla="*/ 539038 h 2376627"/>
              <a:gd name="connsiteX50" fmla="*/ 229797 w 2445548"/>
              <a:gd name="connsiteY50" fmla="*/ 1541403 h 2376627"/>
              <a:gd name="connsiteX51" fmla="*/ 713807 w 2445548"/>
              <a:gd name="connsiteY51" fmla="*/ 2086877 h 2376627"/>
              <a:gd name="connsiteX52" fmla="*/ 1206215 w 2445548"/>
              <a:gd name="connsiteY52" fmla="*/ 2179326 h 2376627"/>
              <a:gd name="connsiteX53" fmla="*/ 1206226 w 2445548"/>
              <a:gd name="connsiteY53" fmla="*/ 2179333 h 2376627"/>
              <a:gd name="connsiteX54" fmla="*/ 2049169 w 2445548"/>
              <a:gd name="connsiteY54" fmla="*/ 1763845 h 2376627"/>
              <a:gd name="connsiteX55" fmla="*/ 2211720 w 2445548"/>
              <a:gd name="connsiteY55" fmla="*/ 903408 h 2376627"/>
              <a:gd name="connsiteX56" fmla="*/ 1826691 w 2445548"/>
              <a:gd name="connsiteY56" fmla="*/ 388746 h 2376627"/>
              <a:gd name="connsiteX57" fmla="*/ 1393053 w 2445548"/>
              <a:gd name="connsiteY57" fmla="*/ 194152 h 2376627"/>
              <a:gd name="connsiteX58" fmla="*/ 1368709 w 2445548"/>
              <a:gd name="connsiteY58" fmla="*/ 2158 h 2376627"/>
              <a:gd name="connsiteX59" fmla="*/ 2173479 w 2445548"/>
              <a:gd name="connsiteY59" fmla="*/ 450699 h 2376627"/>
              <a:gd name="connsiteX60" fmla="*/ 2425440 w 2445548"/>
              <a:gd name="connsiteY60" fmla="*/ 1423299 h 2376627"/>
              <a:gd name="connsiteX61" fmla="*/ 1762270 w 2445548"/>
              <a:gd name="connsiteY61" fmla="*/ 2241174 h 2376627"/>
              <a:gd name="connsiteX62" fmla="*/ 1179274 w 2445548"/>
              <a:gd name="connsiteY62" fmla="*/ 2376621 h 2376627"/>
              <a:gd name="connsiteX63" fmla="*/ 1179274 w 2445548"/>
              <a:gd name="connsiteY63" fmla="*/ 2376627 h 2376627"/>
              <a:gd name="connsiteX64" fmla="*/ 632431 w 2445548"/>
              <a:gd name="connsiteY64" fmla="*/ 2280759 h 2376627"/>
              <a:gd name="connsiteX65" fmla="*/ 45412 w 2445548"/>
              <a:gd name="connsiteY65" fmla="*/ 1603811 h 2376627"/>
              <a:gd name="connsiteX66" fmla="*/ 1067478 w 2445548"/>
              <a:gd name="connsiteY66" fmla="*/ 26339 h 2376627"/>
              <a:gd name="connsiteX67" fmla="*/ 1231798 w 2445548"/>
              <a:gd name="connsiteY67" fmla="*/ 2498 h 2376627"/>
              <a:gd name="connsiteX68" fmla="*/ 1368709 w 2445548"/>
              <a:gd name="connsiteY68" fmla="*/ 2158 h 23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445548" h="2376627">
                <a:moveTo>
                  <a:pt x="1172874" y="1015415"/>
                </a:moveTo>
                <a:cubicBezTo>
                  <a:pt x="1206885" y="1012156"/>
                  <a:pt x="1244904" y="1021579"/>
                  <a:pt x="1278793" y="1018434"/>
                </a:cubicBezTo>
                <a:cubicBezTo>
                  <a:pt x="1341206" y="1012638"/>
                  <a:pt x="1375167" y="1048060"/>
                  <a:pt x="1385000" y="1121220"/>
                </a:cubicBezTo>
                <a:lnTo>
                  <a:pt x="1385007" y="1121212"/>
                </a:lnTo>
                <a:cubicBezTo>
                  <a:pt x="1388539" y="1195058"/>
                  <a:pt x="1343742" y="1256641"/>
                  <a:pt x="1280908" y="1261858"/>
                </a:cubicBezTo>
                <a:cubicBezTo>
                  <a:pt x="1199497" y="1268621"/>
                  <a:pt x="1138837" y="1232742"/>
                  <a:pt x="1100567" y="1153337"/>
                </a:cubicBezTo>
                <a:cubicBezTo>
                  <a:pt x="1091599" y="1134746"/>
                  <a:pt x="1085004" y="1106582"/>
                  <a:pt x="1090999" y="1088486"/>
                </a:cubicBezTo>
                <a:cubicBezTo>
                  <a:pt x="1108859" y="1034614"/>
                  <a:pt x="1138863" y="1018674"/>
                  <a:pt x="1172874" y="1015415"/>
                </a:cubicBezTo>
                <a:close/>
                <a:moveTo>
                  <a:pt x="1173119" y="819430"/>
                </a:moveTo>
                <a:cubicBezTo>
                  <a:pt x="1017704" y="823893"/>
                  <a:pt x="955105" y="890111"/>
                  <a:pt x="919040" y="1062994"/>
                </a:cubicBezTo>
                <a:cubicBezTo>
                  <a:pt x="912586" y="1093918"/>
                  <a:pt x="906302" y="1125203"/>
                  <a:pt x="903392" y="1156738"/>
                </a:cubicBezTo>
                <a:cubicBezTo>
                  <a:pt x="889531" y="1306958"/>
                  <a:pt x="954292" y="1412937"/>
                  <a:pt x="1080608" y="1460049"/>
                </a:cubicBezTo>
                <a:cubicBezTo>
                  <a:pt x="1193058" y="1501993"/>
                  <a:pt x="1299504" y="1480634"/>
                  <a:pt x="1405191" y="1432931"/>
                </a:cubicBezTo>
                <a:cubicBezTo>
                  <a:pt x="1524766" y="1378960"/>
                  <a:pt x="1589450" y="1270198"/>
                  <a:pt x="1589072" y="1124219"/>
                </a:cubicBezTo>
                <a:cubicBezTo>
                  <a:pt x="1588712" y="986031"/>
                  <a:pt x="1535519" y="889204"/>
                  <a:pt x="1419207" y="852569"/>
                </a:cubicBezTo>
                <a:cubicBezTo>
                  <a:pt x="1340278" y="827708"/>
                  <a:pt x="1255086" y="817077"/>
                  <a:pt x="1173119" y="819430"/>
                </a:cubicBezTo>
                <a:close/>
                <a:moveTo>
                  <a:pt x="1229938" y="690885"/>
                </a:moveTo>
                <a:cubicBezTo>
                  <a:pt x="1304756" y="692540"/>
                  <a:pt x="1378472" y="707129"/>
                  <a:pt x="1450793" y="732023"/>
                </a:cubicBezTo>
                <a:cubicBezTo>
                  <a:pt x="1619867" y="790215"/>
                  <a:pt x="1704328" y="927629"/>
                  <a:pt x="1697860" y="1164623"/>
                </a:cubicBezTo>
                <a:lnTo>
                  <a:pt x="1697857" y="1164623"/>
                </a:lnTo>
                <a:cubicBezTo>
                  <a:pt x="1692141" y="1313025"/>
                  <a:pt x="1617921" y="1445741"/>
                  <a:pt x="1478002" y="1528389"/>
                </a:cubicBezTo>
                <a:cubicBezTo>
                  <a:pt x="1387759" y="1581693"/>
                  <a:pt x="1288056" y="1613545"/>
                  <a:pt x="1189123" y="1606421"/>
                </a:cubicBezTo>
                <a:cubicBezTo>
                  <a:pt x="1026948" y="1594750"/>
                  <a:pt x="888620" y="1520298"/>
                  <a:pt x="815194" y="1338016"/>
                </a:cubicBezTo>
                <a:cubicBezTo>
                  <a:pt x="789178" y="1273442"/>
                  <a:pt x="773898" y="1206608"/>
                  <a:pt x="796137" y="1134724"/>
                </a:cubicBezTo>
                <a:cubicBezTo>
                  <a:pt x="803442" y="1111122"/>
                  <a:pt x="804152" y="1084838"/>
                  <a:pt x="807892" y="1059786"/>
                </a:cubicBezTo>
                <a:cubicBezTo>
                  <a:pt x="841018" y="837889"/>
                  <a:pt x="959241" y="712434"/>
                  <a:pt x="1154765" y="693639"/>
                </a:cubicBezTo>
                <a:cubicBezTo>
                  <a:pt x="1179938" y="691219"/>
                  <a:pt x="1204999" y="690334"/>
                  <a:pt x="1229938" y="690885"/>
                </a:cubicBezTo>
                <a:close/>
                <a:moveTo>
                  <a:pt x="1171480" y="524411"/>
                </a:moveTo>
                <a:cubicBezTo>
                  <a:pt x="1136389" y="523628"/>
                  <a:pt x="1101125" y="524883"/>
                  <a:pt x="1065704" y="528313"/>
                </a:cubicBezTo>
                <a:cubicBezTo>
                  <a:pt x="790590" y="554954"/>
                  <a:pt x="624238" y="732773"/>
                  <a:pt x="577633" y="1047304"/>
                </a:cubicBezTo>
                <a:cubicBezTo>
                  <a:pt x="572374" y="1082820"/>
                  <a:pt x="571375" y="1120074"/>
                  <a:pt x="561092" y="1153524"/>
                </a:cubicBezTo>
                <a:cubicBezTo>
                  <a:pt x="529800" y="1255415"/>
                  <a:pt x="551301" y="1350148"/>
                  <a:pt x="587906" y="1441678"/>
                </a:cubicBezTo>
                <a:cubicBezTo>
                  <a:pt x="691221" y="1700045"/>
                  <a:pt x="885858" y="1805576"/>
                  <a:pt x="1114049" y="1822126"/>
                </a:cubicBezTo>
                <a:cubicBezTo>
                  <a:pt x="1253253" y="1832223"/>
                  <a:pt x="1393542" y="1787075"/>
                  <a:pt x="1520520" y="1711521"/>
                </a:cubicBezTo>
                <a:cubicBezTo>
                  <a:pt x="1717393" y="1594371"/>
                  <a:pt x="1821831" y="1406260"/>
                  <a:pt x="1829868" y="1195905"/>
                </a:cubicBezTo>
                <a:lnTo>
                  <a:pt x="1829873" y="1195905"/>
                </a:lnTo>
                <a:cubicBezTo>
                  <a:pt x="1838974" y="859979"/>
                  <a:pt x="1720132" y="665203"/>
                  <a:pt x="1482234" y="582720"/>
                </a:cubicBezTo>
                <a:cubicBezTo>
                  <a:pt x="1380474" y="547438"/>
                  <a:pt x="1276753" y="526758"/>
                  <a:pt x="1171480" y="524411"/>
                </a:cubicBezTo>
                <a:close/>
                <a:moveTo>
                  <a:pt x="1361628" y="339455"/>
                </a:moveTo>
                <a:cubicBezTo>
                  <a:pt x="1500390" y="338278"/>
                  <a:pt x="1615907" y="426043"/>
                  <a:pt x="1727070" y="509048"/>
                </a:cubicBezTo>
                <a:cubicBezTo>
                  <a:pt x="1873789" y="618614"/>
                  <a:pt x="1994719" y="756440"/>
                  <a:pt x="2051548" y="957588"/>
                </a:cubicBezTo>
                <a:cubicBezTo>
                  <a:pt x="2131260" y="1239801"/>
                  <a:pt x="2096618" y="1491114"/>
                  <a:pt x="1914560" y="1707479"/>
                </a:cubicBezTo>
                <a:cubicBezTo>
                  <a:pt x="1720738" y="1937823"/>
                  <a:pt x="1498686" y="2092473"/>
                  <a:pt x="1204183" y="2069587"/>
                </a:cubicBezTo>
                <a:lnTo>
                  <a:pt x="1204173" y="2069581"/>
                </a:lnTo>
                <a:cubicBezTo>
                  <a:pt x="1065614" y="2043726"/>
                  <a:pt x="924019" y="2030920"/>
                  <a:pt x="789203" y="1989009"/>
                </a:cubicBezTo>
                <a:cubicBezTo>
                  <a:pt x="578219" y="1923414"/>
                  <a:pt x="446698" y="1764160"/>
                  <a:pt x="381311" y="1513616"/>
                </a:cubicBezTo>
                <a:cubicBezTo>
                  <a:pt x="288538" y="1158168"/>
                  <a:pt x="372827" y="883285"/>
                  <a:pt x="604566" y="640031"/>
                </a:cubicBezTo>
                <a:cubicBezTo>
                  <a:pt x="822642" y="411118"/>
                  <a:pt x="1081578" y="341831"/>
                  <a:pt x="1361628" y="339455"/>
                </a:cubicBezTo>
                <a:close/>
                <a:moveTo>
                  <a:pt x="1393053" y="194152"/>
                </a:moveTo>
                <a:cubicBezTo>
                  <a:pt x="1060743" y="196879"/>
                  <a:pt x="753492" y="276385"/>
                  <a:pt x="494714" y="539038"/>
                </a:cubicBezTo>
                <a:cubicBezTo>
                  <a:pt x="219735" y="818151"/>
                  <a:pt x="119711" y="1133549"/>
                  <a:pt x="229797" y="1541403"/>
                </a:cubicBezTo>
                <a:cubicBezTo>
                  <a:pt x="307387" y="1828881"/>
                  <a:pt x="463445" y="2011619"/>
                  <a:pt x="713807" y="2086877"/>
                </a:cubicBezTo>
                <a:cubicBezTo>
                  <a:pt x="873787" y="2134972"/>
                  <a:pt x="1041805" y="2149660"/>
                  <a:pt x="1206215" y="2179326"/>
                </a:cubicBezTo>
                <a:lnTo>
                  <a:pt x="1206226" y="2179333"/>
                </a:lnTo>
                <a:cubicBezTo>
                  <a:pt x="1555687" y="2205594"/>
                  <a:pt x="1819177" y="2028144"/>
                  <a:pt x="2049169" y="1763845"/>
                </a:cubicBezTo>
                <a:cubicBezTo>
                  <a:pt x="2265200" y="1515584"/>
                  <a:pt x="2306307" y="1227223"/>
                  <a:pt x="2211720" y="903408"/>
                </a:cubicBezTo>
                <a:cubicBezTo>
                  <a:pt x="2144292" y="672607"/>
                  <a:pt x="2000790" y="514470"/>
                  <a:pt x="1826691" y="388746"/>
                </a:cubicBezTo>
                <a:cubicBezTo>
                  <a:pt x="1694789" y="293504"/>
                  <a:pt x="1557716" y="192795"/>
                  <a:pt x="1393053" y="194152"/>
                </a:cubicBezTo>
                <a:close/>
                <a:moveTo>
                  <a:pt x="1368709" y="2158"/>
                </a:moveTo>
                <a:cubicBezTo>
                  <a:pt x="1680943" y="22875"/>
                  <a:pt x="1943420" y="191446"/>
                  <a:pt x="2173479" y="450699"/>
                </a:cubicBezTo>
                <a:cubicBezTo>
                  <a:pt x="2393250" y="698361"/>
                  <a:pt x="2491057" y="1083024"/>
                  <a:pt x="2425440" y="1423299"/>
                </a:cubicBezTo>
                <a:cubicBezTo>
                  <a:pt x="2351925" y="1804524"/>
                  <a:pt x="2070878" y="2087826"/>
                  <a:pt x="1762270" y="2241174"/>
                </a:cubicBezTo>
                <a:cubicBezTo>
                  <a:pt x="1572979" y="2335237"/>
                  <a:pt x="1376893" y="2376521"/>
                  <a:pt x="1179274" y="2376621"/>
                </a:cubicBezTo>
                <a:lnTo>
                  <a:pt x="1179274" y="2376627"/>
                </a:lnTo>
                <a:cubicBezTo>
                  <a:pt x="996918" y="2376719"/>
                  <a:pt x="813259" y="2341731"/>
                  <a:pt x="632431" y="2280759"/>
                </a:cubicBezTo>
                <a:cubicBezTo>
                  <a:pt x="343575" y="2183370"/>
                  <a:pt x="135599" y="1928167"/>
                  <a:pt x="45412" y="1603811"/>
                </a:cubicBezTo>
                <a:cubicBezTo>
                  <a:pt x="-171262" y="824527"/>
                  <a:pt x="423311" y="166956"/>
                  <a:pt x="1067478" y="26339"/>
                </a:cubicBezTo>
                <a:cubicBezTo>
                  <a:pt x="1123694" y="14067"/>
                  <a:pt x="1178442" y="6203"/>
                  <a:pt x="1231798" y="2498"/>
                </a:cubicBezTo>
                <a:cubicBezTo>
                  <a:pt x="1278484" y="-744"/>
                  <a:pt x="1324104" y="-802"/>
                  <a:pt x="1368709" y="2158"/>
                </a:cubicBezTo>
                <a:close/>
              </a:path>
            </a:pathLst>
          </a:custGeom>
          <a:solidFill>
            <a:schemeClr val="bg1">
              <a:alpha val="9000"/>
            </a:schemeClr>
          </a:solidFill>
          <a:ln w="1899" cap="flat">
            <a:noFill/>
            <a:prstDash val="solid"/>
            <a:miter/>
          </a:ln>
        </p:spPr>
        <p:txBody>
          <a:bodyPr wrap="square" rtlCol="0" anchor="ctr">
            <a:noAutofit/>
          </a:bodyPr>
          <a:lstStyle/>
          <a:p>
            <a:endParaRPr lang="en-NZ"/>
          </a:p>
        </p:txBody>
      </p:sp>
      <p:sp>
        <p:nvSpPr>
          <p:cNvPr id="8" name="TextBox 7">
            <a:extLst>
              <a:ext uri="{FF2B5EF4-FFF2-40B4-BE49-F238E27FC236}">
                <a16:creationId xmlns:a16="http://schemas.microsoft.com/office/drawing/2014/main" id="{BE106DF4-E369-7B0F-272D-9DC8928B2F10}"/>
              </a:ext>
            </a:extLst>
          </p:cNvPr>
          <p:cNvSpPr txBox="1"/>
          <p:nvPr/>
        </p:nvSpPr>
        <p:spPr>
          <a:xfrm>
            <a:off x="3681775" y="3423507"/>
            <a:ext cx="2998425" cy="2982868"/>
          </a:xfrm>
          <a:prstGeom prst="rect">
            <a:avLst/>
          </a:prstGeom>
          <a:noFill/>
        </p:spPr>
        <p:txBody>
          <a:bodyPr wrap="square" lIns="0" tIns="0" rIns="0">
            <a:spAutoFit/>
          </a:bodyPr>
          <a:lstStyle/>
          <a:p>
            <a:pPr marL="0" lvl="1">
              <a:lnSpc>
                <a:spcPts val="1300"/>
              </a:lnSpc>
              <a:spcAft>
                <a:spcPts val="400"/>
              </a:spcAft>
            </a:pPr>
            <a:r>
              <a:rPr lang="en-NZ" sz="1001" b="1" dirty="0">
                <a:latin typeface="Segoe UI" panose="020B0502040204020203" pitchFamily="34" charset="0"/>
                <a:cs typeface="Segoe UI" panose="020B0502040204020203" pitchFamily="34" charset="0"/>
              </a:rPr>
              <a:t>My challenges might look like:</a:t>
            </a:r>
            <a:endParaRPr lang="en-NZ" sz="1001" b="1" dirty="0">
              <a:latin typeface="Segoe UI" panose="020B0502040204020203" pitchFamily="34" charset="0"/>
              <a:cs typeface="Segoe UI" panose="020B0502040204020203" pitchFamily="34" charset="0"/>
              <a:sym typeface="Arial"/>
            </a:endParaRP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low literacy and numeracy</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no or low comprehension of the English language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undiagnosed conditions that affect learning or interpersonal development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finance or the cost of living</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limited access to transport</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lack of time or limited time management skills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ongoing competing priorities for example family/community obligations, study, or sporting commitments</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limited access to technology or overuse of </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limited career choices and guidance due to where I live</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lots of career options with no clear guidance or path forward</a:t>
            </a:r>
          </a:p>
          <a:p>
            <a:pPr marL="180005" lvl="1" indent="-180005">
              <a:lnSpc>
                <a:spcPts val="1200"/>
              </a:lnSpc>
              <a:spcAft>
                <a:spcPts val="200"/>
              </a:spcAft>
              <a:buClr>
                <a:schemeClr val="accent3">
                  <a:lumMod val="75000"/>
                </a:schemeClr>
              </a:buClr>
              <a:buSzPct val="83000"/>
              <a:buFont typeface="Arial" panose="020B0604020202020204" pitchFamily="34" charset="0"/>
              <a:buChar char="►"/>
            </a:pPr>
            <a:r>
              <a:rPr lang="en-NZ" sz="1001" dirty="0">
                <a:solidFill>
                  <a:schemeClr val="tx2">
                    <a:lumMod val="25000"/>
                  </a:schemeClr>
                </a:solidFill>
                <a:latin typeface="Segoe UI" panose="020B0502040204020203" pitchFamily="34" charset="0"/>
                <a:cs typeface="Segoe UI" panose="020B0502040204020203" pitchFamily="34" charset="0"/>
              </a:rPr>
              <a:t>low social or work experience</a:t>
            </a:r>
          </a:p>
        </p:txBody>
      </p:sp>
      <p:sp>
        <p:nvSpPr>
          <p:cNvPr id="12" name="TextBox 11">
            <a:extLst>
              <a:ext uri="{FF2B5EF4-FFF2-40B4-BE49-F238E27FC236}">
                <a16:creationId xmlns:a16="http://schemas.microsoft.com/office/drawing/2014/main" id="{D347E2BE-A166-66B3-9115-879A50CCBC49}"/>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05</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227802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32695-868A-7ACE-05DE-CEA7792BA940}"/>
            </a:ext>
          </a:extLst>
        </p:cNvPr>
        <p:cNvGrpSpPr/>
        <p:nvPr/>
      </p:nvGrpSpPr>
      <p:grpSpPr>
        <a:xfrm>
          <a:off x="0" y="0"/>
          <a:ext cx="0" cy="0"/>
          <a:chOff x="0" y="0"/>
          <a:chExt cx="0" cy="0"/>
        </a:xfrm>
      </p:grpSpPr>
      <p:pic>
        <p:nvPicPr>
          <p:cNvPr id="4" name="Picture 3" descr="A close-up of a white and black background&#10;&#10;AI-generated content may be incorrect.">
            <a:extLst>
              <a:ext uri="{FF2B5EF4-FFF2-40B4-BE49-F238E27FC236}">
                <a16:creationId xmlns:a16="http://schemas.microsoft.com/office/drawing/2014/main" id="{5930D22B-E360-FDBD-6689-B23AF5986333}"/>
              </a:ext>
            </a:extLst>
          </p:cNvPr>
          <p:cNvPicPr>
            <a:picLocks noChangeAspect="1"/>
          </p:cNvPicPr>
          <p:nvPr/>
        </p:nvPicPr>
        <p:blipFill>
          <a:blip r:embed="rId2">
            <a:clrChange>
              <a:clrFrom>
                <a:srgbClr val="FDFDFD"/>
              </a:clrFrom>
              <a:clrTo>
                <a:srgbClr val="FDFDFD">
                  <a:alpha val="0"/>
                </a:srgbClr>
              </a:clrTo>
            </a:clrChange>
            <a:duotone>
              <a:schemeClr val="accent6">
                <a:shade val="45000"/>
                <a:satMod val="135000"/>
              </a:schemeClr>
              <a:prstClr val="white"/>
            </a:duotone>
            <a:alphaModFix amt="4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748" r="52748"/>
          <a:stretch>
            <a:fillRect/>
          </a:stretch>
        </p:blipFill>
        <p:spPr>
          <a:xfrm>
            <a:off x="0" y="1"/>
            <a:ext cx="3348258" cy="6858000"/>
          </a:xfrm>
          <a:prstGeom prst="rect">
            <a:avLst/>
          </a:prstGeom>
        </p:spPr>
      </p:pic>
      <p:pic>
        <p:nvPicPr>
          <p:cNvPr id="61" name="Picture 60">
            <a:extLst>
              <a:ext uri="{FF2B5EF4-FFF2-40B4-BE49-F238E27FC236}">
                <a16:creationId xmlns:a16="http://schemas.microsoft.com/office/drawing/2014/main" id="{A73E1EE8-30F0-5CB2-A886-310F86760B86}"/>
              </a:ext>
            </a:extLst>
          </p:cNvPr>
          <p:cNvPicPr>
            <a:picLocks noChangeAspect="1"/>
          </p:cNvPicPr>
          <p:nvPr/>
        </p:nvPicPr>
        <p:blipFill>
          <a:blip r:embed="rId4"/>
          <a:stretch>
            <a:fillRect/>
          </a:stretch>
        </p:blipFill>
        <p:spPr>
          <a:xfrm>
            <a:off x="7146224" y="652704"/>
            <a:ext cx="2153706" cy="1488982"/>
          </a:xfrm>
          <a:prstGeom prst="rect">
            <a:avLst/>
          </a:prstGeom>
          <a:ln w="3175">
            <a:solidFill>
              <a:schemeClr val="bg1">
                <a:lumMod val="85000"/>
              </a:schemeClr>
            </a:solidFill>
          </a:ln>
          <a:effectLst>
            <a:outerShdw blurRad="50800" dist="25400" dir="2160000" algn="l" rotWithShape="0">
              <a:prstClr val="black">
                <a:alpha val="25000"/>
              </a:prstClr>
            </a:outerShdw>
          </a:effectLst>
        </p:spPr>
      </p:pic>
      <p:sp>
        <p:nvSpPr>
          <p:cNvPr id="2" name="Title 1">
            <a:extLst>
              <a:ext uri="{FF2B5EF4-FFF2-40B4-BE49-F238E27FC236}">
                <a16:creationId xmlns:a16="http://schemas.microsoft.com/office/drawing/2014/main" id="{006A815D-E2E5-1A22-C70B-D02CE990E392}"/>
              </a:ext>
            </a:extLst>
          </p:cNvPr>
          <p:cNvSpPr txBox="1">
            <a:spLocks/>
          </p:cNvSpPr>
          <p:nvPr/>
        </p:nvSpPr>
        <p:spPr>
          <a:xfrm>
            <a:off x="347672" y="583076"/>
            <a:ext cx="3000586" cy="609900"/>
          </a:xfrm>
          <a:prstGeom prst="rect">
            <a:avLst/>
          </a:prstGeom>
        </p:spPr>
        <p:txBody>
          <a:bodyPr lIns="0" tIns="0" rIns="0" bIns="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What can you </a:t>
            </a:r>
            <a:b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br>
            <a:r>
              <a:rPr lang="en-NZ" sz="2800">
                <a:solidFill>
                  <a:schemeClr val="bg1"/>
                </a:solidFill>
                <a:latin typeface="Segoe UI Black" panose="020B0A02040204020203" pitchFamily="34" charset="0"/>
                <a:ea typeface="Segoe UI Black" panose="020B0A02040204020203" pitchFamily="34" charset="0"/>
                <a:cs typeface="Segoe UI" panose="020B0502040204020203" pitchFamily="34" charset="0"/>
              </a:rPr>
              <a:t>do right now?</a:t>
            </a:r>
          </a:p>
        </p:txBody>
      </p:sp>
      <p:sp>
        <p:nvSpPr>
          <p:cNvPr id="3" name="Content Placeholder 2">
            <a:extLst>
              <a:ext uri="{FF2B5EF4-FFF2-40B4-BE49-F238E27FC236}">
                <a16:creationId xmlns:a16="http://schemas.microsoft.com/office/drawing/2014/main" id="{E564D117-3F92-D9CF-7D33-8129B1F45EBF}"/>
              </a:ext>
            </a:extLst>
          </p:cNvPr>
          <p:cNvSpPr txBox="1">
            <a:spLocks/>
          </p:cNvSpPr>
          <p:nvPr/>
        </p:nvSpPr>
        <p:spPr>
          <a:xfrm>
            <a:off x="361704" y="1544178"/>
            <a:ext cx="2697084" cy="441065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40"/>
              </a:lnSpc>
              <a:spcBef>
                <a:spcPts val="0"/>
              </a:spcBef>
              <a:spcAft>
                <a:spcPts val="600"/>
              </a:spcAft>
              <a:buNone/>
            </a:pPr>
            <a:r>
              <a:rPr lang="en-US" sz="1150" dirty="0">
                <a:solidFill>
                  <a:schemeClr val="bg1"/>
                </a:solidFill>
                <a:latin typeface="Segoe UI Semibold" panose="020B0702040204020203" pitchFamily="34" charset="0"/>
                <a:cs typeface="Segoe UI Semibold" panose="020B0702040204020203" pitchFamily="34" charset="0"/>
              </a:rPr>
              <a:t>Your company’s approach to supporting your people will look different from others and that’s okay. </a:t>
            </a: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It will depend </a:t>
            </a:r>
            <a:b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on things like:</a:t>
            </a:r>
          </a:p>
          <a:p>
            <a:pPr marL="171454" lvl="1" indent="-171454">
              <a:spcBef>
                <a:spcPts val="0"/>
              </a:spcBef>
              <a:spcAft>
                <a:spcPts val="601"/>
              </a:spcAft>
              <a:buClr>
                <a:schemeClr val="accent3"/>
              </a:buClr>
              <a:buSzPct val="60000"/>
              <a:buFont typeface="Arial" panose="020B0604020202020204" pitchFamily="34" charset="0"/>
              <a:buChar char="►"/>
            </a:pP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how well you understand what worker support means</a:t>
            </a:r>
          </a:p>
          <a:p>
            <a:pPr marL="171454" lvl="1" indent="-171454">
              <a:spcBef>
                <a:spcPts val="0"/>
              </a:spcBef>
              <a:spcAft>
                <a:spcPts val="601"/>
              </a:spcAft>
              <a:buClr>
                <a:schemeClr val="accent3"/>
              </a:buClr>
              <a:buSzPct val="60000"/>
              <a:buFont typeface="Arial" panose="020B0604020202020204" pitchFamily="34" charset="0"/>
              <a:buChar char="►"/>
            </a:pP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where you're based</a:t>
            </a:r>
          </a:p>
          <a:p>
            <a:pPr marL="171454" lvl="1" indent="-171454">
              <a:spcBef>
                <a:spcPts val="0"/>
              </a:spcBef>
              <a:spcAft>
                <a:spcPts val="601"/>
              </a:spcAft>
              <a:buClr>
                <a:schemeClr val="accent3"/>
              </a:buClr>
              <a:buSzPct val="60000"/>
              <a:buFont typeface="Arial" panose="020B0604020202020204" pitchFamily="34" charset="0"/>
              <a:buChar char="►"/>
            </a:pP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the makeup of your team (age, gender, culture, ability, experience), and</a:t>
            </a:r>
          </a:p>
          <a:p>
            <a:pPr marL="171454" lvl="1" indent="-171454">
              <a:spcBef>
                <a:spcPts val="0"/>
              </a:spcBef>
              <a:buClr>
                <a:schemeClr val="accent3"/>
              </a:buClr>
              <a:buSzPct val="60000"/>
              <a:buFont typeface="Arial" panose="020B0604020202020204" pitchFamily="34" charset="0"/>
              <a:buChar char="►"/>
            </a:pPr>
            <a:r>
              <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the time, tools, and resources you have on hand.</a:t>
            </a:r>
          </a:p>
          <a:p>
            <a:pPr marL="50800" indent="0">
              <a:lnSpc>
                <a:spcPts val="1401"/>
              </a:lnSpc>
              <a:spcAft>
                <a:spcPts val="600"/>
              </a:spcAft>
              <a:buNone/>
              <a:defRPr/>
            </a:pPr>
            <a:r>
              <a:rPr lang="en-US" sz="1150" dirty="0">
                <a:solidFill>
                  <a:schemeClr val="bg1"/>
                </a:solidFill>
                <a:latin typeface="Segoe UI Semibold" panose="020B0702040204020203" pitchFamily="34" charset="0"/>
                <a:cs typeface="Segoe UI Semibold" panose="020B0702040204020203" pitchFamily="34" charset="0"/>
              </a:rPr>
              <a:t>What’s in the next few pages to help:</a:t>
            </a:r>
            <a:endParaRPr lang="en-NZ" sz="1150" dirty="0">
              <a:solidFill>
                <a:schemeClr val="bg1"/>
              </a:solidFill>
              <a:latin typeface="Segoe UI Semibold" panose="020B0702040204020203" pitchFamily="34" charset="0"/>
              <a:cs typeface="Segoe UI Semibold" panose="020B0702040204020203" pitchFamily="34" charset="0"/>
            </a:endParaRPr>
          </a:p>
          <a:p>
            <a:pPr marL="228600" lvl="1" indent="-228600">
              <a:spcAft>
                <a:spcPts val="400"/>
              </a:spcAft>
              <a:buClr>
                <a:schemeClr val="bg1"/>
              </a:buClr>
              <a:buSzPct val="110000"/>
              <a:buFont typeface="+mj-lt"/>
              <a:buAutoNum type="arabicPeriod"/>
            </a:pPr>
            <a:r>
              <a:rPr lang="en-US" sz="1150" b="1"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Practice focus areas</a:t>
            </a:r>
            <a:r>
              <a:rPr lang="en-US" sz="1150" dirty="0">
                <a:solidFill>
                  <a:schemeClr val="bg1"/>
                </a:solidFill>
                <a:latin typeface="Segoe UI" panose="020B0502040204020203" pitchFamily="34" charset="0"/>
                <a:cs typeface="Segoe UI" panose="020B0502040204020203" pitchFamily="34" charset="0"/>
              </a:rPr>
              <a:t>: </a:t>
            </a:r>
            <a:r>
              <a:rPr lang="en-US" sz="1150" dirty="0">
                <a:solidFill>
                  <a:schemeClr val="bg1"/>
                </a:solidFill>
                <a:latin typeface="Segoe UI Semibold" panose="020B0702040204020203" pitchFamily="34" charset="0"/>
                <a:cs typeface="Segoe UI Semibold" panose="020B0702040204020203" pitchFamily="34" charset="0"/>
              </a:rPr>
              <a:t>A one-page overview of key focus areas – a  simple way to see where change </a:t>
            </a:r>
            <a:br>
              <a:rPr lang="en-US" sz="1150" dirty="0">
                <a:solidFill>
                  <a:schemeClr val="bg1"/>
                </a:solidFill>
                <a:latin typeface="Segoe UI Semibold" panose="020B0702040204020203" pitchFamily="34" charset="0"/>
                <a:cs typeface="Segoe UI Semibold" panose="020B0702040204020203" pitchFamily="34" charset="0"/>
              </a:rPr>
            </a:br>
            <a:r>
              <a:rPr lang="en-US" sz="1150" dirty="0">
                <a:solidFill>
                  <a:schemeClr val="bg1"/>
                </a:solidFill>
                <a:latin typeface="Segoe UI Semibold" panose="020B0702040204020203" pitchFamily="34" charset="0"/>
                <a:cs typeface="Segoe UI Semibold" panose="020B0702040204020203" pitchFamily="34" charset="0"/>
              </a:rPr>
              <a:t>can happen.</a:t>
            </a:r>
          </a:p>
          <a:p>
            <a:pPr marL="228600" lvl="1" indent="-228600">
              <a:spcAft>
                <a:spcPts val="400"/>
              </a:spcAft>
              <a:buClr>
                <a:schemeClr val="bg1"/>
              </a:buClr>
              <a:buSzPct val="110000"/>
              <a:buFont typeface="+mj-lt"/>
              <a:buAutoNum type="arabicPeriod"/>
            </a:pPr>
            <a:r>
              <a:rPr lang="en-US" sz="1150" b="1"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Practice ideas</a:t>
            </a:r>
            <a:r>
              <a:rPr lang="en-US" sz="1150" dirty="0">
                <a:solidFill>
                  <a:schemeClr val="bg1"/>
                </a:solidFill>
                <a:latin typeface="Segoe UI" panose="020B0502040204020203" pitchFamily="34" charset="0"/>
                <a:cs typeface="Segoe UI" panose="020B0502040204020203" pitchFamily="34" charset="0"/>
              </a:rPr>
              <a:t>: </a:t>
            </a:r>
            <a:r>
              <a:rPr lang="en-US" sz="1150" dirty="0">
                <a:solidFill>
                  <a:schemeClr val="bg1"/>
                </a:solidFill>
                <a:latin typeface="Segoe UI Semibold" panose="020B0702040204020203" pitchFamily="34" charset="0"/>
                <a:cs typeface="Segoe UI Semibold" panose="020B0702040204020203" pitchFamily="34" charset="0"/>
              </a:rPr>
              <a:t>examples </a:t>
            </a:r>
            <a:br>
              <a:rPr lang="en-US" sz="1150" dirty="0">
                <a:solidFill>
                  <a:schemeClr val="bg1"/>
                </a:solidFill>
                <a:latin typeface="Segoe UI Semibold" panose="020B0702040204020203" pitchFamily="34" charset="0"/>
                <a:cs typeface="Segoe UI Semibold" panose="020B0702040204020203" pitchFamily="34" charset="0"/>
              </a:rPr>
            </a:br>
            <a:r>
              <a:rPr lang="en-US" sz="1150" dirty="0">
                <a:solidFill>
                  <a:schemeClr val="bg1"/>
                </a:solidFill>
                <a:latin typeface="Segoe UI Semibold" panose="020B0702040204020203" pitchFamily="34" charset="0"/>
                <a:cs typeface="Segoe UI Semibold" panose="020B0702040204020203" pitchFamily="34" charset="0"/>
              </a:rPr>
              <a:t>of actions you can take now.</a:t>
            </a:r>
            <a:endParaRPr lang="en-GB" sz="1150" dirty="0">
              <a:solidFill>
                <a:schemeClr val="bg1"/>
              </a:solidFill>
              <a:latin typeface="Segoe UI Semibold" panose="020B0702040204020203" pitchFamily="34" charset="0"/>
              <a:cs typeface="Segoe UI Semibold" panose="020B0702040204020203" pitchFamily="34" charset="0"/>
            </a:endParaRPr>
          </a:p>
          <a:p>
            <a:pPr marL="0" lvl="1" indent="0">
              <a:spcBef>
                <a:spcPts val="0"/>
              </a:spcBef>
              <a:spcAft>
                <a:spcPts val="1200"/>
              </a:spcAft>
              <a:buClr>
                <a:schemeClr val="accent3"/>
              </a:buClr>
              <a:buSzPct val="72000"/>
              <a:buNone/>
            </a:pPr>
            <a:endParaRPr lang="en-US" sz="115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20D2A2A4-4E0F-3A66-CA57-EE93CF196FD0}"/>
              </a:ext>
            </a:extLst>
          </p:cNvPr>
          <p:cNvSpPr txBox="1"/>
          <p:nvPr/>
        </p:nvSpPr>
        <p:spPr>
          <a:xfrm>
            <a:off x="3759739" y="559432"/>
            <a:ext cx="2952270" cy="5854551"/>
          </a:xfrm>
          <a:prstGeom prst="rect">
            <a:avLst/>
          </a:prstGeom>
          <a:noFill/>
        </p:spPr>
        <p:txBody>
          <a:bodyPr wrap="square" lIns="0">
            <a:spAutoFit/>
          </a:bodyPr>
          <a:lstStyle/>
          <a:p>
            <a:pPr>
              <a:spcAft>
                <a:spcPts val="601"/>
              </a:spcAft>
            </a:pPr>
            <a:r>
              <a:rPr lang="en-NZ" sz="1401" b="1">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1. Practice focus areas</a:t>
            </a:r>
          </a:p>
          <a:p>
            <a:pPr marL="0" lvl="1">
              <a:lnSpc>
                <a:spcPts val="1300"/>
              </a:lnSpc>
              <a:spcAft>
                <a:spcPts val="1200"/>
              </a:spcAft>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Six focus areas are introduced that describe points in a worker’s typical experience with an employer where worker supports will have the most impact.</a:t>
            </a: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Onboarding and orientation</a:t>
            </a: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Seeing the person</a:t>
            </a: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Supporting needs and goals</a:t>
            </a: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US"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Growing your support network</a:t>
            </a:r>
            <a:endPar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endParaRPr>
          </a:p>
          <a:p>
            <a:pPr marL="171454" lvl="1" indent="-171454">
              <a:lnSpc>
                <a:spcPts val="1300"/>
              </a:lnSpc>
              <a:spcAft>
                <a:spcPts val="3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Building team culture</a:t>
            </a:r>
          </a:p>
          <a:p>
            <a:pPr marL="171454" lvl="1" indent="-171454">
              <a:lnSpc>
                <a:spcPts val="1300"/>
              </a:lnSpc>
              <a:spcAft>
                <a:spcPts val="1200"/>
              </a:spcAft>
              <a:buClr>
                <a:schemeClr val="accent1"/>
              </a:buClr>
              <a:buSzPct val="85000"/>
              <a:buBlip>
                <a:blip r:embed="rId5">
                  <a:extLst>
                    <a:ext uri="{96DAC541-7B7A-43D3-8B79-37D633B846F1}">
                      <asvg:svgBlip xmlns:asvg="http://schemas.microsoft.com/office/drawing/2016/SVG/main" r:embed="rId6"/>
                    </a:ext>
                  </a:extLst>
                </a:blip>
              </a:buBlip>
            </a:pPr>
            <a:r>
              <a:rPr lang="en-NZ" sz="1001" b="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Role and career moves</a:t>
            </a:r>
          </a:p>
          <a:p>
            <a:pPr marL="0" lvl="3">
              <a:lnSpc>
                <a:spcPts val="1300"/>
              </a:lnSpc>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Each of the focus areas above have a description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of what good looks like alongside some high level practice examples. The framework can be used as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a starting point to prompt thinking about where your company has strong practice and where the gaps might be. </a:t>
            </a:r>
            <a:r>
              <a:rPr lang="en-NZ" sz="1001" i="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See page 22 for a more comprehensive list</a:t>
            </a: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a:t>
            </a:r>
          </a:p>
          <a:p>
            <a:pPr lvl="1">
              <a:lnSpc>
                <a:spcPts val="1300"/>
              </a:lnSpc>
              <a:spcAft>
                <a:spcPts val="601"/>
              </a:spcAft>
            </a:pPr>
            <a:endParaRPr lang="en-NZ" sz="1801" b="1">
              <a:solidFill>
                <a:schemeClr val="accent1"/>
              </a:solidFill>
              <a:latin typeface="+mj-lt"/>
            </a:endParaRPr>
          </a:p>
          <a:p>
            <a:pPr marL="0" lvl="1">
              <a:lnSpc>
                <a:spcPts val="1300"/>
              </a:lnSpc>
              <a:spcAft>
                <a:spcPts val="601"/>
              </a:spcAft>
            </a:pPr>
            <a:r>
              <a:rPr lang="en-NZ" sz="1401" b="1">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2. </a:t>
            </a:r>
            <a:r>
              <a:rPr lang="en-US" sz="1401" b="1">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Practice </a:t>
            </a:r>
            <a:r>
              <a:rPr lang="en-NZ" sz="1401" b="1">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ideas</a:t>
            </a:r>
          </a:p>
          <a:p>
            <a:pPr marL="0" lvl="1">
              <a:lnSpc>
                <a:spcPts val="1300"/>
              </a:lnSpc>
              <a:spcAft>
                <a:spcPts val="601"/>
              </a:spcAft>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Each of the focus areas have a dedicated page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to describe practical ideas in more detail. </a:t>
            </a:r>
          </a:p>
          <a:p>
            <a:pPr marL="0" lvl="1">
              <a:lnSpc>
                <a:spcPts val="1300"/>
              </a:lnSpc>
              <a:spcAft>
                <a:spcPts val="600"/>
              </a:spcAft>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These ideas sit in buckets that align with the scale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of effort to do them, for example, from things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you might consider thinking about or raising with the team through to </a:t>
            </a:r>
            <a:r>
              <a:rPr lang="en-GB"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bigger actions that need more time</a:t>
            </a: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 </a:t>
            </a:r>
          </a:p>
          <a:p>
            <a:pPr marL="0" lvl="1">
              <a:lnSpc>
                <a:spcPts val="1300"/>
              </a:lnSpc>
              <a:spcAft>
                <a:spcPts val="600"/>
              </a:spcAft>
            </a:pP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Some of the practice initiatives feature guidance </a:t>
            </a:r>
            <a:b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br>
            <a:r>
              <a:rPr lang="en-NZ" sz="1001">
                <a:solidFill>
                  <a:schemeClr val="bg2">
                    <a:lumMod val="25000"/>
                  </a:schemeClr>
                </a:solidFill>
                <a:latin typeface="Segoe UI" panose="020B0502040204020203" pitchFamily="34" charset="0"/>
                <a:ea typeface="Segoe UI Black" panose="020B0A02040204020203" pitchFamily="34" charset="0"/>
                <a:cs typeface="Segoe UI" panose="020B0502040204020203" pitchFamily="34" charset="0"/>
              </a:rPr>
              <a:t>or templates you can use for thought starters</a:t>
            </a:r>
            <a:r>
              <a:rPr lang="en-NZ" sz="1050">
                <a:solidFill>
                  <a:schemeClr val="bg2">
                    <a:lumMod val="25000"/>
                  </a:schemeClr>
                </a:solidFill>
              </a:rPr>
              <a:t>.</a:t>
            </a:r>
            <a:br>
              <a:rPr lang="en-NZ" sz="1050">
                <a:solidFill>
                  <a:schemeClr val="bg2">
                    <a:lumMod val="25000"/>
                  </a:schemeClr>
                </a:solidFill>
              </a:rPr>
            </a:br>
            <a:endParaRPr lang="en-NZ" sz="1050">
              <a:solidFill>
                <a:schemeClr val="bg2">
                  <a:lumMod val="25000"/>
                </a:schemeClr>
              </a:solidFill>
            </a:endParaRPr>
          </a:p>
        </p:txBody>
      </p:sp>
      <p:sp>
        <p:nvSpPr>
          <p:cNvPr id="32" name="TextBox 31">
            <a:extLst>
              <a:ext uri="{FF2B5EF4-FFF2-40B4-BE49-F238E27FC236}">
                <a16:creationId xmlns:a16="http://schemas.microsoft.com/office/drawing/2014/main" id="{DFA72884-6A09-CB29-9AC2-E5406D6C777A}"/>
              </a:ext>
            </a:extLst>
          </p:cNvPr>
          <p:cNvSpPr txBox="1"/>
          <p:nvPr/>
        </p:nvSpPr>
        <p:spPr>
          <a:xfrm>
            <a:off x="7986557" y="4417524"/>
            <a:ext cx="1324644" cy="884858"/>
          </a:xfrm>
          <a:prstGeom prst="rect">
            <a:avLst/>
          </a:prstGeom>
          <a:noFill/>
        </p:spPr>
        <p:txBody>
          <a:bodyPr wrap="square" lIns="0" tIns="0" rIns="0" bIns="0">
            <a:spAutoFit/>
          </a:bodyPr>
          <a:lstStyle/>
          <a:p>
            <a:pPr marL="0" lvl="1">
              <a:lnSpc>
                <a:spcPts val="1100"/>
              </a:lnSpc>
              <a:spcAft>
                <a:spcPts val="700"/>
              </a:spcAft>
            </a:pP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Things to reflect on</a:t>
            </a:r>
          </a:p>
          <a:p>
            <a:pPr marL="0" lvl="1">
              <a:lnSpc>
                <a:spcPts val="1100"/>
              </a:lnSpc>
              <a:spcAft>
                <a:spcPts val="700"/>
              </a:spcAft>
            </a:pP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Things to ask or raise </a:t>
            </a:r>
            <a:b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with your team</a:t>
            </a:r>
          </a:p>
          <a:p>
            <a:pPr marL="0" lvl="1">
              <a:lnSpc>
                <a:spcPts val="1100"/>
              </a:lnSpc>
              <a:spcAft>
                <a:spcPts val="700"/>
              </a:spcAft>
            </a:pP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Things you can action </a:t>
            </a:r>
            <a:b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br>
            <a:r>
              <a:rPr lang="en-US"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rPr>
              <a:t>or invest in</a:t>
            </a:r>
            <a:endParaRPr lang="en-NZ" sz="1050" b="1" i="1">
              <a:solidFill>
                <a:schemeClr val="bg2">
                  <a:lumMod val="50000"/>
                </a:schemeClr>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38" name="Group 37">
            <a:extLst>
              <a:ext uri="{FF2B5EF4-FFF2-40B4-BE49-F238E27FC236}">
                <a16:creationId xmlns:a16="http://schemas.microsoft.com/office/drawing/2014/main" id="{D2E803E9-0941-2644-D115-D4D003B37F0E}"/>
              </a:ext>
            </a:extLst>
          </p:cNvPr>
          <p:cNvGrpSpPr/>
          <p:nvPr/>
        </p:nvGrpSpPr>
        <p:grpSpPr>
          <a:xfrm rot="5400000">
            <a:off x="8135623" y="2176593"/>
            <a:ext cx="190570" cy="352595"/>
            <a:chOff x="5465062" y="2602240"/>
            <a:chExt cx="1256434" cy="1881139"/>
          </a:xfrm>
        </p:grpSpPr>
        <p:sp>
          <p:nvSpPr>
            <p:cNvPr id="39" name="Free-form: Shape 38">
              <a:extLst>
                <a:ext uri="{FF2B5EF4-FFF2-40B4-BE49-F238E27FC236}">
                  <a16:creationId xmlns:a16="http://schemas.microsoft.com/office/drawing/2014/main" id="{59BB0E7E-5CDB-CCDB-5DE1-A84AFC0F2CB9}"/>
                </a:ext>
              </a:extLst>
            </p:cNvPr>
            <p:cNvSpPr/>
            <p:nvPr/>
          </p:nvSpPr>
          <p:spPr>
            <a:xfrm>
              <a:off x="5518834" y="2602240"/>
              <a:ext cx="1202662" cy="1206077"/>
            </a:xfrm>
            <a:custGeom>
              <a:avLst/>
              <a:gdLst>
                <a:gd name="connsiteX0" fmla="*/ 359605 w 395046"/>
                <a:gd name="connsiteY0" fmla="*/ 407043 h 413627"/>
                <a:gd name="connsiteX1" fmla="*/ 371131 w 395046"/>
                <a:gd name="connsiteY1" fmla="*/ 399519 h 413627"/>
                <a:gd name="connsiteX2" fmla="*/ 382370 w 395046"/>
                <a:gd name="connsiteY2" fmla="*/ 383898 h 413627"/>
                <a:gd name="connsiteX3" fmla="*/ 384085 w 395046"/>
                <a:gd name="connsiteY3" fmla="*/ 375135 h 413627"/>
                <a:gd name="connsiteX4" fmla="*/ 384085 w 395046"/>
                <a:gd name="connsiteY4" fmla="*/ 375135 h 413627"/>
                <a:gd name="connsiteX5" fmla="*/ 392276 w 395046"/>
                <a:gd name="connsiteY5" fmla="*/ 359037 h 413627"/>
                <a:gd name="connsiteX6" fmla="*/ 383418 w 395046"/>
                <a:gd name="connsiteY6" fmla="*/ 329034 h 413627"/>
                <a:gd name="connsiteX7" fmla="*/ 295312 w 395046"/>
                <a:gd name="connsiteY7" fmla="*/ 240832 h 413627"/>
                <a:gd name="connsiteX8" fmla="*/ 295312 w 395046"/>
                <a:gd name="connsiteY8" fmla="*/ 240832 h 413627"/>
                <a:gd name="connsiteX9" fmla="*/ 295216 w 395046"/>
                <a:gd name="connsiteY9" fmla="*/ 240832 h 413627"/>
                <a:gd name="connsiteX10" fmla="*/ 293216 w 395046"/>
                <a:gd name="connsiteY10" fmla="*/ 237308 h 413627"/>
                <a:gd name="connsiteX11" fmla="*/ 277500 w 395046"/>
                <a:gd name="connsiteY11" fmla="*/ 218639 h 413627"/>
                <a:gd name="connsiteX12" fmla="*/ 211396 w 395046"/>
                <a:gd name="connsiteY12" fmla="*/ 152059 h 413627"/>
                <a:gd name="connsiteX13" fmla="*/ 199871 w 395046"/>
                <a:gd name="connsiteY13" fmla="*/ 140439 h 413627"/>
                <a:gd name="connsiteX14" fmla="*/ 158533 w 395046"/>
                <a:gd name="connsiteY14" fmla="*/ 99100 h 413627"/>
                <a:gd name="connsiteX15" fmla="*/ 100621 w 395046"/>
                <a:gd name="connsiteY15" fmla="*/ 44808 h 413627"/>
                <a:gd name="connsiteX16" fmla="*/ 63759 w 395046"/>
                <a:gd name="connsiteY16" fmla="*/ 7565 h 413627"/>
                <a:gd name="connsiteX17" fmla="*/ 40613 w 395046"/>
                <a:gd name="connsiteY17" fmla="*/ 3469 h 413627"/>
                <a:gd name="connsiteX18" fmla="*/ 38327 w 395046"/>
                <a:gd name="connsiteY18" fmla="*/ 10327 h 413627"/>
                <a:gd name="connsiteX19" fmla="*/ 33088 w 395046"/>
                <a:gd name="connsiteY19" fmla="*/ 9470 h 413627"/>
                <a:gd name="connsiteX20" fmla="*/ 11371 w 395046"/>
                <a:gd name="connsiteY20" fmla="*/ 38140 h 413627"/>
                <a:gd name="connsiteX21" fmla="*/ 10990 w 395046"/>
                <a:gd name="connsiteY21" fmla="*/ 41855 h 413627"/>
                <a:gd name="connsiteX22" fmla="*/ 11371 w 395046"/>
                <a:gd name="connsiteY22" fmla="*/ 38140 h 413627"/>
                <a:gd name="connsiteX23" fmla="*/ 2989 w 395046"/>
                <a:gd name="connsiteY23" fmla="*/ 51666 h 413627"/>
                <a:gd name="connsiteX24" fmla="*/ 2513 w 395046"/>
                <a:gd name="connsiteY24" fmla="*/ 54809 h 413627"/>
                <a:gd name="connsiteX25" fmla="*/ 2418 w 395046"/>
                <a:gd name="connsiteY25" fmla="*/ 54809 h 413627"/>
                <a:gd name="connsiteX26" fmla="*/ 2418 w 395046"/>
                <a:gd name="connsiteY26" fmla="*/ 54809 h 413627"/>
                <a:gd name="connsiteX27" fmla="*/ 418 w 395046"/>
                <a:gd name="connsiteY27" fmla="*/ 62048 h 413627"/>
                <a:gd name="connsiteX28" fmla="*/ 16610 w 395046"/>
                <a:gd name="connsiteY28" fmla="*/ 99386 h 413627"/>
                <a:gd name="connsiteX29" fmla="*/ 27754 w 395046"/>
                <a:gd name="connsiteY29" fmla="*/ 110340 h 413627"/>
                <a:gd name="connsiteX30" fmla="*/ 30136 w 395046"/>
                <a:gd name="connsiteY30" fmla="*/ 115483 h 413627"/>
                <a:gd name="connsiteX31" fmla="*/ 35279 w 395046"/>
                <a:gd name="connsiteY31" fmla="*/ 117674 h 413627"/>
                <a:gd name="connsiteX32" fmla="*/ 38041 w 395046"/>
                <a:gd name="connsiteY32" fmla="*/ 115769 h 413627"/>
                <a:gd name="connsiteX33" fmla="*/ 38041 w 395046"/>
                <a:gd name="connsiteY33" fmla="*/ 115769 h 413627"/>
                <a:gd name="connsiteX34" fmla="*/ 141959 w 395046"/>
                <a:gd name="connsiteY34" fmla="*/ 217686 h 413627"/>
                <a:gd name="connsiteX35" fmla="*/ 220159 w 395046"/>
                <a:gd name="connsiteY35" fmla="*/ 292648 h 413627"/>
                <a:gd name="connsiteX36" fmla="*/ 322267 w 395046"/>
                <a:gd name="connsiteY36" fmla="*/ 394375 h 413627"/>
                <a:gd name="connsiteX37" fmla="*/ 336365 w 395046"/>
                <a:gd name="connsiteY37" fmla="*/ 406853 h 413627"/>
                <a:gd name="connsiteX38" fmla="*/ 359701 w 395046"/>
                <a:gd name="connsiteY38" fmla="*/ 407043 h 413627"/>
                <a:gd name="connsiteX0" fmla="*/ 359605 w 395045"/>
                <a:gd name="connsiteY0" fmla="*/ 407043 h 414157"/>
                <a:gd name="connsiteX1" fmla="*/ 371131 w 395045"/>
                <a:gd name="connsiteY1" fmla="*/ 399519 h 414157"/>
                <a:gd name="connsiteX2" fmla="*/ 222164 w 395045"/>
                <a:gd name="connsiteY2" fmla="*/ 239387 h 414157"/>
                <a:gd name="connsiteX3" fmla="*/ 384085 w 395045"/>
                <a:gd name="connsiteY3" fmla="*/ 375135 h 414157"/>
                <a:gd name="connsiteX4" fmla="*/ 384085 w 395045"/>
                <a:gd name="connsiteY4" fmla="*/ 375135 h 414157"/>
                <a:gd name="connsiteX5" fmla="*/ 392276 w 395045"/>
                <a:gd name="connsiteY5" fmla="*/ 359037 h 414157"/>
                <a:gd name="connsiteX6" fmla="*/ 383418 w 395045"/>
                <a:gd name="connsiteY6" fmla="*/ 329034 h 414157"/>
                <a:gd name="connsiteX7" fmla="*/ 295312 w 395045"/>
                <a:gd name="connsiteY7" fmla="*/ 240832 h 414157"/>
                <a:gd name="connsiteX8" fmla="*/ 295312 w 395045"/>
                <a:gd name="connsiteY8" fmla="*/ 240832 h 414157"/>
                <a:gd name="connsiteX9" fmla="*/ 295216 w 395045"/>
                <a:gd name="connsiteY9" fmla="*/ 240832 h 414157"/>
                <a:gd name="connsiteX10" fmla="*/ 293216 w 395045"/>
                <a:gd name="connsiteY10" fmla="*/ 237308 h 414157"/>
                <a:gd name="connsiteX11" fmla="*/ 277500 w 395045"/>
                <a:gd name="connsiteY11" fmla="*/ 218639 h 414157"/>
                <a:gd name="connsiteX12" fmla="*/ 211396 w 395045"/>
                <a:gd name="connsiteY12" fmla="*/ 152059 h 414157"/>
                <a:gd name="connsiteX13" fmla="*/ 199871 w 395045"/>
                <a:gd name="connsiteY13" fmla="*/ 140439 h 414157"/>
                <a:gd name="connsiteX14" fmla="*/ 158533 w 395045"/>
                <a:gd name="connsiteY14" fmla="*/ 99100 h 414157"/>
                <a:gd name="connsiteX15" fmla="*/ 100621 w 395045"/>
                <a:gd name="connsiteY15" fmla="*/ 44808 h 414157"/>
                <a:gd name="connsiteX16" fmla="*/ 63759 w 395045"/>
                <a:gd name="connsiteY16" fmla="*/ 7565 h 414157"/>
                <a:gd name="connsiteX17" fmla="*/ 40613 w 395045"/>
                <a:gd name="connsiteY17" fmla="*/ 3469 h 414157"/>
                <a:gd name="connsiteX18" fmla="*/ 38327 w 395045"/>
                <a:gd name="connsiteY18" fmla="*/ 10327 h 414157"/>
                <a:gd name="connsiteX19" fmla="*/ 33088 w 395045"/>
                <a:gd name="connsiteY19" fmla="*/ 9470 h 414157"/>
                <a:gd name="connsiteX20" fmla="*/ 11371 w 395045"/>
                <a:gd name="connsiteY20" fmla="*/ 38140 h 414157"/>
                <a:gd name="connsiteX21" fmla="*/ 10990 w 395045"/>
                <a:gd name="connsiteY21" fmla="*/ 41855 h 414157"/>
                <a:gd name="connsiteX22" fmla="*/ 11371 w 395045"/>
                <a:gd name="connsiteY22" fmla="*/ 38140 h 414157"/>
                <a:gd name="connsiteX23" fmla="*/ 2989 w 395045"/>
                <a:gd name="connsiteY23" fmla="*/ 51666 h 414157"/>
                <a:gd name="connsiteX24" fmla="*/ 2513 w 395045"/>
                <a:gd name="connsiteY24" fmla="*/ 54809 h 414157"/>
                <a:gd name="connsiteX25" fmla="*/ 2418 w 395045"/>
                <a:gd name="connsiteY25" fmla="*/ 54809 h 414157"/>
                <a:gd name="connsiteX26" fmla="*/ 2418 w 395045"/>
                <a:gd name="connsiteY26" fmla="*/ 54809 h 414157"/>
                <a:gd name="connsiteX27" fmla="*/ 418 w 395045"/>
                <a:gd name="connsiteY27" fmla="*/ 62048 h 414157"/>
                <a:gd name="connsiteX28" fmla="*/ 16610 w 395045"/>
                <a:gd name="connsiteY28" fmla="*/ 99386 h 414157"/>
                <a:gd name="connsiteX29" fmla="*/ 27754 w 395045"/>
                <a:gd name="connsiteY29" fmla="*/ 110340 h 414157"/>
                <a:gd name="connsiteX30" fmla="*/ 30136 w 395045"/>
                <a:gd name="connsiteY30" fmla="*/ 115483 h 414157"/>
                <a:gd name="connsiteX31" fmla="*/ 35279 w 395045"/>
                <a:gd name="connsiteY31" fmla="*/ 117674 h 414157"/>
                <a:gd name="connsiteX32" fmla="*/ 38041 w 395045"/>
                <a:gd name="connsiteY32" fmla="*/ 115769 h 414157"/>
                <a:gd name="connsiteX33" fmla="*/ 38041 w 395045"/>
                <a:gd name="connsiteY33" fmla="*/ 115769 h 414157"/>
                <a:gd name="connsiteX34" fmla="*/ 141959 w 395045"/>
                <a:gd name="connsiteY34" fmla="*/ 217686 h 414157"/>
                <a:gd name="connsiteX35" fmla="*/ 220159 w 395045"/>
                <a:gd name="connsiteY35" fmla="*/ 292648 h 414157"/>
                <a:gd name="connsiteX36" fmla="*/ 322267 w 395045"/>
                <a:gd name="connsiteY36" fmla="*/ 394375 h 414157"/>
                <a:gd name="connsiteX37" fmla="*/ 336365 w 395045"/>
                <a:gd name="connsiteY37" fmla="*/ 406853 h 414157"/>
                <a:gd name="connsiteX38" fmla="*/ 359701 w 395045"/>
                <a:gd name="connsiteY38" fmla="*/ 407043 h 414157"/>
                <a:gd name="connsiteX39" fmla="*/ 359605 w 395045"/>
                <a:gd name="connsiteY39" fmla="*/ 407043 h 414157"/>
                <a:gd name="connsiteX0" fmla="*/ 359605 w 395045"/>
                <a:gd name="connsiteY0" fmla="*/ 407043 h 413627"/>
                <a:gd name="connsiteX1" fmla="*/ 213631 w 395045"/>
                <a:gd name="connsiteY1" fmla="*/ 259338 h 413627"/>
                <a:gd name="connsiteX2" fmla="*/ 222164 w 395045"/>
                <a:gd name="connsiteY2" fmla="*/ 239387 h 413627"/>
                <a:gd name="connsiteX3" fmla="*/ 384085 w 395045"/>
                <a:gd name="connsiteY3" fmla="*/ 375135 h 413627"/>
                <a:gd name="connsiteX4" fmla="*/ 384085 w 395045"/>
                <a:gd name="connsiteY4" fmla="*/ 375135 h 413627"/>
                <a:gd name="connsiteX5" fmla="*/ 392276 w 395045"/>
                <a:gd name="connsiteY5" fmla="*/ 359037 h 413627"/>
                <a:gd name="connsiteX6" fmla="*/ 383418 w 395045"/>
                <a:gd name="connsiteY6" fmla="*/ 329034 h 413627"/>
                <a:gd name="connsiteX7" fmla="*/ 295312 w 395045"/>
                <a:gd name="connsiteY7" fmla="*/ 240832 h 413627"/>
                <a:gd name="connsiteX8" fmla="*/ 295312 w 395045"/>
                <a:gd name="connsiteY8" fmla="*/ 240832 h 413627"/>
                <a:gd name="connsiteX9" fmla="*/ 295216 w 395045"/>
                <a:gd name="connsiteY9" fmla="*/ 240832 h 413627"/>
                <a:gd name="connsiteX10" fmla="*/ 293216 w 395045"/>
                <a:gd name="connsiteY10" fmla="*/ 237308 h 413627"/>
                <a:gd name="connsiteX11" fmla="*/ 277500 w 395045"/>
                <a:gd name="connsiteY11" fmla="*/ 218639 h 413627"/>
                <a:gd name="connsiteX12" fmla="*/ 211396 w 395045"/>
                <a:gd name="connsiteY12" fmla="*/ 152059 h 413627"/>
                <a:gd name="connsiteX13" fmla="*/ 199871 w 395045"/>
                <a:gd name="connsiteY13" fmla="*/ 140439 h 413627"/>
                <a:gd name="connsiteX14" fmla="*/ 158533 w 395045"/>
                <a:gd name="connsiteY14" fmla="*/ 99100 h 413627"/>
                <a:gd name="connsiteX15" fmla="*/ 100621 w 395045"/>
                <a:gd name="connsiteY15" fmla="*/ 44808 h 413627"/>
                <a:gd name="connsiteX16" fmla="*/ 63759 w 395045"/>
                <a:gd name="connsiteY16" fmla="*/ 7565 h 413627"/>
                <a:gd name="connsiteX17" fmla="*/ 40613 w 395045"/>
                <a:gd name="connsiteY17" fmla="*/ 3469 h 413627"/>
                <a:gd name="connsiteX18" fmla="*/ 38327 w 395045"/>
                <a:gd name="connsiteY18" fmla="*/ 10327 h 413627"/>
                <a:gd name="connsiteX19" fmla="*/ 33088 w 395045"/>
                <a:gd name="connsiteY19" fmla="*/ 9470 h 413627"/>
                <a:gd name="connsiteX20" fmla="*/ 11371 w 395045"/>
                <a:gd name="connsiteY20" fmla="*/ 38140 h 413627"/>
                <a:gd name="connsiteX21" fmla="*/ 10990 w 395045"/>
                <a:gd name="connsiteY21" fmla="*/ 41855 h 413627"/>
                <a:gd name="connsiteX22" fmla="*/ 11371 w 395045"/>
                <a:gd name="connsiteY22" fmla="*/ 38140 h 413627"/>
                <a:gd name="connsiteX23" fmla="*/ 2989 w 395045"/>
                <a:gd name="connsiteY23" fmla="*/ 51666 h 413627"/>
                <a:gd name="connsiteX24" fmla="*/ 2513 w 395045"/>
                <a:gd name="connsiteY24" fmla="*/ 54809 h 413627"/>
                <a:gd name="connsiteX25" fmla="*/ 2418 w 395045"/>
                <a:gd name="connsiteY25" fmla="*/ 54809 h 413627"/>
                <a:gd name="connsiteX26" fmla="*/ 2418 w 395045"/>
                <a:gd name="connsiteY26" fmla="*/ 54809 h 413627"/>
                <a:gd name="connsiteX27" fmla="*/ 418 w 395045"/>
                <a:gd name="connsiteY27" fmla="*/ 62048 h 413627"/>
                <a:gd name="connsiteX28" fmla="*/ 16610 w 395045"/>
                <a:gd name="connsiteY28" fmla="*/ 99386 h 413627"/>
                <a:gd name="connsiteX29" fmla="*/ 27754 w 395045"/>
                <a:gd name="connsiteY29" fmla="*/ 110340 h 413627"/>
                <a:gd name="connsiteX30" fmla="*/ 30136 w 395045"/>
                <a:gd name="connsiteY30" fmla="*/ 115483 h 413627"/>
                <a:gd name="connsiteX31" fmla="*/ 35279 w 395045"/>
                <a:gd name="connsiteY31" fmla="*/ 117674 h 413627"/>
                <a:gd name="connsiteX32" fmla="*/ 38041 w 395045"/>
                <a:gd name="connsiteY32" fmla="*/ 115769 h 413627"/>
                <a:gd name="connsiteX33" fmla="*/ 38041 w 395045"/>
                <a:gd name="connsiteY33" fmla="*/ 115769 h 413627"/>
                <a:gd name="connsiteX34" fmla="*/ 141959 w 395045"/>
                <a:gd name="connsiteY34" fmla="*/ 217686 h 413627"/>
                <a:gd name="connsiteX35" fmla="*/ 220159 w 395045"/>
                <a:gd name="connsiteY35" fmla="*/ 292648 h 413627"/>
                <a:gd name="connsiteX36" fmla="*/ 322267 w 395045"/>
                <a:gd name="connsiteY36" fmla="*/ 394375 h 413627"/>
                <a:gd name="connsiteX37" fmla="*/ 336365 w 395045"/>
                <a:gd name="connsiteY37" fmla="*/ 406853 h 413627"/>
                <a:gd name="connsiteX38" fmla="*/ 359701 w 395045"/>
                <a:gd name="connsiteY38" fmla="*/ 407043 h 413627"/>
                <a:gd name="connsiteX39" fmla="*/ 359605 w 395045"/>
                <a:gd name="connsiteY39" fmla="*/ 407043 h 413627"/>
                <a:gd name="connsiteX0" fmla="*/ 197234 w 395045"/>
                <a:gd name="connsiteY0" fmla="*/ 247919 h 413627"/>
                <a:gd name="connsiteX1" fmla="*/ 213631 w 395045"/>
                <a:gd name="connsiteY1" fmla="*/ 259338 h 413627"/>
                <a:gd name="connsiteX2" fmla="*/ 222164 w 395045"/>
                <a:gd name="connsiteY2" fmla="*/ 239387 h 413627"/>
                <a:gd name="connsiteX3" fmla="*/ 384085 w 395045"/>
                <a:gd name="connsiteY3" fmla="*/ 375135 h 413627"/>
                <a:gd name="connsiteX4" fmla="*/ 384085 w 395045"/>
                <a:gd name="connsiteY4" fmla="*/ 375135 h 413627"/>
                <a:gd name="connsiteX5" fmla="*/ 392276 w 395045"/>
                <a:gd name="connsiteY5" fmla="*/ 359037 h 413627"/>
                <a:gd name="connsiteX6" fmla="*/ 383418 w 395045"/>
                <a:gd name="connsiteY6" fmla="*/ 329034 h 413627"/>
                <a:gd name="connsiteX7" fmla="*/ 295312 w 395045"/>
                <a:gd name="connsiteY7" fmla="*/ 240832 h 413627"/>
                <a:gd name="connsiteX8" fmla="*/ 295312 w 395045"/>
                <a:gd name="connsiteY8" fmla="*/ 240832 h 413627"/>
                <a:gd name="connsiteX9" fmla="*/ 295216 w 395045"/>
                <a:gd name="connsiteY9" fmla="*/ 240832 h 413627"/>
                <a:gd name="connsiteX10" fmla="*/ 293216 w 395045"/>
                <a:gd name="connsiteY10" fmla="*/ 237308 h 413627"/>
                <a:gd name="connsiteX11" fmla="*/ 277500 w 395045"/>
                <a:gd name="connsiteY11" fmla="*/ 218639 h 413627"/>
                <a:gd name="connsiteX12" fmla="*/ 211396 w 395045"/>
                <a:gd name="connsiteY12" fmla="*/ 152059 h 413627"/>
                <a:gd name="connsiteX13" fmla="*/ 199871 w 395045"/>
                <a:gd name="connsiteY13" fmla="*/ 140439 h 413627"/>
                <a:gd name="connsiteX14" fmla="*/ 158533 w 395045"/>
                <a:gd name="connsiteY14" fmla="*/ 99100 h 413627"/>
                <a:gd name="connsiteX15" fmla="*/ 100621 w 395045"/>
                <a:gd name="connsiteY15" fmla="*/ 44808 h 413627"/>
                <a:gd name="connsiteX16" fmla="*/ 63759 w 395045"/>
                <a:gd name="connsiteY16" fmla="*/ 7565 h 413627"/>
                <a:gd name="connsiteX17" fmla="*/ 40613 w 395045"/>
                <a:gd name="connsiteY17" fmla="*/ 3469 h 413627"/>
                <a:gd name="connsiteX18" fmla="*/ 38327 w 395045"/>
                <a:gd name="connsiteY18" fmla="*/ 10327 h 413627"/>
                <a:gd name="connsiteX19" fmla="*/ 33088 w 395045"/>
                <a:gd name="connsiteY19" fmla="*/ 9470 h 413627"/>
                <a:gd name="connsiteX20" fmla="*/ 11371 w 395045"/>
                <a:gd name="connsiteY20" fmla="*/ 38140 h 413627"/>
                <a:gd name="connsiteX21" fmla="*/ 10990 w 395045"/>
                <a:gd name="connsiteY21" fmla="*/ 41855 h 413627"/>
                <a:gd name="connsiteX22" fmla="*/ 11371 w 395045"/>
                <a:gd name="connsiteY22" fmla="*/ 38140 h 413627"/>
                <a:gd name="connsiteX23" fmla="*/ 2989 w 395045"/>
                <a:gd name="connsiteY23" fmla="*/ 51666 h 413627"/>
                <a:gd name="connsiteX24" fmla="*/ 2513 w 395045"/>
                <a:gd name="connsiteY24" fmla="*/ 54809 h 413627"/>
                <a:gd name="connsiteX25" fmla="*/ 2418 w 395045"/>
                <a:gd name="connsiteY25" fmla="*/ 54809 h 413627"/>
                <a:gd name="connsiteX26" fmla="*/ 2418 w 395045"/>
                <a:gd name="connsiteY26" fmla="*/ 54809 h 413627"/>
                <a:gd name="connsiteX27" fmla="*/ 418 w 395045"/>
                <a:gd name="connsiteY27" fmla="*/ 62048 h 413627"/>
                <a:gd name="connsiteX28" fmla="*/ 16610 w 395045"/>
                <a:gd name="connsiteY28" fmla="*/ 99386 h 413627"/>
                <a:gd name="connsiteX29" fmla="*/ 27754 w 395045"/>
                <a:gd name="connsiteY29" fmla="*/ 110340 h 413627"/>
                <a:gd name="connsiteX30" fmla="*/ 30136 w 395045"/>
                <a:gd name="connsiteY30" fmla="*/ 115483 h 413627"/>
                <a:gd name="connsiteX31" fmla="*/ 35279 w 395045"/>
                <a:gd name="connsiteY31" fmla="*/ 117674 h 413627"/>
                <a:gd name="connsiteX32" fmla="*/ 38041 w 395045"/>
                <a:gd name="connsiteY32" fmla="*/ 115769 h 413627"/>
                <a:gd name="connsiteX33" fmla="*/ 38041 w 395045"/>
                <a:gd name="connsiteY33" fmla="*/ 115769 h 413627"/>
                <a:gd name="connsiteX34" fmla="*/ 141959 w 395045"/>
                <a:gd name="connsiteY34" fmla="*/ 217686 h 413627"/>
                <a:gd name="connsiteX35" fmla="*/ 220159 w 395045"/>
                <a:gd name="connsiteY35" fmla="*/ 292648 h 413627"/>
                <a:gd name="connsiteX36" fmla="*/ 322267 w 395045"/>
                <a:gd name="connsiteY36" fmla="*/ 394375 h 413627"/>
                <a:gd name="connsiteX37" fmla="*/ 336365 w 395045"/>
                <a:gd name="connsiteY37" fmla="*/ 406853 h 413627"/>
                <a:gd name="connsiteX38" fmla="*/ 359701 w 395045"/>
                <a:gd name="connsiteY38" fmla="*/ 407043 h 413627"/>
                <a:gd name="connsiteX39" fmla="*/ 197234 w 395045"/>
                <a:gd name="connsiteY39" fmla="*/ 247919 h 413627"/>
                <a:gd name="connsiteX0" fmla="*/ 197234 w 395045"/>
                <a:gd name="connsiteY0" fmla="*/ 247919 h 407243"/>
                <a:gd name="connsiteX1" fmla="*/ 213631 w 395045"/>
                <a:gd name="connsiteY1" fmla="*/ 259338 h 407243"/>
                <a:gd name="connsiteX2" fmla="*/ 222164 w 395045"/>
                <a:gd name="connsiteY2" fmla="*/ 239387 h 407243"/>
                <a:gd name="connsiteX3" fmla="*/ 384085 w 395045"/>
                <a:gd name="connsiteY3" fmla="*/ 375135 h 407243"/>
                <a:gd name="connsiteX4" fmla="*/ 384085 w 395045"/>
                <a:gd name="connsiteY4" fmla="*/ 375135 h 407243"/>
                <a:gd name="connsiteX5" fmla="*/ 392276 w 395045"/>
                <a:gd name="connsiteY5" fmla="*/ 359037 h 407243"/>
                <a:gd name="connsiteX6" fmla="*/ 383418 w 395045"/>
                <a:gd name="connsiteY6" fmla="*/ 329034 h 407243"/>
                <a:gd name="connsiteX7" fmla="*/ 295312 w 395045"/>
                <a:gd name="connsiteY7" fmla="*/ 240832 h 407243"/>
                <a:gd name="connsiteX8" fmla="*/ 295312 w 395045"/>
                <a:gd name="connsiteY8" fmla="*/ 240832 h 407243"/>
                <a:gd name="connsiteX9" fmla="*/ 295216 w 395045"/>
                <a:gd name="connsiteY9" fmla="*/ 240832 h 407243"/>
                <a:gd name="connsiteX10" fmla="*/ 293216 w 395045"/>
                <a:gd name="connsiteY10" fmla="*/ 237308 h 407243"/>
                <a:gd name="connsiteX11" fmla="*/ 277500 w 395045"/>
                <a:gd name="connsiteY11" fmla="*/ 218639 h 407243"/>
                <a:gd name="connsiteX12" fmla="*/ 211396 w 395045"/>
                <a:gd name="connsiteY12" fmla="*/ 152059 h 407243"/>
                <a:gd name="connsiteX13" fmla="*/ 199871 w 395045"/>
                <a:gd name="connsiteY13" fmla="*/ 140439 h 407243"/>
                <a:gd name="connsiteX14" fmla="*/ 158533 w 395045"/>
                <a:gd name="connsiteY14" fmla="*/ 99100 h 407243"/>
                <a:gd name="connsiteX15" fmla="*/ 100621 w 395045"/>
                <a:gd name="connsiteY15" fmla="*/ 44808 h 407243"/>
                <a:gd name="connsiteX16" fmla="*/ 63759 w 395045"/>
                <a:gd name="connsiteY16" fmla="*/ 7565 h 407243"/>
                <a:gd name="connsiteX17" fmla="*/ 40613 w 395045"/>
                <a:gd name="connsiteY17" fmla="*/ 3469 h 407243"/>
                <a:gd name="connsiteX18" fmla="*/ 38327 w 395045"/>
                <a:gd name="connsiteY18" fmla="*/ 10327 h 407243"/>
                <a:gd name="connsiteX19" fmla="*/ 33088 w 395045"/>
                <a:gd name="connsiteY19" fmla="*/ 9470 h 407243"/>
                <a:gd name="connsiteX20" fmla="*/ 11371 w 395045"/>
                <a:gd name="connsiteY20" fmla="*/ 38140 h 407243"/>
                <a:gd name="connsiteX21" fmla="*/ 10990 w 395045"/>
                <a:gd name="connsiteY21" fmla="*/ 41855 h 407243"/>
                <a:gd name="connsiteX22" fmla="*/ 11371 w 395045"/>
                <a:gd name="connsiteY22" fmla="*/ 38140 h 407243"/>
                <a:gd name="connsiteX23" fmla="*/ 2989 w 395045"/>
                <a:gd name="connsiteY23" fmla="*/ 51666 h 407243"/>
                <a:gd name="connsiteX24" fmla="*/ 2513 w 395045"/>
                <a:gd name="connsiteY24" fmla="*/ 54809 h 407243"/>
                <a:gd name="connsiteX25" fmla="*/ 2418 w 395045"/>
                <a:gd name="connsiteY25" fmla="*/ 54809 h 407243"/>
                <a:gd name="connsiteX26" fmla="*/ 2418 w 395045"/>
                <a:gd name="connsiteY26" fmla="*/ 54809 h 407243"/>
                <a:gd name="connsiteX27" fmla="*/ 418 w 395045"/>
                <a:gd name="connsiteY27" fmla="*/ 62048 h 407243"/>
                <a:gd name="connsiteX28" fmla="*/ 16610 w 395045"/>
                <a:gd name="connsiteY28" fmla="*/ 99386 h 407243"/>
                <a:gd name="connsiteX29" fmla="*/ 27754 w 395045"/>
                <a:gd name="connsiteY29" fmla="*/ 110340 h 407243"/>
                <a:gd name="connsiteX30" fmla="*/ 30136 w 395045"/>
                <a:gd name="connsiteY30" fmla="*/ 115483 h 407243"/>
                <a:gd name="connsiteX31" fmla="*/ 35279 w 395045"/>
                <a:gd name="connsiteY31" fmla="*/ 117674 h 407243"/>
                <a:gd name="connsiteX32" fmla="*/ 38041 w 395045"/>
                <a:gd name="connsiteY32" fmla="*/ 115769 h 407243"/>
                <a:gd name="connsiteX33" fmla="*/ 38041 w 395045"/>
                <a:gd name="connsiteY33" fmla="*/ 115769 h 407243"/>
                <a:gd name="connsiteX34" fmla="*/ 141959 w 395045"/>
                <a:gd name="connsiteY34" fmla="*/ 217686 h 407243"/>
                <a:gd name="connsiteX35" fmla="*/ 220159 w 395045"/>
                <a:gd name="connsiteY35" fmla="*/ 292648 h 407243"/>
                <a:gd name="connsiteX36" fmla="*/ 322267 w 395045"/>
                <a:gd name="connsiteY36" fmla="*/ 394375 h 407243"/>
                <a:gd name="connsiteX37" fmla="*/ 336365 w 395045"/>
                <a:gd name="connsiteY37" fmla="*/ 406853 h 407243"/>
                <a:gd name="connsiteX38" fmla="*/ 198412 w 395045"/>
                <a:gd name="connsiteY38" fmla="*/ 256038 h 407243"/>
                <a:gd name="connsiteX39" fmla="*/ 197234 w 395045"/>
                <a:gd name="connsiteY39" fmla="*/ 247919 h 407243"/>
                <a:gd name="connsiteX0" fmla="*/ 197234 w 395045"/>
                <a:gd name="connsiteY0" fmla="*/ 247919 h 394472"/>
                <a:gd name="connsiteX1" fmla="*/ 213631 w 395045"/>
                <a:gd name="connsiteY1" fmla="*/ 259338 h 394472"/>
                <a:gd name="connsiteX2" fmla="*/ 222164 w 395045"/>
                <a:gd name="connsiteY2" fmla="*/ 239387 h 394472"/>
                <a:gd name="connsiteX3" fmla="*/ 384085 w 395045"/>
                <a:gd name="connsiteY3" fmla="*/ 375135 h 394472"/>
                <a:gd name="connsiteX4" fmla="*/ 384085 w 395045"/>
                <a:gd name="connsiteY4" fmla="*/ 375135 h 394472"/>
                <a:gd name="connsiteX5" fmla="*/ 392276 w 395045"/>
                <a:gd name="connsiteY5" fmla="*/ 359037 h 394472"/>
                <a:gd name="connsiteX6" fmla="*/ 383418 w 395045"/>
                <a:gd name="connsiteY6" fmla="*/ 329034 h 394472"/>
                <a:gd name="connsiteX7" fmla="*/ 295312 w 395045"/>
                <a:gd name="connsiteY7" fmla="*/ 240832 h 394472"/>
                <a:gd name="connsiteX8" fmla="*/ 295312 w 395045"/>
                <a:gd name="connsiteY8" fmla="*/ 240832 h 394472"/>
                <a:gd name="connsiteX9" fmla="*/ 295216 w 395045"/>
                <a:gd name="connsiteY9" fmla="*/ 240832 h 394472"/>
                <a:gd name="connsiteX10" fmla="*/ 293216 w 395045"/>
                <a:gd name="connsiteY10" fmla="*/ 237308 h 394472"/>
                <a:gd name="connsiteX11" fmla="*/ 277500 w 395045"/>
                <a:gd name="connsiteY11" fmla="*/ 218639 h 394472"/>
                <a:gd name="connsiteX12" fmla="*/ 211396 w 395045"/>
                <a:gd name="connsiteY12" fmla="*/ 152059 h 394472"/>
                <a:gd name="connsiteX13" fmla="*/ 199871 w 395045"/>
                <a:gd name="connsiteY13" fmla="*/ 140439 h 394472"/>
                <a:gd name="connsiteX14" fmla="*/ 158533 w 395045"/>
                <a:gd name="connsiteY14" fmla="*/ 99100 h 394472"/>
                <a:gd name="connsiteX15" fmla="*/ 100621 w 395045"/>
                <a:gd name="connsiteY15" fmla="*/ 44808 h 394472"/>
                <a:gd name="connsiteX16" fmla="*/ 63759 w 395045"/>
                <a:gd name="connsiteY16" fmla="*/ 7565 h 394472"/>
                <a:gd name="connsiteX17" fmla="*/ 40613 w 395045"/>
                <a:gd name="connsiteY17" fmla="*/ 3469 h 394472"/>
                <a:gd name="connsiteX18" fmla="*/ 38327 w 395045"/>
                <a:gd name="connsiteY18" fmla="*/ 10327 h 394472"/>
                <a:gd name="connsiteX19" fmla="*/ 33088 w 395045"/>
                <a:gd name="connsiteY19" fmla="*/ 9470 h 394472"/>
                <a:gd name="connsiteX20" fmla="*/ 11371 w 395045"/>
                <a:gd name="connsiteY20" fmla="*/ 38140 h 394472"/>
                <a:gd name="connsiteX21" fmla="*/ 10990 w 395045"/>
                <a:gd name="connsiteY21" fmla="*/ 41855 h 394472"/>
                <a:gd name="connsiteX22" fmla="*/ 11371 w 395045"/>
                <a:gd name="connsiteY22" fmla="*/ 38140 h 394472"/>
                <a:gd name="connsiteX23" fmla="*/ 2989 w 395045"/>
                <a:gd name="connsiteY23" fmla="*/ 51666 h 394472"/>
                <a:gd name="connsiteX24" fmla="*/ 2513 w 395045"/>
                <a:gd name="connsiteY24" fmla="*/ 54809 h 394472"/>
                <a:gd name="connsiteX25" fmla="*/ 2418 w 395045"/>
                <a:gd name="connsiteY25" fmla="*/ 54809 h 394472"/>
                <a:gd name="connsiteX26" fmla="*/ 2418 w 395045"/>
                <a:gd name="connsiteY26" fmla="*/ 54809 h 394472"/>
                <a:gd name="connsiteX27" fmla="*/ 418 w 395045"/>
                <a:gd name="connsiteY27" fmla="*/ 62048 h 394472"/>
                <a:gd name="connsiteX28" fmla="*/ 16610 w 395045"/>
                <a:gd name="connsiteY28" fmla="*/ 99386 h 394472"/>
                <a:gd name="connsiteX29" fmla="*/ 27754 w 395045"/>
                <a:gd name="connsiteY29" fmla="*/ 110340 h 394472"/>
                <a:gd name="connsiteX30" fmla="*/ 30136 w 395045"/>
                <a:gd name="connsiteY30" fmla="*/ 115483 h 394472"/>
                <a:gd name="connsiteX31" fmla="*/ 35279 w 395045"/>
                <a:gd name="connsiteY31" fmla="*/ 117674 h 394472"/>
                <a:gd name="connsiteX32" fmla="*/ 38041 w 395045"/>
                <a:gd name="connsiteY32" fmla="*/ 115769 h 394472"/>
                <a:gd name="connsiteX33" fmla="*/ 38041 w 395045"/>
                <a:gd name="connsiteY33" fmla="*/ 115769 h 394472"/>
                <a:gd name="connsiteX34" fmla="*/ 141959 w 395045"/>
                <a:gd name="connsiteY34" fmla="*/ 217686 h 394472"/>
                <a:gd name="connsiteX35" fmla="*/ 220159 w 395045"/>
                <a:gd name="connsiteY35" fmla="*/ 292648 h 394472"/>
                <a:gd name="connsiteX36" fmla="*/ 322267 w 395045"/>
                <a:gd name="connsiteY36" fmla="*/ 394375 h 394472"/>
                <a:gd name="connsiteX37" fmla="*/ 193478 w 395045"/>
                <a:gd name="connsiteY37" fmla="*/ 257471 h 394472"/>
                <a:gd name="connsiteX38" fmla="*/ 198412 w 395045"/>
                <a:gd name="connsiteY38" fmla="*/ 256038 h 394472"/>
                <a:gd name="connsiteX39" fmla="*/ 197234 w 395045"/>
                <a:gd name="connsiteY39" fmla="*/ 247919 h 394472"/>
                <a:gd name="connsiteX0" fmla="*/ 197234 w 395045"/>
                <a:gd name="connsiteY0" fmla="*/ 247919 h 375135"/>
                <a:gd name="connsiteX1" fmla="*/ 213631 w 395045"/>
                <a:gd name="connsiteY1" fmla="*/ 259338 h 375135"/>
                <a:gd name="connsiteX2" fmla="*/ 222164 w 395045"/>
                <a:gd name="connsiteY2" fmla="*/ 239387 h 375135"/>
                <a:gd name="connsiteX3" fmla="*/ 384085 w 395045"/>
                <a:gd name="connsiteY3" fmla="*/ 375135 h 375135"/>
                <a:gd name="connsiteX4" fmla="*/ 384085 w 395045"/>
                <a:gd name="connsiteY4" fmla="*/ 375135 h 375135"/>
                <a:gd name="connsiteX5" fmla="*/ 392276 w 395045"/>
                <a:gd name="connsiteY5" fmla="*/ 359037 h 375135"/>
                <a:gd name="connsiteX6" fmla="*/ 383418 w 395045"/>
                <a:gd name="connsiteY6" fmla="*/ 329034 h 375135"/>
                <a:gd name="connsiteX7" fmla="*/ 295312 w 395045"/>
                <a:gd name="connsiteY7" fmla="*/ 240832 h 375135"/>
                <a:gd name="connsiteX8" fmla="*/ 295312 w 395045"/>
                <a:gd name="connsiteY8" fmla="*/ 240832 h 375135"/>
                <a:gd name="connsiteX9" fmla="*/ 295216 w 395045"/>
                <a:gd name="connsiteY9" fmla="*/ 240832 h 375135"/>
                <a:gd name="connsiteX10" fmla="*/ 293216 w 395045"/>
                <a:gd name="connsiteY10" fmla="*/ 237308 h 375135"/>
                <a:gd name="connsiteX11" fmla="*/ 277500 w 395045"/>
                <a:gd name="connsiteY11" fmla="*/ 218639 h 375135"/>
                <a:gd name="connsiteX12" fmla="*/ 211396 w 395045"/>
                <a:gd name="connsiteY12" fmla="*/ 152059 h 375135"/>
                <a:gd name="connsiteX13" fmla="*/ 199871 w 395045"/>
                <a:gd name="connsiteY13" fmla="*/ 140439 h 375135"/>
                <a:gd name="connsiteX14" fmla="*/ 158533 w 395045"/>
                <a:gd name="connsiteY14" fmla="*/ 99100 h 375135"/>
                <a:gd name="connsiteX15" fmla="*/ 100621 w 395045"/>
                <a:gd name="connsiteY15" fmla="*/ 44808 h 375135"/>
                <a:gd name="connsiteX16" fmla="*/ 63759 w 395045"/>
                <a:gd name="connsiteY16" fmla="*/ 7565 h 375135"/>
                <a:gd name="connsiteX17" fmla="*/ 40613 w 395045"/>
                <a:gd name="connsiteY17" fmla="*/ 3469 h 375135"/>
                <a:gd name="connsiteX18" fmla="*/ 38327 w 395045"/>
                <a:gd name="connsiteY18" fmla="*/ 10327 h 375135"/>
                <a:gd name="connsiteX19" fmla="*/ 33088 w 395045"/>
                <a:gd name="connsiteY19" fmla="*/ 9470 h 375135"/>
                <a:gd name="connsiteX20" fmla="*/ 11371 w 395045"/>
                <a:gd name="connsiteY20" fmla="*/ 38140 h 375135"/>
                <a:gd name="connsiteX21" fmla="*/ 10990 w 395045"/>
                <a:gd name="connsiteY21" fmla="*/ 41855 h 375135"/>
                <a:gd name="connsiteX22" fmla="*/ 11371 w 395045"/>
                <a:gd name="connsiteY22" fmla="*/ 38140 h 375135"/>
                <a:gd name="connsiteX23" fmla="*/ 2989 w 395045"/>
                <a:gd name="connsiteY23" fmla="*/ 51666 h 375135"/>
                <a:gd name="connsiteX24" fmla="*/ 2513 w 395045"/>
                <a:gd name="connsiteY24" fmla="*/ 54809 h 375135"/>
                <a:gd name="connsiteX25" fmla="*/ 2418 w 395045"/>
                <a:gd name="connsiteY25" fmla="*/ 54809 h 375135"/>
                <a:gd name="connsiteX26" fmla="*/ 2418 w 395045"/>
                <a:gd name="connsiteY26" fmla="*/ 54809 h 375135"/>
                <a:gd name="connsiteX27" fmla="*/ 418 w 395045"/>
                <a:gd name="connsiteY27" fmla="*/ 62048 h 375135"/>
                <a:gd name="connsiteX28" fmla="*/ 16610 w 395045"/>
                <a:gd name="connsiteY28" fmla="*/ 99386 h 375135"/>
                <a:gd name="connsiteX29" fmla="*/ 27754 w 395045"/>
                <a:gd name="connsiteY29" fmla="*/ 110340 h 375135"/>
                <a:gd name="connsiteX30" fmla="*/ 30136 w 395045"/>
                <a:gd name="connsiteY30" fmla="*/ 115483 h 375135"/>
                <a:gd name="connsiteX31" fmla="*/ 35279 w 395045"/>
                <a:gd name="connsiteY31" fmla="*/ 117674 h 375135"/>
                <a:gd name="connsiteX32" fmla="*/ 38041 w 395045"/>
                <a:gd name="connsiteY32" fmla="*/ 115769 h 375135"/>
                <a:gd name="connsiteX33" fmla="*/ 38041 w 395045"/>
                <a:gd name="connsiteY33" fmla="*/ 115769 h 375135"/>
                <a:gd name="connsiteX34" fmla="*/ 141959 w 395045"/>
                <a:gd name="connsiteY34" fmla="*/ 217686 h 375135"/>
                <a:gd name="connsiteX35" fmla="*/ 220159 w 395045"/>
                <a:gd name="connsiteY35" fmla="*/ 292648 h 375135"/>
                <a:gd name="connsiteX36" fmla="*/ 187499 w 395045"/>
                <a:gd name="connsiteY36" fmla="*/ 260148 h 375135"/>
                <a:gd name="connsiteX37" fmla="*/ 193478 w 395045"/>
                <a:gd name="connsiteY37" fmla="*/ 257471 h 375135"/>
                <a:gd name="connsiteX38" fmla="*/ 198412 w 395045"/>
                <a:gd name="connsiteY38" fmla="*/ 256038 h 375135"/>
                <a:gd name="connsiteX39" fmla="*/ 197234 w 395045"/>
                <a:gd name="connsiteY39" fmla="*/ 247919 h 375135"/>
                <a:gd name="connsiteX0" fmla="*/ 197234 w 395045"/>
                <a:gd name="connsiteY0" fmla="*/ 247919 h 375135"/>
                <a:gd name="connsiteX1" fmla="*/ 213631 w 395045"/>
                <a:gd name="connsiteY1" fmla="*/ 259338 h 375135"/>
                <a:gd name="connsiteX2" fmla="*/ 222164 w 395045"/>
                <a:gd name="connsiteY2" fmla="*/ 239387 h 375135"/>
                <a:gd name="connsiteX3" fmla="*/ 384085 w 395045"/>
                <a:gd name="connsiteY3" fmla="*/ 375135 h 375135"/>
                <a:gd name="connsiteX4" fmla="*/ 384085 w 395045"/>
                <a:gd name="connsiteY4" fmla="*/ 375135 h 375135"/>
                <a:gd name="connsiteX5" fmla="*/ 392276 w 395045"/>
                <a:gd name="connsiteY5" fmla="*/ 359037 h 375135"/>
                <a:gd name="connsiteX6" fmla="*/ 383418 w 395045"/>
                <a:gd name="connsiteY6" fmla="*/ 329034 h 375135"/>
                <a:gd name="connsiteX7" fmla="*/ 295312 w 395045"/>
                <a:gd name="connsiteY7" fmla="*/ 240832 h 375135"/>
                <a:gd name="connsiteX8" fmla="*/ 295312 w 395045"/>
                <a:gd name="connsiteY8" fmla="*/ 240832 h 375135"/>
                <a:gd name="connsiteX9" fmla="*/ 295216 w 395045"/>
                <a:gd name="connsiteY9" fmla="*/ 240832 h 375135"/>
                <a:gd name="connsiteX10" fmla="*/ 293216 w 395045"/>
                <a:gd name="connsiteY10" fmla="*/ 237308 h 375135"/>
                <a:gd name="connsiteX11" fmla="*/ 277500 w 395045"/>
                <a:gd name="connsiteY11" fmla="*/ 218639 h 375135"/>
                <a:gd name="connsiteX12" fmla="*/ 211396 w 395045"/>
                <a:gd name="connsiteY12" fmla="*/ 152059 h 375135"/>
                <a:gd name="connsiteX13" fmla="*/ 199871 w 395045"/>
                <a:gd name="connsiteY13" fmla="*/ 140439 h 375135"/>
                <a:gd name="connsiteX14" fmla="*/ 158533 w 395045"/>
                <a:gd name="connsiteY14" fmla="*/ 99100 h 375135"/>
                <a:gd name="connsiteX15" fmla="*/ 100621 w 395045"/>
                <a:gd name="connsiteY15" fmla="*/ 44808 h 375135"/>
                <a:gd name="connsiteX16" fmla="*/ 63759 w 395045"/>
                <a:gd name="connsiteY16" fmla="*/ 7565 h 375135"/>
                <a:gd name="connsiteX17" fmla="*/ 40613 w 395045"/>
                <a:gd name="connsiteY17" fmla="*/ 3469 h 375135"/>
                <a:gd name="connsiteX18" fmla="*/ 38327 w 395045"/>
                <a:gd name="connsiteY18" fmla="*/ 10327 h 375135"/>
                <a:gd name="connsiteX19" fmla="*/ 33088 w 395045"/>
                <a:gd name="connsiteY19" fmla="*/ 9470 h 375135"/>
                <a:gd name="connsiteX20" fmla="*/ 11371 w 395045"/>
                <a:gd name="connsiteY20" fmla="*/ 38140 h 375135"/>
                <a:gd name="connsiteX21" fmla="*/ 10990 w 395045"/>
                <a:gd name="connsiteY21" fmla="*/ 41855 h 375135"/>
                <a:gd name="connsiteX22" fmla="*/ 11371 w 395045"/>
                <a:gd name="connsiteY22" fmla="*/ 38140 h 375135"/>
                <a:gd name="connsiteX23" fmla="*/ 2989 w 395045"/>
                <a:gd name="connsiteY23" fmla="*/ 51666 h 375135"/>
                <a:gd name="connsiteX24" fmla="*/ 2513 w 395045"/>
                <a:gd name="connsiteY24" fmla="*/ 54809 h 375135"/>
                <a:gd name="connsiteX25" fmla="*/ 2418 w 395045"/>
                <a:gd name="connsiteY25" fmla="*/ 54809 h 375135"/>
                <a:gd name="connsiteX26" fmla="*/ 2418 w 395045"/>
                <a:gd name="connsiteY26" fmla="*/ 54809 h 375135"/>
                <a:gd name="connsiteX27" fmla="*/ 418 w 395045"/>
                <a:gd name="connsiteY27" fmla="*/ 62048 h 375135"/>
                <a:gd name="connsiteX28" fmla="*/ 16610 w 395045"/>
                <a:gd name="connsiteY28" fmla="*/ 99386 h 375135"/>
                <a:gd name="connsiteX29" fmla="*/ 27754 w 395045"/>
                <a:gd name="connsiteY29" fmla="*/ 110340 h 375135"/>
                <a:gd name="connsiteX30" fmla="*/ 30136 w 395045"/>
                <a:gd name="connsiteY30" fmla="*/ 115483 h 375135"/>
                <a:gd name="connsiteX31" fmla="*/ 35279 w 395045"/>
                <a:gd name="connsiteY31" fmla="*/ 117674 h 375135"/>
                <a:gd name="connsiteX32" fmla="*/ 38041 w 395045"/>
                <a:gd name="connsiteY32" fmla="*/ 115769 h 375135"/>
                <a:gd name="connsiteX33" fmla="*/ 38041 w 395045"/>
                <a:gd name="connsiteY33" fmla="*/ 115769 h 375135"/>
                <a:gd name="connsiteX34" fmla="*/ 141959 w 395045"/>
                <a:gd name="connsiteY34" fmla="*/ 217686 h 375135"/>
                <a:gd name="connsiteX35" fmla="*/ 184437 w 395045"/>
                <a:gd name="connsiteY35" fmla="*/ 265586 h 375135"/>
                <a:gd name="connsiteX36" fmla="*/ 187499 w 395045"/>
                <a:gd name="connsiteY36" fmla="*/ 260148 h 375135"/>
                <a:gd name="connsiteX37" fmla="*/ 193478 w 395045"/>
                <a:gd name="connsiteY37" fmla="*/ 257471 h 375135"/>
                <a:gd name="connsiteX38" fmla="*/ 198412 w 395045"/>
                <a:gd name="connsiteY38" fmla="*/ 256038 h 375135"/>
                <a:gd name="connsiteX39" fmla="*/ 197234 w 395045"/>
                <a:gd name="connsiteY39" fmla="*/ 247919 h 375135"/>
                <a:gd name="connsiteX0" fmla="*/ 197234 w 395045"/>
                <a:gd name="connsiteY0" fmla="*/ 247919 h 375141"/>
                <a:gd name="connsiteX1" fmla="*/ 213631 w 395045"/>
                <a:gd name="connsiteY1" fmla="*/ 259338 h 375141"/>
                <a:gd name="connsiteX2" fmla="*/ 222164 w 395045"/>
                <a:gd name="connsiteY2" fmla="*/ 239387 h 375141"/>
                <a:gd name="connsiteX3" fmla="*/ 384085 w 395045"/>
                <a:gd name="connsiteY3" fmla="*/ 375135 h 375141"/>
                <a:gd name="connsiteX4" fmla="*/ 231456 w 395045"/>
                <a:gd name="connsiteY4" fmla="*/ 232789 h 375141"/>
                <a:gd name="connsiteX5" fmla="*/ 392276 w 395045"/>
                <a:gd name="connsiteY5" fmla="*/ 359037 h 375141"/>
                <a:gd name="connsiteX6" fmla="*/ 383418 w 395045"/>
                <a:gd name="connsiteY6" fmla="*/ 329034 h 375141"/>
                <a:gd name="connsiteX7" fmla="*/ 295312 w 395045"/>
                <a:gd name="connsiteY7" fmla="*/ 240832 h 375141"/>
                <a:gd name="connsiteX8" fmla="*/ 295312 w 395045"/>
                <a:gd name="connsiteY8" fmla="*/ 240832 h 375141"/>
                <a:gd name="connsiteX9" fmla="*/ 295216 w 395045"/>
                <a:gd name="connsiteY9" fmla="*/ 240832 h 375141"/>
                <a:gd name="connsiteX10" fmla="*/ 293216 w 395045"/>
                <a:gd name="connsiteY10" fmla="*/ 237308 h 375141"/>
                <a:gd name="connsiteX11" fmla="*/ 277500 w 395045"/>
                <a:gd name="connsiteY11" fmla="*/ 218639 h 375141"/>
                <a:gd name="connsiteX12" fmla="*/ 211396 w 395045"/>
                <a:gd name="connsiteY12" fmla="*/ 152059 h 375141"/>
                <a:gd name="connsiteX13" fmla="*/ 199871 w 395045"/>
                <a:gd name="connsiteY13" fmla="*/ 140439 h 375141"/>
                <a:gd name="connsiteX14" fmla="*/ 158533 w 395045"/>
                <a:gd name="connsiteY14" fmla="*/ 99100 h 375141"/>
                <a:gd name="connsiteX15" fmla="*/ 100621 w 395045"/>
                <a:gd name="connsiteY15" fmla="*/ 44808 h 375141"/>
                <a:gd name="connsiteX16" fmla="*/ 63759 w 395045"/>
                <a:gd name="connsiteY16" fmla="*/ 7565 h 375141"/>
                <a:gd name="connsiteX17" fmla="*/ 40613 w 395045"/>
                <a:gd name="connsiteY17" fmla="*/ 3469 h 375141"/>
                <a:gd name="connsiteX18" fmla="*/ 38327 w 395045"/>
                <a:gd name="connsiteY18" fmla="*/ 10327 h 375141"/>
                <a:gd name="connsiteX19" fmla="*/ 33088 w 395045"/>
                <a:gd name="connsiteY19" fmla="*/ 9470 h 375141"/>
                <a:gd name="connsiteX20" fmla="*/ 11371 w 395045"/>
                <a:gd name="connsiteY20" fmla="*/ 38140 h 375141"/>
                <a:gd name="connsiteX21" fmla="*/ 10990 w 395045"/>
                <a:gd name="connsiteY21" fmla="*/ 41855 h 375141"/>
                <a:gd name="connsiteX22" fmla="*/ 11371 w 395045"/>
                <a:gd name="connsiteY22" fmla="*/ 38140 h 375141"/>
                <a:gd name="connsiteX23" fmla="*/ 2989 w 395045"/>
                <a:gd name="connsiteY23" fmla="*/ 51666 h 375141"/>
                <a:gd name="connsiteX24" fmla="*/ 2513 w 395045"/>
                <a:gd name="connsiteY24" fmla="*/ 54809 h 375141"/>
                <a:gd name="connsiteX25" fmla="*/ 2418 w 395045"/>
                <a:gd name="connsiteY25" fmla="*/ 54809 h 375141"/>
                <a:gd name="connsiteX26" fmla="*/ 2418 w 395045"/>
                <a:gd name="connsiteY26" fmla="*/ 54809 h 375141"/>
                <a:gd name="connsiteX27" fmla="*/ 418 w 395045"/>
                <a:gd name="connsiteY27" fmla="*/ 62048 h 375141"/>
                <a:gd name="connsiteX28" fmla="*/ 16610 w 395045"/>
                <a:gd name="connsiteY28" fmla="*/ 99386 h 375141"/>
                <a:gd name="connsiteX29" fmla="*/ 27754 w 395045"/>
                <a:gd name="connsiteY29" fmla="*/ 110340 h 375141"/>
                <a:gd name="connsiteX30" fmla="*/ 30136 w 395045"/>
                <a:gd name="connsiteY30" fmla="*/ 115483 h 375141"/>
                <a:gd name="connsiteX31" fmla="*/ 35279 w 395045"/>
                <a:gd name="connsiteY31" fmla="*/ 117674 h 375141"/>
                <a:gd name="connsiteX32" fmla="*/ 38041 w 395045"/>
                <a:gd name="connsiteY32" fmla="*/ 115769 h 375141"/>
                <a:gd name="connsiteX33" fmla="*/ 38041 w 395045"/>
                <a:gd name="connsiteY33" fmla="*/ 115769 h 375141"/>
                <a:gd name="connsiteX34" fmla="*/ 141959 w 395045"/>
                <a:gd name="connsiteY34" fmla="*/ 217686 h 375141"/>
                <a:gd name="connsiteX35" fmla="*/ 184437 w 395045"/>
                <a:gd name="connsiteY35" fmla="*/ 265586 h 375141"/>
                <a:gd name="connsiteX36" fmla="*/ 187499 w 395045"/>
                <a:gd name="connsiteY36" fmla="*/ 260148 h 375141"/>
                <a:gd name="connsiteX37" fmla="*/ 193478 w 395045"/>
                <a:gd name="connsiteY37" fmla="*/ 257471 h 375141"/>
                <a:gd name="connsiteX38" fmla="*/ 198412 w 395045"/>
                <a:gd name="connsiteY38" fmla="*/ 256038 h 375141"/>
                <a:gd name="connsiteX39" fmla="*/ 197234 w 395045"/>
                <a:gd name="connsiteY39" fmla="*/ 247919 h 375141"/>
                <a:gd name="connsiteX0" fmla="*/ 197234 w 395045"/>
                <a:gd name="connsiteY0" fmla="*/ 247919 h 359241"/>
                <a:gd name="connsiteX1" fmla="*/ 213631 w 395045"/>
                <a:gd name="connsiteY1" fmla="*/ 259338 h 359241"/>
                <a:gd name="connsiteX2" fmla="*/ 222164 w 395045"/>
                <a:gd name="connsiteY2" fmla="*/ 239387 h 359241"/>
                <a:gd name="connsiteX3" fmla="*/ 225502 w 395045"/>
                <a:gd name="connsiteY3" fmla="*/ 238743 h 359241"/>
                <a:gd name="connsiteX4" fmla="*/ 231456 w 395045"/>
                <a:gd name="connsiteY4" fmla="*/ 232789 h 359241"/>
                <a:gd name="connsiteX5" fmla="*/ 392276 w 395045"/>
                <a:gd name="connsiteY5" fmla="*/ 359037 h 359241"/>
                <a:gd name="connsiteX6" fmla="*/ 383418 w 395045"/>
                <a:gd name="connsiteY6" fmla="*/ 329034 h 359241"/>
                <a:gd name="connsiteX7" fmla="*/ 295312 w 395045"/>
                <a:gd name="connsiteY7" fmla="*/ 240832 h 359241"/>
                <a:gd name="connsiteX8" fmla="*/ 295312 w 395045"/>
                <a:gd name="connsiteY8" fmla="*/ 240832 h 359241"/>
                <a:gd name="connsiteX9" fmla="*/ 295216 w 395045"/>
                <a:gd name="connsiteY9" fmla="*/ 240832 h 359241"/>
                <a:gd name="connsiteX10" fmla="*/ 293216 w 395045"/>
                <a:gd name="connsiteY10" fmla="*/ 237308 h 359241"/>
                <a:gd name="connsiteX11" fmla="*/ 277500 w 395045"/>
                <a:gd name="connsiteY11" fmla="*/ 218639 h 359241"/>
                <a:gd name="connsiteX12" fmla="*/ 211396 w 395045"/>
                <a:gd name="connsiteY12" fmla="*/ 152059 h 359241"/>
                <a:gd name="connsiteX13" fmla="*/ 199871 w 395045"/>
                <a:gd name="connsiteY13" fmla="*/ 140439 h 359241"/>
                <a:gd name="connsiteX14" fmla="*/ 158533 w 395045"/>
                <a:gd name="connsiteY14" fmla="*/ 99100 h 359241"/>
                <a:gd name="connsiteX15" fmla="*/ 100621 w 395045"/>
                <a:gd name="connsiteY15" fmla="*/ 44808 h 359241"/>
                <a:gd name="connsiteX16" fmla="*/ 63759 w 395045"/>
                <a:gd name="connsiteY16" fmla="*/ 7565 h 359241"/>
                <a:gd name="connsiteX17" fmla="*/ 40613 w 395045"/>
                <a:gd name="connsiteY17" fmla="*/ 3469 h 359241"/>
                <a:gd name="connsiteX18" fmla="*/ 38327 w 395045"/>
                <a:gd name="connsiteY18" fmla="*/ 10327 h 359241"/>
                <a:gd name="connsiteX19" fmla="*/ 33088 w 395045"/>
                <a:gd name="connsiteY19" fmla="*/ 9470 h 359241"/>
                <a:gd name="connsiteX20" fmla="*/ 11371 w 395045"/>
                <a:gd name="connsiteY20" fmla="*/ 38140 h 359241"/>
                <a:gd name="connsiteX21" fmla="*/ 10990 w 395045"/>
                <a:gd name="connsiteY21" fmla="*/ 41855 h 359241"/>
                <a:gd name="connsiteX22" fmla="*/ 11371 w 395045"/>
                <a:gd name="connsiteY22" fmla="*/ 38140 h 359241"/>
                <a:gd name="connsiteX23" fmla="*/ 2989 w 395045"/>
                <a:gd name="connsiteY23" fmla="*/ 51666 h 359241"/>
                <a:gd name="connsiteX24" fmla="*/ 2513 w 395045"/>
                <a:gd name="connsiteY24" fmla="*/ 54809 h 359241"/>
                <a:gd name="connsiteX25" fmla="*/ 2418 w 395045"/>
                <a:gd name="connsiteY25" fmla="*/ 54809 h 359241"/>
                <a:gd name="connsiteX26" fmla="*/ 2418 w 395045"/>
                <a:gd name="connsiteY26" fmla="*/ 54809 h 359241"/>
                <a:gd name="connsiteX27" fmla="*/ 418 w 395045"/>
                <a:gd name="connsiteY27" fmla="*/ 62048 h 359241"/>
                <a:gd name="connsiteX28" fmla="*/ 16610 w 395045"/>
                <a:gd name="connsiteY28" fmla="*/ 99386 h 359241"/>
                <a:gd name="connsiteX29" fmla="*/ 27754 w 395045"/>
                <a:gd name="connsiteY29" fmla="*/ 110340 h 359241"/>
                <a:gd name="connsiteX30" fmla="*/ 30136 w 395045"/>
                <a:gd name="connsiteY30" fmla="*/ 115483 h 359241"/>
                <a:gd name="connsiteX31" fmla="*/ 35279 w 395045"/>
                <a:gd name="connsiteY31" fmla="*/ 117674 h 359241"/>
                <a:gd name="connsiteX32" fmla="*/ 38041 w 395045"/>
                <a:gd name="connsiteY32" fmla="*/ 115769 h 359241"/>
                <a:gd name="connsiteX33" fmla="*/ 38041 w 395045"/>
                <a:gd name="connsiteY33" fmla="*/ 115769 h 359241"/>
                <a:gd name="connsiteX34" fmla="*/ 141959 w 395045"/>
                <a:gd name="connsiteY34" fmla="*/ 217686 h 359241"/>
                <a:gd name="connsiteX35" fmla="*/ 184437 w 395045"/>
                <a:gd name="connsiteY35" fmla="*/ 265586 h 359241"/>
                <a:gd name="connsiteX36" fmla="*/ 187499 w 395045"/>
                <a:gd name="connsiteY36" fmla="*/ 260148 h 359241"/>
                <a:gd name="connsiteX37" fmla="*/ 193478 w 395045"/>
                <a:gd name="connsiteY37" fmla="*/ 257471 h 359241"/>
                <a:gd name="connsiteX38" fmla="*/ 198412 w 395045"/>
                <a:gd name="connsiteY38" fmla="*/ 256038 h 359241"/>
                <a:gd name="connsiteX39" fmla="*/ 197234 w 395045"/>
                <a:gd name="connsiteY39" fmla="*/ 247919 h 359241"/>
                <a:gd name="connsiteX0" fmla="*/ 197234 w 384150"/>
                <a:gd name="connsiteY0" fmla="*/ 247919 h 329096"/>
                <a:gd name="connsiteX1" fmla="*/ 213631 w 384150"/>
                <a:gd name="connsiteY1" fmla="*/ 259338 h 329096"/>
                <a:gd name="connsiteX2" fmla="*/ 222164 w 384150"/>
                <a:gd name="connsiteY2" fmla="*/ 239387 h 329096"/>
                <a:gd name="connsiteX3" fmla="*/ 225502 w 384150"/>
                <a:gd name="connsiteY3" fmla="*/ 238743 h 329096"/>
                <a:gd name="connsiteX4" fmla="*/ 231456 w 384150"/>
                <a:gd name="connsiteY4" fmla="*/ 232789 h 329096"/>
                <a:gd name="connsiteX5" fmla="*/ 236941 w 384150"/>
                <a:gd name="connsiteY5" fmla="*/ 224810 h 329096"/>
                <a:gd name="connsiteX6" fmla="*/ 383418 w 384150"/>
                <a:gd name="connsiteY6" fmla="*/ 329034 h 329096"/>
                <a:gd name="connsiteX7" fmla="*/ 295312 w 384150"/>
                <a:gd name="connsiteY7" fmla="*/ 240832 h 329096"/>
                <a:gd name="connsiteX8" fmla="*/ 295312 w 384150"/>
                <a:gd name="connsiteY8" fmla="*/ 240832 h 329096"/>
                <a:gd name="connsiteX9" fmla="*/ 295216 w 384150"/>
                <a:gd name="connsiteY9" fmla="*/ 240832 h 329096"/>
                <a:gd name="connsiteX10" fmla="*/ 293216 w 384150"/>
                <a:gd name="connsiteY10" fmla="*/ 237308 h 329096"/>
                <a:gd name="connsiteX11" fmla="*/ 277500 w 384150"/>
                <a:gd name="connsiteY11" fmla="*/ 218639 h 329096"/>
                <a:gd name="connsiteX12" fmla="*/ 211396 w 384150"/>
                <a:gd name="connsiteY12" fmla="*/ 152059 h 329096"/>
                <a:gd name="connsiteX13" fmla="*/ 199871 w 384150"/>
                <a:gd name="connsiteY13" fmla="*/ 140439 h 329096"/>
                <a:gd name="connsiteX14" fmla="*/ 158533 w 384150"/>
                <a:gd name="connsiteY14" fmla="*/ 99100 h 329096"/>
                <a:gd name="connsiteX15" fmla="*/ 100621 w 384150"/>
                <a:gd name="connsiteY15" fmla="*/ 44808 h 329096"/>
                <a:gd name="connsiteX16" fmla="*/ 63759 w 384150"/>
                <a:gd name="connsiteY16" fmla="*/ 7565 h 329096"/>
                <a:gd name="connsiteX17" fmla="*/ 40613 w 384150"/>
                <a:gd name="connsiteY17" fmla="*/ 3469 h 329096"/>
                <a:gd name="connsiteX18" fmla="*/ 38327 w 384150"/>
                <a:gd name="connsiteY18" fmla="*/ 10327 h 329096"/>
                <a:gd name="connsiteX19" fmla="*/ 33088 w 384150"/>
                <a:gd name="connsiteY19" fmla="*/ 9470 h 329096"/>
                <a:gd name="connsiteX20" fmla="*/ 11371 w 384150"/>
                <a:gd name="connsiteY20" fmla="*/ 38140 h 329096"/>
                <a:gd name="connsiteX21" fmla="*/ 10990 w 384150"/>
                <a:gd name="connsiteY21" fmla="*/ 41855 h 329096"/>
                <a:gd name="connsiteX22" fmla="*/ 11371 w 384150"/>
                <a:gd name="connsiteY22" fmla="*/ 38140 h 329096"/>
                <a:gd name="connsiteX23" fmla="*/ 2989 w 384150"/>
                <a:gd name="connsiteY23" fmla="*/ 51666 h 329096"/>
                <a:gd name="connsiteX24" fmla="*/ 2513 w 384150"/>
                <a:gd name="connsiteY24" fmla="*/ 54809 h 329096"/>
                <a:gd name="connsiteX25" fmla="*/ 2418 w 384150"/>
                <a:gd name="connsiteY25" fmla="*/ 54809 h 329096"/>
                <a:gd name="connsiteX26" fmla="*/ 2418 w 384150"/>
                <a:gd name="connsiteY26" fmla="*/ 54809 h 329096"/>
                <a:gd name="connsiteX27" fmla="*/ 418 w 384150"/>
                <a:gd name="connsiteY27" fmla="*/ 62048 h 329096"/>
                <a:gd name="connsiteX28" fmla="*/ 16610 w 384150"/>
                <a:gd name="connsiteY28" fmla="*/ 99386 h 329096"/>
                <a:gd name="connsiteX29" fmla="*/ 27754 w 384150"/>
                <a:gd name="connsiteY29" fmla="*/ 110340 h 329096"/>
                <a:gd name="connsiteX30" fmla="*/ 30136 w 384150"/>
                <a:gd name="connsiteY30" fmla="*/ 115483 h 329096"/>
                <a:gd name="connsiteX31" fmla="*/ 35279 w 384150"/>
                <a:gd name="connsiteY31" fmla="*/ 117674 h 329096"/>
                <a:gd name="connsiteX32" fmla="*/ 38041 w 384150"/>
                <a:gd name="connsiteY32" fmla="*/ 115769 h 329096"/>
                <a:gd name="connsiteX33" fmla="*/ 38041 w 384150"/>
                <a:gd name="connsiteY33" fmla="*/ 115769 h 329096"/>
                <a:gd name="connsiteX34" fmla="*/ 141959 w 384150"/>
                <a:gd name="connsiteY34" fmla="*/ 217686 h 329096"/>
                <a:gd name="connsiteX35" fmla="*/ 184437 w 384150"/>
                <a:gd name="connsiteY35" fmla="*/ 265586 h 329096"/>
                <a:gd name="connsiteX36" fmla="*/ 187499 w 384150"/>
                <a:gd name="connsiteY36" fmla="*/ 260148 h 329096"/>
                <a:gd name="connsiteX37" fmla="*/ 193478 w 384150"/>
                <a:gd name="connsiteY37" fmla="*/ 257471 h 329096"/>
                <a:gd name="connsiteX38" fmla="*/ 198412 w 384150"/>
                <a:gd name="connsiteY38" fmla="*/ 256038 h 329096"/>
                <a:gd name="connsiteX39" fmla="*/ 197234 w 384150"/>
                <a:gd name="connsiteY39" fmla="*/ 247919 h 329096"/>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95312 w 296224"/>
                <a:gd name="connsiteY8" fmla="*/ 240832 h 269848"/>
                <a:gd name="connsiteX9" fmla="*/ 295216 w 296224"/>
                <a:gd name="connsiteY9" fmla="*/ 240832 h 269848"/>
                <a:gd name="connsiteX10" fmla="*/ 293216 w 296224"/>
                <a:gd name="connsiteY10" fmla="*/ 237308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8195"/>
                <a:gd name="connsiteY0" fmla="*/ 247919 h 269848"/>
                <a:gd name="connsiteX1" fmla="*/ 213631 w 298195"/>
                <a:gd name="connsiteY1" fmla="*/ 259338 h 269848"/>
                <a:gd name="connsiteX2" fmla="*/ 222164 w 298195"/>
                <a:gd name="connsiteY2" fmla="*/ 239387 h 269848"/>
                <a:gd name="connsiteX3" fmla="*/ 225502 w 298195"/>
                <a:gd name="connsiteY3" fmla="*/ 238743 h 269848"/>
                <a:gd name="connsiteX4" fmla="*/ 231456 w 298195"/>
                <a:gd name="connsiteY4" fmla="*/ 232789 h 269848"/>
                <a:gd name="connsiteX5" fmla="*/ 236941 w 298195"/>
                <a:gd name="connsiteY5" fmla="*/ 224810 h 269848"/>
                <a:gd name="connsiteX6" fmla="*/ 251897 w 298195"/>
                <a:gd name="connsiteY6" fmla="*/ 211585 h 269848"/>
                <a:gd name="connsiteX7" fmla="*/ 295312 w 298195"/>
                <a:gd name="connsiteY7" fmla="*/ 240832 h 269848"/>
                <a:gd name="connsiteX8" fmla="*/ 295312 w 298195"/>
                <a:gd name="connsiteY8" fmla="*/ 240832 h 269848"/>
                <a:gd name="connsiteX9" fmla="*/ 295216 w 298195"/>
                <a:gd name="connsiteY9" fmla="*/ 240832 h 269848"/>
                <a:gd name="connsiteX10" fmla="*/ 255329 w 298195"/>
                <a:gd name="connsiteY10" fmla="*/ 207540 h 269848"/>
                <a:gd name="connsiteX11" fmla="*/ 277500 w 298195"/>
                <a:gd name="connsiteY11" fmla="*/ 218639 h 269848"/>
                <a:gd name="connsiteX12" fmla="*/ 211396 w 298195"/>
                <a:gd name="connsiteY12" fmla="*/ 152059 h 269848"/>
                <a:gd name="connsiteX13" fmla="*/ 199871 w 298195"/>
                <a:gd name="connsiteY13" fmla="*/ 140439 h 269848"/>
                <a:gd name="connsiteX14" fmla="*/ 158533 w 298195"/>
                <a:gd name="connsiteY14" fmla="*/ 99100 h 269848"/>
                <a:gd name="connsiteX15" fmla="*/ 100621 w 298195"/>
                <a:gd name="connsiteY15" fmla="*/ 44808 h 269848"/>
                <a:gd name="connsiteX16" fmla="*/ 63759 w 298195"/>
                <a:gd name="connsiteY16" fmla="*/ 7565 h 269848"/>
                <a:gd name="connsiteX17" fmla="*/ 40613 w 298195"/>
                <a:gd name="connsiteY17" fmla="*/ 3469 h 269848"/>
                <a:gd name="connsiteX18" fmla="*/ 38327 w 298195"/>
                <a:gd name="connsiteY18" fmla="*/ 10327 h 269848"/>
                <a:gd name="connsiteX19" fmla="*/ 33088 w 298195"/>
                <a:gd name="connsiteY19" fmla="*/ 9470 h 269848"/>
                <a:gd name="connsiteX20" fmla="*/ 11371 w 298195"/>
                <a:gd name="connsiteY20" fmla="*/ 38140 h 269848"/>
                <a:gd name="connsiteX21" fmla="*/ 10990 w 298195"/>
                <a:gd name="connsiteY21" fmla="*/ 41855 h 269848"/>
                <a:gd name="connsiteX22" fmla="*/ 11371 w 298195"/>
                <a:gd name="connsiteY22" fmla="*/ 38140 h 269848"/>
                <a:gd name="connsiteX23" fmla="*/ 2989 w 298195"/>
                <a:gd name="connsiteY23" fmla="*/ 51666 h 269848"/>
                <a:gd name="connsiteX24" fmla="*/ 2513 w 298195"/>
                <a:gd name="connsiteY24" fmla="*/ 54809 h 269848"/>
                <a:gd name="connsiteX25" fmla="*/ 2418 w 298195"/>
                <a:gd name="connsiteY25" fmla="*/ 54809 h 269848"/>
                <a:gd name="connsiteX26" fmla="*/ 2418 w 298195"/>
                <a:gd name="connsiteY26" fmla="*/ 54809 h 269848"/>
                <a:gd name="connsiteX27" fmla="*/ 418 w 298195"/>
                <a:gd name="connsiteY27" fmla="*/ 62048 h 269848"/>
                <a:gd name="connsiteX28" fmla="*/ 16610 w 298195"/>
                <a:gd name="connsiteY28" fmla="*/ 99386 h 269848"/>
                <a:gd name="connsiteX29" fmla="*/ 27754 w 298195"/>
                <a:gd name="connsiteY29" fmla="*/ 110340 h 269848"/>
                <a:gd name="connsiteX30" fmla="*/ 30136 w 298195"/>
                <a:gd name="connsiteY30" fmla="*/ 115483 h 269848"/>
                <a:gd name="connsiteX31" fmla="*/ 35279 w 298195"/>
                <a:gd name="connsiteY31" fmla="*/ 117674 h 269848"/>
                <a:gd name="connsiteX32" fmla="*/ 38041 w 298195"/>
                <a:gd name="connsiteY32" fmla="*/ 115769 h 269848"/>
                <a:gd name="connsiteX33" fmla="*/ 38041 w 298195"/>
                <a:gd name="connsiteY33" fmla="*/ 115769 h 269848"/>
                <a:gd name="connsiteX34" fmla="*/ 141959 w 298195"/>
                <a:gd name="connsiteY34" fmla="*/ 217686 h 269848"/>
                <a:gd name="connsiteX35" fmla="*/ 184437 w 298195"/>
                <a:gd name="connsiteY35" fmla="*/ 265586 h 269848"/>
                <a:gd name="connsiteX36" fmla="*/ 187499 w 298195"/>
                <a:gd name="connsiteY36" fmla="*/ 260148 h 269848"/>
                <a:gd name="connsiteX37" fmla="*/ 193478 w 298195"/>
                <a:gd name="connsiteY37" fmla="*/ 257471 h 269848"/>
                <a:gd name="connsiteX38" fmla="*/ 198412 w 298195"/>
                <a:gd name="connsiteY38" fmla="*/ 256038 h 269848"/>
                <a:gd name="connsiteX39" fmla="*/ 197234 w 298195"/>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95312 w 296224"/>
                <a:gd name="connsiteY8" fmla="*/ 240832 h 269848"/>
                <a:gd name="connsiteX9" fmla="*/ 248670 w 296224"/>
                <a:gd name="connsiteY9" fmla="*/ 206193 h 269848"/>
                <a:gd name="connsiteX10" fmla="*/ 255329 w 296224"/>
                <a:gd name="connsiteY10" fmla="*/ 207540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51472 w 296224"/>
                <a:gd name="connsiteY8" fmla="*/ 211064 h 269848"/>
                <a:gd name="connsiteX9" fmla="*/ 248670 w 296224"/>
                <a:gd name="connsiteY9" fmla="*/ 206193 h 269848"/>
                <a:gd name="connsiteX10" fmla="*/ 255329 w 296224"/>
                <a:gd name="connsiteY10" fmla="*/ 207540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51472 w 296224"/>
                <a:gd name="connsiteY8" fmla="*/ 211064 h 269848"/>
                <a:gd name="connsiteX9" fmla="*/ 248670 w 296224"/>
                <a:gd name="connsiteY9" fmla="*/ 206193 h 269848"/>
                <a:gd name="connsiteX10" fmla="*/ 255329 w 296224"/>
                <a:gd name="connsiteY10" fmla="*/ 207540 h 269848"/>
                <a:gd name="connsiteX11" fmla="*/ 269923 w 296224"/>
                <a:gd name="connsiteY11" fmla="*/ 198072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71234"/>
                <a:gd name="connsiteY0" fmla="*/ 247919 h 269848"/>
                <a:gd name="connsiteX1" fmla="*/ 213631 w 271234"/>
                <a:gd name="connsiteY1" fmla="*/ 259338 h 269848"/>
                <a:gd name="connsiteX2" fmla="*/ 222164 w 271234"/>
                <a:gd name="connsiteY2" fmla="*/ 239387 h 269848"/>
                <a:gd name="connsiteX3" fmla="*/ 225502 w 271234"/>
                <a:gd name="connsiteY3" fmla="*/ 238743 h 269848"/>
                <a:gd name="connsiteX4" fmla="*/ 231456 w 271234"/>
                <a:gd name="connsiteY4" fmla="*/ 232789 h 269848"/>
                <a:gd name="connsiteX5" fmla="*/ 236941 w 271234"/>
                <a:gd name="connsiteY5" fmla="*/ 224810 h 269848"/>
                <a:gd name="connsiteX6" fmla="*/ 251897 w 271234"/>
                <a:gd name="connsiteY6" fmla="*/ 211585 h 269848"/>
                <a:gd name="connsiteX7" fmla="*/ 248224 w 271234"/>
                <a:gd name="connsiteY7" fmla="*/ 210523 h 269848"/>
                <a:gd name="connsiteX8" fmla="*/ 251472 w 271234"/>
                <a:gd name="connsiteY8" fmla="*/ 211064 h 269848"/>
                <a:gd name="connsiteX9" fmla="*/ 248670 w 271234"/>
                <a:gd name="connsiteY9" fmla="*/ 206193 h 269848"/>
                <a:gd name="connsiteX10" fmla="*/ 255329 w 271234"/>
                <a:gd name="connsiteY10" fmla="*/ 207540 h 269848"/>
                <a:gd name="connsiteX11" fmla="*/ 269923 w 271234"/>
                <a:gd name="connsiteY11" fmla="*/ 198072 h 269848"/>
                <a:gd name="connsiteX12" fmla="*/ 211396 w 271234"/>
                <a:gd name="connsiteY12" fmla="*/ 152059 h 269848"/>
                <a:gd name="connsiteX13" fmla="*/ 199871 w 271234"/>
                <a:gd name="connsiteY13" fmla="*/ 140439 h 269848"/>
                <a:gd name="connsiteX14" fmla="*/ 158533 w 271234"/>
                <a:gd name="connsiteY14" fmla="*/ 99100 h 269848"/>
                <a:gd name="connsiteX15" fmla="*/ 100621 w 271234"/>
                <a:gd name="connsiteY15" fmla="*/ 44808 h 269848"/>
                <a:gd name="connsiteX16" fmla="*/ 63759 w 271234"/>
                <a:gd name="connsiteY16" fmla="*/ 7565 h 269848"/>
                <a:gd name="connsiteX17" fmla="*/ 40613 w 271234"/>
                <a:gd name="connsiteY17" fmla="*/ 3469 h 269848"/>
                <a:gd name="connsiteX18" fmla="*/ 38327 w 271234"/>
                <a:gd name="connsiteY18" fmla="*/ 10327 h 269848"/>
                <a:gd name="connsiteX19" fmla="*/ 33088 w 271234"/>
                <a:gd name="connsiteY19" fmla="*/ 9470 h 269848"/>
                <a:gd name="connsiteX20" fmla="*/ 11371 w 271234"/>
                <a:gd name="connsiteY20" fmla="*/ 38140 h 269848"/>
                <a:gd name="connsiteX21" fmla="*/ 10990 w 271234"/>
                <a:gd name="connsiteY21" fmla="*/ 41855 h 269848"/>
                <a:gd name="connsiteX22" fmla="*/ 11371 w 271234"/>
                <a:gd name="connsiteY22" fmla="*/ 38140 h 269848"/>
                <a:gd name="connsiteX23" fmla="*/ 2989 w 271234"/>
                <a:gd name="connsiteY23" fmla="*/ 51666 h 269848"/>
                <a:gd name="connsiteX24" fmla="*/ 2513 w 271234"/>
                <a:gd name="connsiteY24" fmla="*/ 54809 h 269848"/>
                <a:gd name="connsiteX25" fmla="*/ 2418 w 271234"/>
                <a:gd name="connsiteY25" fmla="*/ 54809 h 269848"/>
                <a:gd name="connsiteX26" fmla="*/ 2418 w 271234"/>
                <a:gd name="connsiteY26" fmla="*/ 54809 h 269848"/>
                <a:gd name="connsiteX27" fmla="*/ 418 w 271234"/>
                <a:gd name="connsiteY27" fmla="*/ 62048 h 269848"/>
                <a:gd name="connsiteX28" fmla="*/ 16610 w 271234"/>
                <a:gd name="connsiteY28" fmla="*/ 99386 h 269848"/>
                <a:gd name="connsiteX29" fmla="*/ 27754 w 271234"/>
                <a:gd name="connsiteY29" fmla="*/ 110340 h 269848"/>
                <a:gd name="connsiteX30" fmla="*/ 30136 w 271234"/>
                <a:gd name="connsiteY30" fmla="*/ 115483 h 269848"/>
                <a:gd name="connsiteX31" fmla="*/ 35279 w 271234"/>
                <a:gd name="connsiteY31" fmla="*/ 117674 h 269848"/>
                <a:gd name="connsiteX32" fmla="*/ 38041 w 271234"/>
                <a:gd name="connsiteY32" fmla="*/ 115769 h 269848"/>
                <a:gd name="connsiteX33" fmla="*/ 38041 w 271234"/>
                <a:gd name="connsiteY33" fmla="*/ 115769 h 269848"/>
                <a:gd name="connsiteX34" fmla="*/ 141959 w 271234"/>
                <a:gd name="connsiteY34" fmla="*/ 217686 h 269848"/>
                <a:gd name="connsiteX35" fmla="*/ 184437 w 271234"/>
                <a:gd name="connsiteY35" fmla="*/ 265586 h 269848"/>
                <a:gd name="connsiteX36" fmla="*/ 187499 w 271234"/>
                <a:gd name="connsiteY36" fmla="*/ 260148 h 269848"/>
                <a:gd name="connsiteX37" fmla="*/ 193478 w 271234"/>
                <a:gd name="connsiteY37" fmla="*/ 257471 h 269848"/>
                <a:gd name="connsiteX38" fmla="*/ 198412 w 271234"/>
                <a:gd name="connsiteY38" fmla="*/ 256038 h 269848"/>
                <a:gd name="connsiteX39" fmla="*/ 197234 w 271234"/>
                <a:gd name="connsiteY39" fmla="*/ 247919 h 269848"/>
                <a:gd name="connsiteX0" fmla="*/ 197234 w 271234"/>
                <a:gd name="connsiteY0" fmla="*/ 247919 h 269848"/>
                <a:gd name="connsiteX1" fmla="*/ 213631 w 271234"/>
                <a:gd name="connsiteY1" fmla="*/ 259338 h 269848"/>
                <a:gd name="connsiteX2" fmla="*/ 222164 w 271234"/>
                <a:gd name="connsiteY2" fmla="*/ 239387 h 269848"/>
                <a:gd name="connsiteX3" fmla="*/ 225502 w 271234"/>
                <a:gd name="connsiteY3" fmla="*/ 238743 h 269848"/>
                <a:gd name="connsiteX4" fmla="*/ 231456 w 271234"/>
                <a:gd name="connsiteY4" fmla="*/ 232789 h 269848"/>
                <a:gd name="connsiteX5" fmla="*/ 236941 w 271234"/>
                <a:gd name="connsiteY5" fmla="*/ 224810 h 269848"/>
                <a:gd name="connsiteX6" fmla="*/ 251897 w 271234"/>
                <a:gd name="connsiteY6" fmla="*/ 211585 h 269848"/>
                <a:gd name="connsiteX7" fmla="*/ 248224 w 271234"/>
                <a:gd name="connsiteY7" fmla="*/ 210523 h 269848"/>
                <a:gd name="connsiteX8" fmla="*/ 251472 w 271234"/>
                <a:gd name="connsiteY8" fmla="*/ 211064 h 269848"/>
                <a:gd name="connsiteX9" fmla="*/ 248670 w 271234"/>
                <a:gd name="connsiteY9" fmla="*/ 206193 h 269848"/>
                <a:gd name="connsiteX10" fmla="*/ 255329 w 271234"/>
                <a:gd name="connsiteY10" fmla="*/ 215659 h 269848"/>
                <a:gd name="connsiteX11" fmla="*/ 269923 w 271234"/>
                <a:gd name="connsiteY11" fmla="*/ 198072 h 269848"/>
                <a:gd name="connsiteX12" fmla="*/ 211396 w 271234"/>
                <a:gd name="connsiteY12" fmla="*/ 152059 h 269848"/>
                <a:gd name="connsiteX13" fmla="*/ 199871 w 271234"/>
                <a:gd name="connsiteY13" fmla="*/ 140439 h 269848"/>
                <a:gd name="connsiteX14" fmla="*/ 158533 w 271234"/>
                <a:gd name="connsiteY14" fmla="*/ 99100 h 269848"/>
                <a:gd name="connsiteX15" fmla="*/ 100621 w 271234"/>
                <a:gd name="connsiteY15" fmla="*/ 44808 h 269848"/>
                <a:gd name="connsiteX16" fmla="*/ 63759 w 271234"/>
                <a:gd name="connsiteY16" fmla="*/ 7565 h 269848"/>
                <a:gd name="connsiteX17" fmla="*/ 40613 w 271234"/>
                <a:gd name="connsiteY17" fmla="*/ 3469 h 269848"/>
                <a:gd name="connsiteX18" fmla="*/ 38327 w 271234"/>
                <a:gd name="connsiteY18" fmla="*/ 10327 h 269848"/>
                <a:gd name="connsiteX19" fmla="*/ 33088 w 271234"/>
                <a:gd name="connsiteY19" fmla="*/ 9470 h 269848"/>
                <a:gd name="connsiteX20" fmla="*/ 11371 w 271234"/>
                <a:gd name="connsiteY20" fmla="*/ 38140 h 269848"/>
                <a:gd name="connsiteX21" fmla="*/ 10990 w 271234"/>
                <a:gd name="connsiteY21" fmla="*/ 41855 h 269848"/>
                <a:gd name="connsiteX22" fmla="*/ 11371 w 271234"/>
                <a:gd name="connsiteY22" fmla="*/ 38140 h 269848"/>
                <a:gd name="connsiteX23" fmla="*/ 2989 w 271234"/>
                <a:gd name="connsiteY23" fmla="*/ 51666 h 269848"/>
                <a:gd name="connsiteX24" fmla="*/ 2513 w 271234"/>
                <a:gd name="connsiteY24" fmla="*/ 54809 h 269848"/>
                <a:gd name="connsiteX25" fmla="*/ 2418 w 271234"/>
                <a:gd name="connsiteY25" fmla="*/ 54809 h 269848"/>
                <a:gd name="connsiteX26" fmla="*/ 2418 w 271234"/>
                <a:gd name="connsiteY26" fmla="*/ 54809 h 269848"/>
                <a:gd name="connsiteX27" fmla="*/ 418 w 271234"/>
                <a:gd name="connsiteY27" fmla="*/ 62048 h 269848"/>
                <a:gd name="connsiteX28" fmla="*/ 16610 w 271234"/>
                <a:gd name="connsiteY28" fmla="*/ 99386 h 269848"/>
                <a:gd name="connsiteX29" fmla="*/ 27754 w 271234"/>
                <a:gd name="connsiteY29" fmla="*/ 110340 h 269848"/>
                <a:gd name="connsiteX30" fmla="*/ 30136 w 271234"/>
                <a:gd name="connsiteY30" fmla="*/ 115483 h 269848"/>
                <a:gd name="connsiteX31" fmla="*/ 35279 w 271234"/>
                <a:gd name="connsiteY31" fmla="*/ 117674 h 269848"/>
                <a:gd name="connsiteX32" fmla="*/ 38041 w 271234"/>
                <a:gd name="connsiteY32" fmla="*/ 115769 h 269848"/>
                <a:gd name="connsiteX33" fmla="*/ 38041 w 271234"/>
                <a:gd name="connsiteY33" fmla="*/ 115769 h 269848"/>
                <a:gd name="connsiteX34" fmla="*/ 141959 w 271234"/>
                <a:gd name="connsiteY34" fmla="*/ 217686 h 269848"/>
                <a:gd name="connsiteX35" fmla="*/ 184437 w 271234"/>
                <a:gd name="connsiteY35" fmla="*/ 265586 h 269848"/>
                <a:gd name="connsiteX36" fmla="*/ 187499 w 271234"/>
                <a:gd name="connsiteY36" fmla="*/ 260148 h 269848"/>
                <a:gd name="connsiteX37" fmla="*/ 193478 w 271234"/>
                <a:gd name="connsiteY37" fmla="*/ 257471 h 269848"/>
                <a:gd name="connsiteX38" fmla="*/ 198412 w 271234"/>
                <a:gd name="connsiteY38" fmla="*/ 256038 h 269848"/>
                <a:gd name="connsiteX39" fmla="*/ 197234 w 271234"/>
                <a:gd name="connsiteY39" fmla="*/ 247919 h 269848"/>
                <a:gd name="connsiteX0" fmla="*/ 197234 w 270101"/>
                <a:gd name="connsiteY0" fmla="*/ 247919 h 269848"/>
                <a:gd name="connsiteX1" fmla="*/ 213631 w 270101"/>
                <a:gd name="connsiteY1" fmla="*/ 259338 h 269848"/>
                <a:gd name="connsiteX2" fmla="*/ 222164 w 270101"/>
                <a:gd name="connsiteY2" fmla="*/ 239387 h 269848"/>
                <a:gd name="connsiteX3" fmla="*/ 225502 w 270101"/>
                <a:gd name="connsiteY3" fmla="*/ 238743 h 269848"/>
                <a:gd name="connsiteX4" fmla="*/ 231456 w 270101"/>
                <a:gd name="connsiteY4" fmla="*/ 232789 h 269848"/>
                <a:gd name="connsiteX5" fmla="*/ 236941 w 270101"/>
                <a:gd name="connsiteY5" fmla="*/ 224810 h 269848"/>
                <a:gd name="connsiteX6" fmla="*/ 251897 w 270101"/>
                <a:gd name="connsiteY6" fmla="*/ 211585 h 269848"/>
                <a:gd name="connsiteX7" fmla="*/ 248224 w 270101"/>
                <a:gd name="connsiteY7" fmla="*/ 210523 h 269848"/>
                <a:gd name="connsiteX8" fmla="*/ 251472 w 270101"/>
                <a:gd name="connsiteY8" fmla="*/ 211064 h 269848"/>
                <a:gd name="connsiteX9" fmla="*/ 248670 w 270101"/>
                <a:gd name="connsiteY9" fmla="*/ 206193 h 269848"/>
                <a:gd name="connsiteX10" fmla="*/ 255329 w 270101"/>
                <a:gd name="connsiteY10" fmla="*/ 215659 h 269848"/>
                <a:gd name="connsiteX11" fmla="*/ 269923 w 270101"/>
                <a:gd name="connsiteY11" fmla="*/ 198072 h 269848"/>
                <a:gd name="connsiteX12" fmla="*/ 211396 w 270101"/>
                <a:gd name="connsiteY12" fmla="*/ 152059 h 269848"/>
                <a:gd name="connsiteX13" fmla="*/ 199871 w 270101"/>
                <a:gd name="connsiteY13" fmla="*/ 140439 h 269848"/>
                <a:gd name="connsiteX14" fmla="*/ 158533 w 270101"/>
                <a:gd name="connsiteY14" fmla="*/ 99100 h 269848"/>
                <a:gd name="connsiteX15" fmla="*/ 100621 w 270101"/>
                <a:gd name="connsiteY15" fmla="*/ 44808 h 269848"/>
                <a:gd name="connsiteX16" fmla="*/ 63759 w 270101"/>
                <a:gd name="connsiteY16" fmla="*/ 7565 h 269848"/>
                <a:gd name="connsiteX17" fmla="*/ 40613 w 270101"/>
                <a:gd name="connsiteY17" fmla="*/ 3469 h 269848"/>
                <a:gd name="connsiteX18" fmla="*/ 38327 w 270101"/>
                <a:gd name="connsiteY18" fmla="*/ 10327 h 269848"/>
                <a:gd name="connsiteX19" fmla="*/ 33088 w 270101"/>
                <a:gd name="connsiteY19" fmla="*/ 9470 h 269848"/>
                <a:gd name="connsiteX20" fmla="*/ 11371 w 270101"/>
                <a:gd name="connsiteY20" fmla="*/ 38140 h 269848"/>
                <a:gd name="connsiteX21" fmla="*/ 10990 w 270101"/>
                <a:gd name="connsiteY21" fmla="*/ 41855 h 269848"/>
                <a:gd name="connsiteX22" fmla="*/ 11371 w 270101"/>
                <a:gd name="connsiteY22" fmla="*/ 38140 h 269848"/>
                <a:gd name="connsiteX23" fmla="*/ 2989 w 270101"/>
                <a:gd name="connsiteY23" fmla="*/ 51666 h 269848"/>
                <a:gd name="connsiteX24" fmla="*/ 2513 w 270101"/>
                <a:gd name="connsiteY24" fmla="*/ 54809 h 269848"/>
                <a:gd name="connsiteX25" fmla="*/ 2418 w 270101"/>
                <a:gd name="connsiteY25" fmla="*/ 54809 h 269848"/>
                <a:gd name="connsiteX26" fmla="*/ 2418 w 270101"/>
                <a:gd name="connsiteY26" fmla="*/ 54809 h 269848"/>
                <a:gd name="connsiteX27" fmla="*/ 418 w 270101"/>
                <a:gd name="connsiteY27" fmla="*/ 62048 h 269848"/>
                <a:gd name="connsiteX28" fmla="*/ 16610 w 270101"/>
                <a:gd name="connsiteY28" fmla="*/ 99386 h 269848"/>
                <a:gd name="connsiteX29" fmla="*/ 27754 w 270101"/>
                <a:gd name="connsiteY29" fmla="*/ 110340 h 269848"/>
                <a:gd name="connsiteX30" fmla="*/ 30136 w 270101"/>
                <a:gd name="connsiteY30" fmla="*/ 115483 h 269848"/>
                <a:gd name="connsiteX31" fmla="*/ 35279 w 270101"/>
                <a:gd name="connsiteY31" fmla="*/ 117674 h 269848"/>
                <a:gd name="connsiteX32" fmla="*/ 38041 w 270101"/>
                <a:gd name="connsiteY32" fmla="*/ 115769 h 269848"/>
                <a:gd name="connsiteX33" fmla="*/ 38041 w 270101"/>
                <a:gd name="connsiteY33" fmla="*/ 115769 h 269848"/>
                <a:gd name="connsiteX34" fmla="*/ 141959 w 270101"/>
                <a:gd name="connsiteY34" fmla="*/ 217686 h 269848"/>
                <a:gd name="connsiteX35" fmla="*/ 184437 w 270101"/>
                <a:gd name="connsiteY35" fmla="*/ 265586 h 269848"/>
                <a:gd name="connsiteX36" fmla="*/ 187499 w 270101"/>
                <a:gd name="connsiteY36" fmla="*/ 260148 h 269848"/>
                <a:gd name="connsiteX37" fmla="*/ 193478 w 270101"/>
                <a:gd name="connsiteY37" fmla="*/ 257471 h 269848"/>
                <a:gd name="connsiteX38" fmla="*/ 198412 w 270101"/>
                <a:gd name="connsiteY38" fmla="*/ 256038 h 269848"/>
                <a:gd name="connsiteX39" fmla="*/ 197234 w 270101"/>
                <a:gd name="connsiteY39" fmla="*/ 247919 h 269848"/>
                <a:gd name="connsiteX0" fmla="*/ 197234 w 269952"/>
                <a:gd name="connsiteY0" fmla="*/ 247919 h 269848"/>
                <a:gd name="connsiteX1" fmla="*/ 213631 w 269952"/>
                <a:gd name="connsiteY1" fmla="*/ 259338 h 269848"/>
                <a:gd name="connsiteX2" fmla="*/ 222164 w 269952"/>
                <a:gd name="connsiteY2" fmla="*/ 239387 h 269848"/>
                <a:gd name="connsiteX3" fmla="*/ 225502 w 269952"/>
                <a:gd name="connsiteY3" fmla="*/ 238743 h 269848"/>
                <a:gd name="connsiteX4" fmla="*/ 231456 w 269952"/>
                <a:gd name="connsiteY4" fmla="*/ 232789 h 269848"/>
                <a:gd name="connsiteX5" fmla="*/ 236941 w 269952"/>
                <a:gd name="connsiteY5" fmla="*/ 224810 h 269848"/>
                <a:gd name="connsiteX6" fmla="*/ 251897 w 269952"/>
                <a:gd name="connsiteY6" fmla="*/ 211585 h 269848"/>
                <a:gd name="connsiteX7" fmla="*/ 248224 w 269952"/>
                <a:gd name="connsiteY7" fmla="*/ 210523 h 269848"/>
                <a:gd name="connsiteX8" fmla="*/ 251472 w 269952"/>
                <a:gd name="connsiteY8" fmla="*/ 211064 h 269848"/>
                <a:gd name="connsiteX9" fmla="*/ 248670 w 269952"/>
                <a:gd name="connsiteY9" fmla="*/ 206193 h 269848"/>
                <a:gd name="connsiteX10" fmla="*/ 255329 w 269952"/>
                <a:gd name="connsiteY10" fmla="*/ 215659 h 269848"/>
                <a:gd name="connsiteX11" fmla="*/ 269923 w 269952"/>
                <a:gd name="connsiteY11" fmla="*/ 198072 h 269848"/>
                <a:gd name="connsiteX12" fmla="*/ 211396 w 269952"/>
                <a:gd name="connsiteY12" fmla="*/ 152059 h 269848"/>
                <a:gd name="connsiteX13" fmla="*/ 199871 w 269952"/>
                <a:gd name="connsiteY13" fmla="*/ 140439 h 269848"/>
                <a:gd name="connsiteX14" fmla="*/ 158533 w 269952"/>
                <a:gd name="connsiteY14" fmla="*/ 99100 h 269848"/>
                <a:gd name="connsiteX15" fmla="*/ 100621 w 269952"/>
                <a:gd name="connsiteY15" fmla="*/ 44808 h 269848"/>
                <a:gd name="connsiteX16" fmla="*/ 63759 w 269952"/>
                <a:gd name="connsiteY16" fmla="*/ 7565 h 269848"/>
                <a:gd name="connsiteX17" fmla="*/ 40613 w 269952"/>
                <a:gd name="connsiteY17" fmla="*/ 3469 h 269848"/>
                <a:gd name="connsiteX18" fmla="*/ 38327 w 269952"/>
                <a:gd name="connsiteY18" fmla="*/ 10327 h 269848"/>
                <a:gd name="connsiteX19" fmla="*/ 33088 w 269952"/>
                <a:gd name="connsiteY19" fmla="*/ 9470 h 269848"/>
                <a:gd name="connsiteX20" fmla="*/ 11371 w 269952"/>
                <a:gd name="connsiteY20" fmla="*/ 38140 h 269848"/>
                <a:gd name="connsiteX21" fmla="*/ 10990 w 269952"/>
                <a:gd name="connsiteY21" fmla="*/ 41855 h 269848"/>
                <a:gd name="connsiteX22" fmla="*/ 11371 w 269952"/>
                <a:gd name="connsiteY22" fmla="*/ 38140 h 269848"/>
                <a:gd name="connsiteX23" fmla="*/ 2989 w 269952"/>
                <a:gd name="connsiteY23" fmla="*/ 51666 h 269848"/>
                <a:gd name="connsiteX24" fmla="*/ 2513 w 269952"/>
                <a:gd name="connsiteY24" fmla="*/ 54809 h 269848"/>
                <a:gd name="connsiteX25" fmla="*/ 2418 w 269952"/>
                <a:gd name="connsiteY25" fmla="*/ 54809 h 269848"/>
                <a:gd name="connsiteX26" fmla="*/ 2418 w 269952"/>
                <a:gd name="connsiteY26" fmla="*/ 54809 h 269848"/>
                <a:gd name="connsiteX27" fmla="*/ 418 w 269952"/>
                <a:gd name="connsiteY27" fmla="*/ 62048 h 269848"/>
                <a:gd name="connsiteX28" fmla="*/ 16610 w 269952"/>
                <a:gd name="connsiteY28" fmla="*/ 99386 h 269848"/>
                <a:gd name="connsiteX29" fmla="*/ 27754 w 269952"/>
                <a:gd name="connsiteY29" fmla="*/ 110340 h 269848"/>
                <a:gd name="connsiteX30" fmla="*/ 30136 w 269952"/>
                <a:gd name="connsiteY30" fmla="*/ 115483 h 269848"/>
                <a:gd name="connsiteX31" fmla="*/ 35279 w 269952"/>
                <a:gd name="connsiteY31" fmla="*/ 117674 h 269848"/>
                <a:gd name="connsiteX32" fmla="*/ 38041 w 269952"/>
                <a:gd name="connsiteY32" fmla="*/ 115769 h 269848"/>
                <a:gd name="connsiteX33" fmla="*/ 38041 w 269952"/>
                <a:gd name="connsiteY33" fmla="*/ 115769 h 269848"/>
                <a:gd name="connsiteX34" fmla="*/ 141959 w 269952"/>
                <a:gd name="connsiteY34" fmla="*/ 217686 h 269848"/>
                <a:gd name="connsiteX35" fmla="*/ 184437 w 269952"/>
                <a:gd name="connsiteY35" fmla="*/ 265586 h 269848"/>
                <a:gd name="connsiteX36" fmla="*/ 187499 w 269952"/>
                <a:gd name="connsiteY36" fmla="*/ 260148 h 269848"/>
                <a:gd name="connsiteX37" fmla="*/ 193478 w 269952"/>
                <a:gd name="connsiteY37" fmla="*/ 257471 h 269848"/>
                <a:gd name="connsiteX38" fmla="*/ 198412 w 269952"/>
                <a:gd name="connsiteY38" fmla="*/ 256038 h 269848"/>
                <a:gd name="connsiteX39" fmla="*/ 197234 w 269952"/>
                <a:gd name="connsiteY39" fmla="*/ 247919 h 269848"/>
                <a:gd name="connsiteX0" fmla="*/ 197234 w 271033"/>
                <a:gd name="connsiteY0" fmla="*/ 247919 h 269848"/>
                <a:gd name="connsiteX1" fmla="*/ 213631 w 271033"/>
                <a:gd name="connsiteY1" fmla="*/ 259338 h 269848"/>
                <a:gd name="connsiteX2" fmla="*/ 222164 w 271033"/>
                <a:gd name="connsiteY2" fmla="*/ 239387 h 269848"/>
                <a:gd name="connsiteX3" fmla="*/ 225502 w 271033"/>
                <a:gd name="connsiteY3" fmla="*/ 238743 h 269848"/>
                <a:gd name="connsiteX4" fmla="*/ 231456 w 271033"/>
                <a:gd name="connsiteY4" fmla="*/ 232789 h 269848"/>
                <a:gd name="connsiteX5" fmla="*/ 236941 w 271033"/>
                <a:gd name="connsiteY5" fmla="*/ 224810 h 269848"/>
                <a:gd name="connsiteX6" fmla="*/ 251897 w 271033"/>
                <a:gd name="connsiteY6" fmla="*/ 211585 h 269848"/>
                <a:gd name="connsiteX7" fmla="*/ 248224 w 271033"/>
                <a:gd name="connsiteY7" fmla="*/ 210523 h 269848"/>
                <a:gd name="connsiteX8" fmla="*/ 251472 w 271033"/>
                <a:gd name="connsiteY8" fmla="*/ 211064 h 269848"/>
                <a:gd name="connsiteX9" fmla="*/ 248670 w 271033"/>
                <a:gd name="connsiteY9" fmla="*/ 206193 h 269848"/>
                <a:gd name="connsiteX10" fmla="*/ 255329 w 271033"/>
                <a:gd name="connsiteY10" fmla="*/ 215659 h 269848"/>
                <a:gd name="connsiteX11" fmla="*/ 271005 w 271033"/>
                <a:gd name="connsiteY11" fmla="*/ 195366 h 269848"/>
                <a:gd name="connsiteX12" fmla="*/ 211396 w 271033"/>
                <a:gd name="connsiteY12" fmla="*/ 152059 h 269848"/>
                <a:gd name="connsiteX13" fmla="*/ 199871 w 271033"/>
                <a:gd name="connsiteY13" fmla="*/ 140439 h 269848"/>
                <a:gd name="connsiteX14" fmla="*/ 158533 w 271033"/>
                <a:gd name="connsiteY14" fmla="*/ 99100 h 269848"/>
                <a:gd name="connsiteX15" fmla="*/ 100621 w 271033"/>
                <a:gd name="connsiteY15" fmla="*/ 44808 h 269848"/>
                <a:gd name="connsiteX16" fmla="*/ 63759 w 271033"/>
                <a:gd name="connsiteY16" fmla="*/ 7565 h 269848"/>
                <a:gd name="connsiteX17" fmla="*/ 40613 w 271033"/>
                <a:gd name="connsiteY17" fmla="*/ 3469 h 269848"/>
                <a:gd name="connsiteX18" fmla="*/ 38327 w 271033"/>
                <a:gd name="connsiteY18" fmla="*/ 10327 h 269848"/>
                <a:gd name="connsiteX19" fmla="*/ 33088 w 271033"/>
                <a:gd name="connsiteY19" fmla="*/ 9470 h 269848"/>
                <a:gd name="connsiteX20" fmla="*/ 11371 w 271033"/>
                <a:gd name="connsiteY20" fmla="*/ 38140 h 269848"/>
                <a:gd name="connsiteX21" fmla="*/ 10990 w 271033"/>
                <a:gd name="connsiteY21" fmla="*/ 41855 h 269848"/>
                <a:gd name="connsiteX22" fmla="*/ 11371 w 271033"/>
                <a:gd name="connsiteY22" fmla="*/ 38140 h 269848"/>
                <a:gd name="connsiteX23" fmla="*/ 2989 w 271033"/>
                <a:gd name="connsiteY23" fmla="*/ 51666 h 269848"/>
                <a:gd name="connsiteX24" fmla="*/ 2513 w 271033"/>
                <a:gd name="connsiteY24" fmla="*/ 54809 h 269848"/>
                <a:gd name="connsiteX25" fmla="*/ 2418 w 271033"/>
                <a:gd name="connsiteY25" fmla="*/ 54809 h 269848"/>
                <a:gd name="connsiteX26" fmla="*/ 2418 w 271033"/>
                <a:gd name="connsiteY26" fmla="*/ 54809 h 269848"/>
                <a:gd name="connsiteX27" fmla="*/ 418 w 271033"/>
                <a:gd name="connsiteY27" fmla="*/ 62048 h 269848"/>
                <a:gd name="connsiteX28" fmla="*/ 16610 w 271033"/>
                <a:gd name="connsiteY28" fmla="*/ 99386 h 269848"/>
                <a:gd name="connsiteX29" fmla="*/ 27754 w 271033"/>
                <a:gd name="connsiteY29" fmla="*/ 110340 h 269848"/>
                <a:gd name="connsiteX30" fmla="*/ 30136 w 271033"/>
                <a:gd name="connsiteY30" fmla="*/ 115483 h 269848"/>
                <a:gd name="connsiteX31" fmla="*/ 35279 w 271033"/>
                <a:gd name="connsiteY31" fmla="*/ 117674 h 269848"/>
                <a:gd name="connsiteX32" fmla="*/ 38041 w 271033"/>
                <a:gd name="connsiteY32" fmla="*/ 115769 h 269848"/>
                <a:gd name="connsiteX33" fmla="*/ 38041 w 271033"/>
                <a:gd name="connsiteY33" fmla="*/ 115769 h 269848"/>
                <a:gd name="connsiteX34" fmla="*/ 141959 w 271033"/>
                <a:gd name="connsiteY34" fmla="*/ 217686 h 269848"/>
                <a:gd name="connsiteX35" fmla="*/ 184437 w 271033"/>
                <a:gd name="connsiteY35" fmla="*/ 265586 h 269848"/>
                <a:gd name="connsiteX36" fmla="*/ 187499 w 271033"/>
                <a:gd name="connsiteY36" fmla="*/ 260148 h 269848"/>
                <a:gd name="connsiteX37" fmla="*/ 193478 w 271033"/>
                <a:gd name="connsiteY37" fmla="*/ 257471 h 269848"/>
                <a:gd name="connsiteX38" fmla="*/ 198412 w 271033"/>
                <a:gd name="connsiteY38" fmla="*/ 256038 h 269848"/>
                <a:gd name="connsiteX39" fmla="*/ 197234 w 271033"/>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48224 w 271092"/>
                <a:gd name="connsiteY7" fmla="*/ 210523 h 269848"/>
                <a:gd name="connsiteX8" fmla="*/ 251472 w 271092"/>
                <a:gd name="connsiteY8" fmla="*/ 211064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48224 w 271092"/>
                <a:gd name="connsiteY7" fmla="*/ 210523 h 269848"/>
                <a:gd name="connsiteX8" fmla="*/ 236859 w 271092"/>
                <a:gd name="connsiteY8" fmla="*/ 221348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35775 w 271092"/>
                <a:gd name="connsiteY7" fmla="*/ 212688 h 269848"/>
                <a:gd name="connsiteX8" fmla="*/ 236859 w 271092"/>
                <a:gd name="connsiteY8" fmla="*/ 221348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2896"/>
                <a:gd name="connsiteY0" fmla="*/ 247919 h 269848"/>
                <a:gd name="connsiteX1" fmla="*/ 213631 w 272896"/>
                <a:gd name="connsiteY1" fmla="*/ 259338 h 269848"/>
                <a:gd name="connsiteX2" fmla="*/ 222164 w 272896"/>
                <a:gd name="connsiteY2" fmla="*/ 239387 h 269848"/>
                <a:gd name="connsiteX3" fmla="*/ 225502 w 272896"/>
                <a:gd name="connsiteY3" fmla="*/ 238743 h 269848"/>
                <a:gd name="connsiteX4" fmla="*/ 231456 w 272896"/>
                <a:gd name="connsiteY4" fmla="*/ 232789 h 269848"/>
                <a:gd name="connsiteX5" fmla="*/ 236941 w 272896"/>
                <a:gd name="connsiteY5" fmla="*/ 224810 h 269848"/>
                <a:gd name="connsiteX6" fmla="*/ 251897 w 272896"/>
                <a:gd name="connsiteY6" fmla="*/ 211585 h 269848"/>
                <a:gd name="connsiteX7" fmla="*/ 235775 w 272896"/>
                <a:gd name="connsiteY7" fmla="*/ 212688 h 269848"/>
                <a:gd name="connsiteX8" fmla="*/ 236859 w 272896"/>
                <a:gd name="connsiteY8" fmla="*/ 221348 h 269848"/>
                <a:gd name="connsiteX9" fmla="*/ 248670 w 272896"/>
                <a:gd name="connsiteY9" fmla="*/ 206193 h 269848"/>
                <a:gd name="connsiteX10" fmla="*/ 261283 w 272896"/>
                <a:gd name="connsiteY10" fmla="*/ 207540 h 269848"/>
                <a:gd name="connsiteX11" fmla="*/ 271005 w 272896"/>
                <a:gd name="connsiteY11" fmla="*/ 195366 h 269848"/>
                <a:gd name="connsiteX12" fmla="*/ 211396 w 272896"/>
                <a:gd name="connsiteY12" fmla="*/ 152059 h 269848"/>
                <a:gd name="connsiteX13" fmla="*/ 199871 w 272896"/>
                <a:gd name="connsiteY13" fmla="*/ 140439 h 269848"/>
                <a:gd name="connsiteX14" fmla="*/ 158533 w 272896"/>
                <a:gd name="connsiteY14" fmla="*/ 99100 h 269848"/>
                <a:gd name="connsiteX15" fmla="*/ 100621 w 272896"/>
                <a:gd name="connsiteY15" fmla="*/ 44808 h 269848"/>
                <a:gd name="connsiteX16" fmla="*/ 63759 w 272896"/>
                <a:gd name="connsiteY16" fmla="*/ 7565 h 269848"/>
                <a:gd name="connsiteX17" fmla="*/ 40613 w 272896"/>
                <a:gd name="connsiteY17" fmla="*/ 3469 h 269848"/>
                <a:gd name="connsiteX18" fmla="*/ 38327 w 272896"/>
                <a:gd name="connsiteY18" fmla="*/ 10327 h 269848"/>
                <a:gd name="connsiteX19" fmla="*/ 33088 w 272896"/>
                <a:gd name="connsiteY19" fmla="*/ 9470 h 269848"/>
                <a:gd name="connsiteX20" fmla="*/ 11371 w 272896"/>
                <a:gd name="connsiteY20" fmla="*/ 38140 h 269848"/>
                <a:gd name="connsiteX21" fmla="*/ 10990 w 272896"/>
                <a:gd name="connsiteY21" fmla="*/ 41855 h 269848"/>
                <a:gd name="connsiteX22" fmla="*/ 11371 w 272896"/>
                <a:gd name="connsiteY22" fmla="*/ 38140 h 269848"/>
                <a:gd name="connsiteX23" fmla="*/ 2989 w 272896"/>
                <a:gd name="connsiteY23" fmla="*/ 51666 h 269848"/>
                <a:gd name="connsiteX24" fmla="*/ 2513 w 272896"/>
                <a:gd name="connsiteY24" fmla="*/ 54809 h 269848"/>
                <a:gd name="connsiteX25" fmla="*/ 2418 w 272896"/>
                <a:gd name="connsiteY25" fmla="*/ 54809 h 269848"/>
                <a:gd name="connsiteX26" fmla="*/ 2418 w 272896"/>
                <a:gd name="connsiteY26" fmla="*/ 54809 h 269848"/>
                <a:gd name="connsiteX27" fmla="*/ 418 w 272896"/>
                <a:gd name="connsiteY27" fmla="*/ 62048 h 269848"/>
                <a:gd name="connsiteX28" fmla="*/ 16610 w 272896"/>
                <a:gd name="connsiteY28" fmla="*/ 99386 h 269848"/>
                <a:gd name="connsiteX29" fmla="*/ 27754 w 272896"/>
                <a:gd name="connsiteY29" fmla="*/ 110340 h 269848"/>
                <a:gd name="connsiteX30" fmla="*/ 30136 w 272896"/>
                <a:gd name="connsiteY30" fmla="*/ 115483 h 269848"/>
                <a:gd name="connsiteX31" fmla="*/ 35279 w 272896"/>
                <a:gd name="connsiteY31" fmla="*/ 117674 h 269848"/>
                <a:gd name="connsiteX32" fmla="*/ 38041 w 272896"/>
                <a:gd name="connsiteY32" fmla="*/ 115769 h 269848"/>
                <a:gd name="connsiteX33" fmla="*/ 38041 w 272896"/>
                <a:gd name="connsiteY33" fmla="*/ 115769 h 269848"/>
                <a:gd name="connsiteX34" fmla="*/ 141959 w 272896"/>
                <a:gd name="connsiteY34" fmla="*/ 217686 h 269848"/>
                <a:gd name="connsiteX35" fmla="*/ 184437 w 272896"/>
                <a:gd name="connsiteY35" fmla="*/ 265586 h 269848"/>
                <a:gd name="connsiteX36" fmla="*/ 187499 w 272896"/>
                <a:gd name="connsiteY36" fmla="*/ 260148 h 269848"/>
                <a:gd name="connsiteX37" fmla="*/ 193478 w 272896"/>
                <a:gd name="connsiteY37" fmla="*/ 257471 h 269848"/>
                <a:gd name="connsiteX38" fmla="*/ 198412 w 272896"/>
                <a:gd name="connsiteY38" fmla="*/ 256038 h 269848"/>
                <a:gd name="connsiteX39" fmla="*/ 197234 w 272896"/>
                <a:gd name="connsiteY39" fmla="*/ 247919 h 269848"/>
                <a:gd name="connsiteX0" fmla="*/ 197234 w 273322"/>
                <a:gd name="connsiteY0" fmla="*/ 247919 h 269848"/>
                <a:gd name="connsiteX1" fmla="*/ 213631 w 273322"/>
                <a:gd name="connsiteY1" fmla="*/ 259338 h 269848"/>
                <a:gd name="connsiteX2" fmla="*/ 222164 w 273322"/>
                <a:gd name="connsiteY2" fmla="*/ 239387 h 269848"/>
                <a:gd name="connsiteX3" fmla="*/ 225502 w 273322"/>
                <a:gd name="connsiteY3" fmla="*/ 238743 h 269848"/>
                <a:gd name="connsiteX4" fmla="*/ 231456 w 273322"/>
                <a:gd name="connsiteY4" fmla="*/ 232789 h 269848"/>
                <a:gd name="connsiteX5" fmla="*/ 236941 w 273322"/>
                <a:gd name="connsiteY5" fmla="*/ 224810 h 269848"/>
                <a:gd name="connsiteX6" fmla="*/ 251897 w 273322"/>
                <a:gd name="connsiteY6" fmla="*/ 211585 h 269848"/>
                <a:gd name="connsiteX7" fmla="*/ 235775 w 273322"/>
                <a:gd name="connsiteY7" fmla="*/ 212688 h 269848"/>
                <a:gd name="connsiteX8" fmla="*/ 236859 w 273322"/>
                <a:gd name="connsiteY8" fmla="*/ 221348 h 269848"/>
                <a:gd name="connsiteX9" fmla="*/ 248670 w 273322"/>
                <a:gd name="connsiteY9" fmla="*/ 206193 h 269848"/>
                <a:gd name="connsiteX10" fmla="*/ 261283 w 273322"/>
                <a:gd name="connsiteY10" fmla="*/ 207540 h 269848"/>
                <a:gd name="connsiteX11" fmla="*/ 271005 w 273322"/>
                <a:gd name="connsiteY11" fmla="*/ 195366 h 269848"/>
                <a:gd name="connsiteX12" fmla="*/ 211396 w 273322"/>
                <a:gd name="connsiteY12" fmla="*/ 152059 h 269848"/>
                <a:gd name="connsiteX13" fmla="*/ 199871 w 273322"/>
                <a:gd name="connsiteY13" fmla="*/ 140439 h 269848"/>
                <a:gd name="connsiteX14" fmla="*/ 158533 w 273322"/>
                <a:gd name="connsiteY14" fmla="*/ 99100 h 269848"/>
                <a:gd name="connsiteX15" fmla="*/ 100621 w 273322"/>
                <a:gd name="connsiteY15" fmla="*/ 44808 h 269848"/>
                <a:gd name="connsiteX16" fmla="*/ 63759 w 273322"/>
                <a:gd name="connsiteY16" fmla="*/ 7565 h 269848"/>
                <a:gd name="connsiteX17" fmla="*/ 40613 w 273322"/>
                <a:gd name="connsiteY17" fmla="*/ 3469 h 269848"/>
                <a:gd name="connsiteX18" fmla="*/ 38327 w 273322"/>
                <a:gd name="connsiteY18" fmla="*/ 10327 h 269848"/>
                <a:gd name="connsiteX19" fmla="*/ 33088 w 273322"/>
                <a:gd name="connsiteY19" fmla="*/ 9470 h 269848"/>
                <a:gd name="connsiteX20" fmla="*/ 11371 w 273322"/>
                <a:gd name="connsiteY20" fmla="*/ 38140 h 269848"/>
                <a:gd name="connsiteX21" fmla="*/ 10990 w 273322"/>
                <a:gd name="connsiteY21" fmla="*/ 41855 h 269848"/>
                <a:gd name="connsiteX22" fmla="*/ 11371 w 273322"/>
                <a:gd name="connsiteY22" fmla="*/ 38140 h 269848"/>
                <a:gd name="connsiteX23" fmla="*/ 2989 w 273322"/>
                <a:gd name="connsiteY23" fmla="*/ 51666 h 269848"/>
                <a:gd name="connsiteX24" fmla="*/ 2513 w 273322"/>
                <a:gd name="connsiteY24" fmla="*/ 54809 h 269848"/>
                <a:gd name="connsiteX25" fmla="*/ 2418 w 273322"/>
                <a:gd name="connsiteY25" fmla="*/ 54809 h 269848"/>
                <a:gd name="connsiteX26" fmla="*/ 2418 w 273322"/>
                <a:gd name="connsiteY26" fmla="*/ 54809 h 269848"/>
                <a:gd name="connsiteX27" fmla="*/ 418 w 273322"/>
                <a:gd name="connsiteY27" fmla="*/ 62048 h 269848"/>
                <a:gd name="connsiteX28" fmla="*/ 16610 w 273322"/>
                <a:gd name="connsiteY28" fmla="*/ 99386 h 269848"/>
                <a:gd name="connsiteX29" fmla="*/ 27754 w 273322"/>
                <a:gd name="connsiteY29" fmla="*/ 110340 h 269848"/>
                <a:gd name="connsiteX30" fmla="*/ 30136 w 273322"/>
                <a:gd name="connsiteY30" fmla="*/ 115483 h 269848"/>
                <a:gd name="connsiteX31" fmla="*/ 35279 w 273322"/>
                <a:gd name="connsiteY31" fmla="*/ 117674 h 269848"/>
                <a:gd name="connsiteX32" fmla="*/ 38041 w 273322"/>
                <a:gd name="connsiteY32" fmla="*/ 115769 h 269848"/>
                <a:gd name="connsiteX33" fmla="*/ 38041 w 273322"/>
                <a:gd name="connsiteY33" fmla="*/ 115769 h 269848"/>
                <a:gd name="connsiteX34" fmla="*/ 141959 w 273322"/>
                <a:gd name="connsiteY34" fmla="*/ 217686 h 269848"/>
                <a:gd name="connsiteX35" fmla="*/ 184437 w 273322"/>
                <a:gd name="connsiteY35" fmla="*/ 265586 h 269848"/>
                <a:gd name="connsiteX36" fmla="*/ 187499 w 273322"/>
                <a:gd name="connsiteY36" fmla="*/ 260148 h 269848"/>
                <a:gd name="connsiteX37" fmla="*/ 193478 w 273322"/>
                <a:gd name="connsiteY37" fmla="*/ 257471 h 269848"/>
                <a:gd name="connsiteX38" fmla="*/ 198412 w 273322"/>
                <a:gd name="connsiteY38" fmla="*/ 256038 h 269848"/>
                <a:gd name="connsiteX39" fmla="*/ 197234 w 273322"/>
                <a:gd name="connsiteY39" fmla="*/ 247919 h 269848"/>
                <a:gd name="connsiteX0" fmla="*/ 197234 w 269084"/>
                <a:gd name="connsiteY0" fmla="*/ 247919 h 269848"/>
                <a:gd name="connsiteX1" fmla="*/ 213631 w 269084"/>
                <a:gd name="connsiteY1" fmla="*/ 259338 h 269848"/>
                <a:gd name="connsiteX2" fmla="*/ 222164 w 269084"/>
                <a:gd name="connsiteY2" fmla="*/ 239387 h 269848"/>
                <a:gd name="connsiteX3" fmla="*/ 225502 w 269084"/>
                <a:gd name="connsiteY3" fmla="*/ 238743 h 269848"/>
                <a:gd name="connsiteX4" fmla="*/ 231456 w 269084"/>
                <a:gd name="connsiteY4" fmla="*/ 232789 h 269848"/>
                <a:gd name="connsiteX5" fmla="*/ 236941 w 269084"/>
                <a:gd name="connsiteY5" fmla="*/ 224810 h 269848"/>
                <a:gd name="connsiteX6" fmla="*/ 251897 w 269084"/>
                <a:gd name="connsiteY6" fmla="*/ 211585 h 269848"/>
                <a:gd name="connsiteX7" fmla="*/ 235775 w 269084"/>
                <a:gd name="connsiteY7" fmla="*/ 212688 h 269848"/>
                <a:gd name="connsiteX8" fmla="*/ 236859 w 269084"/>
                <a:gd name="connsiteY8" fmla="*/ 221348 h 269848"/>
                <a:gd name="connsiteX9" fmla="*/ 248670 w 269084"/>
                <a:gd name="connsiteY9" fmla="*/ 206193 h 269848"/>
                <a:gd name="connsiteX10" fmla="*/ 261283 w 269084"/>
                <a:gd name="connsiteY10" fmla="*/ 207540 h 269848"/>
                <a:gd name="connsiteX11" fmla="*/ 266134 w 269084"/>
                <a:gd name="connsiteY11" fmla="*/ 189954 h 269848"/>
                <a:gd name="connsiteX12" fmla="*/ 211396 w 269084"/>
                <a:gd name="connsiteY12" fmla="*/ 152059 h 269848"/>
                <a:gd name="connsiteX13" fmla="*/ 199871 w 269084"/>
                <a:gd name="connsiteY13" fmla="*/ 140439 h 269848"/>
                <a:gd name="connsiteX14" fmla="*/ 158533 w 269084"/>
                <a:gd name="connsiteY14" fmla="*/ 99100 h 269848"/>
                <a:gd name="connsiteX15" fmla="*/ 100621 w 269084"/>
                <a:gd name="connsiteY15" fmla="*/ 44808 h 269848"/>
                <a:gd name="connsiteX16" fmla="*/ 63759 w 269084"/>
                <a:gd name="connsiteY16" fmla="*/ 7565 h 269848"/>
                <a:gd name="connsiteX17" fmla="*/ 40613 w 269084"/>
                <a:gd name="connsiteY17" fmla="*/ 3469 h 269848"/>
                <a:gd name="connsiteX18" fmla="*/ 38327 w 269084"/>
                <a:gd name="connsiteY18" fmla="*/ 10327 h 269848"/>
                <a:gd name="connsiteX19" fmla="*/ 33088 w 269084"/>
                <a:gd name="connsiteY19" fmla="*/ 9470 h 269848"/>
                <a:gd name="connsiteX20" fmla="*/ 11371 w 269084"/>
                <a:gd name="connsiteY20" fmla="*/ 38140 h 269848"/>
                <a:gd name="connsiteX21" fmla="*/ 10990 w 269084"/>
                <a:gd name="connsiteY21" fmla="*/ 41855 h 269848"/>
                <a:gd name="connsiteX22" fmla="*/ 11371 w 269084"/>
                <a:gd name="connsiteY22" fmla="*/ 38140 h 269848"/>
                <a:gd name="connsiteX23" fmla="*/ 2989 w 269084"/>
                <a:gd name="connsiteY23" fmla="*/ 51666 h 269848"/>
                <a:gd name="connsiteX24" fmla="*/ 2513 w 269084"/>
                <a:gd name="connsiteY24" fmla="*/ 54809 h 269848"/>
                <a:gd name="connsiteX25" fmla="*/ 2418 w 269084"/>
                <a:gd name="connsiteY25" fmla="*/ 54809 h 269848"/>
                <a:gd name="connsiteX26" fmla="*/ 2418 w 269084"/>
                <a:gd name="connsiteY26" fmla="*/ 54809 h 269848"/>
                <a:gd name="connsiteX27" fmla="*/ 418 w 269084"/>
                <a:gd name="connsiteY27" fmla="*/ 62048 h 269848"/>
                <a:gd name="connsiteX28" fmla="*/ 16610 w 269084"/>
                <a:gd name="connsiteY28" fmla="*/ 99386 h 269848"/>
                <a:gd name="connsiteX29" fmla="*/ 27754 w 269084"/>
                <a:gd name="connsiteY29" fmla="*/ 110340 h 269848"/>
                <a:gd name="connsiteX30" fmla="*/ 30136 w 269084"/>
                <a:gd name="connsiteY30" fmla="*/ 115483 h 269848"/>
                <a:gd name="connsiteX31" fmla="*/ 35279 w 269084"/>
                <a:gd name="connsiteY31" fmla="*/ 117674 h 269848"/>
                <a:gd name="connsiteX32" fmla="*/ 38041 w 269084"/>
                <a:gd name="connsiteY32" fmla="*/ 115769 h 269848"/>
                <a:gd name="connsiteX33" fmla="*/ 38041 w 269084"/>
                <a:gd name="connsiteY33" fmla="*/ 115769 h 269848"/>
                <a:gd name="connsiteX34" fmla="*/ 141959 w 269084"/>
                <a:gd name="connsiteY34" fmla="*/ 217686 h 269848"/>
                <a:gd name="connsiteX35" fmla="*/ 184437 w 269084"/>
                <a:gd name="connsiteY35" fmla="*/ 265586 h 269848"/>
                <a:gd name="connsiteX36" fmla="*/ 187499 w 269084"/>
                <a:gd name="connsiteY36" fmla="*/ 260148 h 269848"/>
                <a:gd name="connsiteX37" fmla="*/ 193478 w 269084"/>
                <a:gd name="connsiteY37" fmla="*/ 257471 h 269848"/>
                <a:gd name="connsiteX38" fmla="*/ 198412 w 269084"/>
                <a:gd name="connsiteY38" fmla="*/ 256038 h 269848"/>
                <a:gd name="connsiteX39" fmla="*/ 197234 w 269084"/>
                <a:gd name="connsiteY39" fmla="*/ 247919 h 26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9084" h="269848">
                  <a:moveTo>
                    <a:pt x="197234" y="247919"/>
                  </a:moveTo>
                  <a:cubicBezTo>
                    <a:pt x="202854" y="247634"/>
                    <a:pt x="209476" y="260760"/>
                    <a:pt x="213631" y="259338"/>
                  </a:cubicBezTo>
                  <a:cubicBezTo>
                    <a:pt x="217786" y="257916"/>
                    <a:pt x="218354" y="244530"/>
                    <a:pt x="222164" y="239387"/>
                  </a:cubicBezTo>
                  <a:cubicBezTo>
                    <a:pt x="222736" y="236434"/>
                    <a:pt x="223953" y="239843"/>
                    <a:pt x="225502" y="238743"/>
                  </a:cubicBezTo>
                  <a:cubicBezTo>
                    <a:pt x="227051" y="237643"/>
                    <a:pt x="229550" y="235111"/>
                    <a:pt x="231456" y="232789"/>
                  </a:cubicBezTo>
                  <a:cubicBezTo>
                    <a:pt x="233362" y="230467"/>
                    <a:pt x="234560" y="230430"/>
                    <a:pt x="236941" y="224810"/>
                  </a:cubicBezTo>
                  <a:cubicBezTo>
                    <a:pt x="241989" y="212428"/>
                    <a:pt x="252091" y="213605"/>
                    <a:pt x="251897" y="211585"/>
                  </a:cubicBezTo>
                  <a:cubicBezTo>
                    <a:pt x="251703" y="209565"/>
                    <a:pt x="243300" y="220213"/>
                    <a:pt x="235775" y="212688"/>
                  </a:cubicBezTo>
                  <a:lnTo>
                    <a:pt x="236859" y="221348"/>
                  </a:lnTo>
                  <a:cubicBezTo>
                    <a:pt x="236827" y="221348"/>
                    <a:pt x="244599" y="208494"/>
                    <a:pt x="248670" y="206193"/>
                  </a:cubicBezTo>
                  <a:cubicBezTo>
                    <a:pt x="252741" y="203892"/>
                    <a:pt x="262140" y="208683"/>
                    <a:pt x="261283" y="207540"/>
                  </a:cubicBezTo>
                  <a:cubicBezTo>
                    <a:pt x="262695" y="203834"/>
                    <a:pt x="274449" y="199201"/>
                    <a:pt x="266134" y="189954"/>
                  </a:cubicBezTo>
                  <a:cubicBezTo>
                    <a:pt x="257819" y="180707"/>
                    <a:pt x="222541" y="163299"/>
                    <a:pt x="211396" y="152059"/>
                  </a:cubicBezTo>
                  <a:cubicBezTo>
                    <a:pt x="207586" y="148154"/>
                    <a:pt x="203681" y="144344"/>
                    <a:pt x="199871" y="140439"/>
                  </a:cubicBezTo>
                  <a:cubicBezTo>
                    <a:pt x="196633" y="133581"/>
                    <a:pt x="165200" y="102434"/>
                    <a:pt x="158533" y="99100"/>
                  </a:cubicBezTo>
                  <a:cubicBezTo>
                    <a:pt x="150151" y="91956"/>
                    <a:pt x="109003" y="51951"/>
                    <a:pt x="100621" y="44808"/>
                  </a:cubicBezTo>
                  <a:cubicBezTo>
                    <a:pt x="86428" y="25567"/>
                    <a:pt x="81666" y="23186"/>
                    <a:pt x="63759" y="7565"/>
                  </a:cubicBezTo>
                  <a:cubicBezTo>
                    <a:pt x="54139" y="-912"/>
                    <a:pt x="46709" y="-2246"/>
                    <a:pt x="40613" y="3469"/>
                  </a:cubicBezTo>
                  <a:cubicBezTo>
                    <a:pt x="39946" y="5850"/>
                    <a:pt x="39184" y="8136"/>
                    <a:pt x="38327" y="10327"/>
                  </a:cubicBezTo>
                  <a:lnTo>
                    <a:pt x="33088" y="9470"/>
                  </a:lnTo>
                  <a:cubicBezTo>
                    <a:pt x="24706" y="18042"/>
                    <a:pt x="16991" y="27186"/>
                    <a:pt x="11371" y="38140"/>
                  </a:cubicBezTo>
                  <a:cubicBezTo>
                    <a:pt x="11562" y="39664"/>
                    <a:pt x="11371" y="40807"/>
                    <a:pt x="10990" y="41855"/>
                  </a:cubicBezTo>
                  <a:cubicBezTo>
                    <a:pt x="11181" y="40617"/>
                    <a:pt x="11467" y="39474"/>
                    <a:pt x="11371" y="38140"/>
                  </a:cubicBezTo>
                  <a:cubicBezTo>
                    <a:pt x="7657" y="41950"/>
                    <a:pt x="4037" y="45760"/>
                    <a:pt x="2989" y="51666"/>
                  </a:cubicBezTo>
                  <a:cubicBezTo>
                    <a:pt x="2704" y="52523"/>
                    <a:pt x="2418" y="53571"/>
                    <a:pt x="2513" y="54809"/>
                  </a:cubicBezTo>
                  <a:lnTo>
                    <a:pt x="2418" y="54809"/>
                  </a:lnTo>
                  <a:lnTo>
                    <a:pt x="2418" y="54809"/>
                  </a:lnTo>
                  <a:cubicBezTo>
                    <a:pt x="1751" y="57190"/>
                    <a:pt x="799" y="59476"/>
                    <a:pt x="418" y="62048"/>
                  </a:cubicBezTo>
                  <a:cubicBezTo>
                    <a:pt x="-1487" y="74811"/>
                    <a:pt x="2989" y="87099"/>
                    <a:pt x="16610" y="99386"/>
                  </a:cubicBezTo>
                  <a:cubicBezTo>
                    <a:pt x="25087" y="107006"/>
                    <a:pt x="19658" y="102339"/>
                    <a:pt x="27754" y="110340"/>
                  </a:cubicBezTo>
                  <a:cubicBezTo>
                    <a:pt x="27945" y="112149"/>
                    <a:pt x="28707" y="113769"/>
                    <a:pt x="30136" y="115483"/>
                  </a:cubicBezTo>
                  <a:cubicBezTo>
                    <a:pt x="31850" y="116817"/>
                    <a:pt x="33565" y="117483"/>
                    <a:pt x="35279" y="117674"/>
                  </a:cubicBezTo>
                  <a:cubicBezTo>
                    <a:pt x="36136" y="117007"/>
                    <a:pt x="37089" y="116340"/>
                    <a:pt x="38041" y="115769"/>
                  </a:cubicBezTo>
                  <a:lnTo>
                    <a:pt x="38041" y="115769"/>
                  </a:lnTo>
                  <a:cubicBezTo>
                    <a:pt x="52900" y="130152"/>
                    <a:pt x="117560" y="192717"/>
                    <a:pt x="141959" y="217686"/>
                  </a:cubicBezTo>
                  <a:cubicBezTo>
                    <a:pt x="166358" y="242655"/>
                    <a:pt x="176847" y="258509"/>
                    <a:pt x="184437" y="265586"/>
                  </a:cubicBezTo>
                  <a:cubicBezTo>
                    <a:pt x="192027" y="272663"/>
                    <a:pt x="198386" y="270981"/>
                    <a:pt x="187499" y="260148"/>
                  </a:cubicBezTo>
                  <a:cubicBezTo>
                    <a:pt x="191976" y="264530"/>
                    <a:pt x="188525" y="253661"/>
                    <a:pt x="193478" y="257471"/>
                  </a:cubicBezTo>
                  <a:cubicBezTo>
                    <a:pt x="205384" y="266520"/>
                    <a:pt x="190315" y="264801"/>
                    <a:pt x="198412" y="256038"/>
                  </a:cubicBezTo>
                  <a:lnTo>
                    <a:pt x="197234" y="247919"/>
                  </a:lnTo>
                  <a:close/>
                </a:path>
              </a:pathLst>
            </a:custGeom>
            <a:solidFill>
              <a:schemeClr val="tx1">
                <a:lumMod val="10000"/>
                <a:lumOff val="90000"/>
                <a:alpha val="97000"/>
              </a:schemeClr>
            </a:solidFill>
            <a:ln w="9525" cap="flat">
              <a:noFill/>
              <a:prstDash val="solid"/>
              <a:miter/>
            </a:ln>
          </p:spPr>
          <p:txBody>
            <a:bodyPr rtlCol="0" anchor="ctr"/>
            <a:lstStyle/>
            <a:p>
              <a:endParaRPr lang="en-NZ"/>
            </a:p>
          </p:txBody>
        </p:sp>
        <p:sp>
          <p:nvSpPr>
            <p:cNvPr id="40" name="Free-form: Shape 39">
              <a:extLst>
                <a:ext uri="{FF2B5EF4-FFF2-40B4-BE49-F238E27FC236}">
                  <a16:creationId xmlns:a16="http://schemas.microsoft.com/office/drawing/2014/main" id="{507ACEEE-DB38-249B-4C4B-5EF2796E2E6B}"/>
                </a:ext>
              </a:extLst>
            </p:cNvPr>
            <p:cNvSpPr/>
            <p:nvPr/>
          </p:nvSpPr>
          <p:spPr>
            <a:xfrm>
              <a:off x="5465062" y="3221317"/>
              <a:ext cx="1216403" cy="1262062"/>
            </a:xfrm>
            <a:custGeom>
              <a:avLst/>
              <a:gdLst>
                <a:gd name="connsiteX0" fmla="*/ 369805 w 409742"/>
                <a:gd name="connsiteY0" fmla="*/ 16695 h 421799"/>
                <a:gd name="connsiteX1" fmla="*/ 348184 w 409742"/>
                <a:gd name="connsiteY1" fmla="*/ 2026 h 421799"/>
                <a:gd name="connsiteX2" fmla="*/ 335420 w 409742"/>
                <a:gd name="connsiteY2" fmla="*/ 5551 h 421799"/>
                <a:gd name="connsiteX3" fmla="*/ 329419 w 409742"/>
                <a:gd name="connsiteY3" fmla="*/ 11932 h 421799"/>
                <a:gd name="connsiteX4" fmla="*/ 233312 w 409742"/>
                <a:gd name="connsiteY4" fmla="*/ 107087 h 421799"/>
                <a:gd name="connsiteX5" fmla="*/ 5474 w 409742"/>
                <a:gd name="connsiteY5" fmla="*/ 346450 h 421799"/>
                <a:gd name="connsiteX6" fmla="*/ 6331 w 409742"/>
                <a:gd name="connsiteY6" fmla="*/ 370644 h 421799"/>
                <a:gd name="connsiteX7" fmla="*/ 17476 w 409742"/>
                <a:gd name="connsiteY7" fmla="*/ 385884 h 421799"/>
                <a:gd name="connsiteX8" fmla="*/ 42431 w 409742"/>
                <a:gd name="connsiteY8" fmla="*/ 410554 h 421799"/>
                <a:gd name="connsiteX9" fmla="*/ 66339 w 409742"/>
                <a:gd name="connsiteY9" fmla="*/ 421793 h 421799"/>
                <a:gd name="connsiteX10" fmla="*/ 91485 w 409742"/>
                <a:gd name="connsiteY10" fmla="*/ 391885 h 421799"/>
                <a:gd name="connsiteX11" fmla="*/ 88913 w 409742"/>
                <a:gd name="connsiteY11" fmla="*/ 389599 h 421799"/>
                <a:gd name="connsiteX12" fmla="*/ 89199 w 409742"/>
                <a:gd name="connsiteY12" fmla="*/ 389408 h 421799"/>
                <a:gd name="connsiteX13" fmla="*/ 89008 w 409742"/>
                <a:gd name="connsiteY13" fmla="*/ 389408 h 421799"/>
                <a:gd name="connsiteX14" fmla="*/ 155779 w 409742"/>
                <a:gd name="connsiteY14" fmla="*/ 317685 h 421799"/>
                <a:gd name="connsiteX15" fmla="*/ 155779 w 409742"/>
                <a:gd name="connsiteY15" fmla="*/ 317685 h 421799"/>
                <a:gd name="connsiteX16" fmla="*/ 298558 w 409742"/>
                <a:gd name="connsiteY16" fmla="*/ 175000 h 421799"/>
                <a:gd name="connsiteX17" fmla="*/ 381712 w 409742"/>
                <a:gd name="connsiteY17" fmla="*/ 86989 h 421799"/>
                <a:gd name="connsiteX18" fmla="*/ 389332 w 409742"/>
                <a:gd name="connsiteY18" fmla="*/ 87942 h 421799"/>
                <a:gd name="connsiteX19" fmla="*/ 409525 w 409742"/>
                <a:gd name="connsiteY19" fmla="*/ 58319 h 421799"/>
                <a:gd name="connsiteX20" fmla="*/ 409525 w 409742"/>
                <a:gd name="connsiteY20" fmla="*/ 58510 h 421799"/>
                <a:gd name="connsiteX21" fmla="*/ 409334 w 409742"/>
                <a:gd name="connsiteY21" fmla="*/ 53842 h 421799"/>
                <a:gd name="connsiteX22" fmla="*/ 409334 w 409742"/>
                <a:gd name="connsiteY22" fmla="*/ 53842 h 421799"/>
                <a:gd name="connsiteX23" fmla="*/ 369710 w 409742"/>
                <a:gd name="connsiteY23" fmla="*/ 16790 h 421799"/>
                <a:gd name="connsiteX0" fmla="*/ 380214 w 420151"/>
                <a:gd name="connsiteY0" fmla="*/ 16695 h 421799"/>
                <a:gd name="connsiteX1" fmla="*/ 358593 w 420151"/>
                <a:gd name="connsiteY1" fmla="*/ 2026 h 421799"/>
                <a:gd name="connsiteX2" fmla="*/ 345829 w 420151"/>
                <a:gd name="connsiteY2" fmla="*/ 5551 h 421799"/>
                <a:gd name="connsiteX3" fmla="*/ 339828 w 420151"/>
                <a:gd name="connsiteY3" fmla="*/ 11932 h 421799"/>
                <a:gd name="connsiteX4" fmla="*/ 208140 w 420151"/>
                <a:gd name="connsiteY4" fmla="*/ 146225 h 421799"/>
                <a:gd name="connsiteX5" fmla="*/ 15883 w 420151"/>
                <a:gd name="connsiteY5" fmla="*/ 346450 h 421799"/>
                <a:gd name="connsiteX6" fmla="*/ 16740 w 420151"/>
                <a:gd name="connsiteY6" fmla="*/ 370644 h 421799"/>
                <a:gd name="connsiteX7" fmla="*/ 27885 w 420151"/>
                <a:gd name="connsiteY7" fmla="*/ 385884 h 421799"/>
                <a:gd name="connsiteX8" fmla="*/ 52840 w 420151"/>
                <a:gd name="connsiteY8" fmla="*/ 410554 h 421799"/>
                <a:gd name="connsiteX9" fmla="*/ 76748 w 420151"/>
                <a:gd name="connsiteY9" fmla="*/ 421793 h 421799"/>
                <a:gd name="connsiteX10" fmla="*/ 101894 w 420151"/>
                <a:gd name="connsiteY10" fmla="*/ 391885 h 421799"/>
                <a:gd name="connsiteX11" fmla="*/ 99322 w 420151"/>
                <a:gd name="connsiteY11" fmla="*/ 389599 h 421799"/>
                <a:gd name="connsiteX12" fmla="*/ 99608 w 420151"/>
                <a:gd name="connsiteY12" fmla="*/ 389408 h 421799"/>
                <a:gd name="connsiteX13" fmla="*/ 99417 w 420151"/>
                <a:gd name="connsiteY13" fmla="*/ 389408 h 421799"/>
                <a:gd name="connsiteX14" fmla="*/ 166188 w 420151"/>
                <a:gd name="connsiteY14" fmla="*/ 317685 h 421799"/>
                <a:gd name="connsiteX15" fmla="*/ 166188 w 420151"/>
                <a:gd name="connsiteY15" fmla="*/ 317685 h 421799"/>
                <a:gd name="connsiteX16" fmla="*/ 308967 w 420151"/>
                <a:gd name="connsiteY16" fmla="*/ 175000 h 421799"/>
                <a:gd name="connsiteX17" fmla="*/ 392121 w 420151"/>
                <a:gd name="connsiteY17" fmla="*/ 86989 h 421799"/>
                <a:gd name="connsiteX18" fmla="*/ 399741 w 420151"/>
                <a:gd name="connsiteY18" fmla="*/ 87942 h 421799"/>
                <a:gd name="connsiteX19" fmla="*/ 419934 w 420151"/>
                <a:gd name="connsiteY19" fmla="*/ 58319 h 421799"/>
                <a:gd name="connsiteX20" fmla="*/ 419934 w 420151"/>
                <a:gd name="connsiteY20" fmla="*/ 58510 h 421799"/>
                <a:gd name="connsiteX21" fmla="*/ 419743 w 420151"/>
                <a:gd name="connsiteY21" fmla="*/ 53842 h 421799"/>
                <a:gd name="connsiteX22" fmla="*/ 419743 w 420151"/>
                <a:gd name="connsiteY22" fmla="*/ 53842 h 421799"/>
                <a:gd name="connsiteX23" fmla="*/ 380119 w 420151"/>
                <a:gd name="connsiteY23" fmla="*/ 16790 h 421799"/>
                <a:gd name="connsiteX24" fmla="*/ 380214 w 420151"/>
                <a:gd name="connsiteY24" fmla="*/ 16695 h 421799"/>
                <a:gd name="connsiteX0" fmla="*/ 380214 w 420151"/>
                <a:gd name="connsiteY0" fmla="*/ 23307 h 428411"/>
                <a:gd name="connsiteX1" fmla="*/ 358593 w 420151"/>
                <a:gd name="connsiteY1" fmla="*/ 8638 h 428411"/>
                <a:gd name="connsiteX2" fmla="*/ 345829 w 420151"/>
                <a:gd name="connsiteY2" fmla="*/ 12163 h 428411"/>
                <a:gd name="connsiteX3" fmla="*/ 209959 w 420151"/>
                <a:gd name="connsiteY3" fmla="*/ 146634 h 428411"/>
                <a:gd name="connsiteX4" fmla="*/ 208140 w 420151"/>
                <a:gd name="connsiteY4" fmla="*/ 152837 h 428411"/>
                <a:gd name="connsiteX5" fmla="*/ 15883 w 420151"/>
                <a:gd name="connsiteY5" fmla="*/ 353062 h 428411"/>
                <a:gd name="connsiteX6" fmla="*/ 16740 w 420151"/>
                <a:gd name="connsiteY6" fmla="*/ 377256 h 428411"/>
                <a:gd name="connsiteX7" fmla="*/ 27885 w 420151"/>
                <a:gd name="connsiteY7" fmla="*/ 392496 h 428411"/>
                <a:gd name="connsiteX8" fmla="*/ 52840 w 420151"/>
                <a:gd name="connsiteY8" fmla="*/ 417166 h 428411"/>
                <a:gd name="connsiteX9" fmla="*/ 76748 w 420151"/>
                <a:gd name="connsiteY9" fmla="*/ 428405 h 428411"/>
                <a:gd name="connsiteX10" fmla="*/ 101894 w 420151"/>
                <a:gd name="connsiteY10" fmla="*/ 398497 h 428411"/>
                <a:gd name="connsiteX11" fmla="*/ 99322 w 420151"/>
                <a:gd name="connsiteY11" fmla="*/ 396211 h 428411"/>
                <a:gd name="connsiteX12" fmla="*/ 99608 w 420151"/>
                <a:gd name="connsiteY12" fmla="*/ 396020 h 428411"/>
                <a:gd name="connsiteX13" fmla="*/ 99417 w 420151"/>
                <a:gd name="connsiteY13" fmla="*/ 396020 h 428411"/>
                <a:gd name="connsiteX14" fmla="*/ 166188 w 420151"/>
                <a:gd name="connsiteY14" fmla="*/ 324297 h 428411"/>
                <a:gd name="connsiteX15" fmla="*/ 166188 w 420151"/>
                <a:gd name="connsiteY15" fmla="*/ 324297 h 428411"/>
                <a:gd name="connsiteX16" fmla="*/ 308967 w 420151"/>
                <a:gd name="connsiteY16" fmla="*/ 181612 h 428411"/>
                <a:gd name="connsiteX17" fmla="*/ 392121 w 420151"/>
                <a:gd name="connsiteY17" fmla="*/ 93601 h 428411"/>
                <a:gd name="connsiteX18" fmla="*/ 399741 w 420151"/>
                <a:gd name="connsiteY18" fmla="*/ 94554 h 428411"/>
                <a:gd name="connsiteX19" fmla="*/ 419934 w 420151"/>
                <a:gd name="connsiteY19" fmla="*/ 64931 h 428411"/>
                <a:gd name="connsiteX20" fmla="*/ 419934 w 420151"/>
                <a:gd name="connsiteY20" fmla="*/ 65122 h 428411"/>
                <a:gd name="connsiteX21" fmla="*/ 419743 w 420151"/>
                <a:gd name="connsiteY21" fmla="*/ 60454 h 428411"/>
                <a:gd name="connsiteX22" fmla="*/ 419743 w 420151"/>
                <a:gd name="connsiteY22" fmla="*/ 60454 h 428411"/>
                <a:gd name="connsiteX23" fmla="*/ 380119 w 420151"/>
                <a:gd name="connsiteY23" fmla="*/ 23402 h 428411"/>
                <a:gd name="connsiteX24" fmla="*/ 380214 w 420151"/>
                <a:gd name="connsiteY24" fmla="*/ 23307 h 428411"/>
                <a:gd name="connsiteX0" fmla="*/ 380214 w 420151"/>
                <a:gd name="connsiteY0" fmla="*/ 21253 h 426357"/>
                <a:gd name="connsiteX1" fmla="*/ 358593 w 420151"/>
                <a:gd name="connsiteY1" fmla="*/ 6584 h 426357"/>
                <a:gd name="connsiteX2" fmla="*/ 219518 w 420151"/>
                <a:gd name="connsiteY2" fmla="*/ 136420 h 426357"/>
                <a:gd name="connsiteX3" fmla="*/ 209959 w 420151"/>
                <a:gd name="connsiteY3" fmla="*/ 144580 h 426357"/>
                <a:gd name="connsiteX4" fmla="*/ 208140 w 420151"/>
                <a:gd name="connsiteY4" fmla="*/ 150783 h 426357"/>
                <a:gd name="connsiteX5" fmla="*/ 15883 w 420151"/>
                <a:gd name="connsiteY5" fmla="*/ 351008 h 426357"/>
                <a:gd name="connsiteX6" fmla="*/ 16740 w 420151"/>
                <a:gd name="connsiteY6" fmla="*/ 375202 h 426357"/>
                <a:gd name="connsiteX7" fmla="*/ 27885 w 420151"/>
                <a:gd name="connsiteY7" fmla="*/ 390442 h 426357"/>
                <a:gd name="connsiteX8" fmla="*/ 52840 w 420151"/>
                <a:gd name="connsiteY8" fmla="*/ 415112 h 426357"/>
                <a:gd name="connsiteX9" fmla="*/ 76748 w 420151"/>
                <a:gd name="connsiteY9" fmla="*/ 426351 h 426357"/>
                <a:gd name="connsiteX10" fmla="*/ 101894 w 420151"/>
                <a:gd name="connsiteY10" fmla="*/ 396443 h 426357"/>
                <a:gd name="connsiteX11" fmla="*/ 99322 w 420151"/>
                <a:gd name="connsiteY11" fmla="*/ 394157 h 426357"/>
                <a:gd name="connsiteX12" fmla="*/ 99608 w 420151"/>
                <a:gd name="connsiteY12" fmla="*/ 393966 h 426357"/>
                <a:gd name="connsiteX13" fmla="*/ 99417 w 420151"/>
                <a:gd name="connsiteY13" fmla="*/ 393966 h 426357"/>
                <a:gd name="connsiteX14" fmla="*/ 166188 w 420151"/>
                <a:gd name="connsiteY14" fmla="*/ 322243 h 426357"/>
                <a:gd name="connsiteX15" fmla="*/ 166188 w 420151"/>
                <a:gd name="connsiteY15" fmla="*/ 322243 h 426357"/>
                <a:gd name="connsiteX16" fmla="*/ 308967 w 420151"/>
                <a:gd name="connsiteY16" fmla="*/ 179558 h 426357"/>
                <a:gd name="connsiteX17" fmla="*/ 392121 w 420151"/>
                <a:gd name="connsiteY17" fmla="*/ 91547 h 426357"/>
                <a:gd name="connsiteX18" fmla="*/ 399741 w 420151"/>
                <a:gd name="connsiteY18" fmla="*/ 92500 h 426357"/>
                <a:gd name="connsiteX19" fmla="*/ 419934 w 420151"/>
                <a:gd name="connsiteY19" fmla="*/ 62877 h 426357"/>
                <a:gd name="connsiteX20" fmla="*/ 419934 w 420151"/>
                <a:gd name="connsiteY20" fmla="*/ 63068 h 426357"/>
                <a:gd name="connsiteX21" fmla="*/ 419743 w 420151"/>
                <a:gd name="connsiteY21" fmla="*/ 58400 h 426357"/>
                <a:gd name="connsiteX22" fmla="*/ 419743 w 420151"/>
                <a:gd name="connsiteY22" fmla="*/ 58400 h 426357"/>
                <a:gd name="connsiteX23" fmla="*/ 380119 w 420151"/>
                <a:gd name="connsiteY23" fmla="*/ 21348 h 426357"/>
                <a:gd name="connsiteX24" fmla="*/ 380214 w 420151"/>
                <a:gd name="connsiteY24" fmla="*/ 21253 h 426357"/>
                <a:gd name="connsiteX0" fmla="*/ 380214 w 420151"/>
                <a:gd name="connsiteY0" fmla="*/ 195 h 405299"/>
                <a:gd name="connsiteX1" fmla="*/ 205597 w 420151"/>
                <a:gd name="connsiteY1" fmla="*/ 127848 h 405299"/>
                <a:gd name="connsiteX2" fmla="*/ 219518 w 420151"/>
                <a:gd name="connsiteY2" fmla="*/ 115362 h 405299"/>
                <a:gd name="connsiteX3" fmla="*/ 209959 w 420151"/>
                <a:gd name="connsiteY3" fmla="*/ 123522 h 405299"/>
                <a:gd name="connsiteX4" fmla="*/ 208140 w 420151"/>
                <a:gd name="connsiteY4" fmla="*/ 129725 h 405299"/>
                <a:gd name="connsiteX5" fmla="*/ 15883 w 420151"/>
                <a:gd name="connsiteY5" fmla="*/ 329950 h 405299"/>
                <a:gd name="connsiteX6" fmla="*/ 16740 w 420151"/>
                <a:gd name="connsiteY6" fmla="*/ 354144 h 405299"/>
                <a:gd name="connsiteX7" fmla="*/ 27885 w 420151"/>
                <a:gd name="connsiteY7" fmla="*/ 369384 h 405299"/>
                <a:gd name="connsiteX8" fmla="*/ 52840 w 420151"/>
                <a:gd name="connsiteY8" fmla="*/ 394054 h 405299"/>
                <a:gd name="connsiteX9" fmla="*/ 76748 w 420151"/>
                <a:gd name="connsiteY9" fmla="*/ 405293 h 405299"/>
                <a:gd name="connsiteX10" fmla="*/ 101894 w 420151"/>
                <a:gd name="connsiteY10" fmla="*/ 375385 h 405299"/>
                <a:gd name="connsiteX11" fmla="*/ 99322 w 420151"/>
                <a:gd name="connsiteY11" fmla="*/ 373099 h 405299"/>
                <a:gd name="connsiteX12" fmla="*/ 99608 w 420151"/>
                <a:gd name="connsiteY12" fmla="*/ 372908 h 405299"/>
                <a:gd name="connsiteX13" fmla="*/ 99417 w 420151"/>
                <a:gd name="connsiteY13" fmla="*/ 372908 h 405299"/>
                <a:gd name="connsiteX14" fmla="*/ 166188 w 420151"/>
                <a:gd name="connsiteY14" fmla="*/ 301185 h 405299"/>
                <a:gd name="connsiteX15" fmla="*/ 166188 w 420151"/>
                <a:gd name="connsiteY15" fmla="*/ 301185 h 405299"/>
                <a:gd name="connsiteX16" fmla="*/ 308967 w 420151"/>
                <a:gd name="connsiteY16" fmla="*/ 158500 h 405299"/>
                <a:gd name="connsiteX17" fmla="*/ 392121 w 420151"/>
                <a:gd name="connsiteY17" fmla="*/ 70489 h 405299"/>
                <a:gd name="connsiteX18" fmla="*/ 399741 w 420151"/>
                <a:gd name="connsiteY18" fmla="*/ 71442 h 405299"/>
                <a:gd name="connsiteX19" fmla="*/ 419934 w 420151"/>
                <a:gd name="connsiteY19" fmla="*/ 41819 h 405299"/>
                <a:gd name="connsiteX20" fmla="*/ 419934 w 420151"/>
                <a:gd name="connsiteY20" fmla="*/ 42010 h 405299"/>
                <a:gd name="connsiteX21" fmla="*/ 419743 w 420151"/>
                <a:gd name="connsiteY21" fmla="*/ 37342 h 405299"/>
                <a:gd name="connsiteX22" fmla="*/ 419743 w 420151"/>
                <a:gd name="connsiteY22" fmla="*/ 37342 h 405299"/>
                <a:gd name="connsiteX23" fmla="*/ 380119 w 420151"/>
                <a:gd name="connsiteY23" fmla="*/ 290 h 405299"/>
                <a:gd name="connsiteX24" fmla="*/ 380214 w 420151"/>
                <a:gd name="connsiteY24" fmla="*/ 195 h 405299"/>
                <a:gd name="connsiteX0" fmla="*/ 248566 w 420151"/>
                <a:gd name="connsiteY0" fmla="*/ 156459 h 405009"/>
                <a:gd name="connsiteX1" fmla="*/ 205597 w 420151"/>
                <a:gd name="connsiteY1" fmla="*/ 127558 h 405009"/>
                <a:gd name="connsiteX2" fmla="*/ 219518 w 420151"/>
                <a:gd name="connsiteY2" fmla="*/ 115072 h 405009"/>
                <a:gd name="connsiteX3" fmla="*/ 209959 w 420151"/>
                <a:gd name="connsiteY3" fmla="*/ 123232 h 405009"/>
                <a:gd name="connsiteX4" fmla="*/ 208140 w 420151"/>
                <a:gd name="connsiteY4" fmla="*/ 129435 h 405009"/>
                <a:gd name="connsiteX5" fmla="*/ 15883 w 420151"/>
                <a:gd name="connsiteY5" fmla="*/ 329660 h 405009"/>
                <a:gd name="connsiteX6" fmla="*/ 16740 w 420151"/>
                <a:gd name="connsiteY6" fmla="*/ 353854 h 405009"/>
                <a:gd name="connsiteX7" fmla="*/ 27885 w 420151"/>
                <a:gd name="connsiteY7" fmla="*/ 369094 h 405009"/>
                <a:gd name="connsiteX8" fmla="*/ 52840 w 420151"/>
                <a:gd name="connsiteY8" fmla="*/ 393764 h 405009"/>
                <a:gd name="connsiteX9" fmla="*/ 76748 w 420151"/>
                <a:gd name="connsiteY9" fmla="*/ 405003 h 405009"/>
                <a:gd name="connsiteX10" fmla="*/ 101894 w 420151"/>
                <a:gd name="connsiteY10" fmla="*/ 375095 h 405009"/>
                <a:gd name="connsiteX11" fmla="*/ 99322 w 420151"/>
                <a:gd name="connsiteY11" fmla="*/ 372809 h 405009"/>
                <a:gd name="connsiteX12" fmla="*/ 99608 w 420151"/>
                <a:gd name="connsiteY12" fmla="*/ 372618 h 405009"/>
                <a:gd name="connsiteX13" fmla="*/ 99417 w 420151"/>
                <a:gd name="connsiteY13" fmla="*/ 372618 h 405009"/>
                <a:gd name="connsiteX14" fmla="*/ 166188 w 420151"/>
                <a:gd name="connsiteY14" fmla="*/ 300895 h 405009"/>
                <a:gd name="connsiteX15" fmla="*/ 166188 w 420151"/>
                <a:gd name="connsiteY15" fmla="*/ 300895 h 405009"/>
                <a:gd name="connsiteX16" fmla="*/ 308967 w 420151"/>
                <a:gd name="connsiteY16" fmla="*/ 158210 h 405009"/>
                <a:gd name="connsiteX17" fmla="*/ 392121 w 420151"/>
                <a:gd name="connsiteY17" fmla="*/ 70199 h 405009"/>
                <a:gd name="connsiteX18" fmla="*/ 399741 w 420151"/>
                <a:gd name="connsiteY18" fmla="*/ 71152 h 405009"/>
                <a:gd name="connsiteX19" fmla="*/ 419934 w 420151"/>
                <a:gd name="connsiteY19" fmla="*/ 41529 h 405009"/>
                <a:gd name="connsiteX20" fmla="*/ 419934 w 420151"/>
                <a:gd name="connsiteY20" fmla="*/ 41720 h 405009"/>
                <a:gd name="connsiteX21" fmla="*/ 419743 w 420151"/>
                <a:gd name="connsiteY21" fmla="*/ 37052 h 405009"/>
                <a:gd name="connsiteX22" fmla="*/ 419743 w 420151"/>
                <a:gd name="connsiteY22" fmla="*/ 37052 h 405009"/>
                <a:gd name="connsiteX23" fmla="*/ 380119 w 420151"/>
                <a:gd name="connsiteY23" fmla="*/ 0 h 405009"/>
                <a:gd name="connsiteX24" fmla="*/ 248566 w 420151"/>
                <a:gd name="connsiteY24" fmla="*/ 156459 h 405009"/>
                <a:gd name="connsiteX0" fmla="*/ 248566 w 420151"/>
                <a:gd name="connsiteY0" fmla="*/ 120346 h 368896"/>
                <a:gd name="connsiteX1" fmla="*/ 205597 w 420151"/>
                <a:gd name="connsiteY1" fmla="*/ 91445 h 368896"/>
                <a:gd name="connsiteX2" fmla="*/ 219518 w 420151"/>
                <a:gd name="connsiteY2" fmla="*/ 78959 h 368896"/>
                <a:gd name="connsiteX3" fmla="*/ 209959 w 420151"/>
                <a:gd name="connsiteY3" fmla="*/ 87119 h 368896"/>
                <a:gd name="connsiteX4" fmla="*/ 208140 w 420151"/>
                <a:gd name="connsiteY4" fmla="*/ 93322 h 368896"/>
                <a:gd name="connsiteX5" fmla="*/ 15883 w 420151"/>
                <a:gd name="connsiteY5" fmla="*/ 293547 h 368896"/>
                <a:gd name="connsiteX6" fmla="*/ 16740 w 420151"/>
                <a:gd name="connsiteY6" fmla="*/ 317741 h 368896"/>
                <a:gd name="connsiteX7" fmla="*/ 27885 w 420151"/>
                <a:gd name="connsiteY7" fmla="*/ 332981 h 368896"/>
                <a:gd name="connsiteX8" fmla="*/ 52840 w 420151"/>
                <a:gd name="connsiteY8" fmla="*/ 357651 h 368896"/>
                <a:gd name="connsiteX9" fmla="*/ 76748 w 420151"/>
                <a:gd name="connsiteY9" fmla="*/ 368890 h 368896"/>
                <a:gd name="connsiteX10" fmla="*/ 101894 w 420151"/>
                <a:gd name="connsiteY10" fmla="*/ 338982 h 368896"/>
                <a:gd name="connsiteX11" fmla="*/ 99322 w 420151"/>
                <a:gd name="connsiteY11" fmla="*/ 336696 h 368896"/>
                <a:gd name="connsiteX12" fmla="*/ 99608 w 420151"/>
                <a:gd name="connsiteY12" fmla="*/ 336505 h 368896"/>
                <a:gd name="connsiteX13" fmla="*/ 99417 w 420151"/>
                <a:gd name="connsiteY13" fmla="*/ 336505 h 368896"/>
                <a:gd name="connsiteX14" fmla="*/ 166188 w 420151"/>
                <a:gd name="connsiteY14" fmla="*/ 264782 h 368896"/>
                <a:gd name="connsiteX15" fmla="*/ 166188 w 420151"/>
                <a:gd name="connsiteY15" fmla="*/ 264782 h 368896"/>
                <a:gd name="connsiteX16" fmla="*/ 308967 w 420151"/>
                <a:gd name="connsiteY16" fmla="*/ 122097 h 368896"/>
                <a:gd name="connsiteX17" fmla="*/ 392121 w 420151"/>
                <a:gd name="connsiteY17" fmla="*/ 34086 h 368896"/>
                <a:gd name="connsiteX18" fmla="*/ 399741 w 420151"/>
                <a:gd name="connsiteY18" fmla="*/ 35039 h 368896"/>
                <a:gd name="connsiteX19" fmla="*/ 419934 w 420151"/>
                <a:gd name="connsiteY19" fmla="*/ 5416 h 368896"/>
                <a:gd name="connsiteX20" fmla="*/ 419934 w 420151"/>
                <a:gd name="connsiteY20" fmla="*/ 5607 h 368896"/>
                <a:gd name="connsiteX21" fmla="*/ 419743 w 420151"/>
                <a:gd name="connsiteY21" fmla="*/ 939 h 368896"/>
                <a:gd name="connsiteX22" fmla="*/ 419743 w 420151"/>
                <a:gd name="connsiteY22" fmla="*/ 939 h 368896"/>
                <a:gd name="connsiteX23" fmla="*/ 255587 w 420151"/>
                <a:gd name="connsiteY23" fmla="*/ 131116 h 368896"/>
                <a:gd name="connsiteX24" fmla="*/ 248566 w 420151"/>
                <a:gd name="connsiteY24" fmla="*/ 120346 h 368896"/>
                <a:gd name="connsiteX0" fmla="*/ 248566 w 420151"/>
                <a:gd name="connsiteY0" fmla="*/ 119407 h 367957"/>
                <a:gd name="connsiteX1" fmla="*/ 205597 w 420151"/>
                <a:gd name="connsiteY1" fmla="*/ 90506 h 367957"/>
                <a:gd name="connsiteX2" fmla="*/ 219518 w 420151"/>
                <a:gd name="connsiteY2" fmla="*/ 78020 h 367957"/>
                <a:gd name="connsiteX3" fmla="*/ 209959 w 420151"/>
                <a:gd name="connsiteY3" fmla="*/ 86180 h 367957"/>
                <a:gd name="connsiteX4" fmla="*/ 208140 w 420151"/>
                <a:gd name="connsiteY4" fmla="*/ 92383 h 367957"/>
                <a:gd name="connsiteX5" fmla="*/ 15883 w 420151"/>
                <a:gd name="connsiteY5" fmla="*/ 292608 h 367957"/>
                <a:gd name="connsiteX6" fmla="*/ 16740 w 420151"/>
                <a:gd name="connsiteY6" fmla="*/ 316802 h 367957"/>
                <a:gd name="connsiteX7" fmla="*/ 27885 w 420151"/>
                <a:gd name="connsiteY7" fmla="*/ 332042 h 367957"/>
                <a:gd name="connsiteX8" fmla="*/ 52840 w 420151"/>
                <a:gd name="connsiteY8" fmla="*/ 356712 h 367957"/>
                <a:gd name="connsiteX9" fmla="*/ 76748 w 420151"/>
                <a:gd name="connsiteY9" fmla="*/ 367951 h 367957"/>
                <a:gd name="connsiteX10" fmla="*/ 101894 w 420151"/>
                <a:gd name="connsiteY10" fmla="*/ 338043 h 367957"/>
                <a:gd name="connsiteX11" fmla="*/ 99322 w 420151"/>
                <a:gd name="connsiteY11" fmla="*/ 335757 h 367957"/>
                <a:gd name="connsiteX12" fmla="*/ 99608 w 420151"/>
                <a:gd name="connsiteY12" fmla="*/ 335566 h 367957"/>
                <a:gd name="connsiteX13" fmla="*/ 99417 w 420151"/>
                <a:gd name="connsiteY13" fmla="*/ 335566 h 367957"/>
                <a:gd name="connsiteX14" fmla="*/ 166188 w 420151"/>
                <a:gd name="connsiteY14" fmla="*/ 263843 h 367957"/>
                <a:gd name="connsiteX15" fmla="*/ 166188 w 420151"/>
                <a:gd name="connsiteY15" fmla="*/ 263843 h 367957"/>
                <a:gd name="connsiteX16" fmla="*/ 308967 w 420151"/>
                <a:gd name="connsiteY16" fmla="*/ 121158 h 367957"/>
                <a:gd name="connsiteX17" fmla="*/ 392121 w 420151"/>
                <a:gd name="connsiteY17" fmla="*/ 33147 h 367957"/>
                <a:gd name="connsiteX18" fmla="*/ 399741 w 420151"/>
                <a:gd name="connsiteY18" fmla="*/ 34100 h 367957"/>
                <a:gd name="connsiteX19" fmla="*/ 419934 w 420151"/>
                <a:gd name="connsiteY19" fmla="*/ 4477 h 367957"/>
                <a:gd name="connsiteX20" fmla="*/ 419934 w 420151"/>
                <a:gd name="connsiteY20" fmla="*/ 4668 h 367957"/>
                <a:gd name="connsiteX21" fmla="*/ 419743 w 420151"/>
                <a:gd name="connsiteY21" fmla="*/ 0 h 367957"/>
                <a:gd name="connsiteX22" fmla="*/ 268526 w 420151"/>
                <a:gd name="connsiteY22" fmla="*/ 131648 h 367957"/>
                <a:gd name="connsiteX23" fmla="*/ 255587 w 420151"/>
                <a:gd name="connsiteY23" fmla="*/ 130177 h 367957"/>
                <a:gd name="connsiteX24" fmla="*/ 248566 w 420151"/>
                <a:gd name="connsiteY24" fmla="*/ 119407 h 367957"/>
                <a:gd name="connsiteX0" fmla="*/ 248566 w 420151"/>
                <a:gd name="connsiteY0" fmla="*/ 114930 h 363480"/>
                <a:gd name="connsiteX1" fmla="*/ 205597 w 420151"/>
                <a:gd name="connsiteY1" fmla="*/ 86029 h 363480"/>
                <a:gd name="connsiteX2" fmla="*/ 219518 w 420151"/>
                <a:gd name="connsiteY2" fmla="*/ 73543 h 363480"/>
                <a:gd name="connsiteX3" fmla="*/ 209959 w 420151"/>
                <a:gd name="connsiteY3" fmla="*/ 81703 h 363480"/>
                <a:gd name="connsiteX4" fmla="*/ 208140 w 420151"/>
                <a:gd name="connsiteY4" fmla="*/ 87906 h 363480"/>
                <a:gd name="connsiteX5" fmla="*/ 15883 w 420151"/>
                <a:gd name="connsiteY5" fmla="*/ 288131 h 363480"/>
                <a:gd name="connsiteX6" fmla="*/ 16740 w 420151"/>
                <a:gd name="connsiteY6" fmla="*/ 312325 h 363480"/>
                <a:gd name="connsiteX7" fmla="*/ 27885 w 420151"/>
                <a:gd name="connsiteY7" fmla="*/ 327565 h 363480"/>
                <a:gd name="connsiteX8" fmla="*/ 52840 w 420151"/>
                <a:gd name="connsiteY8" fmla="*/ 352235 h 363480"/>
                <a:gd name="connsiteX9" fmla="*/ 76748 w 420151"/>
                <a:gd name="connsiteY9" fmla="*/ 363474 h 363480"/>
                <a:gd name="connsiteX10" fmla="*/ 101894 w 420151"/>
                <a:gd name="connsiteY10" fmla="*/ 333566 h 363480"/>
                <a:gd name="connsiteX11" fmla="*/ 99322 w 420151"/>
                <a:gd name="connsiteY11" fmla="*/ 331280 h 363480"/>
                <a:gd name="connsiteX12" fmla="*/ 99608 w 420151"/>
                <a:gd name="connsiteY12" fmla="*/ 331089 h 363480"/>
                <a:gd name="connsiteX13" fmla="*/ 99417 w 420151"/>
                <a:gd name="connsiteY13" fmla="*/ 331089 h 363480"/>
                <a:gd name="connsiteX14" fmla="*/ 166188 w 420151"/>
                <a:gd name="connsiteY14" fmla="*/ 259366 h 363480"/>
                <a:gd name="connsiteX15" fmla="*/ 166188 w 420151"/>
                <a:gd name="connsiteY15" fmla="*/ 259366 h 363480"/>
                <a:gd name="connsiteX16" fmla="*/ 308967 w 420151"/>
                <a:gd name="connsiteY16" fmla="*/ 116681 h 363480"/>
                <a:gd name="connsiteX17" fmla="*/ 392121 w 420151"/>
                <a:gd name="connsiteY17" fmla="*/ 28670 h 363480"/>
                <a:gd name="connsiteX18" fmla="*/ 399741 w 420151"/>
                <a:gd name="connsiteY18" fmla="*/ 29623 h 363480"/>
                <a:gd name="connsiteX19" fmla="*/ 419934 w 420151"/>
                <a:gd name="connsiteY19" fmla="*/ 0 h 363480"/>
                <a:gd name="connsiteX20" fmla="*/ 419934 w 420151"/>
                <a:gd name="connsiteY20" fmla="*/ 191 h 363480"/>
                <a:gd name="connsiteX21" fmla="*/ 261410 w 420151"/>
                <a:gd name="connsiteY21" fmla="*/ 123613 h 363480"/>
                <a:gd name="connsiteX22" fmla="*/ 268526 w 420151"/>
                <a:gd name="connsiteY22" fmla="*/ 127171 h 363480"/>
                <a:gd name="connsiteX23" fmla="*/ 255587 w 420151"/>
                <a:gd name="connsiteY23" fmla="*/ 125700 h 363480"/>
                <a:gd name="connsiteX24" fmla="*/ 248566 w 420151"/>
                <a:gd name="connsiteY24" fmla="*/ 114930 h 363480"/>
                <a:gd name="connsiteX0" fmla="*/ 248566 w 420151"/>
                <a:gd name="connsiteY0" fmla="*/ 114930 h 363480"/>
                <a:gd name="connsiteX1" fmla="*/ 205597 w 420151"/>
                <a:gd name="connsiteY1" fmla="*/ 86029 h 363480"/>
                <a:gd name="connsiteX2" fmla="*/ 219518 w 420151"/>
                <a:gd name="connsiteY2" fmla="*/ 73543 h 363480"/>
                <a:gd name="connsiteX3" fmla="*/ 209959 w 420151"/>
                <a:gd name="connsiteY3" fmla="*/ 81703 h 363480"/>
                <a:gd name="connsiteX4" fmla="*/ 208140 w 420151"/>
                <a:gd name="connsiteY4" fmla="*/ 87906 h 363480"/>
                <a:gd name="connsiteX5" fmla="*/ 15883 w 420151"/>
                <a:gd name="connsiteY5" fmla="*/ 288131 h 363480"/>
                <a:gd name="connsiteX6" fmla="*/ 16740 w 420151"/>
                <a:gd name="connsiteY6" fmla="*/ 312325 h 363480"/>
                <a:gd name="connsiteX7" fmla="*/ 27885 w 420151"/>
                <a:gd name="connsiteY7" fmla="*/ 327565 h 363480"/>
                <a:gd name="connsiteX8" fmla="*/ 52840 w 420151"/>
                <a:gd name="connsiteY8" fmla="*/ 352235 h 363480"/>
                <a:gd name="connsiteX9" fmla="*/ 76748 w 420151"/>
                <a:gd name="connsiteY9" fmla="*/ 363474 h 363480"/>
                <a:gd name="connsiteX10" fmla="*/ 101894 w 420151"/>
                <a:gd name="connsiteY10" fmla="*/ 333566 h 363480"/>
                <a:gd name="connsiteX11" fmla="*/ 99322 w 420151"/>
                <a:gd name="connsiteY11" fmla="*/ 331280 h 363480"/>
                <a:gd name="connsiteX12" fmla="*/ 99608 w 420151"/>
                <a:gd name="connsiteY12" fmla="*/ 331089 h 363480"/>
                <a:gd name="connsiteX13" fmla="*/ 99417 w 420151"/>
                <a:gd name="connsiteY13" fmla="*/ 331089 h 363480"/>
                <a:gd name="connsiteX14" fmla="*/ 166188 w 420151"/>
                <a:gd name="connsiteY14" fmla="*/ 259366 h 363480"/>
                <a:gd name="connsiteX15" fmla="*/ 166188 w 420151"/>
                <a:gd name="connsiteY15" fmla="*/ 259366 h 363480"/>
                <a:gd name="connsiteX16" fmla="*/ 308967 w 420151"/>
                <a:gd name="connsiteY16" fmla="*/ 116681 h 363480"/>
                <a:gd name="connsiteX17" fmla="*/ 392121 w 420151"/>
                <a:gd name="connsiteY17" fmla="*/ 28670 h 363480"/>
                <a:gd name="connsiteX18" fmla="*/ 399741 w 420151"/>
                <a:gd name="connsiteY18" fmla="*/ 29623 h 363480"/>
                <a:gd name="connsiteX19" fmla="*/ 419934 w 420151"/>
                <a:gd name="connsiteY19" fmla="*/ 0 h 363480"/>
                <a:gd name="connsiteX20" fmla="*/ 261601 w 420151"/>
                <a:gd name="connsiteY20" fmla="*/ 128281 h 363480"/>
                <a:gd name="connsiteX21" fmla="*/ 261410 w 420151"/>
                <a:gd name="connsiteY21" fmla="*/ 123613 h 363480"/>
                <a:gd name="connsiteX22" fmla="*/ 268526 w 420151"/>
                <a:gd name="connsiteY22" fmla="*/ 127171 h 363480"/>
                <a:gd name="connsiteX23" fmla="*/ 255587 w 420151"/>
                <a:gd name="connsiteY23" fmla="*/ 125700 h 363480"/>
                <a:gd name="connsiteX24" fmla="*/ 248566 w 420151"/>
                <a:gd name="connsiteY24" fmla="*/ 114930 h 363480"/>
                <a:gd name="connsiteX0" fmla="*/ 248566 w 400220"/>
                <a:gd name="connsiteY0" fmla="*/ 86260 h 334810"/>
                <a:gd name="connsiteX1" fmla="*/ 205597 w 400220"/>
                <a:gd name="connsiteY1" fmla="*/ 57359 h 334810"/>
                <a:gd name="connsiteX2" fmla="*/ 219518 w 400220"/>
                <a:gd name="connsiteY2" fmla="*/ 44873 h 334810"/>
                <a:gd name="connsiteX3" fmla="*/ 209959 w 400220"/>
                <a:gd name="connsiteY3" fmla="*/ 53033 h 334810"/>
                <a:gd name="connsiteX4" fmla="*/ 208140 w 400220"/>
                <a:gd name="connsiteY4" fmla="*/ 59236 h 334810"/>
                <a:gd name="connsiteX5" fmla="*/ 15883 w 400220"/>
                <a:gd name="connsiteY5" fmla="*/ 259461 h 334810"/>
                <a:gd name="connsiteX6" fmla="*/ 16740 w 400220"/>
                <a:gd name="connsiteY6" fmla="*/ 283655 h 334810"/>
                <a:gd name="connsiteX7" fmla="*/ 27885 w 400220"/>
                <a:gd name="connsiteY7" fmla="*/ 298895 h 334810"/>
                <a:gd name="connsiteX8" fmla="*/ 52840 w 400220"/>
                <a:gd name="connsiteY8" fmla="*/ 323565 h 334810"/>
                <a:gd name="connsiteX9" fmla="*/ 76748 w 400220"/>
                <a:gd name="connsiteY9" fmla="*/ 334804 h 334810"/>
                <a:gd name="connsiteX10" fmla="*/ 101894 w 400220"/>
                <a:gd name="connsiteY10" fmla="*/ 304896 h 334810"/>
                <a:gd name="connsiteX11" fmla="*/ 99322 w 400220"/>
                <a:gd name="connsiteY11" fmla="*/ 302610 h 334810"/>
                <a:gd name="connsiteX12" fmla="*/ 99608 w 400220"/>
                <a:gd name="connsiteY12" fmla="*/ 302419 h 334810"/>
                <a:gd name="connsiteX13" fmla="*/ 99417 w 400220"/>
                <a:gd name="connsiteY13" fmla="*/ 302419 h 334810"/>
                <a:gd name="connsiteX14" fmla="*/ 166188 w 400220"/>
                <a:gd name="connsiteY14" fmla="*/ 230696 h 334810"/>
                <a:gd name="connsiteX15" fmla="*/ 166188 w 400220"/>
                <a:gd name="connsiteY15" fmla="*/ 230696 h 334810"/>
                <a:gd name="connsiteX16" fmla="*/ 308967 w 400220"/>
                <a:gd name="connsiteY16" fmla="*/ 88011 h 334810"/>
                <a:gd name="connsiteX17" fmla="*/ 392121 w 400220"/>
                <a:gd name="connsiteY17" fmla="*/ 0 h 334810"/>
                <a:gd name="connsiteX18" fmla="*/ 399741 w 400220"/>
                <a:gd name="connsiteY18" fmla="*/ 953 h 334810"/>
                <a:gd name="connsiteX19" fmla="*/ 258043 w 400220"/>
                <a:gd name="connsiteY19" fmla="*/ 95862 h 334810"/>
                <a:gd name="connsiteX20" fmla="*/ 261601 w 400220"/>
                <a:gd name="connsiteY20" fmla="*/ 99611 h 334810"/>
                <a:gd name="connsiteX21" fmla="*/ 261410 w 400220"/>
                <a:gd name="connsiteY21" fmla="*/ 94943 h 334810"/>
                <a:gd name="connsiteX22" fmla="*/ 268526 w 400220"/>
                <a:gd name="connsiteY22" fmla="*/ 98501 h 334810"/>
                <a:gd name="connsiteX23" fmla="*/ 255587 w 400220"/>
                <a:gd name="connsiteY23" fmla="*/ 97030 h 334810"/>
                <a:gd name="connsiteX24" fmla="*/ 248566 w 400220"/>
                <a:gd name="connsiteY24" fmla="*/ 86260 h 334810"/>
                <a:gd name="connsiteX0" fmla="*/ 248566 w 392138"/>
                <a:gd name="connsiteY0" fmla="*/ 86260 h 334810"/>
                <a:gd name="connsiteX1" fmla="*/ 205597 w 392138"/>
                <a:gd name="connsiteY1" fmla="*/ 57359 h 334810"/>
                <a:gd name="connsiteX2" fmla="*/ 219518 w 392138"/>
                <a:gd name="connsiteY2" fmla="*/ 44873 h 334810"/>
                <a:gd name="connsiteX3" fmla="*/ 209959 w 392138"/>
                <a:gd name="connsiteY3" fmla="*/ 53033 h 334810"/>
                <a:gd name="connsiteX4" fmla="*/ 208140 w 392138"/>
                <a:gd name="connsiteY4" fmla="*/ 59236 h 334810"/>
                <a:gd name="connsiteX5" fmla="*/ 15883 w 392138"/>
                <a:gd name="connsiteY5" fmla="*/ 259461 h 334810"/>
                <a:gd name="connsiteX6" fmla="*/ 16740 w 392138"/>
                <a:gd name="connsiteY6" fmla="*/ 283655 h 334810"/>
                <a:gd name="connsiteX7" fmla="*/ 27885 w 392138"/>
                <a:gd name="connsiteY7" fmla="*/ 298895 h 334810"/>
                <a:gd name="connsiteX8" fmla="*/ 52840 w 392138"/>
                <a:gd name="connsiteY8" fmla="*/ 323565 h 334810"/>
                <a:gd name="connsiteX9" fmla="*/ 76748 w 392138"/>
                <a:gd name="connsiteY9" fmla="*/ 334804 h 334810"/>
                <a:gd name="connsiteX10" fmla="*/ 101894 w 392138"/>
                <a:gd name="connsiteY10" fmla="*/ 304896 h 334810"/>
                <a:gd name="connsiteX11" fmla="*/ 99322 w 392138"/>
                <a:gd name="connsiteY11" fmla="*/ 302610 h 334810"/>
                <a:gd name="connsiteX12" fmla="*/ 99608 w 392138"/>
                <a:gd name="connsiteY12" fmla="*/ 302419 h 334810"/>
                <a:gd name="connsiteX13" fmla="*/ 99417 w 392138"/>
                <a:gd name="connsiteY13" fmla="*/ 302419 h 334810"/>
                <a:gd name="connsiteX14" fmla="*/ 166188 w 392138"/>
                <a:gd name="connsiteY14" fmla="*/ 230696 h 334810"/>
                <a:gd name="connsiteX15" fmla="*/ 166188 w 392138"/>
                <a:gd name="connsiteY15" fmla="*/ 230696 h 334810"/>
                <a:gd name="connsiteX16" fmla="*/ 308967 w 392138"/>
                <a:gd name="connsiteY16" fmla="*/ 88011 h 334810"/>
                <a:gd name="connsiteX17" fmla="*/ 392121 w 392138"/>
                <a:gd name="connsiteY17" fmla="*/ 0 h 334810"/>
                <a:gd name="connsiteX18" fmla="*/ 259198 w 392138"/>
                <a:gd name="connsiteY18" fmla="*/ 109473 h 334810"/>
                <a:gd name="connsiteX19" fmla="*/ 258043 w 392138"/>
                <a:gd name="connsiteY19" fmla="*/ 95862 h 334810"/>
                <a:gd name="connsiteX20" fmla="*/ 261601 w 392138"/>
                <a:gd name="connsiteY20" fmla="*/ 99611 h 334810"/>
                <a:gd name="connsiteX21" fmla="*/ 261410 w 392138"/>
                <a:gd name="connsiteY21" fmla="*/ 94943 h 334810"/>
                <a:gd name="connsiteX22" fmla="*/ 268526 w 392138"/>
                <a:gd name="connsiteY22" fmla="*/ 98501 h 334810"/>
                <a:gd name="connsiteX23" fmla="*/ 255587 w 392138"/>
                <a:gd name="connsiteY23" fmla="*/ 97030 h 334810"/>
                <a:gd name="connsiteX24" fmla="*/ 248566 w 392138"/>
                <a:gd name="connsiteY24" fmla="*/ 86260 h 334810"/>
                <a:gd name="connsiteX0" fmla="*/ 248566 w 313502"/>
                <a:gd name="connsiteY0" fmla="*/ 41441 h 289991"/>
                <a:gd name="connsiteX1" fmla="*/ 205597 w 313502"/>
                <a:gd name="connsiteY1" fmla="*/ 12540 h 289991"/>
                <a:gd name="connsiteX2" fmla="*/ 219518 w 313502"/>
                <a:gd name="connsiteY2" fmla="*/ 54 h 289991"/>
                <a:gd name="connsiteX3" fmla="*/ 209959 w 313502"/>
                <a:gd name="connsiteY3" fmla="*/ 8214 h 289991"/>
                <a:gd name="connsiteX4" fmla="*/ 208140 w 313502"/>
                <a:gd name="connsiteY4" fmla="*/ 14417 h 289991"/>
                <a:gd name="connsiteX5" fmla="*/ 15883 w 313502"/>
                <a:gd name="connsiteY5" fmla="*/ 214642 h 289991"/>
                <a:gd name="connsiteX6" fmla="*/ 16740 w 313502"/>
                <a:gd name="connsiteY6" fmla="*/ 238836 h 289991"/>
                <a:gd name="connsiteX7" fmla="*/ 27885 w 313502"/>
                <a:gd name="connsiteY7" fmla="*/ 254076 h 289991"/>
                <a:gd name="connsiteX8" fmla="*/ 52840 w 313502"/>
                <a:gd name="connsiteY8" fmla="*/ 278746 h 289991"/>
                <a:gd name="connsiteX9" fmla="*/ 76748 w 313502"/>
                <a:gd name="connsiteY9" fmla="*/ 289985 h 289991"/>
                <a:gd name="connsiteX10" fmla="*/ 101894 w 313502"/>
                <a:gd name="connsiteY10" fmla="*/ 260077 h 289991"/>
                <a:gd name="connsiteX11" fmla="*/ 99322 w 313502"/>
                <a:gd name="connsiteY11" fmla="*/ 257791 h 289991"/>
                <a:gd name="connsiteX12" fmla="*/ 99608 w 313502"/>
                <a:gd name="connsiteY12" fmla="*/ 257600 h 289991"/>
                <a:gd name="connsiteX13" fmla="*/ 99417 w 313502"/>
                <a:gd name="connsiteY13" fmla="*/ 257600 h 289991"/>
                <a:gd name="connsiteX14" fmla="*/ 166188 w 313502"/>
                <a:gd name="connsiteY14" fmla="*/ 185877 h 289991"/>
                <a:gd name="connsiteX15" fmla="*/ 166188 w 313502"/>
                <a:gd name="connsiteY15" fmla="*/ 185877 h 289991"/>
                <a:gd name="connsiteX16" fmla="*/ 308967 w 313502"/>
                <a:gd name="connsiteY16" fmla="*/ 43192 h 289991"/>
                <a:gd name="connsiteX17" fmla="*/ 281821 w 313502"/>
                <a:gd name="connsiteY17" fmla="*/ 70818 h 289991"/>
                <a:gd name="connsiteX18" fmla="*/ 259198 w 313502"/>
                <a:gd name="connsiteY18" fmla="*/ 64654 h 289991"/>
                <a:gd name="connsiteX19" fmla="*/ 258043 w 313502"/>
                <a:gd name="connsiteY19" fmla="*/ 51043 h 289991"/>
                <a:gd name="connsiteX20" fmla="*/ 261601 w 313502"/>
                <a:gd name="connsiteY20" fmla="*/ 54792 h 289991"/>
                <a:gd name="connsiteX21" fmla="*/ 261410 w 313502"/>
                <a:gd name="connsiteY21" fmla="*/ 50124 h 289991"/>
                <a:gd name="connsiteX22" fmla="*/ 268526 w 313502"/>
                <a:gd name="connsiteY22" fmla="*/ 53682 h 289991"/>
                <a:gd name="connsiteX23" fmla="*/ 255587 w 313502"/>
                <a:gd name="connsiteY23" fmla="*/ 52211 h 289991"/>
                <a:gd name="connsiteX24" fmla="*/ 248566 w 313502"/>
                <a:gd name="connsiteY24" fmla="*/ 41441 h 289991"/>
                <a:gd name="connsiteX0" fmla="*/ 248566 w 283160"/>
                <a:gd name="connsiteY0" fmla="*/ 41441 h 289991"/>
                <a:gd name="connsiteX1" fmla="*/ 205597 w 283160"/>
                <a:gd name="connsiteY1" fmla="*/ 12540 h 289991"/>
                <a:gd name="connsiteX2" fmla="*/ 219518 w 283160"/>
                <a:gd name="connsiteY2" fmla="*/ 54 h 289991"/>
                <a:gd name="connsiteX3" fmla="*/ 209959 w 283160"/>
                <a:gd name="connsiteY3" fmla="*/ 8214 h 289991"/>
                <a:gd name="connsiteX4" fmla="*/ 208140 w 283160"/>
                <a:gd name="connsiteY4" fmla="*/ 14417 h 289991"/>
                <a:gd name="connsiteX5" fmla="*/ 15883 w 283160"/>
                <a:gd name="connsiteY5" fmla="*/ 214642 h 289991"/>
                <a:gd name="connsiteX6" fmla="*/ 16740 w 283160"/>
                <a:gd name="connsiteY6" fmla="*/ 238836 h 289991"/>
                <a:gd name="connsiteX7" fmla="*/ 27885 w 283160"/>
                <a:gd name="connsiteY7" fmla="*/ 254076 h 289991"/>
                <a:gd name="connsiteX8" fmla="*/ 52840 w 283160"/>
                <a:gd name="connsiteY8" fmla="*/ 278746 h 289991"/>
                <a:gd name="connsiteX9" fmla="*/ 76748 w 283160"/>
                <a:gd name="connsiteY9" fmla="*/ 289985 h 289991"/>
                <a:gd name="connsiteX10" fmla="*/ 101894 w 283160"/>
                <a:gd name="connsiteY10" fmla="*/ 260077 h 289991"/>
                <a:gd name="connsiteX11" fmla="*/ 99322 w 283160"/>
                <a:gd name="connsiteY11" fmla="*/ 257791 h 289991"/>
                <a:gd name="connsiteX12" fmla="*/ 99608 w 283160"/>
                <a:gd name="connsiteY12" fmla="*/ 257600 h 289991"/>
                <a:gd name="connsiteX13" fmla="*/ 99417 w 283160"/>
                <a:gd name="connsiteY13" fmla="*/ 257600 h 289991"/>
                <a:gd name="connsiteX14" fmla="*/ 166188 w 283160"/>
                <a:gd name="connsiteY14" fmla="*/ 185877 h 289991"/>
                <a:gd name="connsiteX15" fmla="*/ 166188 w 283160"/>
                <a:gd name="connsiteY15" fmla="*/ 185877 h 289991"/>
                <a:gd name="connsiteX16" fmla="*/ 271608 w 283160"/>
                <a:gd name="connsiteY16" fmla="*/ 75215 h 289991"/>
                <a:gd name="connsiteX17" fmla="*/ 281821 w 283160"/>
                <a:gd name="connsiteY17" fmla="*/ 70818 h 289991"/>
                <a:gd name="connsiteX18" fmla="*/ 259198 w 283160"/>
                <a:gd name="connsiteY18" fmla="*/ 64654 h 289991"/>
                <a:gd name="connsiteX19" fmla="*/ 258043 w 283160"/>
                <a:gd name="connsiteY19" fmla="*/ 51043 h 289991"/>
                <a:gd name="connsiteX20" fmla="*/ 261601 w 283160"/>
                <a:gd name="connsiteY20" fmla="*/ 54792 h 289991"/>
                <a:gd name="connsiteX21" fmla="*/ 261410 w 283160"/>
                <a:gd name="connsiteY21" fmla="*/ 50124 h 289991"/>
                <a:gd name="connsiteX22" fmla="*/ 268526 w 283160"/>
                <a:gd name="connsiteY22" fmla="*/ 53682 h 289991"/>
                <a:gd name="connsiteX23" fmla="*/ 255587 w 283160"/>
                <a:gd name="connsiteY23" fmla="*/ 52211 h 289991"/>
                <a:gd name="connsiteX24" fmla="*/ 248566 w 283160"/>
                <a:gd name="connsiteY24" fmla="*/ 41441 h 289991"/>
                <a:gd name="connsiteX0" fmla="*/ 248566 w 278028"/>
                <a:gd name="connsiteY0" fmla="*/ 41441 h 289991"/>
                <a:gd name="connsiteX1" fmla="*/ 205597 w 278028"/>
                <a:gd name="connsiteY1" fmla="*/ 12540 h 289991"/>
                <a:gd name="connsiteX2" fmla="*/ 219518 w 278028"/>
                <a:gd name="connsiteY2" fmla="*/ 54 h 289991"/>
                <a:gd name="connsiteX3" fmla="*/ 209959 w 278028"/>
                <a:gd name="connsiteY3" fmla="*/ 8214 h 289991"/>
                <a:gd name="connsiteX4" fmla="*/ 208140 w 278028"/>
                <a:gd name="connsiteY4" fmla="*/ 14417 h 289991"/>
                <a:gd name="connsiteX5" fmla="*/ 15883 w 278028"/>
                <a:gd name="connsiteY5" fmla="*/ 214642 h 289991"/>
                <a:gd name="connsiteX6" fmla="*/ 16740 w 278028"/>
                <a:gd name="connsiteY6" fmla="*/ 238836 h 289991"/>
                <a:gd name="connsiteX7" fmla="*/ 27885 w 278028"/>
                <a:gd name="connsiteY7" fmla="*/ 254076 h 289991"/>
                <a:gd name="connsiteX8" fmla="*/ 52840 w 278028"/>
                <a:gd name="connsiteY8" fmla="*/ 278746 h 289991"/>
                <a:gd name="connsiteX9" fmla="*/ 76748 w 278028"/>
                <a:gd name="connsiteY9" fmla="*/ 289985 h 289991"/>
                <a:gd name="connsiteX10" fmla="*/ 101894 w 278028"/>
                <a:gd name="connsiteY10" fmla="*/ 260077 h 289991"/>
                <a:gd name="connsiteX11" fmla="*/ 99322 w 278028"/>
                <a:gd name="connsiteY11" fmla="*/ 257791 h 289991"/>
                <a:gd name="connsiteX12" fmla="*/ 99608 w 278028"/>
                <a:gd name="connsiteY12" fmla="*/ 257600 h 289991"/>
                <a:gd name="connsiteX13" fmla="*/ 99417 w 278028"/>
                <a:gd name="connsiteY13" fmla="*/ 257600 h 289991"/>
                <a:gd name="connsiteX14" fmla="*/ 166188 w 278028"/>
                <a:gd name="connsiteY14" fmla="*/ 185877 h 289991"/>
                <a:gd name="connsiteX15" fmla="*/ 166188 w 278028"/>
                <a:gd name="connsiteY15" fmla="*/ 185877 h 289991"/>
                <a:gd name="connsiteX16" fmla="*/ 271608 w 278028"/>
                <a:gd name="connsiteY16" fmla="*/ 75215 h 289991"/>
                <a:gd name="connsiteX17" fmla="*/ 268290 w 278028"/>
                <a:gd name="connsiteY17" fmla="*/ 73524 h 289991"/>
                <a:gd name="connsiteX18" fmla="*/ 259198 w 278028"/>
                <a:gd name="connsiteY18" fmla="*/ 64654 h 289991"/>
                <a:gd name="connsiteX19" fmla="*/ 258043 w 278028"/>
                <a:gd name="connsiteY19" fmla="*/ 51043 h 289991"/>
                <a:gd name="connsiteX20" fmla="*/ 261601 w 278028"/>
                <a:gd name="connsiteY20" fmla="*/ 54792 h 289991"/>
                <a:gd name="connsiteX21" fmla="*/ 261410 w 278028"/>
                <a:gd name="connsiteY21" fmla="*/ 50124 h 289991"/>
                <a:gd name="connsiteX22" fmla="*/ 268526 w 278028"/>
                <a:gd name="connsiteY22" fmla="*/ 53682 h 289991"/>
                <a:gd name="connsiteX23" fmla="*/ 255587 w 278028"/>
                <a:gd name="connsiteY23" fmla="*/ 52211 h 289991"/>
                <a:gd name="connsiteX24" fmla="*/ 248566 w 278028"/>
                <a:gd name="connsiteY24" fmla="*/ 41441 h 289991"/>
                <a:gd name="connsiteX0" fmla="*/ 248566 w 278028"/>
                <a:gd name="connsiteY0" fmla="*/ 41441 h 289991"/>
                <a:gd name="connsiteX1" fmla="*/ 205597 w 278028"/>
                <a:gd name="connsiteY1" fmla="*/ 12540 h 289991"/>
                <a:gd name="connsiteX2" fmla="*/ 219518 w 278028"/>
                <a:gd name="connsiteY2" fmla="*/ 54 h 289991"/>
                <a:gd name="connsiteX3" fmla="*/ 209959 w 278028"/>
                <a:gd name="connsiteY3" fmla="*/ 8214 h 289991"/>
                <a:gd name="connsiteX4" fmla="*/ 208140 w 278028"/>
                <a:gd name="connsiteY4" fmla="*/ 14417 h 289991"/>
                <a:gd name="connsiteX5" fmla="*/ 15883 w 278028"/>
                <a:gd name="connsiteY5" fmla="*/ 214642 h 289991"/>
                <a:gd name="connsiteX6" fmla="*/ 16740 w 278028"/>
                <a:gd name="connsiteY6" fmla="*/ 238836 h 289991"/>
                <a:gd name="connsiteX7" fmla="*/ 27885 w 278028"/>
                <a:gd name="connsiteY7" fmla="*/ 254076 h 289991"/>
                <a:gd name="connsiteX8" fmla="*/ 52840 w 278028"/>
                <a:gd name="connsiteY8" fmla="*/ 278746 h 289991"/>
                <a:gd name="connsiteX9" fmla="*/ 76748 w 278028"/>
                <a:gd name="connsiteY9" fmla="*/ 289985 h 289991"/>
                <a:gd name="connsiteX10" fmla="*/ 101894 w 278028"/>
                <a:gd name="connsiteY10" fmla="*/ 260077 h 289991"/>
                <a:gd name="connsiteX11" fmla="*/ 99322 w 278028"/>
                <a:gd name="connsiteY11" fmla="*/ 257791 h 289991"/>
                <a:gd name="connsiteX12" fmla="*/ 99608 w 278028"/>
                <a:gd name="connsiteY12" fmla="*/ 257600 h 289991"/>
                <a:gd name="connsiteX13" fmla="*/ 99417 w 278028"/>
                <a:gd name="connsiteY13" fmla="*/ 257600 h 289991"/>
                <a:gd name="connsiteX14" fmla="*/ 166188 w 278028"/>
                <a:gd name="connsiteY14" fmla="*/ 185877 h 289991"/>
                <a:gd name="connsiteX15" fmla="*/ 166188 w 278028"/>
                <a:gd name="connsiteY15" fmla="*/ 185877 h 289991"/>
                <a:gd name="connsiteX16" fmla="*/ 271608 w 278028"/>
                <a:gd name="connsiteY16" fmla="*/ 75215 h 289991"/>
                <a:gd name="connsiteX17" fmla="*/ 268290 w 278028"/>
                <a:gd name="connsiteY17" fmla="*/ 73524 h 289991"/>
                <a:gd name="connsiteX18" fmla="*/ 259198 w 278028"/>
                <a:gd name="connsiteY18" fmla="*/ 64654 h 289991"/>
                <a:gd name="connsiteX19" fmla="*/ 258043 w 278028"/>
                <a:gd name="connsiteY19" fmla="*/ 51043 h 289991"/>
                <a:gd name="connsiteX20" fmla="*/ 261601 w 278028"/>
                <a:gd name="connsiteY20" fmla="*/ 54792 h 289991"/>
                <a:gd name="connsiteX21" fmla="*/ 261410 w 278028"/>
                <a:gd name="connsiteY21" fmla="*/ 50124 h 289991"/>
                <a:gd name="connsiteX22" fmla="*/ 256078 w 278028"/>
                <a:gd name="connsiteY22" fmla="*/ 59094 h 289991"/>
                <a:gd name="connsiteX23" fmla="*/ 255587 w 278028"/>
                <a:gd name="connsiteY23" fmla="*/ 52211 h 289991"/>
                <a:gd name="connsiteX24" fmla="*/ 248566 w 278028"/>
                <a:gd name="connsiteY24" fmla="*/ 41441 h 289991"/>
                <a:gd name="connsiteX0" fmla="*/ 248566 w 278028"/>
                <a:gd name="connsiteY0" fmla="*/ 33824 h 282374"/>
                <a:gd name="connsiteX1" fmla="*/ 205597 w 278028"/>
                <a:gd name="connsiteY1" fmla="*/ 4923 h 282374"/>
                <a:gd name="connsiteX2" fmla="*/ 197327 w 278028"/>
                <a:gd name="connsiteY2" fmla="*/ 3262 h 282374"/>
                <a:gd name="connsiteX3" fmla="*/ 209959 w 278028"/>
                <a:gd name="connsiteY3" fmla="*/ 597 h 282374"/>
                <a:gd name="connsiteX4" fmla="*/ 208140 w 278028"/>
                <a:gd name="connsiteY4" fmla="*/ 6800 h 282374"/>
                <a:gd name="connsiteX5" fmla="*/ 15883 w 278028"/>
                <a:gd name="connsiteY5" fmla="*/ 207025 h 282374"/>
                <a:gd name="connsiteX6" fmla="*/ 16740 w 278028"/>
                <a:gd name="connsiteY6" fmla="*/ 231219 h 282374"/>
                <a:gd name="connsiteX7" fmla="*/ 27885 w 278028"/>
                <a:gd name="connsiteY7" fmla="*/ 246459 h 282374"/>
                <a:gd name="connsiteX8" fmla="*/ 52840 w 278028"/>
                <a:gd name="connsiteY8" fmla="*/ 271129 h 282374"/>
                <a:gd name="connsiteX9" fmla="*/ 76748 w 278028"/>
                <a:gd name="connsiteY9" fmla="*/ 282368 h 282374"/>
                <a:gd name="connsiteX10" fmla="*/ 101894 w 278028"/>
                <a:gd name="connsiteY10" fmla="*/ 252460 h 282374"/>
                <a:gd name="connsiteX11" fmla="*/ 99322 w 278028"/>
                <a:gd name="connsiteY11" fmla="*/ 250174 h 282374"/>
                <a:gd name="connsiteX12" fmla="*/ 99608 w 278028"/>
                <a:gd name="connsiteY12" fmla="*/ 249983 h 282374"/>
                <a:gd name="connsiteX13" fmla="*/ 99417 w 278028"/>
                <a:gd name="connsiteY13" fmla="*/ 249983 h 282374"/>
                <a:gd name="connsiteX14" fmla="*/ 166188 w 278028"/>
                <a:gd name="connsiteY14" fmla="*/ 178260 h 282374"/>
                <a:gd name="connsiteX15" fmla="*/ 166188 w 278028"/>
                <a:gd name="connsiteY15" fmla="*/ 178260 h 282374"/>
                <a:gd name="connsiteX16" fmla="*/ 271608 w 278028"/>
                <a:gd name="connsiteY16" fmla="*/ 67598 h 282374"/>
                <a:gd name="connsiteX17" fmla="*/ 268290 w 278028"/>
                <a:gd name="connsiteY17" fmla="*/ 65907 h 282374"/>
                <a:gd name="connsiteX18" fmla="*/ 259198 w 278028"/>
                <a:gd name="connsiteY18" fmla="*/ 57037 h 282374"/>
                <a:gd name="connsiteX19" fmla="*/ 258043 w 278028"/>
                <a:gd name="connsiteY19" fmla="*/ 43426 h 282374"/>
                <a:gd name="connsiteX20" fmla="*/ 261601 w 278028"/>
                <a:gd name="connsiteY20" fmla="*/ 47175 h 282374"/>
                <a:gd name="connsiteX21" fmla="*/ 261410 w 278028"/>
                <a:gd name="connsiteY21" fmla="*/ 42507 h 282374"/>
                <a:gd name="connsiteX22" fmla="*/ 256078 w 278028"/>
                <a:gd name="connsiteY22" fmla="*/ 51477 h 282374"/>
                <a:gd name="connsiteX23" fmla="*/ 255587 w 278028"/>
                <a:gd name="connsiteY23" fmla="*/ 44594 h 282374"/>
                <a:gd name="connsiteX24" fmla="*/ 248566 w 278028"/>
                <a:gd name="connsiteY24" fmla="*/ 33824 h 282374"/>
                <a:gd name="connsiteX0" fmla="*/ 248566 w 278468"/>
                <a:gd name="connsiteY0" fmla="*/ 33824 h 282374"/>
                <a:gd name="connsiteX1" fmla="*/ 205597 w 278468"/>
                <a:gd name="connsiteY1" fmla="*/ 4923 h 282374"/>
                <a:gd name="connsiteX2" fmla="*/ 197327 w 278468"/>
                <a:gd name="connsiteY2" fmla="*/ 3262 h 282374"/>
                <a:gd name="connsiteX3" fmla="*/ 209959 w 278468"/>
                <a:gd name="connsiteY3" fmla="*/ 597 h 282374"/>
                <a:gd name="connsiteX4" fmla="*/ 208140 w 278468"/>
                <a:gd name="connsiteY4" fmla="*/ 6800 h 282374"/>
                <a:gd name="connsiteX5" fmla="*/ 15883 w 278468"/>
                <a:gd name="connsiteY5" fmla="*/ 207025 h 282374"/>
                <a:gd name="connsiteX6" fmla="*/ 16740 w 278468"/>
                <a:gd name="connsiteY6" fmla="*/ 231219 h 282374"/>
                <a:gd name="connsiteX7" fmla="*/ 27885 w 278468"/>
                <a:gd name="connsiteY7" fmla="*/ 246459 h 282374"/>
                <a:gd name="connsiteX8" fmla="*/ 52840 w 278468"/>
                <a:gd name="connsiteY8" fmla="*/ 271129 h 282374"/>
                <a:gd name="connsiteX9" fmla="*/ 76748 w 278468"/>
                <a:gd name="connsiteY9" fmla="*/ 282368 h 282374"/>
                <a:gd name="connsiteX10" fmla="*/ 101894 w 278468"/>
                <a:gd name="connsiteY10" fmla="*/ 252460 h 282374"/>
                <a:gd name="connsiteX11" fmla="*/ 99322 w 278468"/>
                <a:gd name="connsiteY11" fmla="*/ 250174 h 282374"/>
                <a:gd name="connsiteX12" fmla="*/ 99608 w 278468"/>
                <a:gd name="connsiteY12" fmla="*/ 249983 h 282374"/>
                <a:gd name="connsiteX13" fmla="*/ 99417 w 278468"/>
                <a:gd name="connsiteY13" fmla="*/ 249983 h 282374"/>
                <a:gd name="connsiteX14" fmla="*/ 166188 w 278468"/>
                <a:gd name="connsiteY14" fmla="*/ 178260 h 282374"/>
                <a:gd name="connsiteX15" fmla="*/ 166188 w 278468"/>
                <a:gd name="connsiteY15" fmla="*/ 178260 h 282374"/>
                <a:gd name="connsiteX16" fmla="*/ 272149 w 278468"/>
                <a:gd name="connsiteY16" fmla="*/ 67598 h 282374"/>
                <a:gd name="connsiteX17" fmla="*/ 268290 w 278468"/>
                <a:gd name="connsiteY17" fmla="*/ 65907 h 282374"/>
                <a:gd name="connsiteX18" fmla="*/ 259198 w 278468"/>
                <a:gd name="connsiteY18" fmla="*/ 57037 h 282374"/>
                <a:gd name="connsiteX19" fmla="*/ 258043 w 278468"/>
                <a:gd name="connsiteY19" fmla="*/ 43426 h 282374"/>
                <a:gd name="connsiteX20" fmla="*/ 261601 w 278468"/>
                <a:gd name="connsiteY20" fmla="*/ 47175 h 282374"/>
                <a:gd name="connsiteX21" fmla="*/ 261410 w 278468"/>
                <a:gd name="connsiteY21" fmla="*/ 42507 h 282374"/>
                <a:gd name="connsiteX22" fmla="*/ 256078 w 278468"/>
                <a:gd name="connsiteY22" fmla="*/ 51477 h 282374"/>
                <a:gd name="connsiteX23" fmla="*/ 255587 w 278468"/>
                <a:gd name="connsiteY23" fmla="*/ 44594 h 282374"/>
                <a:gd name="connsiteX24" fmla="*/ 248566 w 278468"/>
                <a:gd name="connsiteY24" fmla="*/ 33824 h 282374"/>
                <a:gd name="connsiteX0" fmla="*/ 248566 w 279140"/>
                <a:gd name="connsiteY0" fmla="*/ 33824 h 282374"/>
                <a:gd name="connsiteX1" fmla="*/ 205597 w 279140"/>
                <a:gd name="connsiteY1" fmla="*/ 4923 h 282374"/>
                <a:gd name="connsiteX2" fmla="*/ 197327 w 279140"/>
                <a:gd name="connsiteY2" fmla="*/ 3262 h 282374"/>
                <a:gd name="connsiteX3" fmla="*/ 209959 w 279140"/>
                <a:gd name="connsiteY3" fmla="*/ 597 h 282374"/>
                <a:gd name="connsiteX4" fmla="*/ 208140 w 279140"/>
                <a:gd name="connsiteY4" fmla="*/ 6800 h 282374"/>
                <a:gd name="connsiteX5" fmla="*/ 15883 w 279140"/>
                <a:gd name="connsiteY5" fmla="*/ 207025 h 282374"/>
                <a:gd name="connsiteX6" fmla="*/ 16740 w 279140"/>
                <a:gd name="connsiteY6" fmla="*/ 231219 h 282374"/>
                <a:gd name="connsiteX7" fmla="*/ 27885 w 279140"/>
                <a:gd name="connsiteY7" fmla="*/ 246459 h 282374"/>
                <a:gd name="connsiteX8" fmla="*/ 52840 w 279140"/>
                <a:gd name="connsiteY8" fmla="*/ 271129 h 282374"/>
                <a:gd name="connsiteX9" fmla="*/ 76748 w 279140"/>
                <a:gd name="connsiteY9" fmla="*/ 282368 h 282374"/>
                <a:gd name="connsiteX10" fmla="*/ 101894 w 279140"/>
                <a:gd name="connsiteY10" fmla="*/ 252460 h 282374"/>
                <a:gd name="connsiteX11" fmla="*/ 99322 w 279140"/>
                <a:gd name="connsiteY11" fmla="*/ 250174 h 282374"/>
                <a:gd name="connsiteX12" fmla="*/ 99608 w 279140"/>
                <a:gd name="connsiteY12" fmla="*/ 249983 h 282374"/>
                <a:gd name="connsiteX13" fmla="*/ 99417 w 279140"/>
                <a:gd name="connsiteY13" fmla="*/ 249983 h 282374"/>
                <a:gd name="connsiteX14" fmla="*/ 166188 w 279140"/>
                <a:gd name="connsiteY14" fmla="*/ 178260 h 282374"/>
                <a:gd name="connsiteX15" fmla="*/ 166188 w 279140"/>
                <a:gd name="connsiteY15" fmla="*/ 178260 h 282374"/>
                <a:gd name="connsiteX16" fmla="*/ 272149 w 279140"/>
                <a:gd name="connsiteY16" fmla="*/ 67598 h 282374"/>
                <a:gd name="connsiteX17" fmla="*/ 268290 w 279140"/>
                <a:gd name="connsiteY17" fmla="*/ 65907 h 282374"/>
                <a:gd name="connsiteX18" fmla="*/ 259198 w 279140"/>
                <a:gd name="connsiteY18" fmla="*/ 57037 h 282374"/>
                <a:gd name="connsiteX19" fmla="*/ 258043 w 279140"/>
                <a:gd name="connsiteY19" fmla="*/ 43426 h 282374"/>
                <a:gd name="connsiteX20" fmla="*/ 261601 w 279140"/>
                <a:gd name="connsiteY20" fmla="*/ 47175 h 282374"/>
                <a:gd name="connsiteX21" fmla="*/ 261410 w 279140"/>
                <a:gd name="connsiteY21" fmla="*/ 42507 h 282374"/>
                <a:gd name="connsiteX22" fmla="*/ 256078 w 279140"/>
                <a:gd name="connsiteY22" fmla="*/ 51477 h 282374"/>
                <a:gd name="connsiteX23" fmla="*/ 255587 w 279140"/>
                <a:gd name="connsiteY23" fmla="*/ 44594 h 282374"/>
                <a:gd name="connsiteX24" fmla="*/ 248566 w 279140"/>
                <a:gd name="connsiteY24" fmla="*/ 33824 h 282374"/>
                <a:gd name="connsiteX0" fmla="*/ 248566 w 272158"/>
                <a:gd name="connsiteY0" fmla="*/ 33824 h 282374"/>
                <a:gd name="connsiteX1" fmla="*/ 205597 w 272158"/>
                <a:gd name="connsiteY1" fmla="*/ 4923 h 282374"/>
                <a:gd name="connsiteX2" fmla="*/ 197327 w 272158"/>
                <a:gd name="connsiteY2" fmla="*/ 3262 h 282374"/>
                <a:gd name="connsiteX3" fmla="*/ 209959 w 272158"/>
                <a:gd name="connsiteY3" fmla="*/ 597 h 282374"/>
                <a:gd name="connsiteX4" fmla="*/ 208140 w 272158"/>
                <a:gd name="connsiteY4" fmla="*/ 6800 h 282374"/>
                <a:gd name="connsiteX5" fmla="*/ 15883 w 272158"/>
                <a:gd name="connsiteY5" fmla="*/ 207025 h 282374"/>
                <a:gd name="connsiteX6" fmla="*/ 16740 w 272158"/>
                <a:gd name="connsiteY6" fmla="*/ 231219 h 282374"/>
                <a:gd name="connsiteX7" fmla="*/ 27885 w 272158"/>
                <a:gd name="connsiteY7" fmla="*/ 246459 h 282374"/>
                <a:gd name="connsiteX8" fmla="*/ 52840 w 272158"/>
                <a:gd name="connsiteY8" fmla="*/ 271129 h 282374"/>
                <a:gd name="connsiteX9" fmla="*/ 76748 w 272158"/>
                <a:gd name="connsiteY9" fmla="*/ 282368 h 282374"/>
                <a:gd name="connsiteX10" fmla="*/ 101894 w 272158"/>
                <a:gd name="connsiteY10" fmla="*/ 252460 h 282374"/>
                <a:gd name="connsiteX11" fmla="*/ 99322 w 272158"/>
                <a:gd name="connsiteY11" fmla="*/ 250174 h 282374"/>
                <a:gd name="connsiteX12" fmla="*/ 99608 w 272158"/>
                <a:gd name="connsiteY12" fmla="*/ 249983 h 282374"/>
                <a:gd name="connsiteX13" fmla="*/ 99417 w 272158"/>
                <a:gd name="connsiteY13" fmla="*/ 249983 h 282374"/>
                <a:gd name="connsiteX14" fmla="*/ 166188 w 272158"/>
                <a:gd name="connsiteY14" fmla="*/ 178260 h 282374"/>
                <a:gd name="connsiteX15" fmla="*/ 166188 w 272158"/>
                <a:gd name="connsiteY15" fmla="*/ 178260 h 282374"/>
                <a:gd name="connsiteX16" fmla="*/ 272149 w 272158"/>
                <a:gd name="connsiteY16" fmla="*/ 67598 h 282374"/>
                <a:gd name="connsiteX17" fmla="*/ 268290 w 272158"/>
                <a:gd name="connsiteY17" fmla="*/ 65907 h 282374"/>
                <a:gd name="connsiteX18" fmla="*/ 259198 w 272158"/>
                <a:gd name="connsiteY18" fmla="*/ 57037 h 282374"/>
                <a:gd name="connsiteX19" fmla="*/ 258043 w 272158"/>
                <a:gd name="connsiteY19" fmla="*/ 43426 h 282374"/>
                <a:gd name="connsiteX20" fmla="*/ 261601 w 272158"/>
                <a:gd name="connsiteY20" fmla="*/ 47175 h 282374"/>
                <a:gd name="connsiteX21" fmla="*/ 261410 w 272158"/>
                <a:gd name="connsiteY21" fmla="*/ 42507 h 282374"/>
                <a:gd name="connsiteX22" fmla="*/ 256078 w 272158"/>
                <a:gd name="connsiteY22" fmla="*/ 51477 h 282374"/>
                <a:gd name="connsiteX23" fmla="*/ 255587 w 272158"/>
                <a:gd name="connsiteY23" fmla="*/ 44594 h 282374"/>
                <a:gd name="connsiteX24" fmla="*/ 248566 w 272158"/>
                <a:gd name="connsiteY24" fmla="*/ 33824 h 28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158" h="282374">
                  <a:moveTo>
                    <a:pt x="248566" y="33824"/>
                  </a:moveTo>
                  <a:cubicBezTo>
                    <a:pt x="241804" y="28299"/>
                    <a:pt x="214137" y="10017"/>
                    <a:pt x="205597" y="4923"/>
                  </a:cubicBezTo>
                  <a:cubicBezTo>
                    <a:pt x="197057" y="-171"/>
                    <a:pt x="196600" y="3983"/>
                    <a:pt x="197327" y="3262"/>
                  </a:cubicBezTo>
                  <a:cubicBezTo>
                    <a:pt x="198054" y="2541"/>
                    <a:pt x="211960" y="-1498"/>
                    <a:pt x="209959" y="597"/>
                  </a:cubicBezTo>
                  <a:cubicBezTo>
                    <a:pt x="201958" y="8217"/>
                    <a:pt x="216141" y="-915"/>
                    <a:pt x="208140" y="6800"/>
                  </a:cubicBezTo>
                  <a:cubicBezTo>
                    <a:pt x="189185" y="25755"/>
                    <a:pt x="47783" y="169622"/>
                    <a:pt x="15883" y="207025"/>
                  </a:cubicBezTo>
                  <a:cubicBezTo>
                    <a:pt x="-16017" y="244428"/>
                    <a:pt x="8644" y="218741"/>
                    <a:pt x="16740" y="231219"/>
                  </a:cubicBezTo>
                  <a:cubicBezTo>
                    <a:pt x="18836" y="237315"/>
                    <a:pt x="23313" y="241982"/>
                    <a:pt x="27885" y="246459"/>
                  </a:cubicBezTo>
                  <a:cubicBezTo>
                    <a:pt x="36171" y="254746"/>
                    <a:pt x="44649" y="262842"/>
                    <a:pt x="52840" y="271129"/>
                  </a:cubicBezTo>
                  <a:cubicBezTo>
                    <a:pt x="59793" y="278272"/>
                    <a:pt x="67509" y="282559"/>
                    <a:pt x="76748" y="282368"/>
                  </a:cubicBezTo>
                  <a:cubicBezTo>
                    <a:pt x="83892" y="271319"/>
                    <a:pt x="92083" y="261127"/>
                    <a:pt x="101894" y="252460"/>
                  </a:cubicBezTo>
                  <a:cubicBezTo>
                    <a:pt x="101322" y="251317"/>
                    <a:pt x="100465" y="250650"/>
                    <a:pt x="99322" y="250174"/>
                  </a:cubicBezTo>
                  <a:cubicBezTo>
                    <a:pt x="99322" y="250174"/>
                    <a:pt x="99513" y="249983"/>
                    <a:pt x="99608" y="249983"/>
                  </a:cubicBezTo>
                  <a:lnTo>
                    <a:pt x="99417" y="249983"/>
                  </a:lnTo>
                  <a:cubicBezTo>
                    <a:pt x="106847" y="241887"/>
                    <a:pt x="162473" y="189690"/>
                    <a:pt x="166188" y="178260"/>
                  </a:cubicBezTo>
                  <a:lnTo>
                    <a:pt x="166188" y="178260"/>
                  </a:lnTo>
                  <a:cubicBezTo>
                    <a:pt x="201508" y="141373"/>
                    <a:pt x="248635" y="96185"/>
                    <a:pt x="272149" y="67598"/>
                  </a:cubicBezTo>
                  <a:cubicBezTo>
                    <a:pt x="272430" y="67256"/>
                    <a:pt x="266194" y="72384"/>
                    <a:pt x="268290" y="65907"/>
                  </a:cubicBezTo>
                  <a:cubicBezTo>
                    <a:pt x="270099" y="66669"/>
                    <a:pt x="255864" y="57227"/>
                    <a:pt x="259198" y="57037"/>
                  </a:cubicBezTo>
                  <a:cubicBezTo>
                    <a:pt x="269199" y="49703"/>
                    <a:pt x="260043" y="60000"/>
                    <a:pt x="258043" y="43426"/>
                  </a:cubicBezTo>
                  <a:lnTo>
                    <a:pt x="261601" y="47175"/>
                  </a:lnTo>
                  <a:cubicBezTo>
                    <a:pt x="261791" y="45651"/>
                    <a:pt x="261410" y="44031"/>
                    <a:pt x="261410" y="42507"/>
                  </a:cubicBezTo>
                  <a:lnTo>
                    <a:pt x="256078" y="51477"/>
                  </a:lnTo>
                  <a:cubicBezTo>
                    <a:pt x="244648" y="37095"/>
                    <a:pt x="269684" y="55929"/>
                    <a:pt x="255587" y="44594"/>
                  </a:cubicBezTo>
                  <a:lnTo>
                    <a:pt x="248566" y="33824"/>
                  </a:lnTo>
                  <a:close/>
                </a:path>
              </a:pathLst>
            </a:custGeom>
            <a:solidFill>
              <a:schemeClr val="tx1">
                <a:lumMod val="10000"/>
                <a:lumOff val="90000"/>
                <a:alpha val="97000"/>
              </a:schemeClr>
            </a:solidFill>
            <a:ln w="9525" cap="flat">
              <a:noFill/>
              <a:prstDash val="solid"/>
              <a:miter/>
            </a:ln>
          </p:spPr>
          <p:txBody>
            <a:bodyPr rtlCol="0" anchor="ctr"/>
            <a:lstStyle/>
            <a:p>
              <a:endParaRPr lang="en-NZ"/>
            </a:p>
          </p:txBody>
        </p:sp>
      </p:grpSp>
      <p:grpSp>
        <p:nvGrpSpPr>
          <p:cNvPr id="57" name="Group 56">
            <a:extLst>
              <a:ext uri="{FF2B5EF4-FFF2-40B4-BE49-F238E27FC236}">
                <a16:creationId xmlns:a16="http://schemas.microsoft.com/office/drawing/2014/main" id="{BC2E98E7-5D55-CA13-68F5-C4B636455530}"/>
              </a:ext>
            </a:extLst>
          </p:cNvPr>
          <p:cNvGrpSpPr/>
          <p:nvPr/>
        </p:nvGrpSpPr>
        <p:grpSpPr>
          <a:xfrm>
            <a:off x="7171806" y="4372590"/>
            <a:ext cx="669363" cy="302560"/>
            <a:chOff x="3670839" y="-594423"/>
            <a:chExt cx="669363" cy="302560"/>
          </a:xfrm>
        </p:grpSpPr>
        <p:grpSp>
          <p:nvGrpSpPr>
            <p:cNvPr id="44" name="Group 43">
              <a:extLst>
                <a:ext uri="{FF2B5EF4-FFF2-40B4-BE49-F238E27FC236}">
                  <a16:creationId xmlns:a16="http://schemas.microsoft.com/office/drawing/2014/main" id="{9DD136C5-0A27-AC3B-DC04-8AC8BA068B9F}"/>
                </a:ext>
              </a:extLst>
            </p:cNvPr>
            <p:cNvGrpSpPr/>
            <p:nvPr/>
          </p:nvGrpSpPr>
          <p:grpSpPr>
            <a:xfrm>
              <a:off x="3670839" y="-594423"/>
              <a:ext cx="669363" cy="302560"/>
              <a:chOff x="301983" y="251040"/>
              <a:chExt cx="2915013" cy="357824"/>
            </a:xfrm>
          </p:grpSpPr>
          <p:sp>
            <p:nvSpPr>
              <p:cNvPr id="45" name="Free-form: Shape 44">
                <a:extLst>
                  <a:ext uri="{FF2B5EF4-FFF2-40B4-BE49-F238E27FC236}">
                    <a16:creationId xmlns:a16="http://schemas.microsoft.com/office/drawing/2014/main" id="{94F3AA4F-9D55-92D2-4441-DE0C55047080}"/>
                  </a:ext>
                </a:extLst>
              </p:cNvPr>
              <p:cNvSpPr/>
              <p:nvPr/>
            </p:nvSpPr>
            <p:spPr>
              <a:xfrm>
                <a:off x="391565" y="251040"/>
                <a:ext cx="2825431" cy="265501"/>
              </a:xfrm>
              <a:custGeom>
                <a:avLst/>
                <a:gdLst>
                  <a:gd name="connsiteX0" fmla="*/ 1402816 w 1402911"/>
                  <a:gd name="connsiteY0" fmla="*/ 46481 h 117046"/>
                  <a:gd name="connsiteX1" fmla="*/ 1402816 w 1402911"/>
                  <a:gd name="connsiteY1" fmla="*/ 46481 h 117046"/>
                  <a:gd name="connsiteX2" fmla="*/ 1365954 w 1402911"/>
                  <a:gd name="connsiteY2" fmla="*/ 12572 h 117046"/>
                  <a:gd name="connsiteX3" fmla="*/ 1365954 w 1402911"/>
                  <a:gd name="connsiteY3" fmla="*/ 12572 h 117046"/>
                  <a:gd name="connsiteX4" fmla="*/ 1341190 w 1402911"/>
                  <a:gd name="connsiteY4" fmla="*/ 8381 h 117046"/>
                  <a:gd name="connsiteX5" fmla="*/ 1037151 w 1402911"/>
                  <a:gd name="connsiteY5" fmla="*/ 8667 h 117046"/>
                  <a:gd name="connsiteX6" fmla="*/ 344779 w 1402911"/>
                  <a:gd name="connsiteY6" fmla="*/ 1142 h 117046"/>
                  <a:gd name="connsiteX7" fmla="*/ 26073 w 1402911"/>
                  <a:gd name="connsiteY7" fmla="*/ 6476 h 117046"/>
                  <a:gd name="connsiteX8" fmla="*/ 26073 w 1402911"/>
                  <a:gd name="connsiteY8" fmla="*/ 6476 h 117046"/>
                  <a:gd name="connsiteX9" fmla="*/ 26073 w 1402911"/>
                  <a:gd name="connsiteY9" fmla="*/ 6476 h 117046"/>
                  <a:gd name="connsiteX10" fmla="*/ 26073 w 1402911"/>
                  <a:gd name="connsiteY10" fmla="*/ 6476 h 117046"/>
                  <a:gd name="connsiteX11" fmla="*/ 26073 w 1402911"/>
                  <a:gd name="connsiteY11" fmla="*/ 6476 h 117046"/>
                  <a:gd name="connsiteX12" fmla="*/ 8070 w 1402911"/>
                  <a:gd name="connsiteY12" fmla="*/ 19335 h 117046"/>
                  <a:gd name="connsiteX13" fmla="*/ 6165 w 1402911"/>
                  <a:gd name="connsiteY13" fmla="*/ 93916 h 117046"/>
                  <a:gd name="connsiteX14" fmla="*/ 6165 w 1402911"/>
                  <a:gd name="connsiteY14" fmla="*/ 93916 h 117046"/>
                  <a:gd name="connsiteX15" fmla="*/ 6832 w 1402911"/>
                  <a:gd name="connsiteY15" fmla="*/ 103726 h 117046"/>
                  <a:gd name="connsiteX16" fmla="*/ 6832 w 1402911"/>
                  <a:gd name="connsiteY16" fmla="*/ 103726 h 117046"/>
                  <a:gd name="connsiteX17" fmla="*/ 44265 w 1402911"/>
                  <a:gd name="connsiteY17" fmla="*/ 107251 h 117046"/>
                  <a:gd name="connsiteX18" fmla="*/ 365925 w 1402911"/>
                  <a:gd name="connsiteY18" fmla="*/ 110108 h 117046"/>
                  <a:gd name="connsiteX19" fmla="*/ 1332426 w 1402911"/>
                  <a:gd name="connsiteY19" fmla="*/ 116014 h 117046"/>
                  <a:gd name="connsiteX20" fmla="*/ 1357763 w 1402911"/>
                  <a:gd name="connsiteY20" fmla="*/ 116014 h 117046"/>
                  <a:gd name="connsiteX21" fmla="*/ 1388433 w 1402911"/>
                  <a:gd name="connsiteY21" fmla="*/ 108203 h 117046"/>
                  <a:gd name="connsiteX22" fmla="*/ 1388053 w 1402911"/>
                  <a:gd name="connsiteY22" fmla="*/ 103155 h 117046"/>
                  <a:gd name="connsiteX23" fmla="*/ 1388053 w 1402911"/>
                  <a:gd name="connsiteY23" fmla="*/ 102869 h 117046"/>
                  <a:gd name="connsiteX24" fmla="*/ 1391767 w 1402911"/>
                  <a:gd name="connsiteY24" fmla="*/ 93154 h 117046"/>
                  <a:gd name="connsiteX25" fmla="*/ 1392148 w 1402911"/>
                  <a:gd name="connsiteY25" fmla="*/ 87724 h 117046"/>
                  <a:gd name="connsiteX26" fmla="*/ 1395387 w 1402911"/>
                  <a:gd name="connsiteY26" fmla="*/ 83248 h 117046"/>
                  <a:gd name="connsiteX27" fmla="*/ 1402912 w 1402911"/>
                  <a:gd name="connsiteY27" fmla="*/ 46481 h 11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911" h="117046">
                    <a:moveTo>
                      <a:pt x="1402816" y="46481"/>
                    </a:moveTo>
                    <a:cubicBezTo>
                      <a:pt x="1402816" y="46481"/>
                      <a:pt x="1402816" y="46481"/>
                      <a:pt x="1402816" y="46481"/>
                    </a:cubicBezTo>
                    <a:cubicBezTo>
                      <a:pt x="1399006" y="24288"/>
                      <a:pt x="1386624" y="13144"/>
                      <a:pt x="1365954" y="12572"/>
                    </a:cubicBezTo>
                    <a:cubicBezTo>
                      <a:pt x="1365954" y="12572"/>
                      <a:pt x="1365954" y="12572"/>
                      <a:pt x="1365954" y="12572"/>
                    </a:cubicBezTo>
                    <a:cubicBezTo>
                      <a:pt x="1358144" y="7905"/>
                      <a:pt x="1349667" y="8191"/>
                      <a:pt x="1341190" y="8381"/>
                    </a:cubicBezTo>
                    <a:cubicBezTo>
                      <a:pt x="1332712" y="8572"/>
                      <a:pt x="1045438" y="10096"/>
                      <a:pt x="1037151" y="8667"/>
                    </a:cubicBezTo>
                    <a:cubicBezTo>
                      <a:pt x="1004481" y="3238"/>
                      <a:pt x="377640" y="3238"/>
                      <a:pt x="344779" y="1142"/>
                    </a:cubicBezTo>
                    <a:cubicBezTo>
                      <a:pt x="327253" y="-1"/>
                      <a:pt x="42837" y="-2287"/>
                      <a:pt x="26073" y="6476"/>
                    </a:cubicBezTo>
                    <a:lnTo>
                      <a:pt x="26073" y="6476"/>
                    </a:lnTo>
                    <a:lnTo>
                      <a:pt x="26073" y="6476"/>
                    </a:lnTo>
                    <a:cubicBezTo>
                      <a:pt x="26073" y="6476"/>
                      <a:pt x="26073" y="6476"/>
                      <a:pt x="26073" y="6476"/>
                    </a:cubicBezTo>
                    <a:cubicBezTo>
                      <a:pt x="26073" y="6476"/>
                      <a:pt x="26073" y="6476"/>
                      <a:pt x="26073" y="6476"/>
                    </a:cubicBezTo>
                    <a:cubicBezTo>
                      <a:pt x="18072" y="7429"/>
                      <a:pt x="10737" y="10667"/>
                      <a:pt x="8070" y="19335"/>
                    </a:cubicBezTo>
                    <a:cubicBezTo>
                      <a:pt x="355" y="43909"/>
                      <a:pt x="-4503" y="68770"/>
                      <a:pt x="6165" y="93916"/>
                    </a:cubicBezTo>
                    <a:cubicBezTo>
                      <a:pt x="6165" y="93916"/>
                      <a:pt x="6165" y="93916"/>
                      <a:pt x="6165" y="93916"/>
                    </a:cubicBezTo>
                    <a:cubicBezTo>
                      <a:pt x="6356" y="97154"/>
                      <a:pt x="6642" y="100488"/>
                      <a:pt x="6832" y="103726"/>
                    </a:cubicBezTo>
                    <a:cubicBezTo>
                      <a:pt x="6832" y="103726"/>
                      <a:pt x="6832" y="103726"/>
                      <a:pt x="6832" y="103726"/>
                    </a:cubicBezTo>
                    <a:cubicBezTo>
                      <a:pt x="18738" y="111442"/>
                      <a:pt x="32169" y="100488"/>
                      <a:pt x="44265" y="107251"/>
                    </a:cubicBezTo>
                    <a:cubicBezTo>
                      <a:pt x="62744" y="105822"/>
                      <a:pt x="347637" y="106965"/>
                      <a:pt x="365925" y="110108"/>
                    </a:cubicBezTo>
                    <a:cubicBezTo>
                      <a:pt x="397071" y="115442"/>
                      <a:pt x="1300804" y="118871"/>
                      <a:pt x="1332426" y="116014"/>
                    </a:cubicBezTo>
                    <a:cubicBezTo>
                      <a:pt x="1340808" y="115252"/>
                      <a:pt x="1349476" y="114775"/>
                      <a:pt x="1357763" y="116014"/>
                    </a:cubicBezTo>
                    <a:cubicBezTo>
                      <a:pt x="1369193" y="117728"/>
                      <a:pt x="1379004" y="114585"/>
                      <a:pt x="1388433" y="108203"/>
                    </a:cubicBezTo>
                    <a:cubicBezTo>
                      <a:pt x="1388338" y="106489"/>
                      <a:pt x="1388148" y="104869"/>
                      <a:pt x="1388053" y="103155"/>
                    </a:cubicBezTo>
                    <a:lnTo>
                      <a:pt x="1388053" y="102869"/>
                    </a:lnTo>
                    <a:cubicBezTo>
                      <a:pt x="1390720" y="100297"/>
                      <a:pt x="1389481" y="95916"/>
                      <a:pt x="1391767" y="93154"/>
                    </a:cubicBezTo>
                    <a:cubicBezTo>
                      <a:pt x="1391862" y="91344"/>
                      <a:pt x="1392053" y="89534"/>
                      <a:pt x="1392148" y="87724"/>
                    </a:cubicBezTo>
                    <a:cubicBezTo>
                      <a:pt x="1393291" y="86296"/>
                      <a:pt x="1394434" y="84867"/>
                      <a:pt x="1395387" y="83248"/>
                    </a:cubicBezTo>
                    <a:cubicBezTo>
                      <a:pt x="1397863" y="70960"/>
                      <a:pt x="1400435" y="58768"/>
                      <a:pt x="1402912" y="46481"/>
                    </a:cubicBezTo>
                    <a:close/>
                  </a:path>
                </a:pathLst>
              </a:custGeom>
              <a:solidFill>
                <a:schemeClr val="tx2">
                  <a:alpha val="97000"/>
                </a:schemeClr>
              </a:solidFill>
              <a:ln w="9525" cap="flat">
                <a:noFill/>
                <a:prstDash val="solid"/>
                <a:miter/>
              </a:ln>
            </p:spPr>
            <p:txBody>
              <a:bodyPr rtlCol="0" anchor="ctr"/>
              <a:lstStyle/>
              <a:p>
                <a:endParaRPr lang="en-NZ"/>
              </a:p>
            </p:txBody>
          </p:sp>
          <p:sp>
            <p:nvSpPr>
              <p:cNvPr id="46" name="Free-form: Shape 45">
                <a:extLst>
                  <a:ext uri="{FF2B5EF4-FFF2-40B4-BE49-F238E27FC236}">
                    <a16:creationId xmlns:a16="http://schemas.microsoft.com/office/drawing/2014/main" id="{62F98EDA-C084-3845-6E46-5703FE088D1A}"/>
                  </a:ext>
                </a:extLst>
              </p:cNvPr>
              <p:cNvSpPr/>
              <p:nvPr/>
            </p:nvSpPr>
            <p:spPr>
              <a:xfrm>
                <a:off x="301983" y="339774"/>
                <a:ext cx="2789701" cy="269090"/>
              </a:xfrm>
              <a:custGeom>
                <a:avLst/>
                <a:gdLst>
                  <a:gd name="connsiteX0" fmla="*/ 1375431 w 1385170"/>
                  <a:gd name="connsiteY0" fmla="*/ 9946 h 118628"/>
                  <a:gd name="connsiteX1" fmla="*/ 1341712 w 1385170"/>
                  <a:gd name="connsiteY1" fmla="*/ 2611 h 118628"/>
                  <a:gd name="connsiteX2" fmla="*/ 872416 w 1385170"/>
                  <a:gd name="connsiteY2" fmla="*/ 1087 h 118628"/>
                  <a:gd name="connsiteX3" fmla="*/ 328062 w 1385170"/>
                  <a:gd name="connsiteY3" fmla="*/ 611 h 118628"/>
                  <a:gd name="connsiteX4" fmla="*/ 24500 w 1385170"/>
                  <a:gd name="connsiteY4" fmla="*/ 1564 h 118628"/>
                  <a:gd name="connsiteX5" fmla="*/ 7546 w 1385170"/>
                  <a:gd name="connsiteY5" fmla="*/ 16232 h 118628"/>
                  <a:gd name="connsiteX6" fmla="*/ 878 w 1385170"/>
                  <a:gd name="connsiteY6" fmla="*/ 78526 h 118628"/>
                  <a:gd name="connsiteX7" fmla="*/ 23167 w 1385170"/>
                  <a:gd name="connsiteY7" fmla="*/ 102243 h 118628"/>
                  <a:gd name="connsiteX8" fmla="*/ 326728 w 1385170"/>
                  <a:gd name="connsiteY8" fmla="*/ 105672 h 118628"/>
                  <a:gd name="connsiteX9" fmla="*/ 518371 w 1385170"/>
                  <a:gd name="connsiteY9" fmla="*/ 108529 h 118628"/>
                  <a:gd name="connsiteX10" fmla="*/ 1341903 w 1385170"/>
                  <a:gd name="connsiteY10" fmla="*/ 117864 h 118628"/>
                  <a:gd name="connsiteX11" fmla="*/ 1355714 w 1385170"/>
                  <a:gd name="connsiteY11" fmla="*/ 118531 h 118628"/>
                  <a:gd name="connsiteX12" fmla="*/ 1365239 w 1385170"/>
                  <a:gd name="connsiteY12" fmla="*/ 104910 h 118628"/>
                  <a:gd name="connsiteX13" fmla="*/ 1373240 w 1385170"/>
                  <a:gd name="connsiteY13" fmla="*/ 82621 h 118628"/>
                  <a:gd name="connsiteX14" fmla="*/ 1384480 w 1385170"/>
                  <a:gd name="connsiteY14" fmla="*/ 31186 h 118628"/>
                  <a:gd name="connsiteX15" fmla="*/ 1384480 w 1385170"/>
                  <a:gd name="connsiteY15" fmla="*/ 31186 h 118628"/>
                  <a:gd name="connsiteX16" fmla="*/ 1384480 w 1385170"/>
                  <a:gd name="connsiteY16" fmla="*/ 31186 h 118628"/>
                  <a:gd name="connsiteX17" fmla="*/ 1375526 w 1385170"/>
                  <a:gd name="connsiteY17" fmla="*/ 10041 h 11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70" h="118628">
                    <a:moveTo>
                      <a:pt x="1375431" y="9946"/>
                    </a:moveTo>
                    <a:cubicBezTo>
                      <a:pt x="1364382" y="6802"/>
                      <a:pt x="1352952" y="4993"/>
                      <a:pt x="1341712" y="2611"/>
                    </a:cubicBezTo>
                    <a:cubicBezTo>
                      <a:pt x="1318567" y="2611"/>
                      <a:pt x="895657" y="-722"/>
                      <a:pt x="872416" y="1087"/>
                    </a:cubicBezTo>
                    <a:cubicBezTo>
                      <a:pt x="848603" y="2992"/>
                      <a:pt x="352065" y="3659"/>
                      <a:pt x="328062" y="611"/>
                    </a:cubicBezTo>
                    <a:cubicBezTo>
                      <a:pt x="315965" y="-913"/>
                      <a:pt x="36787" y="802"/>
                      <a:pt x="24500" y="1564"/>
                    </a:cubicBezTo>
                    <a:cubicBezTo>
                      <a:pt x="15928" y="2135"/>
                      <a:pt x="10117" y="7279"/>
                      <a:pt x="7546" y="16232"/>
                    </a:cubicBezTo>
                    <a:cubicBezTo>
                      <a:pt x="1640" y="36616"/>
                      <a:pt x="-1694" y="57285"/>
                      <a:pt x="878" y="78526"/>
                    </a:cubicBezTo>
                    <a:cubicBezTo>
                      <a:pt x="2783" y="94813"/>
                      <a:pt x="8308" y="100528"/>
                      <a:pt x="23167" y="102243"/>
                    </a:cubicBezTo>
                    <a:cubicBezTo>
                      <a:pt x="35454" y="103672"/>
                      <a:pt x="314346" y="104719"/>
                      <a:pt x="326728" y="105672"/>
                    </a:cubicBezTo>
                    <a:cubicBezTo>
                      <a:pt x="342159" y="106815"/>
                      <a:pt x="502941" y="108815"/>
                      <a:pt x="518371" y="108529"/>
                    </a:cubicBezTo>
                    <a:cubicBezTo>
                      <a:pt x="550852" y="107958"/>
                      <a:pt x="1310280" y="107863"/>
                      <a:pt x="1341903" y="117864"/>
                    </a:cubicBezTo>
                    <a:cubicBezTo>
                      <a:pt x="1346189" y="119197"/>
                      <a:pt x="1351142" y="118340"/>
                      <a:pt x="1355714" y="118531"/>
                    </a:cubicBezTo>
                    <a:cubicBezTo>
                      <a:pt x="1358857" y="113959"/>
                      <a:pt x="1361905" y="109291"/>
                      <a:pt x="1365239" y="104910"/>
                    </a:cubicBezTo>
                    <a:cubicBezTo>
                      <a:pt x="1370383" y="98433"/>
                      <a:pt x="1373145" y="91099"/>
                      <a:pt x="1373240" y="82621"/>
                    </a:cubicBezTo>
                    <a:cubicBezTo>
                      <a:pt x="1380193" y="66334"/>
                      <a:pt x="1386194" y="49760"/>
                      <a:pt x="1384480" y="31186"/>
                    </a:cubicBezTo>
                    <a:cubicBezTo>
                      <a:pt x="1384480" y="31186"/>
                      <a:pt x="1384480" y="31186"/>
                      <a:pt x="1384480" y="31186"/>
                    </a:cubicBezTo>
                    <a:cubicBezTo>
                      <a:pt x="1384480" y="31186"/>
                      <a:pt x="1384480" y="31186"/>
                      <a:pt x="1384480" y="31186"/>
                    </a:cubicBezTo>
                    <a:cubicBezTo>
                      <a:pt x="1386289" y="16899"/>
                      <a:pt x="1384956" y="12708"/>
                      <a:pt x="1375526" y="10041"/>
                    </a:cubicBezTo>
                    <a:close/>
                  </a:path>
                </a:pathLst>
              </a:custGeom>
              <a:solidFill>
                <a:schemeClr val="tx2">
                  <a:alpha val="97000"/>
                </a:schemeClr>
              </a:solidFill>
              <a:ln w="9525" cap="flat">
                <a:noFill/>
                <a:prstDash val="solid"/>
                <a:miter/>
              </a:ln>
            </p:spPr>
            <p:txBody>
              <a:bodyPr rtlCol="0" anchor="ctr"/>
              <a:lstStyle/>
              <a:p>
                <a:endParaRPr lang="en-NZ"/>
              </a:p>
            </p:txBody>
          </p:sp>
        </p:grpSp>
        <p:sp>
          <p:nvSpPr>
            <p:cNvPr id="50" name="TextBox 49">
              <a:extLst>
                <a:ext uri="{FF2B5EF4-FFF2-40B4-BE49-F238E27FC236}">
                  <a16:creationId xmlns:a16="http://schemas.microsoft.com/office/drawing/2014/main" id="{A9C09DC3-C59B-14CC-F7E6-3351DE929113}"/>
                </a:ext>
              </a:extLst>
            </p:cNvPr>
            <p:cNvSpPr txBox="1"/>
            <p:nvPr/>
          </p:nvSpPr>
          <p:spPr>
            <a:xfrm>
              <a:off x="3803966" y="-558721"/>
              <a:ext cx="397998" cy="217879"/>
            </a:xfrm>
            <a:prstGeom prst="rect">
              <a:avLst/>
            </a:prstGeom>
            <a:noFill/>
          </p:spPr>
          <p:txBody>
            <a:bodyPr wrap="square" lIns="0" tIns="36000" rIns="0" anchor="ctr" anchorCtr="0">
              <a:noAutofit/>
            </a:bodyPr>
            <a:lstStyle/>
            <a:p>
              <a:pPr algn="ctr"/>
              <a:r>
                <a:rPr lang="en-US" sz="90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THINK</a:t>
              </a:r>
              <a:endParaRPr lang="en-NZ" sz="1050">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58" name="Group 57">
            <a:extLst>
              <a:ext uri="{FF2B5EF4-FFF2-40B4-BE49-F238E27FC236}">
                <a16:creationId xmlns:a16="http://schemas.microsoft.com/office/drawing/2014/main" id="{0EB042B0-2DD0-6AE7-890A-F09D9EC40AC6}"/>
              </a:ext>
            </a:extLst>
          </p:cNvPr>
          <p:cNvGrpSpPr/>
          <p:nvPr/>
        </p:nvGrpSpPr>
        <p:grpSpPr>
          <a:xfrm>
            <a:off x="7163779" y="4676081"/>
            <a:ext cx="697183" cy="302560"/>
            <a:chOff x="5019193" y="-587849"/>
            <a:chExt cx="601617" cy="302560"/>
          </a:xfrm>
          <a:solidFill>
            <a:schemeClr val="accent2"/>
          </a:solidFill>
        </p:grpSpPr>
        <p:grpSp>
          <p:nvGrpSpPr>
            <p:cNvPr id="47" name="Group 46">
              <a:extLst>
                <a:ext uri="{FF2B5EF4-FFF2-40B4-BE49-F238E27FC236}">
                  <a16:creationId xmlns:a16="http://schemas.microsoft.com/office/drawing/2014/main" id="{3573671B-FF4C-B3F0-2F1B-5472BB559043}"/>
                </a:ext>
              </a:extLst>
            </p:cNvPr>
            <p:cNvGrpSpPr/>
            <p:nvPr/>
          </p:nvGrpSpPr>
          <p:grpSpPr>
            <a:xfrm>
              <a:off x="5060950" y="-558721"/>
              <a:ext cx="559860" cy="271460"/>
              <a:chOff x="3547462" y="248418"/>
              <a:chExt cx="2946948" cy="305182"/>
            </a:xfrm>
            <a:grpFill/>
          </p:grpSpPr>
          <p:sp>
            <p:nvSpPr>
              <p:cNvPr id="48" name="Free-form: Shape 47">
                <a:extLst>
                  <a:ext uri="{FF2B5EF4-FFF2-40B4-BE49-F238E27FC236}">
                    <a16:creationId xmlns:a16="http://schemas.microsoft.com/office/drawing/2014/main" id="{09AA78DB-FB4B-4456-41CA-88B449E9445D}"/>
                  </a:ext>
                </a:extLst>
              </p:cNvPr>
              <p:cNvSpPr/>
              <p:nvPr/>
            </p:nvSpPr>
            <p:spPr>
              <a:xfrm>
                <a:off x="3549937" y="248418"/>
                <a:ext cx="2944473" cy="186104"/>
              </a:xfrm>
              <a:custGeom>
                <a:avLst/>
                <a:gdLst>
                  <a:gd name="connsiteX0" fmla="*/ 29946 w 1421950"/>
                  <a:gd name="connsiteY0" fmla="*/ 101138 h 115500"/>
                  <a:gd name="connsiteX1" fmla="*/ 32232 w 1421950"/>
                  <a:gd name="connsiteY1" fmla="*/ 101424 h 115500"/>
                  <a:gd name="connsiteX2" fmla="*/ 365417 w 1421950"/>
                  <a:gd name="connsiteY2" fmla="*/ 105043 h 115500"/>
                  <a:gd name="connsiteX3" fmla="*/ 365417 w 1421950"/>
                  <a:gd name="connsiteY3" fmla="*/ 105043 h 115500"/>
                  <a:gd name="connsiteX4" fmla="*/ 542963 w 1421950"/>
                  <a:gd name="connsiteY4" fmla="*/ 108187 h 115500"/>
                  <a:gd name="connsiteX5" fmla="*/ 1346015 w 1421950"/>
                  <a:gd name="connsiteY5" fmla="*/ 111520 h 115500"/>
                  <a:gd name="connsiteX6" fmla="*/ 1357445 w 1421950"/>
                  <a:gd name="connsiteY6" fmla="*/ 113044 h 115500"/>
                  <a:gd name="connsiteX7" fmla="*/ 1391926 w 1421950"/>
                  <a:gd name="connsiteY7" fmla="*/ 114854 h 115500"/>
                  <a:gd name="connsiteX8" fmla="*/ 1408595 w 1421950"/>
                  <a:gd name="connsiteY8" fmla="*/ 110758 h 115500"/>
                  <a:gd name="connsiteX9" fmla="*/ 1412690 w 1421950"/>
                  <a:gd name="connsiteY9" fmla="*/ 104662 h 115500"/>
                  <a:gd name="connsiteX10" fmla="*/ 1419072 w 1421950"/>
                  <a:gd name="connsiteY10" fmla="*/ 83803 h 115500"/>
                  <a:gd name="connsiteX11" fmla="*/ 1420787 w 1421950"/>
                  <a:gd name="connsiteY11" fmla="*/ 76849 h 115500"/>
                  <a:gd name="connsiteX12" fmla="*/ 1417644 w 1421950"/>
                  <a:gd name="connsiteY12" fmla="*/ 53418 h 115500"/>
                  <a:gd name="connsiteX13" fmla="*/ 1413072 w 1421950"/>
                  <a:gd name="connsiteY13" fmla="*/ 41988 h 115500"/>
                  <a:gd name="connsiteX14" fmla="*/ 1381925 w 1421950"/>
                  <a:gd name="connsiteY14" fmla="*/ 11984 h 115500"/>
                  <a:gd name="connsiteX15" fmla="*/ 1334395 w 1421950"/>
                  <a:gd name="connsiteY15" fmla="*/ 4840 h 115500"/>
                  <a:gd name="connsiteX16" fmla="*/ 895578 w 1421950"/>
                  <a:gd name="connsiteY16" fmla="*/ 6269 h 115500"/>
                  <a:gd name="connsiteX17" fmla="*/ 886053 w 1421950"/>
                  <a:gd name="connsiteY17" fmla="*/ 1697 h 115500"/>
                  <a:gd name="connsiteX18" fmla="*/ 379133 w 1421950"/>
                  <a:gd name="connsiteY18" fmla="*/ 2935 h 115500"/>
                  <a:gd name="connsiteX19" fmla="*/ 25755 w 1421950"/>
                  <a:gd name="connsiteY19" fmla="*/ 935 h 115500"/>
                  <a:gd name="connsiteX20" fmla="*/ 25755 w 1421950"/>
                  <a:gd name="connsiteY20" fmla="*/ 935 h 115500"/>
                  <a:gd name="connsiteX21" fmla="*/ 12325 w 1421950"/>
                  <a:gd name="connsiteY21" fmla="*/ 11413 h 115500"/>
                  <a:gd name="connsiteX22" fmla="*/ 12325 w 1421950"/>
                  <a:gd name="connsiteY22" fmla="*/ 11413 h 115500"/>
                  <a:gd name="connsiteX23" fmla="*/ 609 w 1421950"/>
                  <a:gd name="connsiteY23" fmla="*/ 59704 h 115500"/>
                  <a:gd name="connsiteX24" fmla="*/ 29660 w 1421950"/>
                  <a:gd name="connsiteY24" fmla="*/ 100948 h 11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1950" h="115500">
                    <a:moveTo>
                      <a:pt x="29946" y="101138"/>
                    </a:moveTo>
                    <a:cubicBezTo>
                      <a:pt x="30708" y="101233"/>
                      <a:pt x="31470" y="101424"/>
                      <a:pt x="32232" y="101424"/>
                    </a:cubicBezTo>
                    <a:cubicBezTo>
                      <a:pt x="54425" y="101519"/>
                      <a:pt x="343033" y="107234"/>
                      <a:pt x="365417" y="105043"/>
                    </a:cubicBezTo>
                    <a:cubicBezTo>
                      <a:pt x="365417" y="105043"/>
                      <a:pt x="365417" y="105043"/>
                      <a:pt x="365417" y="105043"/>
                    </a:cubicBezTo>
                    <a:cubicBezTo>
                      <a:pt x="376085" y="106186"/>
                      <a:pt x="532295" y="108282"/>
                      <a:pt x="542963" y="108187"/>
                    </a:cubicBezTo>
                    <a:cubicBezTo>
                      <a:pt x="568394" y="107996"/>
                      <a:pt x="1320584" y="113616"/>
                      <a:pt x="1346015" y="111520"/>
                    </a:cubicBezTo>
                    <a:cubicBezTo>
                      <a:pt x="1349730" y="111235"/>
                      <a:pt x="1353731" y="112187"/>
                      <a:pt x="1357445" y="113044"/>
                    </a:cubicBezTo>
                    <a:cubicBezTo>
                      <a:pt x="1368876" y="115521"/>
                      <a:pt x="1380401" y="115616"/>
                      <a:pt x="1391926" y="114854"/>
                    </a:cubicBezTo>
                    <a:cubicBezTo>
                      <a:pt x="1398117" y="116664"/>
                      <a:pt x="1403547" y="114473"/>
                      <a:pt x="1408595" y="110758"/>
                    </a:cubicBezTo>
                    <a:cubicBezTo>
                      <a:pt x="1410405" y="109044"/>
                      <a:pt x="1411738" y="107044"/>
                      <a:pt x="1412690" y="104662"/>
                    </a:cubicBezTo>
                    <a:cubicBezTo>
                      <a:pt x="1413929" y="97328"/>
                      <a:pt x="1416310" y="90470"/>
                      <a:pt x="1419072" y="83803"/>
                    </a:cubicBezTo>
                    <a:cubicBezTo>
                      <a:pt x="1419930" y="81612"/>
                      <a:pt x="1420501" y="79231"/>
                      <a:pt x="1420787" y="76849"/>
                    </a:cubicBezTo>
                    <a:cubicBezTo>
                      <a:pt x="1420120" y="68944"/>
                      <a:pt x="1425454" y="60181"/>
                      <a:pt x="1417644" y="53418"/>
                    </a:cubicBezTo>
                    <a:cubicBezTo>
                      <a:pt x="1416119" y="49608"/>
                      <a:pt x="1414310" y="45893"/>
                      <a:pt x="1413072" y="41988"/>
                    </a:cubicBezTo>
                    <a:cubicBezTo>
                      <a:pt x="1407833" y="25605"/>
                      <a:pt x="1397260" y="16175"/>
                      <a:pt x="1381925" y="11984"/>
                    </a:cubicBezTo>
                    <a:cubicBezTo>
                      <a:pt x="1366304" y="7793"/>
                      <a:pt x="1350778" y="3793"/>
                      <a:pt x="1334395" y="4840"/>
                    </a:cubicBezTo>
                    <a:cubicBezTo>
                      <a:pt x="1321441" y="5602"/>
                      <a:pt x="908532" y="5793"/>
                      <a:pt x="895578" y="6269"/>
                    </a:cubicBezTo>
                    <a:cubicBezTo>
                      <a:pt x="892435" y="4745"/>
                      <a:pt x="889292" y="3221"/>
                      <a:pt x="886053" y="1697"/>
                    </a:cubicBezTo>
                    <a:cubicBezTo>
                      <a:pt x="874623" y="2078"/>
                      <a:pt x="390563" y="2364"/>
                      <a:pt x="379133" y="2935"/>
                    </a:cubicBezTo>
                    <a:cubicBezTo>
                      <a:pt x="350177" y="4364"/>
                      <a:pt x="54806" y="-2399"/>
                      <a:pt x="25755" y="935"/>
                    </a:cubicBezTo>
                    <a:lnTo>
                      <a:pt x="25755" y="935"/>
                    </a:lnTo>
                    <a:cubicBezTo>
                      <a:pt x="21278" y="4364"/>
                      <a:pt x="16802" y="7888"/>
                      <a:pt x="12325" y="11413"/>
                    </a:cubicBezTo>
                    <a:lnTo>
                      <a:pt x="12325" y="11413"/>
                    </a:lnTo>
                    <a:cubicBezTo>
                      <a:pt x="5657" y="26748"/>
                      <a:pt x="2514" y="43131"/>
                      <a:pt x="609" y="59704"/>
                    </a:cubicBezTo>
                    <a:cubicBezTo>
                      <a:pt x="-2439" y="85612"/>
                      <a:pt x="5753" y="96757"/>
                      <a:pt x="29660" y="100948"/>
                    </a:cubicBezTo>
                    <a:close/>
                  </a:path>
                </a:pathLst>
              </a:custGeom>
              <a:grpFill/>
              <a:ln w="9525" cap="flat">
                <a:noFill/>
                <a:prstDash val="solid"/>
                <a:miter/>
              </a:ln>
            </p:spPr>
            <p:txBody>
              <a:bodyPr rtlCol="0" anchor="ctr"/>
              <a:lstStyle/>
              <a:p>
                <a:endParaRPr lang="en-NZ"/>
              </a:p>
            </p:txBody>
          </p:sp>
          <p:sp>
            <p:nvSpPr>
              <p:cNvPr id="49" name="Free-form: Shape 48">
                <a:extLst>
                  <a:ext uri="{FF2B5EF4-FFF2-40B4-BE49-F238E27FC236}">
                    <a16:creationId xmlns:a16="http://schemas.microsoft.com/office/drawing/2014/main" id="{51FE43A2-7691-4DAD-C969-FD9E8B91B397}"/>
                  </a:ext>
                </a:extLst>
              </p:cNvPr>
              <p:cNvSpPr/>
              <p:nvPr/>
            </p:nvSpPr>
            <p:spPr>
              <a:xfrm>
                <a:off x="3547462" y="341918"/>
                <a:ext cx="2910488" cy="211682"/>
              </a:xfrm>
              <a:custGeom>
                <a:avLst/>
                <a:gdLst>
                  <a:gd name="connsiteX0" fmla="*/ 1388781 w 1405538"/>
                  <a:gd name="connsiteY0" fmla="*/ 4209 h 131374"/>
                  <a:gd name="connsiteX1" fmla="*/ 1350015 w 1405538"/>
                  <a:gd name="connsiteY1" fmla="*/ 114 h 131374"/>
                  <a:gd name="connsiteX2" fmla="*/ 1034642 w 1405538"/>
                  <a:gd name="connsiteY2" fmla="*/ 7257 h 131374"/>
                  <a:gd name="connsiteX3" fmla="*/ 879003 w 1405538"/>
                  <a:gd name="connsiteY3" fmla="*/ 15258 h 131374"/>
                  <a:gd name="connsiteX4" fmla="*/ 49281 w 1405538"/>
                  <a:gd name="connsiteY4" fmla="*/ 32499 h 131374"/>
                  <a:gd name="connsiteX5" fmla="*/ 28421 w 1405538"/>
                  <a:gd name="connsiteY5" fmla="*/ 33261 h 131374"/>
                  <a:gd name="connsiteX6" fmla="*/ 12800 w 1405538"/>
                  <a:gd name="connsiteY6" fmla="*/ 46405 h 131374"/>
                  <a:gd name="connsiteX7" fmla="*/ 798 w 1405538"/>
                  <a:gd name="connsiteY7" fmla="*/ 92601 h 131374"/>
                  <a:gd name="connsiteX8" fmla="*/ 30421 w 1405538"/>
                  <a:gd name="connsiteY8" fmla="*/ 131273 h 131374"/>
                  <a:gd name="connsiteX9" fmla="*/ 48995 w 1405538"/>
                  <a:gd name="connsiteY9" fmla="*/ 130987 h 131374"/>
                  <a:gd name="connsiteX10" fmla="*/ 338745 w 1405538"/>
                  <a:gd name="connsiteY10" fmla="*/ 126510 h 131374"/>
                  <a:gd name="connsiteX11" fmla="*/ 523530 w 1405538"/>
                  <a:gd name="connsiteY11" fmla="*/ 125272 h 131374"/>
                  <a:gd name="connsiteX12" fmla="*/ 1327155 w 1405538"/>
                  <a:gd name="connsiteY12" fmla="*/ 107079 h 131374"/>
                  <a:gd name="connsiteX13" fmla="*/ 1348014 w 1405538"/>
                  <a:gd name="connsiteY13" fmla="*/ 108222 h 131374"/>
                  <a:gd name="connsiteX14" fmla="*/ 1383733 w 1405538"/>
                  <a:gd name="connsiteY14" fmla="*/ 92887 h 131374"/>
                  <a:gd name="connsiteX15" fmla="*/ 1389353 w 1405538"/>
                  <a:gd name="connsiteY15" fmla="*/ 84886 h 131374"/>
                  <a:gd name="connsiteX16" fmla="*/ 1388496 w 1405538"/>
                  <a:gd name="connsiteY16" fmla="*/ 80219 h 131374"/>
                  <a:gd name="connsiteX17" fmla="*/ 1403164 w 1405538"/>
                  <a:gd name="connsiteY17" fmla="*/ 34880 h 131374"/>
                  <a:gd name="connsiteX18" fmla="*/ 1403164 w 1405538"/>
                  <a:gd name="connsiteY18" fmla="*/ 34880 h 131374"/>
                  <a:gd name="connsiteX19" fmla="*/ 1404021 w 1405538"/>
                  <a:gd name="connsiteY19" fmla="*/ 32594 h 131374"/>
                  <a:gd name="connsiteX20" fmla="*/ 1388686 w 1405538"/>
                  <a:gd name="connsiteY20" fmla="*/ 4209 h 13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5538" h="131374">
                    <a:moveTo>
                      <a:pt x="1388781" y="4209"/>
                    </a:moveTo>
                    <a:cubicBezTo>
                      <a:pt x="1376018" y="1161"/>
                      <a:pt x="1363159" y="-458"/>
                      <a:pt x="1350015" y="114"/>
                    </a:cubicBezTo>
                    <a:cubicBezTo>
                      <a:pt x="1337823" y="590"/>
                      <a:pt x="1046929" y="6972"/>
                      <a:pt x="1034642" y="7257"/>
                    </a:cubicBezTo>
                    <a:cubicBezTo>
                      <a:pt x="1023117" y="9067"/>
                      <a:pt x="890529" y="14687"/>
                      <a:pt x="879003" y="15258"/>
                    </a:cubicBezTo>
                    <a:cubicBezTo>
                      <a:pt x="848809" y="16687"/>
                      <a:pt x="79570" y="34785"/>
                      <a:pt x="49281" y="32499"/>
                    </a:cubicBezTo>
                    <a:cubicBezTo>
                      <a:pt x="42327" y="31927"/>
                      <a:pt x="35374" y="32499"/>
                      <a:pt x="28421" y="33261"/>
                    </a:cubicBezTo>
                    <a:cubicBezTo>
                      <a:pt x="20801" y="34023"/>
                      <a:pt x="15086" y="38595"/>
                      <a:pt x="12800" y="46405"/>
                    </a:cubicBezTo>
                    <a:cubicBezTo>
                      <a:pt x="8323" y="61645"/>
                      <a:pt x="2989" y="76885"/>
                      <a:pt x="798" y="92601"/>
                    </a:cubicBezTo>
                    <a:cubicBezTo>
                      <a:pt x="-3393" y="122605"/>
                      <a:pt x="9276" y="132511"/>
                      <a:pt x="30421" y="131273"/>
                    </a:cubicBezTo>
                    <a:cubicBezTo>
                      <a:pt x="36612" y="130892"/>
                      <a:pt x="42804" y="130797"/>
                      <a:pt x="48995" y="130987"/>
                    </a:cubicBezTo>
                    <a:cubicBezTo>
                      <a:pt x="56710" y="131273"/>
                      <a:pt x="331030" y="125272"/>
                      <a:pt x="338745" y="126510"/>
                    </a:cubicBezTo>
                    <a:cubicBezTo>
                      <a:pt x="351890" y="128701"/>
                      <a:pt x="510386" y="125653"/>
                      <a:pt x="523530" y="125272"/>
                    </a:cubicBezTo>
                    <a:cubicBezTo>
                      <a:pt x="549153" y="124510"/>
                      <a:pt x="1301628" y="107556"/>
                      <a:pt x="1327155" y="107079"/>
                    </a:cubicBezTo>
                    <a:cubicBezTo>
                      <a:pt x="1334108" y="106984"/>
                      <a:pt x="1341442" y="106317"/>
                      <a:pt x="1348014" y="108222"/>
                    </a:cubicBezTo>
                    <a:cubicBezTo>
                      <a:pt x="1363826" y="112794"/>
                      <a:pt x="1375256" y="107365"/>
                      <a:pt x="1383733" y="92887"/>
                    </a:cubicBezTo>
                    <a:cubicBezTo>
                      <a:pt x="1385352" y="90030"/>
                      <a:pt x="1387448" y="87553"/>
                      <a:pt x="1389353" y="84886"/>
                    </a:cubicBezTo>
                    <a:cubicBezTo>
                      <a:pt x="1389067" y="83362"/>
                      <a:pt x="1388686" y="81838"/>
                      <a:pt x="1388496" y="80219"/>
                    </a:cubicBezTo>
                    <a:cubicBezTo>
                      <a:pt x="1394592" y="65550"/>
                      <a:pt x="1401354" y="51168"/>
                      <a:pt x="1403164" y="34880"/>
                    </a:cubicBezTo>
                    <a:cubicBezTo>
                      <a:pt x="1403164" y="34880"/>
                      <a:pt x="1403164" y="34880"/>
                      <a:pt x="1403164" y="34880"/>
                    </a:cubicBezTo>
                    <a:cubicBezTo>
                      <a:pt x="1403450" y="34118"/>
                      <a:pt x="1403926" y="33356"/>
                      <a:pt x="1404021" y="32594"/>
                    </a:cubicBezTo>
                    <a:cubicBezTo>
                      <a:pt x="1407736" y="12496"/>
                      <a:pt x="1405355" y="8115"/>
                      <a:pt x="1388686" y="4209"/>
                    </a:cubicBezTo>
                    <a:close/>
                  </a:path>
                </a:pathLst>
              </a:custGeom>
              <a:grpFill/>
              <a:ln w="9525" cap="flat">
                <a:noFill/>
                <a:prstDash val="solid"/>
                <a:miter/>
              </a:ln>
            </p:spPr>
            <p:txBody>
              <a:bodyPr rtlCol="0" anchor="ctr"/>
              <a:lstStyle/>
              <a:p>
                <a:endParaRPr lang="en-NZ"/>
              </a:p>
            </p:txBody>
          </p:sp>
        </p:grpSp>
        <p:sp>
          <p:nvSpPr>
            <p:cNvPr id="51" name="TextBox 50">
              <a:extLst>
                <a:ext uri="{FF2B5EF4-FFF2-40B4-BE49-F238E27FC236}">
                  <a16:creationId xmlns:a16="http://schemas.microsoft.com/office/drawing/2014/main" id="{70D1696E-8D39-C26C-C3A1-A69150F1382A}"/>
                </a:ext>
              </a:extLst>
            </p:cNvPr>
            <p:cNvSpPr txBox="1"/>
            <p:nvPr/>
          </p:nvSpPr>
          <p:spPr>
            <a:xfrm>
              <a:off x="5019193" y="-587849"/>
              <a:ext cx="546218" cy="302560"/>
            </a:xfrm>
            <a:prstGeom prst="rect">
              <a:avLst/>
            </a:prstGeom>
            <a:noFill/>
          </p:spPr>
          <p:txBody>
            <a:bodyPr wrap="square" lIns="0" tIns="36000" rIns="0" anchor="ctr" anchorCtr="0">
              <a:noAutofit/>
            </a:bodyPr>
            <a:lstStyle/>
            <a:p>
              <a:pPr algn="ctr"/>
              <a:r>
                <a:rPr lang="en-US" sz="90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TALK</a:t>
              </a:r>
              <a:endParaRPr lang="en-NZ" sz="10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59" name="Group 58">
            <a:extLst>
              <a:ext uri="{FF2B5EF4-FFF2-40B4-BE49-F238E27FC236}">
                <a16:creationId xmlns:a16="http://schemas.microsoft.com/office/drawing/2014/main" id="{03785969-2FD6-0F11-F4D3-5D4D17456386}"/>
              </a:ext>
            </a:extLst>
          </p:cNvPr>
          <p:cNvGrpSpPr/>
          <p:nvPr/>
        </p:nvGrpSpPr>
        <p:grpSpPr>
          <a:xfrm>
            <a:off x="7211083" y="5017915"/>
            <a:ext cx="630321" cy="278903"/>
            <a:chOff x="5724924" y="-635910"/>
            <a:chExt cx="630321" cy="278903"/>
          </a:xfrm>
        </p:grpSpPr>
        <p:grpSp>
          <p:nvGrpSpPr>
            <p:cNvPr id="53" name="Group 52">
              <a:extLst>
                <a:ext uri="{FF2B5EF4-FFF2-40B4-BE49-F238E27FC236}">
                  <a16:creationId xmlns:a16="http://schemas.microsoft.com/office/drawing/2014/main" id="{DC0344E5-AD67-B996-1420-99FDDD17F523}"/>
                </a:ext>
              </a:extLst>
            </p:cNvPr>
            <p:cNvGrpSpPr/>
            <p:nvPr/>
          </p:nvGrpSpPr>
          <p:grpSpPr>
            <a:xfrm rot="292362">
              <a:off x="5724924" y="-635910"/>
              <a:ext cx="630321" cy="278903"/>
              <a:chOff x="6048686" y="240174"/>
              <a:chExt cx="3499358" cy="350579"/>
            </a:xfrm>
            <a:solidFill>
              <a:schemeClr val="accent3">
                <a:lumMod val="75000"/>
              </a:schemeClr>
            </a:solidFill>
          </p:grpSpPr>
          <p:sp>
            <p:nvSpPr>
              <p:cNvPr id="55" name="Free-form: Shape 54">
                <a:extLst>
                  <a:ext uri="{FF2B5EF4-FFF2-40B4-BE49-F238E27FC236}">
                    <a16:creationId xmlns:a16="http://schemas.microsoft.com/office/drawing/2014/main" id="{404C3154-DE7E-8ABC-B6D1-28AB5BCE9DDF}"/>
                  </a:ext>
                </a:extLst>
              </p:cNvPr>
              <p:cNvSpPr/>
              <p:nvPr/>
            </p:nvSpPr>
            <p:spPr>
              <a:xfrm>
                <a:off x="6048686" y="240174"/>
                <a:ext cx="3490851"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56" name="Free-form: Shape 55">
                <a:extLst>
                  <a:ext uri="{FF2B5EF4-FFF2-40B4-BE49-F238E27FC236}">
                    <a16:creationId xmlns:a16="http://schemas.microsoft.com/office/drawing/2014/main" id="{42F65B7D-CF68-84F4-D671-1A8C60B506FB}"/>
                  </a:ext>
                </a:extLst>
              </p:cNvPr>
              <p:cNvSpPr/>
              <p:nvPr/>
            </p:nvSpPr>
            <p:spPr>
              <a:xfrm>
                <a:off x="6061101" y="321664"/>
                <a:ext cx="3486943"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54" name="TextBox 53">
              <a:extLst>
                <a:ext uri="{FF2B5EF4-FFF2-40B4-BE49-F238E27FC236}">
                  <a16:creationId xmlns:a16="http://schemas.microsoft.com/office/drawing/2014/main" id="{89B222D7-8258-E779-EC83-BFA1973F7370}"/>
                </a:ext>
              </a:extLst>
            </p:cNvPr>
            <p:cNvSpPr txBox="1"/>
            <p:nvPr/>
          </p:nvSpPr>
          <p:spPr>
            <a:xfrm>
              <a:off x="5850956" y="-621011"/>
              <a:ext cx="233151" cy="261119"/>
            </a:xfrm>
            <a:prstGeom prst="rect">
              <a:avLst/>
            </a:prstGeom>
            <a:noFill/>
          </p:spPr>
          <p:txBody>
            <a:bodyPr wrap="square" lIns="0" tIns="36000" rIns="0" anchor="ctr" anchorCtr="0">
              <a:noAutofit/>
            </a:bodyPr>
            <a:lstStyle/>
            <a:p>
              <a:pPr algn="ctr"/>
              <a:r>
                <a:rPr lang="en-US" sz="90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DO</a:t>
              </a:r>
              <a:endParaRPr lang="en-NZ" sz="100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p:txBody>
        </p:sp>
      </p:grpSp>
      <p:grpSp>
        <p:nvGrpSpPr>
          <p:cNvPr id="64" name="Group 63">
            <a:extLst>
              <a:ext uri="{FF2B5EF4-FFF2-40B4-BE49-F238E27FC236}">
                <a16:creationId xmlns:a16="http://schemas.microsoft.com/office/drawing/2014/main" id="{32678A29-2A7B-A34B-AAA4-5812AAD07FD9}"/>
              </a:ext>
            </a:extLst>
          </p:cNvPr>
          <p:cNvGrpSpPr/>
          <p:nvPr/>
        </p:nvGrpSpPr>
        <p:grpSpPr>
          <a:xfrm rot="5400000">
            <a:off x="8127625" y="4043226"/>
            <a:ext cx="190570" cy="352595"/>
            <a:chOff x="5465062" y="2602240"/>
            <a:chExt cx="1256434" cy="1881139"/>
          </a:xfrm>
        </p:grpSpPr>
        <p:sp>
          <p:nvSpPr>
            <p:cNvPr id="65" name="Free-form: Shape 64">
              <a:extLst>
                <a:ext uri="{FF2B5EF4-FFF2-40B4-BE49-F238E27FC236}">
                  <a16:creationId xmlns:a16="http://schemas.microsoft.com/office/drawing/2014/main" id="{AE11E275-22D8-5A09-B6DC-D1DF5CD1F0E2}"/>
                </a:ext>
              </a:extLst>
            </p:cNvPr>
            <p:cNvSpPr/>
            <p:nvPr/>
          </p:nvSpPr>
          <p:spPr>
            <a:xfrm>
              <a:off x="5518834" y="2602240"/>
              <a:ext cx="1202662" cy="1206077"/>
            </a:xfrm>
            <a:custGeom>
              <a:avLst/>
              <a:gdLst>
                <a:gd name="connsiteX0" fmla="*/ 359605 w 395046"/>
                <a:gd name="connsiteY0" fmla="*/ 407043 h 413627"/>
                <a:gd name="connsiteX1" fmla="*/ 371131 w 395046"/>
                <a:gd name="connsiteY1" fmla="*/ 399519 h 413627"/>
                <a:gd name="connsiteX2" fmla="*/ 382370 w 395046"/>
                <a:gd name="connsiteY2" fmla="*/ 383898 h 413627"/>
                <a:gd name="connsiteX3" fmla="*/ 384085 w 395046"/>
                <a:gd name="connsiteY3" fmla="*/ 375135 h 413627"/>
                <a:gd name="connsiteX4" fmla="*/ 384085 w 395046"/>
                <a:gd name="connsiteY4" fmla="*/ 375135 h 413627"/>
                <a:gd name="connsiteX5" fmla="*/ 392276 w 395046"/>
                <a:gd name="connsiteY5" fmla="*/ 359037 h 413627"/>
                <a:gd name="connsiteX6" fmla="*/ 383418 w 395046"/>
                <a:gd name="connsiteY6" fmla="*/ 329034 h 413627"/>
                <a:gd name="connsiteX7" fmla="*/ 295312 w 395046"/>
                <a:gd name="connsiteY7" fmla="*/ 240832 h 413627"/>
                <a:gd name="connsiteX8" fmla="*/ 295312 w 395046"/>
                <a:gd name="connsiteY8" fmla="*/ 240832 h 413627"/>
                <a:gd name="connsiteX9" fmla="*/ 295216 w 395046"/>
                <a:gd name="connsiteY9" fmla="*/ 240832 h 413627"/>
                <a:gd name="connsiteX10" fmla="*/ 293216 w 395046"/>
                <a:gd name="connsiteY10" fmla="*/ 237308 h 413627"/>
                <a:gd name="connsiteX11" fmla="*/ 277500 w 395046"/>
                <a:gd name="connsiteY11" fmla="*/ 218639 h 413627"/>
                <a:gd name="connsiteX12" fmla="*/ 211396 w 395046"/>
                <a:gd name="connsiteY12" fmla="*/ 152059 h 413627"/>
                <a:gd name="connsiteX13" fmla="*/ 199871 w 395046"/>
                <a:gd name="connsiteY13" fmla="*/ 140439 h 413627"/>
                <a:gd name="connsiteX14" fmla="*/ 158533 w 395046"/>
                <a:gd name="connsiteY14" fmla="*/ 99100 h 413627"/>
                <a:gd name="connsiteX15" fmla="*/ 100621 w 395046"/>
                <a:gd name="connsiteY15" fmla="*/ 44808 h 413627"/>
                <a:gd name="connsiteX16" fmla="*/ 63759 w 395046"/>
                <a:gd name="connsiteY16" fmla="*/ 7565 h 413627"/>
                <a:gd name="connsiteX17" fmla="*/ 40613 w 395046"/>
                <a:gd name="connsiteY17" fmla="*/ 3469 h 413627"/>
                <a:gd name="connsiteX18" fmla="*/ 38327 w 395046"/>
                <a:gd name="connsiteY18" fmla="*/ 10327 h 413627"/>
                <a:gd name="connsiteX19" fmla="*/ 33088 w 395046"/>
                <a:gd name="connsiteY19" fmla="*/ 9470 h 413627"/>
                <a:gd name="connsiteX20" fmla="*/ 11371 w 395046"/>
                <a:gd name="connsiteY20" fmla="*/ 38140 h 413627"/>
                <a:gd name="connsiteX21" fmla="*/ 10990 w 395046"/>
                <a:gd name="connsiteY21" fmla="*/ 41855 h 413627"/>
                <a:gd name="connsiteX22" fmla="*/ 11371 w 395046"/>
                <a:gd name="connsiteY22" fmla="*/ 38140 h 413627"/>
                <a:gd name="connsiteX23" fmla="*/ 2989 w 395046"/>
                <a:gd name="connsiteY23" fmla="*/ 51666 h 413627"/>
                <a:gd name="connsiteX24" fmla="*/ 2513 w 395046"/>
                <a:gd name="connsiteY24" fmla="*/ 54809 h 413627"/>
                <a:gd name="connsiteX25" fmla="*/ 2418 w 395046"/>
                <a:gd name="connsiteY25" fmla="*/ 54809 h 413627"/>
                <a:gd name="connsiteX26" fmla="*/ 2418 w 395046"/>
                <a:gd name="connsiteY26" fmla="*/ 54809 h 413627"/>
                <a:gd name="connsiteX27" fmla="*/ 418 w 395046"/>
                <a:gd name="connsiteY27" fmla="*/ 62048 h 413627"/>
                <a:gd name="connsiteX28" fmla="*/ 16610 w 395046"/>
                <a:gd name="connsiteY28" fmla="*/ 99386 h 413627"/>
                <a:gd name="connsiteX29" fmla="*/ 27754 w 395046"/>
                <a:gd name="connsiteY29" fmla="*/ 110340 h 413627"/>
                <a:gd name="connsiteX30" fmla="*/ 30136 w 395046"/>
                <a:gd name="connsiteY30" fmla="*/ 115483 h 413627"/>
                <a:gd name="connsiteX31" fmla="*/ 35279 w 395046"/>
                <a:gd name="connsiteY31" fmla="*/ 117674 h 413627"/>
                <a:gd name="connsiteX32" fmla="*/ 38041 w 395046"/>
                <a:gd name="connsiteY32" fmla="*/ 115769 h 413627"/>
                <a:gd name="connsiteX33" fmla="*/ 38041 w 395046"/>
                <a:gd name="connsiteY33" fmla="*/ 115769 h 413627"/>
                <a:gd name="connsiteX34" fmla="*/ 141959 w 395046"/>
                <a:gd name="connsiteY34" fmla="*/ 217686 h 413627"/>
                <a:gd name="connsiteX35" fmla="*/ 220159 w 395046"/>
                <a:gd name="connsiteY35" fmla="*/ 292648 h 413627"/>
                <a:gd name="connsiteX36" fmla="*/ 322267 w 395046"/>
                <a:gd name="connsiteY36" fmla="*/ 394375 h 413627"/>
                <a:gd name="connsiteX37" fmla="*/ 336365 w 395046"/>
                <a:gd name="connsiteY37" fmla="*/ 406853 h 413627"/>
                <a:gd name="connsiteX38" fmla="*/ 359701 w 395046"/>
                <a:gd name="connsiteY38" fmla="*/ 407043 h 413627"/>
                <a:gd name="connsiteX0" fmla="*/ 359605 w 395045"/>
                <a:gd name="connsiteY0" fmla="*/ 407043 h 414157"/>
                <a:gd name="connsiteX1" fmla="*/ 371131 w 395045"/>
                <a:gd name="connsiteY1" fmla="*/ 399519 h 414157"/>
                <a:gd name="connsiteX2" fmla="*/ 222164 w 395045"/>
                <a:gd name="connsiteY2" fmla="*/ 239387 h 414157"/>
                <a:gd name="connsiteX3" fmla="*/ 384085 w 395045"/>
                <a:gd name="connsiteY3" fmla="*/ 375135 h 414157"/>
                <a:gd name="connsiteX4" fmla="*/ 384085 w 395045"/>
                <a:gd name="connsiteY4" fmla="*/ 375135 h 414157"/>
                <a:gd name="connsiteX5" fmla="*/ 392276 w 395045"/>
                <a:gd name="connsiteY5" fmla="*/ 359037 h 414157"/>
                <a:gd name="connsiteX6" fmla="*/ 383418 w 395045"/>
                <a:gd name="connsiteY6" fmla="*/ 329034 h 414157"/>
                <a:gd name="connsiteX7" fmla="*/ 295312 w 395045"/>
                <a:gd name="connsiteY7" fmla="*/ 240832 h 414157"/>
                <a:gd name="connsiteX8" fmla="*/ 295312 w 395045"/>
                <a:gd name="connsiteY8" fmla="*/ 240832 h 414157"/>
                <a:gd name="connsiteX9" fmla="*/ 295216 w 395045"/>
                <a:gd name="connsiteY9" fmla="*/ 240832 h 414157"/>
                <a:gd name="connsiteX10" fmla="*/ 293216 w 395045"/>
                <a:gd name="connsiteY10" fmla="*/ 237308 h 414157"/>
                <a:gd name="connsiteX11" fmla="*/ 277500 w 395045"/>
                <a:gd name="connsiteY11" fmla="*/ 218639 h 414157"/>
                <a:gd name="connsiteX12" fmla="*/ 211396 w 395045"/>
                <a:gd name="connsiteY12" fmla="*/ 152059 h 414157"/>
                <a:gd name="connsiteX13" fmla="*/ 199871 w 395045"/>
                <a:gd name="connsiteY13" fmla="*/ 140439 h 414157"/>
                <a:gd name="connsiteX14" fmla="*/ 158533 w 395045"/>
                <a:gd name="connsiteY14" fmla="*/ 99100 h 414157"/>
                <a:gd name="connsiteX15" fmla="*/ 100621 w 395045"/>
                <a:gd name="connsiteY15" fmla="*/ 44808 h 414157"/>
                <a:gd name="connsiteX16" fmla="*/ 63759 w 395045"/>
                <a:gd name="connsiteY16" fmla="*/ 7565 h 414157"/>
                <a:gd name="connsiteX17" fmla="*/ 40613 w 395045"/>
                <a:gd name="connsiteY17" fmla="*/ 3469 h 414157"/>
                <a:gd name="connsiteX18" fmla="*/ 38327 w 395045"/>
                <a:gd name="connsiteY18" fmla="*/ 10327 h 414157"/>
                <a:gd name="connsiteX19" fmla="*/ 33088 w 395045"/>
                <a:gd name="connsiteY19" fmla="*/ 9470 h 414157"/>
                <a:gd name="connsiteX20" fmla="*/ 11371 w 395045"/>
                <a:gd name="connsiteY20" fmla="*/ 38140 h 414157"/>
                <a:gd name="connsiteX21" fmla="*/ 10990 w 395045"/>
                <a:gd name="connsiteY21" fmla="*/ 41855 h 414157"/>
                <a:gd name="connsiteX22" fmla="*/ 11371 w 395045"/>
                <a:gd name="connsiteY22" fmla="*/ 38140 h 414157"/>
                <a:gd name="connsiteX23" fmla="*/ 2989 w 395045"/>
                <a:gd name="connsiteY23" fmla="*/ 51666 h 414157"/>
                <a:gd name="connsiteX24" fmla="*/ 2513 w 395045"/>
                <a:gd name="connsiteY24" fmla="*/ 54809 h 414157"/>
                <a:gd name="connsiteX25" fmla="*/ 2418 w 395045"/>
                <a:gd name="connsiteY25" fmla="*/ 54809 h 414157"/>
                <a:gd name="connsiteX26" fmla="*/ 2418 w 395045"/>
                <a:gd name="connsiteY26" fmla="*/ 54809 h 414157"/>
                <a:gd name="connsiteX27" fmla="*/ 418 w 395045"/>
                <a:gd name="connsiteY27" fmla="*/ 62048 h 414157"/>
                <a:gd name="connsiteX28" fmla="*/ 16610 w 395045"/>
                <a:gd name="connsiteY28" fmla="*/ 99386 h 414157"/>
                <a:gd name="connsiteX29" fmla="*/ 27754 w 395045"/>
                <a:gd name="connsiteY29" fmla="*/ 110340 h 414157"/>
                <a:gd name="connsiteX30" fmla="*/ 30136 w 395045"/>
                <a:gd name="connsiteY30" fmla="*/ 115483 h 414157"/>
                <a:gd name="connsiteX31" fmla="*/ 35279 w 395045"/>
                <a:gd name="connsiteY31" fmla="*/ 117674 h 414157"/>
                <a:gd name="connsiteX32" fmla="*/ 38041 w 395045"/>
                <a:gd name="connsiteY32" fmla="*/ 115769 h 414157"/>
                <a:gd name="connsiteX33" fmla="*/ 38041 w 395045"/>
                <a:gd name="connsiteY33" fmla="*/ 115769 h 414157"/>
                <a:gd name="connsiteX34" fmla="*/ 141959 w 395045"/>
                <a:gd name="connsiteY34" fmla="*/ 217686 h 414157"/>
                <a:gd name="connsiteX35" fmla="*/ 220159 w 395045"/>
                <a:gd name="connsiteY35" fmla="*/ 292648 h 414157"/>
                <a:gd name="connsiteX36" fmla="*/ 322267 w 395045"/>
                <a:gd name="connsiteY36" fmla="*/ 394375 h 414157"/>
                <a:gd name="connsiteX37" fmla="*/ 336365 w 395045"/>
                <a:gd name="connsiteY37" fmla="*/ 406853 h 414157"/>
                <a:gd name="connsiteX38" fmla="*/ 359701 w 395045"/>
                <a:gd name="connsiteY38" fmla="*/ 407043 h 414157"/>
                <a:gd name="connsiteX39" fmla="*/ 359605 w 395045"/>
                <a:gd name="connsiteY39" fmla="*/ 407043 h 414157"/>
                <a:gd name="connsiteX0" fmla="*/ 359605 w 395045"/>
                <a:gd name="connsiteY0" fmla="*/ 407043 h 413627"/>
                <a:gd name="connsiteX1" fmla="*/ 213631 w 395045"/>
                <a:gd name="connsiteY1" fmla="*/ 259338 h 413627"/>
                <a:gd name="connsiteX2" fmla="*/ 222164 w 395045"/>
                <a:gd name="connsiteY2" fmla="*/ 239387 h 413627"/>
                <a:gd name="connsiteX3" fmla="*/ 384085 w 395045"/>
                <a:gd name="connsiteY3" fmla="*/ 375135 h 413627"/>
                <a:gd name="connsiteX4" fmla="*/ 384085 w 395045"/>
                <a:gd name="connsiteY4" fmla="*/ 375135 h 413627"/>
                <a:gd name="connsiteX5" fmla="*/ 392276 w 395045"/>
                <a:gd name="connsiteY5" fmla="*/ 359037 h 413627"/>
                <a:gd name="connsiteX6" fmla="*/ 383418 w 395045"/>
                <a:gd name="connsiteY6" fmla="*/ 329034 h 413627"/>
                <a:gd name="connsiteX7" fmla="*/ 295312 w 395045"/>
                <a:gd name="connsiteY7" fmla="*/ 240832 h 413627"/>
                <a:gd name="connsiteX8" fmla="*/ 295312 w 395045"/>
                <a:gd name="connsiteY8" fmla="*/ 240832 h 413627"/>
                <a:gd name="connsiteX9" fmla="*/ 295216 w 395045"/>
                <a:gd name="connsiteY9" fmla="*/ 240832 h 413627"/>
                <a:gd name="connsiteX10" fmla="*/ 293216 w 395045"/>
                <a:gd name="connsiteY10" fmla="*/ 237308 h 413627"/>
                <a:gd name="connsiteX11" fmla="*/ 277500 w 395045"/>
                <a:gd name="connsiteY11" fmla="*/ 218639 h 413627"/>
                <a:gd name="connsiteX12" fmla="*/ 211396 w 395045"/>
                <a:gd name="connsiteY12" fmla="*/ 152059 h 413627"/>
                <a:gd name="connsiteX13" fmla="*/ 199871 w 395045"/>
                <a:gd name="connsiteY13" fmla="*/ 140439 h 413627"/>
                <a:gd name="connsiteX14" fmla="*/ 158533 w 395045"/>
                <a:gd name="connsiteY14" fmla="*/ 99100 h 413627"/>
                <a:gd name="connsiteX15" fmla="*/ 100621 w 395045"/>
                <a:gd name="connsiteY15" fmla="*/ 44808 h 413627"/>
                <a:gd name="connsiteX16" fmla="*/ 63759 w 395045"/>
                <a:gd name="connsiteY16" fmla="*/ 7565 h 413627"/>
                <a:gd name="connsiteX17" fmla="*/ 40613 w 395045"/>
                <a:gd name="connsiteY17" fmla="*/ 3469 h 413627"/>
                <a:gd name="connsiteX18" fmla="*/ 38327 w 395045"/>
                <a:gd name="connsiteY18" fmla="*/ 10327 h 413627"/>
                <a:gd name="connsiteX19" fmla="*/ 33088 w 395045"/>
                <a:gd name="connsiteY19" fmla="*/ 9470 h 413627"/>
                <a:gd name="connsiteX20" fmla="*/ 11371 w 395045"/>
                <a:gd name="connsiteY20" fmla="*/ 38140 h 413627"/>
                <a:gd name="connsiteX21" fmla="*/ 10990 w 395045"/>
                <a:gd name="connsiteY21" fmla="*/ 41855 h 413627"/>
                <a:gd name="connsiteX22" fmla="*/ 11371 w 395045"/>
                <a:gd name="connsiteY22" fmla="*/ 38140 h 413627"/>
                <a:gd name="connsiteX23" fmla="*/ 2989 w 395045"/>
                <a:gd name="connsiteY23" fmla="*/ 51666 h 413627"/>
                <a:gd name="connsiteX24" fmla="*/ 2513 w 395045"/>
                <a:gd name="connsiteY24" fmla="*/ 54809 h 413627"/>
                <a:gd name="connsiteX25" fmla="*/ 2418 w 395045"/>
                <a:gd name="connsiteY25" fmla="*/ 54809 h 413627"/>
                <a:gd name="connsiteX26" fmla="*/ 2418 w 395045"/>
                <a:gd name="connsiteY26" fmla="*/ 54809 h 413627"/>
                <a:gd name="connsiteX27" fmla="*/ 418 w 395045"/>
                <a:gd name="connsiteY27" fmla="*/ 62048 h 413627"/>
                <a:gd name="connsiteX28" fmla="*/ 16610 w 395045"/>
                <a:gd name="connsiteY28" fmla="*/ 99386 h 413627"/>
                <a:gd name="connsiteX29" fmla="*/ 27754 w 395045"/>
                <a:gd name="connsiteY29" fmla="*/ 110340 h 413627"/>
                <a:gd name="connsiteX30" fmla="*/ 30136 w 395045"/>
                <a:gd name="connsiteY30" fmla="*/ 115483 h 413627"/>
                <a:gd name="connsiteX31" fmla="*/ 35279 w 395045"/>
                <a:gd name="connsiteY31" fmla="*/ 117674 h 413627"/>
                <a:gd name="connsiteX32" fmla="*/ 38041 w 395045"/>
                <a:gd name="connsiteY32" fmla="*/ 115769 h 413627"/>
                <a:gd name="connsiteX33" fmla="*/ 38041 w 395045"/>
                <a:gd name="connsiteY33" fmla="*/ 115769 h 413627"/>
                <a:gd name="connsiteX34" fmla="*/ 141959 w 395045"/>
                <a:gd name="connsiteY34" fmla="*/ 217686 h 413627"/>
                <a:gd name="connsiteX35" fmla="*/ 220159 w 395045"/>
                <a:gd name="connsiteY35" fmla="*/ 292648 h 413627"/>
                <a:gd name="connsiteX36" fmla="*/ 322267 w 395045"/>
                <a:gd name="connsiteY36" fmla="*/ 394375 h 413627"/>
                <a:gd name="connsiteX37" fmla="*/ 336365 w 395045"/>
                <a:gd name="connsiteY37" fmla="*/ 406853 h 413627"/>
                <a:gd name="connsiteX38" fmla="*/ 359701 w 395045"/>
                <a:gd name="connsiteY38" fmla="*/ 407043 h 413627"/>
                <a:gd name="connsiteX39" fmla="*/ 359605 w 395045"/>
                <a:gd name="connsiteY39" fmla="*/ 407043 h 413627"/>
                <a:gd name="connsiteX0" fmla="*/ 197234 w 395045"/>
                <a:gd name="connsiteY0" fmla="*/ 247919 h 413627"/>
                <a:gd name="connsiteX1" fmla="*/ 213631 w 395045"/>
                <a:gd name="connsiteY1" fmla="*/ 259338 h 413627"/>
                <a:gd name="connsiteX2" fmla="*/ 222164 w 395045"/>
                <a:gd name="connsiteY2" fmla="*/ 239387 h 413627"/>
                <a:gd name="connsiteX3" fmla="*/ 384085 w 395045"/>
                <a:gd name="connsiteY3" fmla="*/ 375135 h 413627"/>
                <a:gd name="connsiteX4" fmla="*/ 384085 w 395045"/>
                <a:gd name="connsiteY4" fmla="*/ 375135 h 413627"/>
                <a:gd name="connsiteX5" fmla="*/ 392276 w 395045"/>
                <a:gd name="connsiteY5" fmla="*/ 359037 h 413627"/>
                <a:gd name="connsiteX6" fmla="*/ 383418 w 395045"/>
                <a:gd name="connsiteY6" fmla="*/ 329034 h 413627"/>
                <a:gd name="connsiteX7" fmla="*/ 295312 w 395045"/>
                <a:gd name="connsiteY7" fmla="*/ 240832 h 413627"/>
                <a:gd name="connsiteX8" fmla="*/ 295312 w 395045"/>
                <a:gd name="connsiteY8" fmla="*/ 240832 h 413627"/>
                <a:gd name="connsiteX9" fmla="*/ 295216 w 395045"/>
                <a:gd name="connsiteY9" fmla="*/ 240832 h 413627"/>
                <a:gd name="connsiteX10" fmla="*/ 293216 w 395045"/>
                <a:gd name="connsiteY10" fmla="*/ 237308 h 413627"/>
                <a:gd name="connsiteX11" fmla="*/ 277500 w 395045"/>
                <a:gd name="connsiteY11" fmla="*/ 218639 h 413627"/>
                <a:gd name="connsiteX12" fmla="*/ 211396 w 395045"/>
                <a:gd name="connsiteY12" fmla="*/ 152059 h 413627"/>
                <a:gd name="connsiteX13" fmla="*/ 199871 w 395045"/>
                <a:gd name="connsiteY13" fmla="*/ 140439 h 413627"/>
                <a:gd name="connsiteX14" fmla="*/ 158533 w 395045"/>
                <a:gd name="connsiteY14" fmla="*/ 99100 h 413627"/>
                <a:gd name="connsiteX15" fmla="*/ 100621 w 395045"/>
                <a:gd name="connsiteY15" fmla="*/ 44808 h 413627"/>
                <a:gd name="connsiteX16" fmla="*/ 63759 w 395045"/>
                <a:gd name="connsiteY16" fmla="*/ 7565 h 413627"/>
                <a:gd name="connsiteX17" fmla="*/ 40613 w 395045"/>
                <a:gd name="connsiteY17" fmla="*/ 3469 h 413627"/>
                <a:gd name="connsiteX18" fmla="*/ 38327 w 395045"/>
                <a:gd name="connsiteY18" fmla="*/ 10327 h 413627"/>
                <a:gd name="connsiteX19" fmla="*/ 33088 w 395045"/>
                <a:gd name="connsiteY19" fmla="*/ 9470 h 413627"/>
                <a:gd name="connsiteX20" fmla="*/ 11371 w 395045"/>
                <a:gd name="connsiteY20" fmla="*/ 38140 h 413627"/>
                <a:gd name="connsiteX21" fmla="*/ 10990 w 395045"/>
                <a:gd name="connsiteY21" fmla="*/ 41855 h 413627"/>
                <a:gd name="connsiteX22" fmla="*/ 11371 w 395045"/>
                <a:gd name="connsiteY22" fmla="*/ 38140 h 413627"/>
                <a:gd name="connsiteX23" fmla="*/ 2989 w 395045"/>
                <a:gd name="connsiteY23" fmla="*/ 51666 h 413627"/>
                <a:gd name="connsiteX24" fmla="*/ 2513 w 395045"/>
                <a:gd name="connsiteY24" fmla="*/ 54809 h 413627"/>
                <a:gd name="connsiteX25" fmla="*/ 2418 w 395045"/>
                <a:gd name="connsiteY25" fmla="*/ 54809 h 413627"/>
                <a:gd name="connsiteX26" fmla="*/ 2418 w 395045"/>
                <a:gd name="connsiteY26" fmla="*/ 54809 h 413627"/>
                <a:gd name="connsiteX27" fmla="*/ 418 w 395045"/>
                <a:gd name="connsiteY27" fmla="*/ 62048 h 413627"/>
                <a:gd name="connsiteX28" fmla="*/ 16610 w 395045"/>
                <a:gd name="connsiteY28" fmla="*/ 99386 h 413627"/>
                <a:gd name="connsiteX29" fmla="*/ 27754 w 395045"/>
                <a:gd name="connsiteY29" fmla="*/ 110340 h 413627"/>
                <a:gd name="connsiteX30" fmla="*/ 30136 w 395045"/>
                <a:gd name="connsiteY30" fmla="*/ 115483 h 413627"/>
                <a:gd name="connsiteX31" fmla="*/ 35279 w 395045"/>
                <a:gd name="connsiteY31" fmla="*/ 117674 h 413627"/>
                <a:gd name="connsiteX32" fmla="*/ 38041 w 395045"/>
                <a:gd name="connsiteY32" fmla="*/ 115769 h 413627"/>
                <a:gd name="connsiteX33" fmla="*/ 38041 w 395045"/>
                <a:gd name="connsiteY33" fmla="*/ 115769 h 413627"/>
                <a:gd name="connsiteX34" fmla="*/ 141959 w 395045"/>
                <a:gd name="connsiteY34" fmla="*/ 217686 h 413627"/>
                <a:gd name="connsiteX35" fmla="*/ 220159 w 395045"/>
                <a:gd name="connsiteY35" fmla="*/ 292648 h 413627"/>
                <a:gd name="connsiteX36" fmla="*/ 322267 w 395045"/>
                <a:gd name="connsiteY36" fmla="*/ 394375 h 413627"/>
                <a:gd name="connsiteX37" fmla="*/ 336365 w 395045"/>
                <a:gd name="connsiteY37" fmla="*/ 406853 h 413627"/>
                <a:gd name="connsiteX38" fmla="*/ 359701 w 395045"/>
                <a:gd name="connsiteY38" fmla="*/ 407043 h 413627"/>
                <a:gd name="connsiteX39" fmla="*/ 197234 w 395045"/>
                <a:gd name="connsiteY39" fmla="*/ 247919 h 413627"/>
                <a:gd name="connsiteX0" fmla="*/ 197234 w 395045"/>
                <a:gd name="connsiteY0" fmla="*/ 247919 h 407243"/>
                <a:gd name="connsiteX1" fmla="*/ 213631 w 395045"/>
                <a:gd name="connsiteY1" fmla="*/ 259338 h 407243"/>
                <a:gd name="connsiteX2" fmla="*/ 222164 w 395045"/>
                <a:gd name="connsiteY2" fmla="*/ 239387 h 407243"/>
                <a:gd name="connsiteX3" fmla="*/ 384085 w 395045"/>
                <a:gd name="connsiteY3" fmla="*/ 375135 h 407243"/>
                <a:gd name="connsiteX4" fmla="*/ 384085 w 395045"/>
                <a:gd name="connsiteY4" fmla="*/ 375135 h 407243"/>
                <a:gd name="connsiteX5" fmla="*/ 392276 w 395045"/>
                <a:gd name="connsiteY5" fmla="*/ 359037 h 407243"/>
                <a:gd name="connsiteX6" fmla="*/ 383418 w 395045"/>
                <a:gd name="connsiteY6" fmla="*/ 329034 h 407243"/>
                <a:gd name="connsiteX7" fmla="*/ 295312 w 395045"/>
                <a:gd name="connsiteY7" fmla="*/ 240832 h 407243"/>
                <a:gd name="connsiteX8" fmla="*/ 295312 w 395045"/>
                <a:gd name="connsiteY8" fmla="*/ 240832 h 407243"/>
                <a:gd name="connsiteX9" fmla="*/ 295216 w 395045"/>
                <a:gd name="connsiteY9" fmla="*/ 240832 h 407243"/>
                <a:gd name="connsiteX10" fmla="*/ 293216 w 395045"/>
                <a:gd name="connsiteY10" fmla="*/ 237308 h 407243"/>
                <a:gd name="connsiteX11" fmla="*/ 277500 w 395045"/>
                <a:gd name="connsiteY11" fmla="*/ 218639 h 407243"/>
                <a:gd name="connsiteX12" fmla="*/ 211396 w 395045"/>
                <a:gd name="connsiteY12" fmla="*/ 152059 h 407243"/>
                <a:gd name="connsiteX13" fmla="*/ 199871 w 395045"/>
                <a:gd name="connsiteY13" fmla="*/ 140439 h 407243"/>
                <a:gd name="connsiteX14" fmla="*/ 158533 w 395045"/>
                <a:gd name="connsiteY14" fmla="*/ 99100 h 407243"/>
                <a:gd name="connsiteX15" fmla="*/ 100621 w 395045"/>
                <a:gd name="connsiteY15" fmla="*/ 44808 h 407243"/>
                <a:gd name="connsiteX16" fmla="*/ 63759 w 395045"/>
                <a:gd name="connsiteY16" fmla="*/ 7565 h 407243"/>
                <a:gd name="connsiteX17" fmla="*/ 40613 w 395045"/>
                <a:gd name="connsiteY17" fmla="*/ 3469 h 407243"/>
                <a:gd name="connsiteX18" fmla="*/ 38327 w 395045"/>
                <a:gd name="connsiteY18" fmla="*/ 10327 h 407243"/>
                <a:gd name="connsiteX19" fmla="*/ 33088 w 395045"/>
                <a:gd name="connsiteY19" fmla="*/ 9470 h 407243"/>
                <a:gd name="connsiteX20" fmla="*/ 11371 w 395045"/>
                <a:gd name="connsiteY20" fmla="*/ 38140 h 407243"/>
                <a:gd name="connsiteX21" fmla="*/ 10990 w 395045"/>
                <a:gd name="connsiteY21" fmla="*/ 41855 h 407243"/>
                <a:gd name="connsiteX22" fmla="*/ 11371 w 395045"/>
                <a:gd name="connsiteY22" fmla="*/ 38140 h 407243"/>
                <a:gd name="connsiteX23" fmla="*/ 2989 w 395045"/>
                <a:gd name="connsiteY23" fmla="*/ 51666 h 407243"/>
                <a:gd name="connsiteX24" fmla="*/ 2513 w 395045"/>
                <a:gd name="connsiteY24" fmla="*/ 54809 h 407243"/>
                <a:gd name="connsiteX25" fmla="*/ 2418 w 395045"/>
                <a:gd name="connsiteY25" fmla="*/ 54809 h 407243"/>
                <a:gd name="connsiteX26" fmla="*/ 2418 w 395045"/>
                <a:gd name="connsiteY26" fmla="*/ 54809 h 407243"/>
                <a:gd name="connsiteX27" fmla="*/ 418 w 395045"/>
                <a:gd name="connsiteY27" fmla="*/ 62048 h 407243"/>
                <a:gd name="connsiteX28" fmla="*/ 16610 w 395045"/>
                <a:gd name="connsiteY28" fmla="*/ 99386 h 407243"/>
                <a:gd name="connsiteX29" fmla="*/ 27754 w 395045"/>
                <a:gd name="connsiteY29" fmla="*/ 110340 h 407243"/>
                <a:gd name="connsiteX30" fmla="*/ 30136 w 395045"/>
                <a:gd name="connsiteY30" fmla="*/ 115483 h 407243"/>
                <a:gd name="connsiteX31" fmla="*/ 35279 w 395045"/>
                <a:gd name="connsiteY31" fmla="*/ 117674 h 407243"/>
                <a:gd name="connsiteX32" fmla="*/ 38041 w 395045"/>
                <a:gd name="connsiteY32" fmla="*/ 115769 h 407243"/>
                <a:gd name="connsiteX33" fmla="*/ 38041 w 395045"/>
                <a:gd name="connsiteY33" fmla="*/ 115769 h 407243"/>
                <a:gd name="connsiteX34" fmla="*/ 141959 w 395045"/>
                <a:gd name="connsiteY34" fmla="*/ 217686 h 407243"/>
                <a:gd name="connsiteX35" fmla="*/ 220159 w 395045"/>
                <a:gd name="connsiteY35" fmla="*/ 292648 h 407243"/>
                <a:gd name="connsiteX36" fmla="*/ 322267 w 395045"/>
                <a:gd name="connsiteY36" fmla="*/ 394375 h 407243"/>
                <a:gd name="connsiteX37" fmla="*/ 336365 w 395045"/>
                <a:gd name="connsiteY37" fmla="*/ 406853 h 407243"/>
                <a:gd name="connsiteX38" fmla="*/ 198412 w 395045"/>
                <a:gd name="connsiteY38" fmla="*/ 256038 h 407243"/>
                <a:gd name="connsiteX39" fmla="*/ 197234 w 395045"/>
                <a:gd name="connsiteY39" fmla="*/ 247919 h 407243"/>
                <a:gd name="connsiteX0" fmla="*/ 197234 w 395045"/>
                <a:gd name="connsiteY0" fmla="*/ 247919 h 394472"/>
                <a:gd name="connsiteX1" fmla="*/ 213631 w 395045"/>
                <a:gd name="connsiteY1" fmla="*/ 259338 h 394472"/>
                <a:gd name="connsiteX2" fmla="*/ 222164 w 395045"/>
                <a:gd name="connsiteY2" fmla="*/ 239387 h 394472"/>
                <a:gd name="connsiteX3" fmla="*/ 384085 w 395045"/>
                <a:gd name="connsiteY3" fmla="*/ 375135 h 394472"/>
                <a:gd name="connsiteX4" fmla="*/ 384085 w 395045"/>
                <a:gd name="connsiteY4" fmla="*/ 375135 h 394472"/>
                <a:gd name="connsiteX5" fmla="*/ 392276 w 395045"/>
                <a:gd name="connsiteY5" fmla="*/ 359037 h 394472"/>
                <a:gd name="connsiteX6" fmla="*/ 383418 w 395045"/>
                <a:gd name="connsiteY6" fmla="*/ 329034 h 394472"/>
                <a:gd name="connsiteX7" fmla="*/ 295312 w 395045"/>
                <a:gd name="connsiteY7" fmla="*/ 240832 h 394472"/>
                <a:gd name="connsiteX8" fmla="*/ 295312 w 395045"/>
                <a:gd name="connsiteY8" fmla="*/ 240832 h 394472"/>
                <a:gd name="connsiteX9" fmla="*/ 295216 w 395045"/>
                <a:gd name="connsiteY9" fmla="*/ 240832 h 394472"/>
                <a:gd name="connsiteX10" fmla="*/ 293216 w 395045"/>
                <a:gd name="connsiteY10" fmla="*/ 237308 h 394472"/>
                <a:gd name="connsiteX11" fmla="*/ 277500 w 395045"/>
                <a:gd name="connsiteY11" fmla="*/ 218639 h 394472"/>
                <a:gd name="connsiteX12" fmla="*/ 211396 w 395045"/>
                <a:gd name="connsiteY12" fmla="*/ 152059 h 394472"/>
                <a:gd name="connsiteX13" fmla="*/ 199871 w 395045"/>
                <a:gd name="connsiteY13" fmla="*/ 140439 h 394472"/>
                <a:gd name="connsiteX14" fmla="*/ 158533 w 395045"/>
                <a:gd name="connsiteY14" fmla="*/ 99100 h 394472"/>
                <a:gd name="connsiteX15" fmla="*/ 100621 w 395045"/>
                <a:gd name="connsiteY15" fmla="*/ 44808 h 394472"/>
                <a:gd name="connsiteX16" fmla="*/ 63759 w 395045"/>
                <a:gd name="connsiteY16" fmla="*/ 7565 h 394472"/>
                <a:gd name="connsiteX17" fmla="*/ 40613 w 395045"/>
                <a:gd name="connsiteY17" fmla="*/ 3469 h 394472"/>
                <a:gd name="connsiteX18" fmla="*/ 38327 w 395045"/>
                <a:gd name="connsiteY18" fmla="*/ 10327 h 394472"/>
                <a:gd name="connsiteX19" fmla="*/ 33088 w 395045"/>
                <a:gd name="connsiteY19" fmla="*/ 9470 h 394472"/>
                <a:gd name="connsiteX20" fmla="*/ 11371 w 395045"/>
                <a:gd name="connsiteY20" fmla="*/ 38140 h 394472"/>
                <a:gd name="connsiteX21" fmla="*/ 10990 w 395045"/>
                <a:gd name="connsiteY21" fmla="*/ 41855 h 394472"/>
                <a:gd name="connsiteX22" fmla="*/ 11371 w 395045"/>
                <a:gd name="connsiteY22" fmla="*/ 38140 h 394472"/>
                <a:gd name="connsiteX23" fmla="*/ 2989 w 395045"/>
                <a:gd name="connsiteY23" fmla="*/ 51666 h 394472"/>
                <a:gd name="connsiteX24" fmla="*/ 2513 w 395045"/>
                <a:gd name="connsiteY24" fmla="*/ 54809 h 394472"/>
                <a:gd name="connsiteX25" fmla="*/ 2418 w 395045"/>
                <a:gd name="connsiteY25" fmla="*/ 54809 h 394472"/>
                <a:gd name="connsiteX26" fmla="*/ 2418 w 395045"/>
                <a:gd name="connsiteY26" fmla="*/ 54809 h 394472"/>
                <a:gd name="connsiteX27" fmla="*/ 418 w 395045"/>
                <a:gd name="connsiteY27" fmla="*/ 62048 h 394472"/>
                <a:gd name="connsiteX28" fmla="*/ 16610 w 395045"/>
                <a:gd name="connsiteY28" fmla="*/ 99386 h 394472"/>
                <a:gd name="connsiteX29" fmla="*/ 27754 w 395045"/>
                <a:gd name="connsiteY29" fmla="*/ 110340 h 394472"/>
                <a:gd name="connsiteX30" fmla="*/ 30136 w 395045"/>
                <a:gd name="connsiteY30" fmla="*/ 115483 h 394472"/>
                <a:gd name="connsiteX31" fmla="*/ 35279 w 395045"/>
                <a:gd name="connsiteY31" fmla="*/ 117674 h 394472"/>
                <a:gd name="connsiteX32" fmla="*/ 38041 w 395045"/>
                <a:gd name="connsiteY32" fmla="*/ 115769 h 394472"/>
                <a:gd name="connsiteX33" fmla="*/ 38041 w 395045"/>
                <a:gd name="connsiteY33" fmla="*/ 115769 h 394472"/>
                <a:gd name="connsiteX34" fmla="*/ 141959 w 395045"/>
                <a:gd name="connsiteY34" fmla="*/ 217686 h 394472"/>
                <a:gd name="connsiteX35" fmla="*/ 220159 w 395045"/>
                <a:gd name="connsiteY35" fmla="*/ 292648 h 394472"/>
                <a:gd name="connsiteX36" fmla="*/ 322267 w 395045"/>
                <a:gd name="connsiteY36" fmla="*/ 394375 h 394472"/>
                <a:gd name="connsiteX37" fmla="*/ 193478 w 395045"/>
                <a:gd name="connsiteY37" fmla="*/ 257471 h 394472"/>
                <a:gd name="connsiteX38" fmla="*/ 198412 w 395045"/>
                <a:gd name="connsiteY38" fmla="*/ 256038 h 394472"/>
                <a:gd name="connsiteX39" fmla="*/ 197234 w 395045"/>
                <a:gd name="connsiteY39" fmla="*/ 247919 h 394472"/>
                <a:gd name="connsiteX0" fmla="*/ 197234 w 395045"/>
                <a:gd name="connsiteY0" fmla="*/ 247919 h 375135"/>
                <a:gd name="connsiteX1" fmla="*/ 213631 w 395045"/>
                <a:gd name="connsiteY1" fmla="*/ 259338 h 375135"/>
                <a:gd name="connsiteX2" fmla="*/ 222164 w 395045"/>
                <a:gd name="connsiteY2" fmla="*/ 239387 h 375135"/>
                <a:gd name="connsiteX3" fmla="*/ 384085 w 395045"/>
                <a:gd name="connsiteY3" fmla="*/ 375135 h 375135"/>
                <a:gd name="connsiteX4" fmla="*/ 384085 w 395045"/>
                <a:gd name="connsiteY4" fmla="*/ 375135 h 375135"/>
                <a:gd name="connsiteX5" fmla="*/ 392276 w 395045"/>
                <a:gd name="connsiteY5" fmla="*/ 359037 h 375135"/>
                <a:gd name="connsiteX6" fmla="*/ 383418 w 395045"/>
                <a:gd name="connsiteY6" fmla="*/ 329034 h 375135"/>
                <a:gd name="connsiteX7" fmla="*/ 295312 w 395045"/>
                <a:gd name="connsiteY7" fmla="*/ 240832 h 375135"/>
                <a:gd name="connsiteX8" fmla="*/ 295312 w 395045"/>
                <a:gd name="connsiteY8" fmla="*/ 240832 h 375135"/>
                <a:gd name="connsiteX9" fmla="*/ 295216 w 395045"/>
                <a:gd name="connsiteY9" fmla="*/ 240832 h 375135"/>
                <a:gd name="connsiteX10" fmla="*/ 293216 w 395045"/>
                <a:gd name="connsiteY10" fmla="*/ 237308 h 375135"/>
                <a:gd name="connsiteX11" fmla="*/ 277500 w 395045"/>
                <a:gd name="connsiteY11" fmla="*/ 218639 h 375135"/>
                <a:gd name="connsiteX12" fmla="*/ 211396 w 395045"/>
                <a:gd name="connsiteY12" fmla="*/ 152059 h 375135"/>
                <a:gd name="connsiteX13" fmla="*/ 199871 w 395045"/>
                <a:gd name="connsiteY13" fmla="*/ 140439 h 375135"/>
                <a:gd name="connsiteX14" fmla="*/ 158533 w 395045"/>
                <a:gd name="connsiteY14" fmla="*/ 99100 h 375135"/>
                <a:gd name="connsiteX15" fmla="*/ 100621 w 395045"/>
                <a:gd name="connsiteY15" fmla="*/ 44808 h 375135"/>
                <a:gd name="connsiteX16" fmla="*/ 63759 w 395045"/>
                <a:gd name="connsiteY16" fmla="*/ 7565 h 375135"/>
                <a:gd name="connsiteX17" fmla="*/ 40613 w 395045"/>
                <a:gd name="connsiteY17" fmla="*/ 3469 h 375135"/>
                <a:gd name="connsiteX18" fmla="*/ 38327 w 395045"/>
                <a:gd name="connsiteY18" fmla="*/ 10327 h 375135"/>
                <a:gd name="connsiteX19" fmla="*/ 33088 w 395045"/>
                <a:gd name="connsiteY19" fmla="*/ 9470 h 375135"/>
                <a:gd name="connsiteX20" fmla="*/ 11371 w 395045"/>
                <a:gd name="connsiteY20" fmla="*/ 38140 h 375135"/>
                <a:gd name="connsiteX21" fmla="*/ 10990 w 395045"/>
                <a:gd name="connsiteY21" fmla="*/ 41855 h 375135"/>
                <a:gd name="connsiteX22" fmla="*/ 11371 w 395045"/>
                <a:gd name="connsiteY22" fmla="*/ 38140 h 375135"/>
                <a:gd name="connsiteX23" fmla="*/ 2989 w 395045"/>
                <a:gd name="connsiteY23" fmla="*/ 51666 h 375135"/>
                <a:gd name="connsiteX24" fmla="*/ 2513 w 395045"/>
                <a:gd name="connsiteY24" fmla="*/ 54809 h 375135"/>
                <a:gd name="connsiteX25" fmla="*/ 2418 w 395045"/>
                <a:gd name="connsiteY25" fmla="*/ 54809 h 375135"/>
                <a:gd name="connsiteX26" fmla="*/ 2418 w 395045"/>
                <a:gd name="connsiteY26" fmla="*/ 54809 h 375135"/>
                <a:gd name="connsiteX27" fmla="*/ 418 w 395045"/>
                <a:gd name="connsiteY27" fmla="*/ 62048 h 375135"/>
                <a:gd name="connsiteX28" fmla="*/ 16610 w 395045"/>
                <a:gd name="connsiteY28" fmla="*/ 99386 h 375135"/>
                <a:gd name="connsiteX29" fmla="*/ 27754 w 395045"/>
                <a:gd name="connsiteY29" fmla="*/ 110340 h 375135"/>
                <a:gd name="connsiteX30" fmla="*/ 30136 w 395045"/>
                <a:gd name="connsiteY30" fmla="*/ 115483 h 375135"/>
                <a:gd name="connsiteX31" fmla="*/ 35279 w 395045"/>
                <a:gd name="connsiteY31" fmla="*/ 117674 h 375135"/>
                <a:gd name="connsiteX32" fmla="*/ 38041 w 395045"/>
                <a:gd name="connsiteY32" fmla="*/ 115769 h 375135"/>
                <a:gd name="connsiteX33" fmla="*/ 38041 w 395045"/>
                <a:gd name="connsiteY33" fmla="*/ 115769 h 375135"/>
                <a:gd name="connsiteX34" fmla="*/ 141959 w 395045"/>
                <a:gd name="connsiteY34" fmla="*/ 217686 h 375135"/>
                <a:gd name="connsiteX35" fmla="*/ 220159 w 395045"/>
                <a:gd name="connsiteY35" fmla="*/ 292648 h 375135"/>
                <a:gd name="connsiteX36" fmla="*/ 187499 w 395045"/>
                <a:gd name="connsiteY36" fmla="*/ 260148 h 375135"/>
                <a:gd name="connsiteX37" fmla="*/ 193478 w 395045"/>
                <a:gd name="connsiteY37" fmla="*/ 257471 h 375135"/>
                <a:gd name="connsiteX38" fmla="*/ 198412 w 395045"/>
                <a:gd name="connsiteY38" fmla="*/ 256038 h 375135"/>
                <a:gd name="connsiteX39" fmla="*/ 197234 w 395045"/>
                <a:gd name="connsiteY39" fmla="*/ 247919 h 375135"/>
                <a:gd name="connsiteX0" fmla="*/ 197234 w 395045"/>
                <a:gd name="connsiteY0" fmla="*/ 247919 h 375135"/>
                <a:gd name="connsiteX1" fmla="*/ 213631 w 395045"/>
                <a:gd name="connsiteY1" fmla="*/ 259338 h 375135"/>
                <a:gd name="connsiteX2" fmla="*/ 222164 w 395045"/>
                <a:gd name="connsiteY2" fmla="*/ 239387 h 375135"/>
                <a:gd name="connsiteX3" fmla="*/ 384085 w 395045"/>
                <a:gd name="connsiteY3" fmla="*/ 375135 h 375135"/>
                <a:gd name="connsiteX4" fmla="*/ 384085 w 395045"/>
                <a:gd name="connsiteY4" fmla="*/ 375135 h 375135"/>
                <a:gd name="connsiteX5" fmla="*/ 392276 w 395045"/>
                <a:gd name="connsiteY5" fmla="*/ 359037 h 375135"/>
                <a:gd name="connsiteX6" fmla="*/ 383418 w 395045"/>
                <a:gd name="connsiteY6" fmla="*/ 329034 h 375135"/>
                <a:gd name="connsiteX7" fmla="*/ 295312 w 395045"/>
                <a:gd name="connsiteY7" fmla="*/ 240832 h 375135"/>
                <a:gd name="connsiteX8" fmla="*/ 295312 w 395045"/>
                <a:gd name="connsiteY8" fmla="*/ 240832 h 375135"/>
                <a:gd name="connsiteX9" fmla="*/ 295216 w 395045"/>
                <a:gd name="connsiteY9" fmla="*/ 240832 h 375135"/>
                <a:gd name="connsiteX10" fmla="*/ 293216 w 395045"/>
                <a:gd name="connsiteY10" fmla="*/ 237308 h 375135"/>
                <a:gd name="connsiteX11" fmla="*/ 277500 w 395045"/>
                <a:gd name="connsiteY11" fmla="*/ 218639 h 375135"/>
                <a:gd name="connsiteX12" fmla="*/ 211396 w 395045"/>
                <a:gd name="connsiteY12" fmla="*/ 152059 h 375135"/>
                <a:gd name="connsiteX13" fmla="*/ 199871 w 395045"/>
                <a:gd name="connsiteY13" fmla="*/ 140439 h 375135"/>
                <a:gd name="connsiteX14" fmla="*/ 158533 w 395045"/>
                <a:gd name="connsiteY14" fmla="*/ 99100 h 375135"/>
                <a:gd name="connsiteX15" fmla="*/ 100621 w 395045"/>
                <a:gd name="connsiteY15" fmla="*/ 44808 h 375135"/>
                <a:gd name="connsiteX16" fmla="*/ 63759 w 395045"/>
                <a:gd name="connsiteY16" fmla="*/ 7565 h 375135"/>
                <a:gd name="connsiteX17" fmla="*/ 40613 w 395045"/>
                <a:gd name="connsiteY17" fmla="*/ 3469 h 375135"/>
                <a:gd name="connsiteX18" fmla="*/ 38327 w 395045"/>
                <a:gd name="connsiteY18" fmla="*/ 10327 h 375135"/>
                <a:gd name="connsiteX19" fmla="*/ 33088 w 395045"/>
                <a:gd name="connsiteY19" fmla="*/ 9470 h 375135"/>
                <a:gd name="connsiteX20" fmla="*/ 11371 w 395045"/>
                <a:gd name="connsiteY20" fmla="*/ 38140 h 375135"/>
                <a:gd name="connsiteX21" fmla="*/ 10990 w 395045"/>
                <a:gd name="connsiteY21" fmla="*/ 41855 h 375135"/>
                <a:gd name="connsiteX22" fmla="*/ 11371 w 395045"/>
                <a:gd name="connsiteY22" fmla="*/ 38140 h 375135"/>
                <a:gd name="connsiteX23" fmla="*/ 2989 w 395045"/>
                <a:gd name="connsiteY23" fmla="*/ 51666 h 375135"/>
                <a:gd name="connsiteX24" fmla="*/ 2513 w 395045"/>
                <a:gd name="connsiteY24" fmla="*/ 54809 h 375135"/>
                <a:gd name="connsiteX25" fmla="*/ 2418 w 395045"/>
                <a:gd name="connsiteY25" fmla="*/ 54809 h 375135"/>
                <a:gd name="connsiteX26" fmla="*/ 2418 w 395045"/>
                <a:gd name="connsiteY26" fmla="*/ 54809 h 375135"/>
                <a:gd name="connsiteX27" fmla="*/ 418 w 395045"/>
                <a:gd name="connsiteY27" fmla="*/ 62048 h 375135"/>
                <a:gd name="connsiteX28" fmla="*/ 16610 w 395045"/>
                <a:gd name="connsiteY28" fmla="*/ 99386 h 375135"/>
                <a:gd name="connsiteX29" fmla="*/ 27754 w 395045"/>
                <a:gd name="connsiteY29" fmla="*/ 110340 h 375135"/>
                <a:gd name="connsiteX30" fmla="*/ 30136 w 395045"/>
                <a:gd name="connsiteY30" fmla="*/ 115483 h 375135"/>
                <a:gd name="connsiteX31" fmla="*/ 35279 w 395045"/>
                <a:gd name="connsiteY31" fmla="*/ 117674 h 375135"/>
                <a:gd name="connsiteX32" fmla="*/ 38041 w 395045"/>
                <a:gd name="connsiteY32" fmla="*/ 115769 h 375135"/>
                <a:gd name="connsiteX33" fmla="*/ 38041 w 395045"/>
                <a:gd name="connsiteY33" fmla="*/ 115769 h 375135"/>
                <a:gd name="connsiteX34" fmla="*/ 141959 w 395045"/>
                <a:gd name="connsiteY34" fmla="*/ 217686 h 375135"/>
                <a:gd name="connsiteX35" fmla="*/ 184437 w 395045"/>
                <a:gd name="connsiteY35" fmla="*/ 265586 h 375135"/>
                <a:gd name="connsiteX36" fmla="*/ 187499 w 395045"/>
                <a:gd name="connsiteY36" fmla="*/ 260148 h 375135"/>
                <a:gd name="connsiteX37" fmla="*/ 193478 w 395045"/>
                <a:gd name="connsiteY37" fmla="*/ 257471 h 375135"/>
                <a:gd name="connsiteX38" fmla="*/ 198412 w 395045"/>
                <a:gd name="connsiteY38" fmla="*/ 256038 h 375135"/>
                <a:gd name="connsiteX39" fmla="*/ 197234 w 395045"/>
                <a:gd name="connsiteY39" fmla="*/ 247919 h 375135"/>
                <a:gd name="connsiteX0" fmla="*/ 197234 w 395045"/>
                <a:gd name="connsiteY0" fmla="*/ 247919 h 375141"/>
                <a:gd name="connsiteX1" fmla="*/ 213631 w 395045"/>
                <a:gd name="connsiteY1" fmla="*/ 259338 h 375141"/>
                <a:gd name="connsiteX2" fmla="*/ 222164 w 395045"/>
                <a:gd name="connsiteY2" fmla="*/ 239387 h 375141"/>
                <a:gd name="connsiteX3" fmla="*/ 384085 w 395045"/>
                <a:gd name="connsiteY3" fmla="*/ 375135 h 375141"/>
                <a:gd name="connsiteX4" fmla="*/ 231456 w 395045"/>
                <a:gd name="connsiteY4" fmla="*/ 232789 h 375141"/>
                <a:gd name="connsiteX5" fmla="*/ 392276 w 395045"/>
                <a:gd name="connsiteY5" fmla="*/ 359037 h 375141"/>
                <a:gd name="connsiteX6" fmla="*/ 383418 w 395045"/>
                <a:gd name="connsiteY6" fmla="*/ 329034 h 375141"/>
                <a:gd name="connsiteX7" fmla="*/ 295312 w 395045"/>
                <a:gd name="connsiteY7" fmla="*/ 240832 h 375141"/>
                <a:gd name="connsiteX8" fmla="*/ 295312 w 395045"/>
                <a:gd name="connsiteY8" fmla="*/ 240832 h 375141"/>
                <a:gd name="connsiteX9" fmla="*/ 295216 w 395045"/>
                <a:gd name="connsiteY9" fmla="*/ 240832 h 375141"/>
                <a:gd name="connsiteX10" fmla="*/ 293216 w 395045"/>
                <a:gd name="connsiteY10" fmla="*/ 237308 h 375141"/>
                <a:gd name="connsiteX11" fmla="*/ 277500 w 395045"/>
                <a:gd name="connsiteY11" fmla="*/ 218639 h 375141"/>
                <a:gd name="connsiteX12" fmla="*/ 211396 w 395045"/>
                <a:gd name="connsiteY12" fmla="*/ 152059 h 375141"/>
                <a:gd name="connsiteX13" fmla="*/ 199871 w 395045"/>
                <a:gd name="connsiteY13" fmla="*/ 140439 h 375141"/>
                <a:gd name="connsiteX14" fmla="*/ 158533 w 395045"/>
                <a:gd name="connsiteY14" fmla="*/ 99100 h 375141"/>
                <a:gd name="connsiteX15" fmla="*/ 100621 w 395045"/>
                <a:gd name="connsiteY15" fmla="*/ 44808 h 375141"/>
                <a:gd name="connsiteX16" fmla="*/ 63759 w 395045"/>
                <a:gd name="connsiteY16" fmla="*/ 7565 h 375141"/>
                <a:gd name="connsiteX17" fmla="*/ 40613 w 395045"/>
                <a:gd name="connsiteY17" fmla="*/ 3469 h 375141"/>
                <a:gd name="connsiteX18" fmla="*/ 38327 w 395045"/>
                <a:gd name="connsiteY18" fmla="*/ 10327 h 375141"/>
                <a:gd name="connsiteX19" fmla="*/ 33088 w 395045"/>
                <a:gd name="connsiteY19" fmla="*/ 9470 h 375141"/>
                <a:gd name="connsiteX20" fmla="*/ 11371 w 395045"/>
                <a:gd name="connsiteY20" fmla="*/ 38140 h 375141"/>
                <a:gd name="connsiteX21" fmla="*/ 10990 w 395045"/>
                <a:gd name="connsiteY21" fmla="*/ 41855 h 375141"/>
                <a:gd name="connsiteX22" fmla="*/ 11371 w 395045"/>
                <a:gd name="connsiteY22" fmla="*/ 38140 h 375141"/>
                <a:gd name="connsiteX23" fmla="*/ 2989 w 395045"/>
                <a:gd name="connsiteY23" fmla="*/ 51666 h 375141"/>
                <a:gd name="connsiteX24" fmla="*/ 2513 w 395045"/>
                <a:gd name="connsiteY24" fmla="*/ 54809 h 375141"/>
                <a:gd name="connsiteX25" fmla="*/ 2418 w 395045"/>
                <a:gd name="connsiteY25" fmla="*/ 54809 h 375141"/>
                <a:gd name="connsiteX26" fmla="*/ 2418 w 395045"/>
                <a:gd name="connsiteY26" fmla="*/ 54809 h 375141"/>
                <a:gd name="connsiteX27" fmla="*/ 418 w 395045"/>
                <a:gd name="connsiteY27" fmla="*/ 62048 h 375141"/>
                <a:gd name="connsiteX28" fmla="*/ 16610 w 395045"/>
                <a:gd name="connsiteY28" fmla="*/ 99386 h 375141"/>
                <a:gd name="connsiteX29" fmla="*/ 27754 w 395045"/>
                <a:gd name="connsiteY29" fmla="*/ 110340 h 375141"/>
                <a:gd name="connsiteX30" fmla="*/ 30136 w 395045"/>
                <a:gd name="connsiteY30" fmla="*/ 115483 h 375141"/>
                <a:gd name="connsiteX31" fmla="*/ 35279 w 395045"/>
                <a:gd name="connsiteY31" fmla="*/ 117674 h 375141"/>
                <a:gd name="connsiteX32" fmla="*/ 38041 w 395045"/>
                <a:gd name="connsiteY32" fmla="*/ 115769 h 375141"/>
                <a:gd name="connsiteX33" fmla="*/ 38041 w 395045"/>
                <a:gd name="connsiteY33" fmla="*/ 115769 h 375141"/>
                <a:gd name="connsiteX34" fmla="*/ 141959 w 395045"/>
                <a:gd name="connsiteY34" fmla="*/ 217686 h 375141"/>
                <a:gd name="connsiteX35" fmla="*/ 184437 w 395045"/>
                <a:gd name="connsiteY35" fmla="*/ 265586 h 375141"/>
                <a:gd name="connsiteX36" fmla="*/ 187499 w 395045"/>
                <a:gd name="connsiteY36" fmla="*/ 260148 h 375141"/>
                <a:gd name="connsiteX37" fmla="*/ 193478 w 395045"/>
                <a:gd name="connsiteY37" fmla="*/ 257471 h 375141"/>
                <a:gd name="connsiteX38" fmla="*/ 198412 w 395045"/>
                <a:gd name="connsiteY38" fmla="*/ 256038 h 375141"/>
                <a:gd name="connsiteX39" fmla="*/ 197234 w 395045"/>
                <a:gd name="connsiteY39" fmla="*/ 247919 h 375141"/>
                <a:gd name="connsiteX0" fmla="*/ 197234 w 395045"/>
                <a:gd name="connsiteY0" fmla="*/ 247919 h 359241"/>
                <a:gd name="connsiteX1" fmla="*/ 213631 w 395045"/>
                <a:gd name="connsiteY1" fmla="*/ 259338 h 359241"/>
                <a:gd name="connsiteX2" fmla="*/ 222164 w 395045"/>
                <a:gd name="connsiteY2" fmla="*/ 239387 h 359241"/>
                <a:gd name="connsiteX3" fmla="*/ 225502 w 395045"/>
                <a:gd name="connsiteY3" fmla="*/ 238743 h 359241"/>
                <a:gd name="connsiteX4" fmla="*/ 231456 w 395045"/>
                <a:gd name="connsiteY4" fmla="*/ 232789 h 359241"/>
                <a:gd name="connsiteX5" fmla="*/ 392276 w 395045"/>
                <a:gd name="connsiteY5" fmla="*/ 359037 h 359241"/>
                <a:gd name="connsiteX6" fmla="*/ 383418 w 395045"/>
                <a:gd name="connsiteY6" fmla="*/ 329034 h 359241"/>
                <a:gd name="connsiteX7" fmla="*/ 295312 w 395045"/>
                <a:gd name="connsiteY7" fmla="*/ 240832 h 359241"/>
                <a:gd name="connsiteX8" fmla="*/ 295312 w 395045"/>
                <a:gd name="connsiteY8" fmla="*/ 240832 h 359241"/>
                <a:gd name="connsiteX9" fmla="*/ 295216 w 395045"/>
                <a:gd name="connsiteY9" fmla="*/ 240832 h 359241"/>
                <a:gd name="connsiteX10" fmla="*/ 293216 w 395045"/>
                <a:gd name="connsiteY10" fmla="*/ 237308 h 359241"/>
                <a:gd name="connsiteX11" fmla="*/ 277500 w 395045"/>
                <a:gd name="connsiteY11" fmla="*/ 218639 h 359241"/>
                <a:gd name="connsiteX12" fmla="*/ 211396 w 395045"/>
                <a:gd name="connsiteY12" fmla="*/ 152059 h 359241"/>
                <a:gd name="connsiteX13" fmla="*/ 199871 w 395045"/>
                <a:gd name="connsiteY13" fmla="*/ 140439 h 359241"/>
                <a:gd name="connsiteX14" fmla="*/ 158533 w 395045"/>
                <a:gd name="connsiteY14" fmla="*/ 99100 h 359241"/>
                <a:gd name="connsiteX15" fmla="*/ 100621 w 395045"/>
                <a:gd name="connsiteY15" fmla="*/ 44808 h 359241"/>
                <a:gd name="connsiteX16" fmla="*/ 63759 w 395045"/>
                <a:gd name="connsiteY16" fmla="*/ 7565 h 359241"/>
                <a:gd name="connsiteX17" fmla="*/ 40613 w 395045"/>
                <a:gd name="connsiteY17" fmla="*/ 3469 h 359241"/>
                <a:gd name="connsiteX18" fmla="*/ 38327 w 395045"/>
                <a:gd name="connsiteY18" fmla="*/ 10327 h 359241"/>
                <a:gd name="connsiteX19" fmla="*/ 33088 w 395045"/>
                <a:gd name="connsiteY19" fmla="*/ 9470 h 359241"/>
                <a:gd name="connsiteX20" fmla="*/ 11371 w 395045"/>
                <a:gd name="connsiteY20" fmla="*/ 38140 h 359241"/>
                <a:gd name="connsiteX21" fmla="*/ 10990 w 395045"/>
                <a:gd name="connsiteY21" fmla="*/ 41855 h 359241"/>
                <a:gd name="connsiteX22" fmla="*/ 11371 w 395045"/>
                <a:gd name="connsiteY22" fmla="*/ 38140 h 359241"/>
                <a:gd name="connsiteX23" fmla="*/ 2989 w 395045"/>
                <a:gd name="connsiteY23" fmla="*/ 51666 h 359241"/>
                <a:gd name="connsiteX24" fmla="*/ 2513 w 395045"/>
                <a:gd name="connsiteY24" fmla="*/ 54809 h 359241"/>
                <a:gd name="connsiteX25" fmla="*/ 2418 w 395045"/>
                <a:gd name="connsiteY25" fmla="*/ 54809 h 359241"/>
                <a:gd name="connsiteX26" fmla="*/ 2418 w 395045"/>
                <a:gd name="connsiteY26" fmla="*/ 54809 h 359241"/>
                <a:gd name="connsiteX27" fmla="*/ 418 w 395045"/>
                <a:gd name="connsiteY27" fmla="*/ 62048 h 359241"/>
                <a:gd name="connsiteX28" fmla="*/ 16610 w 395045"/>
                <a:gd name="connsiteY28" fmla="*/ 99386 h 359241"/>
                <a:gd name="connsiteX29" fmla="*/ 27754 w 395045"/>
                <a:gd name="connsiteY29" fmla="*/ 110340 h 359241"/>
                <a:gd name="connsiteX30" fmla="*/ 30136 w 395045"/>
                <a:gd name="connsiteY30" fmla="*/ 115483 h 359241"/>
                <a:gd name="connsiteX31" fmla="*/ 35279 w 395045"/>
                <a:gd name="connsiteY31" fmla="*/ 117674 h 359241"/>
                <a:gd name="connsiteX32" fmla="*/ 38041 w 395045"/>
                <a:gd name="connsiteY32" fmla="*/ 115769 h 359241"/>
                <a:gd name="connsiteX33" fmla="*/ 38041 w 395045"/>
                <a:gd name="connsiteY33" fmla="*/ 115769 h 359241"/>
                <a:gd name="connsiteX34" fmla="*/ 141959 w 395045"/>
                <a:gd name="connsiteY34" fmla="*/ 217686 h 359241"/>
                <a:gd name="connsiteX35" fmla="*/ 184437 w 395045"/>
                <a:gd name="connsiteY35" fmla="*/ 265586 h 359241"/>
                <a:gd name="connsiteX36" fmla="*/ 187499 w 395045"/>
                <a:gd name="connsiteY36" fmla="*/ 260148 h 359241"/>
                <a:gd name="connsiteX37" fmla="*/ 193478 w 395045"/>
                <a:gd name="connsiteY37" fmla="*/ 257471 h 359241"/>
                <a:gd name="connsiteX38" fmla="*/ 198412 w 395045"/>
                <a:gd name="connsiteY38" fmla="*/ 256038 h 359241"/>
                <a:gd name="connsiteX39" fmla="*/ 197234 w 395045"/>
                <a:gd name="connsiteY39" fmla="*/ 247919 h 359241"/>
                <a:gd name="connsiteX0" fmla="*/ 197234 w 384150"/>
                <a:gd name="connsiteY0" fmla="*/ 247919 h 329096"/>
                <a:gd name="connsiteX1" fmla="*/ 213631 w 384150"/>
                <a:gd name="connsiteY1" fmla="*/ 259338 h 329096"/>
                <a:gd name="connsiteX2" fmla="*/ 222164 w 384150"/>
                <a:gd name="connsiteY2" fmla="*/ 239387 h 329096"/>
                <a:gd name="connsiteX3" fmla="*/ 225502 w 384150"/>
                <a:gd name="connsiteY3" fmla="*/ 238743 h 329096"/>
                <a:gd name="connsiteX4" fmla="*/ 231456 w 384150"/>
                <a:gd name="connsiteY4" fmla="*/ 232789 h 329096"/>
                <a:gd name="connsiteX5" fmla="*/ 236941 w 384150"/>
                <a:gd name="connsiteY5" fmla="*/ 224810 h 329096"/>
                <a:gd name="connsiteX6" fmla="*/ 383418 w 384150"/>
                <a:gd name="connsiteY6" fmla="*/ 329034 h 329096"/>
                <a:gd name="connsiteX7" fmla="*/ 295312 w 384150"/>
                <a:gd name="connsiteY7" fmla="*/ 240832 h 329096"/>
                <a:gd name="connsiteX8" fmla="*/ 295312 w 384150"/>
                <a:gd name="connsiteY8" fmla="*/ 240832 h 329096"/>
                <a:gd name="connsiteX9" fmla="*/ 295216 w 384150"/>
                <a:gd name="connsiteY9" fmla="*/ 240832 h 329096"/>
                <a:gd name="connsiteX10" fmla="*/ 293216 w 384150"/>
                <a:gd name="connsiteY10" fmla="*/ 237308 h 329096"/>
                <a:gd name="connsiteX11" fmla="*/ 277500 w 384150"/>
                <a:gd name="connsiteY11" fmla="*/ 218639 h 329096"/>
                <a:gd name="connsiteX12" fmla="*/ 211396 w 384150"/>
                <a:gd name="connsiteY12" fmla="*/ 152059 h 329096"/>
                <a:gd name="connsiteX13" fmla="*/ 199871 w 384150"/>
                <a:gd name="connsiteY13" fmla="*/ 140439 h 329096"/>
                <a:gd name="connsiteX14" fmla="*/ 158533 w 384150"/>
                <a:gd name="connsiteY14" fmla="*/ 99100 h 329096"/>
                <a:gd name="connsiteX15" fmla="*/ 100621 w 384150"/>
                <a:gd name="connsiteY15" fmla="*/ 44808 h 329096"/>
                <a:gd name="connsiteX16" fmla="*/ 63759 w 384150"/>
                <a:gd name="connsiteY16" fmla="*/ 7565 h 329096"/>
                <a:gd name="connsiteX17" fmla="*/ 40613 w 384150"/>
                <a:gd name="connsiteY17" fmla="*/ 3469 h 329096"/>
                <a:gd name="connsiteX18" fmla="*/ 38327 w 384150"/>
                <a:gd name="connsiteY18" fmla="*/ 10327 h 329096"/>
                <a:gd name="connsiteX19" fmla="*/ 33088 w 384150"/>
                <a:gd name="connsiteY19" fmla="*/ 9470 h 329096"/>
                <a:gd name="connsiteX20" fmla="*/ 11371 w 384150"/>
                <a:gd name="connsiteY20" fmla="*/ 38140 h 329096"/>
                <a:gd name="connsiteX21" fmla="*/ 10990 w 384150"/>
                <a:gd name="connsiteY21" fmla="*/ 41855 h 329096"/>
                <a:gd name="connsiteX22" fmla="*/ 11371 w 384150"/>
                <a:gd name="connsiteY22" fmla="*/ 38140 h 329096"/>
                <a:gd name="connsiteX23" fmla="*/ 2989 w 384150"/>
                <a:gd name="connsiteY23" fmla="*/ 51666 h 329096"/>
                <a:gd name="connsiteX24" fmla="*/ 2513 w 384150"/>
                <a:gd name="connsiteY24" fmla="*/ 54809 h 329096"/>
                <a:gd name="connsiteX25" fmla="*/ 2418 w 384150"/>
                <a:gd name="connsiteY25" fmla="*/ 54809 h 329096"/>
                <a:gd name="connsiteX26" fmla="*/ 2418 w 384150"/>
                <a:gd name="connsiteY26" fmla="*/ 54809 h 329096"/>
                <a:gd name="connsiteX27" fmla="*/ 418 w 384150"/>
                <a:gd name="connsiteY27" fmla="*/ 62048 h 329096"/>
                <a:gd name="connsiteX28" fmla="*/ 16610 w 384150"/>
                <a:gd name="connsiteY28" fmla="*/ 99386 h 329096"/>
                <a:gd name="connsiteX29" fmla="*/ 27754 w 384150"/>
                <a:gd name="connsiteY29" fmla="*/ 110340 h 329096"/>
                <a:gd name="connsiteX30" fmla="*/ 30136 w 384150"/>
                <a:gd name="connsiteY30" fmla="*/ 115483 h 329096"/>
                <a:gd name="connsiteX31" fmla="*/ 35279 w 384150"/>
                <a:gd name="connsiteY31" fmla="*/ 117674 h 329096"/>
                <a:gd name="connsiteX32" fmla="*/ 38041 w 384150"/>
                <a:gd name="connsiteY32" fmla="*/ 115769 h 329096"/>
                <a:gd name="connsiteX33" fmla="*/ 38041 w 384150"/>
                <a:gd name="connsiteY33" fmla="*/ 115769 h 329096"/>
                <a:gd name="connsiteX34" fmla="*/ 141959 w 384150"/>
                <a:gd name="connsiteY34" fmla="*/ 217686 h 329096"/>
                <a:gd name="connsiteX35" fmla="*/ 184437 w 384150"/>
                <a:gd name="connsiteY35" fmla="*/ 265586 h 329096"/>
                <a:gd name="connsiteX36" fmla="*/ 187499 w 384150"/>
                <a:gd name="connsiteY36" fmla="*/ 260148 h 329096"/>
                <a:gd name="connsiteX37" fmla="*/ 193478 w 384150"/>
                <a:gd name="connsiteY37" fmla="*/ 257471 h 329096"/>
                <a:gd name="connsiteX38" fmla="*/ 198412 w 384150"/>
                <a:gd name="connsiteY38" fmla="*/ 256038 h 329096"/>
                <a:gd name="connsiteX39" fmla="*/ 197234 w 384150"/>
                <a:gd name="connsiteY39" fmla="*/ 247919 h 329096"/>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95312 w 296224"/>
                <a:gd name="connsiteY8" fmla="*/ 240832 h 269848"/>
                <a:gd name="connsiteX9" fmla="*/ 295216 w 296224"/>
                <a:gd name="connsiteY9" fmla="*/ 240832 h 269848"/>
                <a:gd name="connsiteX10" fmla="*/ 293216 w 296224"/>
                <a:gd name="connsiteY10" fmla="*/ 237308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8195"/>
                <a:gd name="connsiteY0" fmla="*/ 247919 h 269848"/>
                <a:gd name="connsiteX1" fmla="*/ 213631 w 298195"/>
                <a:gd name="connsiteY1" fmla="*/ 259338 h 269848"/>
                <a:gd name="connsiteX2" fmla="*/ 222164 w 298195"/>
                <a:gd name="connsiteY2" fmla="*/ 239387 h 269848"/>
                <a:gd name="connsiteX3" fmla="*/ 225502 w 298195"/>
                <a:gd name="connsiteY3" fmla="*/ 238743 h 269848"/>
                <a:gd name="connsiteX4" fmla="*/ 231456 w 298195"/>
                <a:gd name="connsiteY4" fmla="*/ 232789 h 269848"/>
                <a:gd name="connsiteX5" fmla="*/ 236941 w 298195"/>
                <a:gd name="connsiteY5" fmla="*/ 224810 h 269848"/>
                <a:gd name="connsiteX6" fmla="*/ 251897 w 298195"/>
                <a:gd name="connsiteY6" fmla="*/ 211585 h 269848"/>
                <a:gd name="connsiteX7" fmla="*/ 295312 w 298195"/>
                <a:gd name="connsiteY7" fmla="*/ 240832 h 269848"/>
                <a:gd name="connsiteX8" fmla="*/ 295312 w 298195"/>
                <a:gd name="connsiteY8" fmla="*/ 240832 h 269848"/>
                <a:gd name="connsiteX9" fmla="*/ 295216 w 298195"/>
                <a:gd name="connsiteY9" fmla="*/ 240832 h 269848"/>
                <a:gd name="connsiteX10" fmla="*/ 255329 w 298195"/>
                <a:gd name="connsiteY10" fmla="*/ 207540 h 269848"/>
                <a:gd name="connsiteX11" fmla="*/ 277500 w 298195"/>
                <a:gd name="connsiteY11" fmla="*/ 218639 h 269848"/>
                <a:gd name="connsiteX12" fmla="*/ 211396 w 298195"/>
                <a:gd name="connsiteY12" fmla="*/ 152059 h 269848"/>
                <a:gd name="connsiteX13" fmla="*/ 199871 w 298195"/>
                <a:gd name="connsiteY13" fmla="*/ 140439 h 269848"/>
                <a:gd name="connsiteX14" fmla="*/ 158533 w 298195"/>
                <a:gd name="connsiteY14" fmla="*/ 99100 h 269848"/>
                <a:gd name="connsiteX15" fmla="*/ 100621 w 298195"/>
                <a:gd name="connsiteY15" fmla="*/ 44808 h 269848"/>
                <a:gd name="connsiteX16" fmla="*/ 63759 w 298195"/>
                <a:gd name="connsiteY16" fmla="*/ 7565 h 269848"/>
                <a:gd name="connsiteX17" fmla="*/ 40613 w 298195"/>
                <a:gd name="connsiteY17" fmla="*/ 3469 h 269848"/>
                <a:gd name="connsiteX18" fmla="*/ 38327 w 298195"/>
                <a:gd name="connsiteY18" fmla="*/ 10327 h 269848"/>
                <a:gd name="connsiteX19" fmla="*/ 33088 w 298195"/>
                <a:gd name="connsiteY19" fmla="*/ 9470 h 269848"/>
                <a:gd name="connsiteX20" fmla="*/ 11371 w 298195"/>
                <a:gd name="connsiteY20" fmla="*/ 38140 h 269848"/>
                <a:gd name="connsiteX21" fmla="*/ 10990 w 298195"/>
                <a:gd name="connsiteY21" fmla="*/ 41855 h 269848"/>
                <a:gd name="connsiteX22" fmla="*/ 11371 w 298195"/>
                <a:gd name="connsiteY22" fmla="*/ 38140 h 269848"/>
                <a:gd name="connsiteX23" fmla="*/ 2989 w 298195"/>
                <a:gd name="connsiteY23" fmla="*/ 51666 h 269848"/>
                <a:gd name="connsiteX24" fmla="*/ 2513 w 298195"/>
                <a:gd name="connsiteY24" fmla="*/ 54809 h 269848"/>
                <a:gd name="connsiteX25" fmla="*/ 2418 w 298195"/>
                <a:gd name="connsiteY25" fmla="*/ 54809 h 269848"/>
                <a:gd name="connsiteX26" fmla="*/ 2418 w 298195"/>
                <a:gd name="connsiteY26" fmla="*/ 54809 h 269848"/>
                <a:gd name="connsiteX27" fmla="*/ 418 w 298195"/>
                <a:gd name="connsiteY27" fmla="*/ 62048 h 269848"/>
                <a:gd name="connsiteX28" fmla="*/ 16610 w 298195"/>
                <a:gd name="connsiteY28" fmla="*/ 99386 h 269848"/>
                <a:gd name="connsiteX29" fmla="*/ 27754 w 298195"/>
                <a:gd name="connsiteY29" fmla="*/ 110340 h 269848"/>
                <a:gd name="connsiteX30" fmla="*/ 30136 w 298195"/>
                <a:gd name="connsiteY30" fmla="*/ 115483 h 269848"/>
                <a:gd name="connsiteX31" fmla="*/ 35279 w 298195"/>
                <a:gd name="connsiteY31" fmla="*/ 117674 h 269848"/>
                <a:gd name="connsiteX32" fmla="*/ 38041 w 298195"/>
                <a:gd name="connsiteY32" fmla="*/ 115769 h 269848"/>
                <a:gd name="connsiteX33" fmla="*/ 38041 w 298195"/>
                <a:gd name="connsiteY33" fmla="*/ 115769 h 269848"/>
                <a:gd name="connsiteX34" fmla="*/ 141959 w 298195"/>
                <a:gd name="connsiteY34" fmla="*/ 217686 h 269848"/>
                <a:gd name="connsiteX35" fmla="*/ 184437 w 298195"/>
                <a:gd name="connsiteY35" fmla="*/ 265586 h 269848"/>
                <a:gd name="connsiteX36" fmla="*/ 187499 w 298195"/>
                <a:gd name="connsiteY36" fmla="*/ 260148 h 269848"/>
                <a:gd name="connsiteX37" fmla="*/ 193478 w 298195"/>
                <a:gd name="connsiteY37" fmla="*/ 257471 h 269848"/>
                <a:gd name="connsiteX38" fmla="*/ 198412 w 298195"/>
                <a:gd name="connsiteY38" fmla="*/ 256038 h 269848"/>
                <a:gd name="connsiteX39" fmla="*/ 197234 w 298195"/>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95312 w 296224"/>
                <a:gd name="connsiteY8" fmla="*/ 240832 h 269848"/>
                <a:gd name="connsiteX9" fmla="*/ 248670 w 296224"/>
                <a:gd name="connsiteY9" fmla="*/ 206193 h 269848"/>
                <a:gd name="connsiteX10" fmla="*/ 255329 w 296224"/>
                <a:gd name="connsiteY10" fmla="*/ 207540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51472 w 296224"/>
                <a:gd name="connsiteY8" fmla="*/ 211064 h 269848"/>
                <a:gd name="connsiteX9" fmla="*/ 248670 w 296224"/>
                <a:gd name="connsiteY9" fmla="*/ 206193 h 269848"/>
                <a:gd name="connsiteX10" fmla="*/ 255329 w 296224"/>
                <a:gd name="connsiteY10" fmla="*/ 207540 h 269848"/>
                <a:gd name="connsiteX11" fmla="*/ 277500 w 296224"/>
                <a:gd name="connsiteY11" fmla="*/ 218639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96224"/>
                <a:gd name="connsiteY0" fmla="*/ 247919 h 269848"/>
                <a:gd name="connsiteX1" fmla="*/ 213631 w 296224"/>
                <a:gd name="connsiteY1" fmla="*/ 259338 h 269848"/>
                <a:gd name="connsiteX2" fmla="*/ 222164 w 296224"/>
                <a:gd name="connsiteY2" fmla="*/ 239387 h 269848"/>
                <a:gd name="connsiteX3" fmla="*/ 225502 w 296224"/>
                <a:gd name="connsiteY3" fmla="*/ 238743 h 269848"/>
                <a:gd name="connsiteX4" fmla="*/ 231456 w 296224"/>
                <a:gd name="connsiteY4" fmla="*/ 232789 h 269848"/>
                <a:gd name="connsiteX5" fmla="*/ 236941 w 296224"/>
                <a:gd name="connsiteY5" fmla="*/ 224810 h 269848"/>
                <a:gd name="connsiteX6" fmla="*/ 251897 w 296224"/>
                <a:gd name="connsiteY6" fmla="*/ 211585 h 269848"/>
                <a:gd name="connsiteX7" fmla="*/ 295312 w 296224"/>
                <a:gd name="connsiteY7" fmla="*/ 240832 h 269848"/>
                <a:gd name="connsiteX8" fmla="*/ 251472 w 296224"/>
                <a:gd name="connsiteY8" fmla="*/ 211064 h 269848"/>
                <a:gd name="connsiteX9" fmla="*/ 248670 w 296224"/>
                <a:gd name="connsiteY9" fmla="*/ 206193 h 269848"/>
                <a:gd name="connsiteX10" fmla="*/ 255329 w 296224"/>
                <a:gd name="connsiteY10" fmla="*/ 207540 h 269848"/>
                <a:gd name="connsiteX11" fmla="*/ 269923 w 296224"/>
                <a:gd name="connsiteY11" fmla="*/ 198072 h 269848"/>
                <a:gd name="connsiteX12" fmla="*/ 211396 w 296224"/>
                <a:gd name="connsiteY12" fmla="*/ 152059 h 269848"/>
                <a:gd name="connsiteX13" fmla="*/ 199871 w 296224"/>
                <a:gd name="connsiteY13" fmla="*/ 140439 h 269848"/>
                <a:gd name="connsiteX14" fmla="*/ 158533 w 296224"/>
                <a:gd name="connsiteY14" fmla="*/ 99100 h 269848"/>
                <a:gd name="connsiteX15" fmla="*/ 100621 w 296224"/>
                <a:gd name="connsiteY15" fmla="*/ 44808 h 269848"/>
                <a:gd name="connsiteX16" fmla="*/ 63759 w 296224"/>
                <a:gd name="connsiteY16" fmla="*/ 7565 h 269848"/>
                <a:gd name="connsiteX17" fmla="*/ 40613 w 296224"/>
                <a:gd name="connsiteY17" fmla="*/ 3469 h 269848"/>
                <a:gd name="connsiteX18" fmla="*/ 38327 w 296224"/>
                <a:gd name="connsiteY18" fmla="*/ 10327 h 269848"/>
                <a:gd name="connsiteX19" fmla="*/ 33088 w 296224"/>
                <a:gd name="connsiteY19" fmla="*/ 9470 h 269848"/>
                <a:gd name="connsiteX20" fmla="*/ 11371 w 296224"/>
                <a:gd name="connsiteY20" fmla="*/ 38140 h 269848"/>
                <a:gd name="connsiteX21" fmla="*/ 10990 w 296224"/>
                <a:gd name="connsiteY21" fmla="*/ 41855 h 269848"/>
                <a:gd name="connsiteX22" fmla="*/ 11371 w 296224"/>
                <a:gd name="connsiteY22" fmla="*/ 38140 h 269848"/>
                <a:gd name="connsiteX23" fmla="*/ 2989 w 296224"/>
                <a:gd name="connsiteY23" fmla="*/ 51666 h 269848"/>
                <a:gd name="connsiteX24" fmla="*/ 2513 w 296224"/>
                <a:gd name="connsiteY24" fmla="*/ 54809 h 269848"/>
                <a:gd name="connsiteX25" fmla="*/ 2418 w 296224"/>
                <a:gd name="connsiteY25" fmla="*/ 54809 h 269848"/>
                <a:gd name="connsiteX26" fmla="*/ 2418 w 296224"/>
                <a:gd name="connsiteY26" fmla="*/ 54809 h 269848"/>
                <a:gd name="connsiteX27" fmla="*/ 418 w 296224"/>
                <a:gd name="connsiteY27" fmla="*/ 62048 h 269848"/>
                <a:gd name="connsiteX28" fmla="*/ 16610 w 296224"/>
                <a:gd name="connsiteY28" fmla="*/ 99386 h 269848"/>
                <a:gd name="connsiteX29" fmla="*/ 27754 w 296224"/>
                <a:gd name="connsiteY29" fmla="*/ 110340 h 269848"/>
                <a:gd name="connsiteX30" fmla="*/ 30136 w 296224"/>
                <a:gd name="connsiteY30" fmla="*/ 115483 h 269848"/>
                <a:gd name="connsiteX31" fmla="*/ 35279 w 296224"/>
                <a:gd name="connsiteY31" fmla="*/ 117674 h 269848"/>
                <a:gd name="connsiteX32" fmla="*/ 38041 w 296224"/>
                <a:gd name="connsiteY32" fmla="*/ 115769 h 269848"/>
                <a:gd name="connsiteX33" fmla="*/ 38041 w 296224"/>
                <a:gd name="connsiteY33" fmla="*/ 115769 h 269848"/>
                <a:gd name="connsiteX34" fmla="*/ 141959 w 296224"/>
                <a:gd name="connsiteY34" fmla="*/ 217686 h 269848"/>
                <a:gd name="connsiteX35" fmla="*/ 184437 w 296224"/>
                <a:gd name="connsiteY35" fmla="*/ 265586 h 269848"/>
                <a:gd name="connsiteX36" fmla="*/ 187499 w 296224"/>
                <a:gd name="connsiteY36" fmla="*/ 260148 h 269848"/>
                <a:gd name="connsiteX37" fmla="*/ 193478 w 296224"/>
                <a:gd name="connsiteY37" fmla="*/ 257471 h 269848"/>
                <a:gd name="connsiteX38" fmla="*/ 198412 w 296224"/>
                <a:gd name="connsiteY38" fmla="*/ 256038 h 269848"/>
                <a:gd name="connsiteX39" fmla="*/ 197234 w 296224"/>
                <a:gd name="connsiteY39" fmla="*/ 247919 h 269848"/>
                <a:gd name="connsiteX0" fmla="*/ 197234 w 271234"/>
                <a:gd name="connsiteY0" fmla="*/ 247919 h 269848"/>
                <a:gd name="connsiteX1" fmla="*/ 213631 w 271234"/>
                <a:gd name="connsiteY1" fmla="*/ 259338 h 269848"/>
                <a:gd name="connsiteX2" fmla="*/ 222164 w 271234"/>
                <a:gd name="connsiteY2" fmla="*/ 239387 h 269848"/>
                <a:gd name="connsiteX3" fmla="*/ 225502 w 271234"/>
                <a:gd name="connsiteY3" fmla="*/ 238743 h 269848"/>
                <a:gd name="connsiteX4" fmla="*/ 231456 w 271234"/>
                <a:gd name="connsiteY4" fmla="*/ 232789 h 269848"/>
                <a:gd name="connsiteX5" fmla="*/ 236941 w 271234"/>
                <a:gd name="connsiteY5" fmla="*/ 224810 h 269848"/>
                <a:gd name="connsiteX6" fmla="*/ 251897 w 271234"/>
                <a:gd name="connsiteY6" fmla="*/ 211585 h 269848"/>
                <a:gd name="connsiteX7" fmla="*/ 248224 w 271234"/>
                <a:gd name="connsiteY7" fmla="*/ 210523 h 269848"/>
                <a:gd name="connsiteX8" fmla="*/ 251472 w 271234"/>
                <a:gd name="connsiteY8" fmla="*/ 211064 h 269848"/>
                <a:gd name="connsiteX9" fmla="*/ 248670 w 271234"/>
                <a:gd name="connsiteY9" fmla="*/ 206193 h 269848"/>
                <a:gd name="connsiteX10" fmla="*/ 255329 w 271234"/>
                <a:gd name="connsiteY10" fmla="*/ 207540 h 269848"/>
                <a:gd name="connsiteX11" fmla="*/ 269923 w 271234"/>
                <a:gd name="connsiteY11" fmla="*/ 198072 h 269848"/>
                <a:gd name="connsiteX12" fmla="*/ 211396 w 271234"/>
                <a:gd name="connsiteY12" fmla="*/ 152059 h 269848"/>
                <a:gd name="connsiteX13" fmla="*/ 199871 w 271234"/>
                <a:gd name="connsiteY13" fmla="*/ 140439 h 269848"/>
                <a:gd name="connsiteX14" fmla="*/ 158533 w 271234"/>
                <a:gd name="connsiteY14" fmla="*/ 99100 h 269848"/>
                <a:gd name="connsiteX15" fmla="*/ 100621 w 271234"/>
                <a:gd name="connsiteY15" fmla="*/ 44808 h 269848"/>
                <a:gd name="connsiteX16" fmla="*/ 63759 w 271234"/>
                <a:gd name="connsiteY16" fmla="*/ 7565 h 269848"/>
                <a:gd name="connsiteX17" fmla="*/ 40613 w 271234"/>
                <a:gd name="connsiteY17" fmla="*/ 3469 h 269848"/>
                <a:gd name="connsiteX18" fmla="*/ 38327 w 271234"/>
                <a:gd name="connsiteY18" fmla="*/ 10327 h 269848"/>
                <a:gd name="connsiteX19" fmla="*/ 33088 w 271234"/>
                <a:gd name="connsiteY19" fmla="*/ 9470 h 269848"/>
                <a:gd name="connsiteX20" fmla="*/ 11371 w 271234"/>
                <a:gd name="connsiteY20" fmla="*/ 38140 h 269848"/>
                <a:gd name="connsiteX21" fmla="*/ 10990 w 271234"/>
                <a:gd name="connsiteY21" fmla="*/ 41855 h 269848"/>
                <a:gd name="connsiteX22" fmla="*/ 11371 w 271234"/>
                <a:gd name="connsiteY22" fmla="*/ 38140 h 269848"/>
                <a:gd name="connsiteX23" fmla="*/ 2989 w 271234"/>
                <a:gd name="connsiteY23" fmla="*/ 51666 h 269848"/>
                <a:gd name="connsiteX24" fmla="*/ 2513 w 271234"/>
                <a:gd name="connsiteY24" fmla="*/ 54809 h 269848"/>
                <a:gd name="connsiteX25" fmla="*/ 2418 w 271234"/>
                <a:gd name="connsiteY25" fmla="*/ 54809 h 269848"/>
                <a:gd name="connsiteX26" fmla="*/ 2418 w 271234"/>
                <a:gd name="connsiteY26" fmla="*/ 54809 h 269848"/>
                <a:gd name="connsiteX27" fmla="*/ 418 w 271234"/>
                <a:gd name="connsiteY27" fmla="*/ 62048 h 269848"/>
                <a:gd name="connsiteX28" fmla="*/ 16610 w 271234"/>
                <a:gd name="connsiteY28" fmla="*/ 99386 h 269848"/>
                <a:gd name="connsiteX29" fmla="*/ 27754 w 271234"/>
                <a:gd name="connsiteY29" fmla="*/ 110340 h 269848"/>
                <a:gd name="connsiteX30" fmla="*/ 30136 w 271234"/>
                <a:gd name="connsiteY30" fmla="*/ 115483 h 269848"/>
                <a:gd name="connsiteX31" fmla="*/ 35279 w 271234"/>
                <a:gd name="connsiteY31" fmla="*/ 117674 h 269848"/>
                <a:gd name="connsiteX32" fmla="*/ 38041 w 271234"/>
                <a:gd name="connsiteY32" fmla="*/ 115769 h 269848"/>
                <a:gd name="connsiteX33" fmla="*/ 38041 w 271234"/>
                <a:gd name="connsiteY33" fmla="*/ 115769 h 269848"/>
                <a:gd name="connsiteX34" fmla="*/ 141959 w 271234"/>
                <a:gd name="connsiteY34" fmla="*/ 217686 h 269848"/>
                <a:gd name="connsiteX35" fmla="*/ 184437 w 271234"/>
                <a:gd name="connsiteY35" fmla="*/ 265586 h 269848"/>
                <a:gd name="connsiteX36" fmla="*/ 187499 w 271234"/>
                <a:gd name="connsiteY36" fmla="*/ 260148 h 269848"/>
                <a:gd name="connsiteX37" fmla="*/ 193478 w 271234"/>
                <a:gd name="connsiteY37" fmla="*/ 257471 h 269848"/>
                <a:gd name="connsiteX38" fmla="*/ 198412 w 271234"/>
                <a:gd name="connsiteY38" fmla="*/ 256038 h 269848"/>
                <a:gd name="connsiteX39" fmla="*/ 197234 w 271234"/>
                <a:gd name="connsiteY39" fmla="*/ 247919 h 269848"/>
                <a:gd name="connsiteX0" fmla="*/ 197234 w 271234"/>
                <a:gd name="connsiteY0" fmla="*/ 247919 h 269848"/>
                <a:gd name="connsiteX1" fmla="*/ 213631 w 271234"/>
                <a:gd name="connsiteY1" fmla="*/ 259338 h 269848"/>
                <a:gd name="connsiteX2" fmla="*/ 222164 w 271234"/>
                <a:gd name="connsiteY2" fmla="*/ 239387 h 269848"/>
                <a:gd name="connsiteX3" fmla="*/ 225502 w 271234"/>
                <a:gd name="connsiteY3" fmla="*/ 238743 h 269848"/>
                <a:gd name="connsiteX4" fmla="*/ 231456 w 271234"/>
                <a:gd name="connsiteY4" fmla="*/ 232789 h 269848"/>
                <a:gd name="connsiteX5" fmla="*/ 236941 w 271234"/>
                <a:gd name="connsiteY5" fmla="*/ 224810 h 269848"/>
                <a:gd name="connsiteX6" fmla="*/ 251897 w 271234"/>
                <a:gd name="connsiteY6" fmla="*/ 211585 h 269848"/>
                <a:gd name="connsiteX7" fmla="*/ 248224 w 271234"/>
                <a:gd name="connsiteY7" fmla="*/ 210523 h 269848"/>
                <a:gd name="connsiteX8" fmla="*/ 251472 w 271234"/>
                <a:gd name="connsiteY8" fmla="*/ 211064 h 269848"/>
                <a:gd name="connsiteX9" fmla="*/ 248670 w 271234"/>
                <a:gd name="connsiteY9" fmla="*/ 206193 h 269848"/>
                <a:gd name="connsiteX10" fmla="*/ 255329 w 271234"/>
                <a:gd name="connsiteY10" fmla="*/ 215659 h 269848"/>
                <a:gd name="connsiteX11" fmla="*/ 269923 w 271234"/>
                <a:gd name="connsiteY11" fmla="*/ 198072 h 269848"/>
                <a:gd name="connsiteX12" fmla="*/ 211396 w 271234"/>
                <a:gd name="connsiteY12" fmla="*/ 152059 h 269848"/>
                <a:gd name="connsiteX13" fmla="*/ 199871 w 271234"/>
                <a:gd name="connsiteY13" fmla="*/ 140439 h 269848"/>
                <a:gd name="connsiteX14" fmla="*/ 158533 w 271234"/>
                <a:gd name="connsiteY14" fmla="*/ 99100 h 269848"/>
                <a:gd name="connsiteX15" fmla="*/ 100621 w 271234"/>
                <a:gd name="connsiteY15" fmla="*/ 44808 h 269848"/>
                <a:gd name="connsiteX16" fmla="*/ 63759 w 271234"/>
                <a:gd name="connsiteY16" fmla="*/ 7565 h 269848"/>
                <a:gd name="connsiteX17" fmla="*/ 40613 w 271234"/>
                <a:gd name="connsiteY17" fmla="*/ 3469 h 269848"/>
                <a:gd name="connsiteX18" fmla="*/ 38327 w 271234"/>
                <a:gd name="connsiteY18" fmla="*/ 10327 h 269848"/>
                <a:gd name="connsiteX19" fmla="*/ 33088 w 271234"/>
                <a:gd name="connsiteY19" fmla="*/ 9470 h 269848"/>
                <a:gd name="connsiteX20" fmla="*/ 11371 w 271234"/>
                <a:gd name="connsiteY20" fmla="*/ 38140 h 269848"/>
                <a:gd name="connsiteX21" fmla="*/ 10990 w 271234"/>
                <a:gd name="connsiteY21" fmla="*/ 41855 h 269848"/>
                <a:gd name="connsiteX22" fmla="*/ 11371 w 271234"/>
                <a:gd name="connsiteY22" fmla="*/ 38140 h 269848"/>
                <a:gd name="connsiteX23" fmla="*/ 2989 w 271234"/>
                <a:gd name="connsiteY23" fmla="*/ 51666 h 269848"/>
                <a:gd name="connsiteX24" fmla="*/ 2513 w 271234"/>
                <a:gd name="connsiteY24" fmla="*/ 54809 h 269848"/>
                <a:gd name="connsiteX25" fmla="*/ 2418 w 271234"/>
                <a:gd name="connsiteY25" fmla="*/ 54809 h 269848"/>
                <a:gd name="connsiteX26" fmla="*/ 2418 w 271234"/>
                <a:gd name="connsiteY26" fmla="*/ 54809 h 269848"/>
                <a:gd name="connsiteX27" fmla="*/ 418 w 271234"/>
                <a:gd name="connsiteY27" fmla="*/ 62048 h 269848"/>
                <a:gd name="connsiteX28" fmla="*/ 16610 w 271234"/>
                <a:gd name="connsiteY28" fmla="*/ 99386 h 269848"/>
                <a:gd name="connsiteX29" fmla="*/ 27754 w 271234"/>
                <a:gd name="connsiteY29" fmla="*/ 110340 h 269848"/>
                <a:gd name="connsiteX30" fmla="*/ 30136 w 271234"/>
                <a:gd name="connsiteY30" fmla="*/ 115483 h 269848"/>
                <a:gd name="connsiteX31" fmla="*/ 35279 w 271234"/>
                <a:gd name="connsiteY31" fmla="*/ 117674 h 269848"/>
                <a:gd name="connsiteX32" fmla="*/ 38041 w 271234"/>
                <a:gd name="connsiteY32" fmla="*/ 115769 h 269848"/>
                <a:gd name="connsiteX33" fmla="*/ 38041 w 271234"/>
                <a:gd name="connsiteY33" fmla="*/ 115769 h 269848"/>
                <a:gd name="connsiteX34" fmla="*/ 141959 w 271234"/>
                <a:gd name="connsiteY34" fmla="*/ 217686 h 269848"/>
                <a:gd name="connsiteX35" fmla="*/ 184437 w 271234"/>
                <a:gd name="connsiteY35" fmla="*/ 265586 h 269848"/>
                <a:gd name="connsiteX36" fmla="*/ 187499 w 271234"/>
                <a:gd name="connsiteY36" fmla="*/ 260148 h 269848"/>
                <a:gd name="connsiteX37" fmla="*/ 193478 w 271234"/>
                <a:gd name="connsiteY37" fmla="*/ 257471 h 269848"/>
                <a:gd name="connsiteX38" fmla="*/ 198412 w 271234"/>
                <a:gd name="connsiteY38" fmla="*/ 256038 h 269848"/>
                <a:gd name="connsiteX39" fmla="*/ 197234 w 271234"/>
                <a:gd name="connsiteY39" fmla="*/ 247919 h 269848"/>
                <a:gd name="connsiteX0" fmla="*/ 197234 w 270101"/>
                <a:gd name="connsiteY0" fmla="*/ 247919 h 269848"/>
                <a:gd name="connsiteX1" fmla="*/ 213631 w 270101"/>
                <a:gd name="connsiteY1" fmla="*/ 259338 h 269848"/>
                <a:gd name="connsiteX2" fmla="*/ 222164 w 270101"/>
                <a:gd name="connsiteY2" fmla="*/ 239387 h 269848"/>
                <a:gd name="connsiteX3" fmla="*/ 225502 w 270101"/>
                <a:gd name="connsiteY3" fmla="*/ 238743 h 269848"/>
                <a:gd name="connsiteX4" fmla="*/ 231456 w 270101"/>
                <a:gd name="connsiteY4" fmla="*/ 232789 h 269848"/>
                <a:gd name="connsiteX5" fmla="*/ 236941 w 270101"/>
                <a:gd name="connsiteY5" fmla="*/ 224810 h 269848"/>
                <a:gd name="connsiteX6" fmla="*/ 251897 w 270101"/>
                <a:gd name="connsiteY6" fmla="*/ 211585 h 269848"/>
                <a:gd name="connsiteX7" fmla="*/ 248224 w 270101"/>
                <a:gd name="connsiteY7" fmla="*/ 210523 h 269848"/>
                <a:gd name="connsiteX8" fmla="*/ 251472 w 270101"/>
                <a:gd name="connsiteY8" fmla="*/ 211064 h 269848"/>
                <a:gd name="connsiteX9" fmla="*/ 248670 w 270101"/>
                <a:gd name="connsiteY9" fmla="*/ 206193 h 269848"/>
                <a:gd name="connsiteX10" fmla="*/ 255329 w 270101"/>
                <a:gd name="connsiteY10" fmla="*/ 215659 h 269848"/>
                <a:gd name="connsiteX11" fmla="*/ 269923 w 270101"/>
                <a:gd name="connsiteY11" fmla="*/ 198072 h 269848"/>
                <a:gd name="connsiteX12" fmla="*/ 211396 w 270101"/>
                <a:gd name="connsiteY12" fmla="*/ 152059 h 269848"/>
                <a:gd name="connsiteX13" fmla="*/ 199871 w 270101"/>
                <a:gd name="connsiteY13" fmla="*/ 140439 h 269848"/>
                <a:gd name="connsiteX14" fmla="*/ 158533 w 270101"/>
                <a:gd name="connsiteY14" fmla="*/ 99100 h 269848"/>
                <a:gd name="connsiteX15" fmla="*/ 100621 w 270101"/>
                <a:gd name="connsiteY15" fmla="*/ 44808 h 269848"/>
                <a:gd name="connsiteX16" fmla="*/ 63759 w 270101"/>
                <a:gd name="connsiteY16" fmla="*/ 7565 h 269848"/>
                <a:gd name="connsiteX17" fmla="*/ 40613 w 270101"/>
                <a:gd name="connsiteY17" fmla="*/ 3469 h 269848"/>
                <a:gd name="connsiteX18" fmla="*/ 38327 w 270101"/>
                <a:gd name="connsiteY18" fmla="*/ 10327 h 269848"/>
                <a:gd name="connsiteX19" fmla="*/ 33088 w 270101"/>
                <a:gd name="connsiteY19" fmla="*/ 9470 h 269848"/>
                <a:gd name="connsiteX20" fmla="*/ 11371 w 270101"/>
                <a:gd name="connsiteY20" fmla="*/ 38140 h 269848"/>
                <a:gd name="connsiteX21" fmla="*/ 10990 w 270101"/>
                <a:gd name="connsiteY21" fmla="*/ 41855 h 269848"/>
                <a:gd name="connsiteX22" fmla="*/ 11371 w 270101"/>
                <a:gd name="connsiteY22" fmla="*/ 38140 h 269848"/>
                <a:gd name="connsiteX23" fmla="*/ 2989 w 270101"/>
                <a:gd name="connsiteY23" fmla="*/ 51666 h 269848"/>
                <a:gd name="connsiteX24" fmla="*/ 2513 w 270101"/>
                <a:gd name="connsiteY24" fmla="*/ 54809 h 269848"/>
                <a:gd name="connsiteX25" fmla="*/ 2418 w 270101"/>
                <a:gd name="connsiteY25" fmla="*/ 54809 h 269848"/>
                <a:gd name="connsiteX26" fmla="*/ 2418 w 270101"/>
                <a:gd name="connsiteY26" fmla="*/ 54809 h 269848"/>
                <a:gd name="connsiteX27" fmla="*/ 418 w 270101"/>
                <a:gd name="connsiteY27" fmla="*/ 62048 h 269848"/>
                <a:gd name="connsiteX28" fmla="*/ 16610 w 270101"/>
                <a:gd name="connsiteY28" fmla="*/ 99386 h 269848"/>
                <a:gd name="connsiteX29" fmla="*/ 27754 w 270101"/>
                <a:gd name="connsiteY29" fmla="*/ 110340 h 269848"/>
                <a:gd name="connsiteX30" fmla="*/ 30136 w 270101"/>
                <a:gd name="connsiteY30" fmla="*/ 115483 h 269848"/>
                <a:gd name="connsiteX31" fmla="*/ 35279 w 270101"/>
                <a:gd name="connsiteY31" fmla="*/ 117674 h 269848"/>
                <a:gd name="connsiteX32" fmla="*/ 38041 w 270101"/>
                <a:gd name="connsiteY32" fmla="*/ 115769 h 269848"/>
                <a:gd name="connsiteX33" fmla="*/ 38041 w 270101"/>
                <a:gd name="connsiteY33" fmla="*/ 115769 h 269848"/>
                <a:gd name="connsiteX34" fmla="*/ 141959 w 270101"/>
                <a:gd name="connsiteY34" fmla="*/ 217686 h 269848"/>
                <a:gd name="connsiteX35" fmla="*/ 184437 w 270101"/>
                <a:gd name="connsiteY35" fmla="*/ 265586 h 269848"/>
                <a:gd name="connsiteX36" fmla="*/ 187499 w 270101"/>
                <a:gd name="connsiteY36" fmla="*/ 260148 h 269848"/>
                <a:gd name="connsiteX37" fmla="*/ 193478 w 270101"/>
                <a:gd name="connsiteY37" fmla="*/ 257471 h 269848"/>
                <a:gd name="connsiteX38" fmla="*/ 198412 w 270101"/>
                <a:gd name="connsiteY38" fmla="*/ 256038 h 269848"/>
                <a:gd name="connsiteX39" fmla="*/ 197234 w 270101"/>
                <a:gd name="connsiteY39" fmla="*/ 247919 h 269848"/>
                <a:gd name="connsiteX0" fmla="*/ 197234 w 269952"/>
                <a:gd name="connsiteY0" fmla="*/ 247919 h 269848"/>
                <a:gd name="connsiteX1" fmla="*/ 213631 w 269952"/>
                <a:gd name="connsiteY1" fmla="*/ 259338 h 269848"/>
                <a:gd name="connsiteX2" fmla="*/ 222164 w 269952"/>
                <a:gd name="connsiteY2" fmla="*/ 239387 h 269848"/>
                <a:gd name="connsiteX3" fmla="*/ 225502 w 269952"/>
                <a:gd name="connsiteY3" fmla="*/ 238743 h 269848"/>
                <a:gd name="connsiteX4" fmla="*/ 231456 w 269952"/>
                <a:gd name="connsiteY4" fmla="*/ 232789 h 269848"/>
                <a:gd name="connsiteX5" fmla="*/ 236941 w 269952"/>
                <a:gd name="connsiteY5" fmla="*/ 224810 h 269848"/>
                <a:gd name="connsiteX6" fmla="*/ 251897 w 269952"/>
                <a:gd name="connsiteY6" fmla="*/ 211585 h 269848"/>
                <a:gd name="connsiteX7" fmla="*/ 248224 w 269952"/>
                <a:gd name="connsiteY7" fmla="*/ 210523 h 269848"/>
                <a:gd name="connsiteX8" fmla="*/ 251472 w 269952"/>
                <a:gd name="connsiteY8" fmla="*/ 211064 h 269848"/>
                <a:gd name="connsiteX9" fmla="*/ 248670 w 269952"/>
                <a:gd name="connsiteY9" fmla="*/ 206193 h 269848"/>
                <a:gd name="connsiteX10" fmla="*/ 255329 w 269952"/>
                <a:gd name="connsiteY10" fmla="*/ 215659 h 269848"/>
                <a:gd name="connsiteX11" fmla="*/ 269923 w 269952"/>
                <a:gd name="connsiteY11" fmla="*/ 198072 h 269848"/>
                <a:gd name="connsiteX12" fmla="*/ 211396 w 269952"/>
                <a:gd name="connsiteY12" fmla="*/ 152059 h 269848"/>
                <a:gd name="connsiteX13" fmla="*/ 199871 w 269952"/>
                <a:gd name="connsiteY13" fmla="*/ 140439 h 269848"/>
                <a:gd name="connsiteX14" fmla="*/ 158533 w 269952"/>
                <a:gd name="connsiteY14" fmla="*/ 99100 h 269848"/>
                <a:gd name="connsiteX15" fmla="*/ 100621 w 269952"/>
                <a:gd name="connsiteY15" fmla="*/ 44808 h 269848"/>
                <a:gd name="connsiteX16" fmla="*/ 63759 w 269952"/>
                <a:gd name="connsiteY16" fmla="*/ 7565 h 269848"/>
                <a:gd name="connsiteX17" fmla="*/ 40613 w 269952"/>
                <a:gd name="connsiteY17" fmla="*/ 3469 h 269848"/>
                <a:gd name="connsiteX18" fmla="*/ 38327 w 269952"/>
                <a:gd name="connsiteY18" fmla="*/ 10327 h 269848"/>
                <a:gd name="connsiteX19" fmla="*/ 33088 w 269952"/>
                <a:gd name="connsiteY19" fmla="*/ 9470 h 269848"/>
                <a:gd name="connsiteX20" fmla="*/ 11371 w 269952"/>
                <a:gd name="connsiteY20" fmla="*/ 38140 h 269848"/>
                <a:gd name="connsiteX21" fmla="*/ 10990 w 269952"/>
                <a:gd name="connsiteY21" fmla="*/ 41855 h 269848"/>
                <a:gd name="connsiteX22" fmla="*/ 11371 w 269952"/>
                <a:gd name="connsiteY22" fmla="*/ 38140 h 269848"/>
                <a:gd name="connsiteX23" fmla="*/ 2989 w 269952"/>
                <a:gd name="connsiteY23" fmla="*/ 51666 h 269848"/>
                <a:gd name="connsiteX24" fmla="*/ 2513 w 269952"/>
                <a:gd name="connsiteY24" fmla="*/ 54809 h 269848"/>
                <a:gd name="connsiteX25" fmla="*/ 2418 w 269952"/>
                <a:gd name="connsiteY25" fmla="*/ 54809 h 269848"/>
                <a:gd name="connsiteX26" fmla="*/ 2418 w 269952"/>
                <a:gd name="connsiteY26" fmla="*/ 54809 h 269848"/>
                <a:gd name="connsiteX27" fmla="*/ 418 w 269952"/>
                <a:gd name="connsiteY27" fmla="*/ 62048 h 269848"/>
                <a:gd name="connsiteX28" fmla="*/ 16610 w 269952"/>
                <a:gd name="connsiteY28" fmla="*/ 99386 h 269848"/>
                <a:gd name="connsiteX29" fmla="*/ 27754 w 269952"/>
                <a:gd name="connsiteY29" fmla="*/ 110340 h 269848"/>
                <a:gd name="connsiteX30" fmla="*/ 30136 w 269952"/>
                <a:gd name="connsiteY30" fmla="*/ 115483 h 269848"/>
                <a:gd name="connsiteX31" fmla="*/ 35279 w 269952"/>
                <a:gd name="connsiteY31" fmla="*/ 117674 h 269848"/>
                <a:gd name="connsiteX32" fmla="*/ 38041 w 269952"/>
                <a:gd name="connsiteY32" fmla="*/ 115769 h 269848"/>
                <a:gd name="connsiteX33" fmla="*/ 38041 w 269952"/>
                <a:gd name="connsiteY33" fmla="*/ 115769 h 269848"/>
                <a:gd name="connsiteX34" fmla="*/ 141959 w 269952"/>
                <a:gd name="connsiteY34" fmla="*/ 217686 h 269848"/>
                <a:gd name="connsiteX35" fmla="*/ 184437 w 269952"/>
                <a:gd name="connsiteY35" fmla="*/ 265586 h 269848"/>
                <a:gd name="connsiteX36" fmla="*/ 187499 w 269952"/>
                <a:gd name="connsiteY36" fmla="*/ 260148 h 269848"/>
                <a:gd name="connsiteX37" fmla="*/ 193478 w 269952"/>
                <a:gd name="connsiteY37" fmla="*/ 257471 h 269848"/>
                <a:gd name="connsiteX38" fmla="*/ 198412 w 269952"/>
                <a:gd name="connsiteY38" fmla="*/ 256038 h 269848"/>
                <a:gd name="connsiteX39" fmla="*/ 197234 w 269952"/>
                <a:gd name="connsiteY39" fmla="*/ 247919 h 269848"/>
                <a:gd name="connsiteX0" fmla="*/ 197234 w 271033"/>
                <a:gd name="connsiteY0" fmla="*/ 247919 h 269848"/>
                <a:gd name="connsiteX1" fmla="*/ 213631 w 271033"/>
                <a:gd name="connsiteY1" fmla="*/ 259338 h 269848"/>
                <a:gd name="connsiteX2" fmla="*/ 222164 w 271033"/>
                <a:gd name="connsiteY2" fmla="*/ 239387 h 269848"/>
                <a:gd name="connsiteX3" fmla="*/ 225502 w 271033"/>
                <a:gd name="connsiteY3" fmla="*/ 238743 h 269848"/>
                <a:gd name="connsiteX4" fmla="*/ 231456 w 271033"/>
                <a:gd name="connsiteY4" fmla="*/ 232789 h 269848"/>
                <a:gd name="connsiteX5" fmla="*/ 236941 w 271033"/>
                <a:gd name="connsiteY5" fmla="*/ 224810 h 269848"/>
                <a:gd name="connsiteX6" fmla="*/ 251897 w 271033"/>
                <a:gd name="connsiteY6" fmla="*/ 211585 h 269848"/>
                <a:gd name="connsiteX7" fmla="*/ 248224 w 271033"/>
                <a:gd name="connsiteY7" fmla="*/ 210523 h 269848"/>
                <a:gd name="connsiteX8" fmla="*/ 251472 w 271033"/>
                <a:gd name="connsiteY8" fmla="*/ 211064 h 269848"/>
                <a:gd name="connsiteX9" fmla="*/ 248670 w 271033"/>
                <a:gd name="connsiteY9" fmla="*/ 206193 h 269848"/>
                <a:gd name="connsiteX10" fmla="*/ 255329 w 271033"/>
                <a:gd name="connsiteY10" fmla="*/ 215659 h 269848"/>
                <a:gd name="connsiteX11" fmla="*/ 271005 w 271033"/>
                <a:gd name="connsiteY11" fmla="*/ 195366 h 269848"/>
                <a:gd name="connsiteX12" fmla="*/ 211396 w 271033"/>
                <a:gd name="connsiteY12" fmla="*/ 152059 h 269848"/>
                <a:gd name="connsiteX13" fmla="*/ 199871 w 271033"/>
                <a:gd name="connsiteY13" fmla="*/ 140439 h 269848"/>
                <a:gd name="connsiteX14" fmla="*/ 158533 w 271033"/>
                <a:gd name="connsiteY14" fmla="*/ 99100 h 269848"/>
                <a:gd name="connsiteX15" fmla="*/ 100621 w 271033"/>
                <a:gd name="connsiteY15" fmla="*/ 44808 h 269848"/>
                <a:gd name="connsiteX16" fmla="*/ 63759 w 271033"/>
                <a:gd name="connsiteY16" fmla="*/ 7565 h 269848"/>
                <a:gd name="connsiteX17" fmla="*/ 40613 w 271033"/>
                <a:gd name="connsiteY17" fmla="*/ 3469 h 269848"/>
                <a:gd name="connsiteX18" fmla="*/ 38327 w 271033"/>
                <a:gd name="connsiteY18" fmla="*/ 10327 h 269848"/>
                <a:gd name="connsiteX19" fmla="*/ 33088 w 271033"/>
                <a:gd name="connsiteY19" fmla="*/ 9470 h 269848"/>
                <a:gd name="connsiteX20" fmla="*/ 11371 w 271033"/>
                <a:gd name="connsiteY20" fmla="*/ 38140 h 269848"/>
                <a:gd name="connsiteX21" fmla="*/ 10990 w 271033"/>
                <a:gd name="connsiteY21" fmla="*/ 41855 h 269848"/>
                <a:gd name="connsiteX22" fmla="*/ 11371 w 271033"/>
                <a:gd name="connsiteY22" fmla="*/ 38140 h 269848"/>
                <a:gd name="connsiteX23" fmla="*/ 2989 w 271033"/>
                <a:gd name="connsiteY23" fmla="*/ 51666 h 269848"/>
                <a:gd name="connsiteX24" fmla="*/ 2513 w 271033"/>
                <a:gd name="connsiteY24" fmla="*/ 54809 h 269848"/>
                <a:gd name="connsiteX25" fmla="*/ 2418 w 271033"/>
                <a:gd name="connsiteY25" fmla="*/ 54809 h 269848"/>
                <a:gd name="connsiteX26" fmla="*/ 2418 w 271033"/>
                <a:gd name="connsiteY26" fmla="*/ 54809 h 269848"/>
                <a:gd name="connsiteX27" fmla="*/ 418 w 271033"/>
                <a:gd name="connsiteY27" fmla="*/ 62048 h 269848"/>
                <a:gd name="connsiteX28" fmla="*/ 16610 w 271033"/>
                <a:gd name="connsiteY28" fmla="*/ 99386 h 269848"/>
                <a:gd name="connsiteX29" fmla="*/ 27754 w 271033"/>
                <a:gd name="connsiteY29" fmla="*/ 110340 h 269848"/>
                <a:gd name="connsiteX30" fmla="*/ 30136 w 271033"/>
                <a:gd name="connsiteY30" fmla="*/ 115483 h 269848"/>
                <a:gd name="connsiteX31" fmla="*/ 35279 w 271033"/>
                <a:gd name="connsiteY31" fmla="*/ 117674 h 269848"/>
                <a:gd name="connsiteX32" fmla="*/ 38041 w 271033"/>
                <a:gd name="connsiteY32" fmla="*/ 115769 h 269848"/>
                <a:gd name="connsiteX33" fmla="*/ 38041 w 271033"/>
                <a:gd name="connsiteY33" fmla="*/ 115769 h 269848"/>
                <a:gd name="connsiteX34" fmla="*/ 141959 w 271033"/>
                <a:gd name="connsiteY34" fmla="*/ 217686 h 269848"/>
                <a:gd name="connsiteX35" fmla="*/ 184437 w 271033"/>
                <a:gd name="connsiteY35" fmla="*/ 265586 h 269848"/>
                <a:gd name="connsiteX36" fmla="*/ 187499 w 271033"/>
                <a:gd name="connsiteY36" fmla="*/ 260148 h 269848"/>
                <a:gd name="connsiteX37" fmla="*/ 193478 w 271033"/>
                <a:gd name="connsiteY37" fmla="*/ 257471 h 269848"/>
                <a:gd name="connsiteX38" fmla="*/ 198412 w 271033"/>
                <a:gd name="connsiteY38" fmla="*/ 256038 h 269848"/>
                <a:gd name="connsiteX39" fmla="*/ 197234 w 271033"/>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48224 w 271092"/>
                <a:gd name="connsiteY7" fmla="*/ 210523 h 269848"/>
                <a:gd name="connsiteX8" fmla="*/ 251472 w 271092"/>
                <a:gd name="connsiteY8" fmla="*/ 211064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48224 w 271092"/>
                <a:gd name="connsiteY7" fmla="*/ 210523 h 269848"/>
                <a:gd name="connsiteX8" fmla="*/ 236859 w 271092"/>
                <a:gd name="connsiteY8" fmla="*/ 221348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1092"/>
                <a:gd name="connsiteY0" fmla="*/ 247919 h 269848"/>
                <a:gd name="connsiteX1" fmla="*/ 213631 w 271092"/>
                <a:gd name="connsiteY1" fmla="*/ 259338 h 269848"/>
                <a:gd name="connsiteX2" fmla="*/ 222164 w 271092"/>
                <a:gd name="connsiteY2" fmla="*/ 239387 h 269848"/>
                <a:gd name="connsiteX3" fmla="*/ 225502 w 271092"/>
                <a:gd name="connsiteY3" fmla="*/ 238743 h 269848"/>
                <a:gd name="connsiteX4" fmla="*/ 231456 w 271092"/>
                <a:gd name="connsiteY4" fmla="*/ 232789 h 269848"/>
                <a:gd name="connsiteX5" fmla="*/ 236941 w 271092"/>
                <a:gd name="connsiteY5" fmla="*/ 224810 h 269848"/>
                <a:gd name="connsiteX6" fmla="*/ 251897 w 271092"/>
                <a:gd name="connsiteY6" fmla="*/ 211585 h 269848"/>
                <a:gd name="connsiteX7" fmla="*/ 235775 w 271092"/>
                <a:gd name="connsiteY7" fmla="*/ 212688 h 269848"/>
                <a:gd name="connsiteX8" fmla="*/ 236859 w 271092"/>
                <a:gd name="connsiteY8" fmla="*/ 221348 h 269848"/>
                <a:gd name="connsiteX9" fmla="*/ 248670 w 271092"/>
                <a:gd name="connsiteY9" fmla="*/ 206193 h 269848"/>
                <a:gd name="connsiteX10" fmla="*/ 255329 w 271092"/>
                <a:gd name="connsiteY10" fmla="*/ 215659 h 269848"/>
                <a:gd name="connsiteX11" fmla="*/ 271005 w 271092"/>
                <a:gd name="connsiteY11" fmla="*/ 195366 h 269848"/>
                <a:gd name="connsiteX12" fmla="*/ 211396 w 271092"/>
                <a:gd name="connsiteY12" fmla="*/ 152059 h 269848"/>
                <a:gd name="connsiteX13" fmla="*/ 199871 w 271092"/>
                <a:gd name="connsiteY13" fmla="*/ 140439 h 269848"/>
                <a:gd name="connsiteX14" fmla="*/ 158533 w 271092"/>
                <a:gd name="connsiteY14" fmla="*/ 99100 h 269848"/>
                <a:gd name="connsiteX15" fmla="*/ 100621 w 271092"/>
                <a:gd name="connsiteY15" fmla="*/ 44808 h 269848"/>
                <a:gd name="connsiteX16" fmla="*/ 63759 w 271092"/>
                <a:gd name="connsiteY16" fmla="*/ 7565 h 269848"/>
                <a:gd name="connsiteX17" fmla="*/ 40613 w 271092"/>
                <a:gd name="connsiteY17" fmla="*/ 3469 h 269848"/>
                <a:gd name="connsiteX18" fmla="*/ 38327 w 271092"/>
                <a:gd name="connsiteY18" fmla="*/ 10327 h 269848"/>
                <a:gd name="connsiteX19" fmla="*/ 33088 w 271092"/>
                <a:gd name="connsiteY19" fmla="*/ 9470 h 269848"/>
                <a:gd name="connsiteX20" fmla="*/ 11371 w 271092"/>
                <a:gd name="connsiteY20" fmla="*/ 38140 h 269848"/>
                <a:gd name="connsiteX21" fmla="*/ 10990 w 271092"/>
                <a:gd name="connsiteY21" fmla="*/ 41855 h 269848"/>
                <a:gd name="connsiteX22" fmla="*/ 11371 w 271092"/>
                <a:gd name="connsiteY22" fmla="*/ 38140 h 269848"/>
                <a:gd name="connsiteX23" fmla="*/ 2989 w 271092"/>
                <a:gd name="connsiteY23" fmla="*/ 51666 h 269848"/>
                <a:gd name="connsiteX24" fmla="*/ 2513 w 271092"/>
                <a:gd name="connsiteY24" fmla="*/ 54809 h 269848"/>
                <a:gd name="connsiteX25" fmla="*/ 2418 w 271092"/>
                <a:gd name="connsiteY25" fmla="*/ 54809 h 269848"/>
                <a:gd name="connsiteX26" fmla="*/ 2418 w 271092"/>
                <a:gd name="connsiteY26" fmla="*/ 54809 h 269848"/>
                <a:gd name="connsiteX27" fmla="*/ 418 w 271092"/>
                <a:gd name="connsiteY27" fmla="*/ 62048 h 269848"/>
                <a:gd name="connsiteX28" fmla="*/ 16610 w 271092"/>
                <a:gd name="connsiteY28" fmla="*/ 99386 h 269848"/>
                <a:gd name="connsiteX29" fmla="*/ 27754 w 271092"/>
                <a:gd name="connsiteY29" fmla="*/ 110340 h 269848"/>
                <a:gd name="connsiteX30" fmla="*/ 30136 w 271092"/>
                <a:gd name="connsiteY30" fmla="*/ 115483 h 269848"/>
                <a:gd name="connsiteX31" fmla="*/ 35279 w 271092"/>
                <a:gd name="connsiteY31" fmla="*/ 117674 h 269848"/>
                <a:gd name="connsiteX32" fmla="*/ 38041 w 271092"/>
                <a:gd name="connsiteY32" fmla="*/ 115769 h 269848"/>
                <a:gd name="connsiteX33" fmla="*/ 38041 w 271092"/>
                <a:gd name="connsiteY33" fmla="*/ 115769 h 269848"/>
                <a:gd name="connsiteX34" fmla="*/ 141959 w 271092"/>
                <a:gd name="connsiteY34" fmla="*/ 217686 h 269848"/>
                <a:gd name="connsiteX35" fmla="*/ 184437 w 271092"/>
                <a:gd name="connsiteY35" fmla="*/ 265586 h 269848"/>
                <a:gd name="connsiteX36" fmla="*/ 187499 w 271092"/>
                <a:gd name="connsiteY36" fmla="*/ 260148 h 269848"/>
                <a:gd name="connsiteX37" fmla="*/ 193478 w 271092"/>
                <a:gd name="connsiteY37" fmla="*/ 257471 h 269848"/>
                <a:gd name="connsiteX38" fmla="*/ 198412 w 271092"/>
                <a:gd name="connsiteY38" fmla="*/ 256038 h 269848"/>
                <a:gd name="connsiteX39" fmla="*/ 197234 w 271092"/>
                <a:gd name="connsiteY39" fmla="*/ 247919 h 269848"/>
                <a:gd name="connsiteX0" fmla="*/ 197234 w 272896"/>
                <a:gd name="connsiteY0" fmla="*/ 247919 h 269848"/>
                <a:gd name="connsiteX1" fmla="*/ 213631 w 272896"/>
                <a:gd name="connsiteY1" fmla="*/ 259338 h 269848"/>
                <a:gd name="connsiteX2" fmla="*/ 222164 w 272896"/>
                <a:gd name="connsiteY2" fmla="*/ 239387 h 269848"/>
                <a:gd name="connsiteX3" fmla="*/ 225502 w 272896"/>
                <a:gd name="connsiteY3" fmla="*/ 238743 h 269848"/>
                <a:gd name="connsiteX4" fmla="*/ 231456 w 272896"/>
                <a:gd name="connsiteY4" fmla="*/ 232789 h 269848"/>
                <a:gd name="connsiteX5" fmla="*/ 236941 w 272896"/>
                <a:gd name="connsiteY5" fmla="*/ 224810 h 269848"/>
                <a:gd name="connsiteX6" fmla="*/ 251897 w 272896"/>
                <a:gd name="connsiteY6" fmla="*/ 211585 h 269848"/>
                <a:gd name="connsiteX7" fmla="*/ 235775 w 272896"/>
                <a:gd name="connsiteY7" fmla="*/ 212688 h 269848"/>
                <a:gd name="connsiteX8" fmla="*/ 236859 w 272896"/>
                <a:gd name="connsiteY8" fmla="*/ 221348 h 269848"/>
                <a:gd name="connsiteX9" fmla="*/ 248670 w 272896"/>
                <a:gd name="connsiteY9" fmla="*/ 206193 h 269848"/>
                <a:gd name="connsiteX10" fmla="*/ 261283 w 272896"/>
                <a:gd name="connsiteY10" fmla="*/ 207540 h 269848"/>
                <a:gd name="connsiteX11" fmla="*/ 271005 w 272896"/>
                <a:gd name="connsiteY11" fmla="*/ 195366 h 269848"/>
                <a:gd name="connsiteX12" fmla="*/ 211396 w 272896"/>
                <a:gd name="connsiteY12" fmla="*/ 152059 h 269848"/>
                <a:gd name="connsiteX13" fmla="*/ 199871 w 272896"/>
                <a:gd name="connsiteY13" fmla="*/ 140439 h 269848"/>
                <a:gd name="connsiteX14" fmla="*/ 158533 w 272896"/>
                <a:gd name="connsiteY14" fmla="*/ 99100 h 269848"/>
                <a:gd name="connsiteX15" fmla="*/ 100621 w 272896"/>
                <a:gd name="connsiteY15" fmla="*/ 44808 h 269848"/>
                <a:gd name="connsiteX16" fmla="*/ 63759 w 272896"/>
                <a:gd name="connsiteY16" fmla="*/ 7565 h 269848"/>
                <a:gd name="connsiteX17" fmla="*/ 40613 w 272896"/>
                <a:gd name="connsiteY17" fmla="*/ 3469 h 269848"/>
                <a:gd name="connsiteX18" fmla="*/ 38327 w 272896"/>
                <a:gd name="connsiteY18" fmla="*/ 10327 h 269848"/>
                <a:gd name="connsiteX19" fmla="*/ 33088 w 272896"/>
                <a:gd name="connsiteY19" fmla="*/ 9470 h 269848"/>
                <a:gd name="connsiteX20" fmla="*/ 11371 w 272896"/>
                <a:gd name="connsiteY20" fmla="*/ 38140 h 269848"/>
                <a:gd name="connsiteX21" fmla="*/ 10990 w 272896"/>
                <a:gd name="connsiteY21" fmla="*/ 41855 h 269848"/>
                <a:gd name="connsiteX22" fmla="*/ 11371 w 272896"/>
                <a:gd name="connsiteY22" fmla="*/ 38140 h 269848"/>
                <a:gd name="connsiteX23" fmla="*/ 2989 w 272896"/>
                <a:gd name="connsiteY23" fmla="*/ 51666 h 269848"/>
                <a:gd name="connsiteX24" fmla="*/ 2513 w 272896"/>
                <a:gd name="connsiteY24" fmla="*/ 54809 h 269848"/>
                <a:gd name="connsiteX25" fmla="*/ 2418 w 272896"/>
                <a:gd name="connsiteY25" fmla="*/ 54809 h 269848"/>
                <a:gd name="connsiteX26" fmla="*/ 2418 w 272896"/>
                <a:gd name="connsiteY26" fmla="*/ 54809 h 269848"/>
                <a:gd name="connsiteX27" fmla="*/ 418 w 272896"/>
                <a:gd name="connsiteY27" fmla="*/ 62048 h 269848"/>
                <a:gd name="connsiteX28" fmla="*/ 16610 w 272896"/>
                <a:gd name="connsiteY28" fmla="*/ 99386 h 269848"/>
                <a:gd name="connsiteX29" fmla="*/ 27754 w 272896"/>
                <a:gd name="connsiteY29" fmla="*/ 110340 h 269848"/>
                <a:gd name="connsiteX30" fmla="*/ 30136 w 272896"/>
                <a:gd name="connsiteY30" fmla="*/ 115483 h 269848"/>
                <a:gd name="connsiteX31" fmla="*/ 35279 w 272896"/>
                <a:gd name="connsiteY31" fmla="*/ 117674 h 269848"/>
                <a:gd name="connsiteX32" fmla="*/ 38041 w 272896"/>
                <a:gd name="connsiteY32" fmla="*/ 115769 h 269848"/>
                <a:gd name="connsiteX33" fmla="*/ 38041 w 272896"/>
                <a:gd name="connsiteY33" fmla="*/ 115769 h 269848"/>
                <a:gd name="connsiteX34" fmla="*/ 141959 w 272896"/>
                <a:gd name="connsiteY34" fmla="*/ 217686 h 269848"/>
                <a:gd name="connsiteX35" fmla="*/ 184437 w 272896"/>
                <a:gd name="connsiteY35" fmla="*/ 265586 h 269848"/>
                <a:gd name="connsiteX36" fmla="*/ 187499 w 272896"/>
                <a:gd name="connsiteY36" fmla="*/ 260148 h 269848"/>
                <a:gd name="connsiteX37" fmla="*/ 193478 w 272896"/>
                <a:gd name="connsiteY37" fmla="*/ 257471 h 269848"/>
                <a:gd name="connsiteX38" fmla="*/ 198412 w 272896"/>
                <a:gd name="connsiteY38" fmla="*/ 256038 h 269848"/>
                <a:gd name="connsiteX39" fmla="*/ 197234 w 272896"/>
                <a:gd name="connsiteY39" fmla="*/ 247919 h 269848"/>
                <a:gd name="connsiteX0" fmla="*/ 197234 w 273322"/>
                <a:gd name="connsiteY0" fmla="*/ 247919 h 269848"/>
                <a:gd name="connsiteX1" fmla="*/ 213631 w 273322"/>
                <a:gd name="connsiteY1" fmla="*/ 259338 h 269848"/>
                <a:gd name="connsiteX2" fmla="*/ 222164 w 273322"/>
                <a:gd name="connsiteY2" fmla="*/ 239387 h 269848"/>
                <a:gd name="connsiteX3" fmla="*/ 225502 w 273322"/>
                <a:gd name="connsiteY3" fmla="*/ 238743 h 269848"/>
                <a:gd name="connsiteX4" fmla="*/ 231456 w 273322"/>
                <a:gd name="connsiteY4" fmla="*/ 232789 h 269848"/>
                <a:gd name="connsiteX5" fmla="*/ 236941 w 273322"/>
                <a:gd name="connsiteY5" fmla="*/ 224810 h 269848"/>
                <a:gd name="connsiteX6" fmla="*/ 251897 w 273322"/>
                <a:gd name="connsiteY6" fmla="*/ 211585 h 269848"/>
                <a:gd name="connsiteX7" fmla="*/ 235775 w 273322"/>
                <a:gd name="connsiteY7" fmla="*/ 212688 h 269848"/>
                <a:gd name="connsiteX8" fmla="*/ 236859 w 273322"/>
                <a:gd name="connsiteY8" fmla="*/ 221348 h 269848"/>
                <a:gd name="connsiteX9" fmla="*/ 248670 w 273322"/>
                <a:gd name="connsiteY9" fmla="*/ 206193 h 269848"/>
                <a:gd name="connsiteX10" fmla="*/ 261283 w 273322"/>
                <a:gd name="connsiteY10" fmla="*/ 207540 h 269848"/>
                <a:gd name="connsiteX11" fmla="*/ 271005 w 273322"/>
                <a:gd name="connsiteY11" fmla="*/ 195366 h 269848"/>
                <a:gd name="connsiteX12" fmla="*/ 211396 w 273322"/>
                <a:gd name="connsiteY12" fmla="*/ 152059 h 269848"/>
                <a:gd name="connsiteX13" fmla="*/ 199871 w 273322"/>
                <a:gd name="connsiteY13" fmla="*/ 140439 h 269848"/>
                <a:gd name="connsiteX14" fmla="*/ 158533 w 273322"/>
                <a:gd name="connsiteY14" fmla="*/ 99100 h 269848"/>
                <a:gd name="connsiteX15" fmla="*/ 100621 w 273322"/>
                <a:gd name="connsiteY15" fmla="*/ 44808 h 269848"/>
                <a:gd name="connsiteX16" fmla="*/ 63759 w 273322"/>
                <a:gd name="connsiteY16" fmla="*/ 7565 h 269848"/>
                <a:gd name="connsiteX17" fmla="*/ 40613 w 273322"/>
                <a:gd name="connsiteY17" fmla="*/ 3469 h 269848"/>
                <a:gd name="connsiteX18" fmla="*/ 38327 w 273322"/>
                <a:gd name="connsiteY18" fmla="*/ 10327 h 269848"/>
                <a:gd name="connsiteX19" fmla="*/ 33088 w 273322"/>
                <a:gd name="connsiteY19" fmla="*/ 9470 h 269848"/>
                <a:gd name="connsiteX20" fmla="*/ 11371 w 273322"/>
                <a:gd name="connsiteY20" fmla="*/ 38140 h 269848"/>
                <a:gd name="connsiteX21" fmla="*/ 10990 w 273322"/>
                <a:gd name="connsiteY21" fmla="*/ 41855 h 269848"/>
                <a:gd name="connsiteX22" fmla="*/ 11371 w 273322"/>
                <a:gd name="connsiteY22" fmla="*/ 38140 h 269848"/>
                <a:gd name="connsiteX23" fmla="*/ 2989 w 273322"/>
                <a:gd name="connsiteY23" fmla="*/ 51666 h 269848"/>
                <a:gd name="connsiteX24" fmla="*/ 2513 w 273322"/>
                <a:gd name="connsiteY24" fmla="*/ 54809 h 269848"/>
                <a:gd name="connsiteX25" fmla="*/ 2418 w 273322"/>
                <a:gd name="connsiteY25" fmla="*/ 54809 h 269848"/>
                <a:gd name="connsiteX26" fmla="*/ 2418 w 273322"/>
                <a:gd name="connsiteY26" fmla="*/ 54809 h 269848"/>
                <a:gd name="connsiteX27" fmla="*/ 418 w 273322"/>
                <a:gd name="connsiteY27" fmla="*/ 62048 h 269848"/>
                <a:gd name="connsiteX28" fmla="*/ 16610 w 273322"/>
                <a:gd name="connsiteY28" fmla="*/ 99386 h 269848"/>
                <a:gd name="connsiteX29" fmla="*/ 27754 w 273322"/>
                <a:gd name="connsiteY29" fmla="*/ 110340 h 269848"/>
                <a:gd name="connsiteX30" fmla="*/ 30136 w 273322"/>
                <a:gd name="connsiteY30" fmla="*/ 115483 h 269848"/>
                <a:gd name="connsiteX31" fmla="*/ 35279 w 273322"/>
                <a:gd name="connsiteY31" fmla="*/ 117674 h 269848"/>
                <a:gd name="connsiteX32" fmla="*/ 38041 w 273322"/>
                <a:gd name="connsiteY32" fmla="*/ 115769 h 269848"/>
                <a:gd name="connsiteX33" fmla="*/ 38041 w 273322"/>
                <a:gd name="connsiteY33" fmla="*/ 115769 h 269848"/>
                <a:gd name="connsiteX34" fmla="*/ 141959 w 273322"/>
                <a:gd name="connsiteY34" fmla="*/ 217686 h 269848"/>
                <a:gd name="connsiteX35" fmla="*/ 184437 w 273322"/>
                <a:gd name="connsiteY35" fmla="*/ 265586 h 269848"/>
                <a:gd name="connsiteX36" fmla="*/ 187499 w 273322"/>
                <a:gd name="connsiteY36" fmla="*/ 260148 h 269848"/>
                <a:gd name="connsiteX37" fmla="*/ 193478 w 273322"/>
                <a:gd name="connsiteY37" fmla="*/ 257471 h 269848"/>
                <a:gd name="connsiteX38" fmla="*/ 198412 w 273322"/>
                <a:gd name="connsiteY38" fmla="*/ 256038 h 269848"/>
                <a:gd name="connsiteX39" fmla="*/ 197234 w 273322"/>
                <a:gd name="connsiteY39" fmla="*/ 247919 h 269848"/>
                <a:gd name="connsiteX0" fmla="*/ 197234 w 269084"/>
                <a:gd name="connsiteY0" fmla="*/ 247919 h 269848"/>
                <a:gd name="connsiteX1" fmla="*/ 213631 w 269084"/>
                <a:gd name="connsiteY1" fmla="*/ 259338 h 269848"/>
                <a:gd name="connsiteX2" fmla="*/ 222164 w 269084"/>
                <a:gd name="connsiteY2" fmla="*/ 239387 h 269848"/>
                <a:gd name="connsiteX3" fmla="*/ 225502 w 269084"/>
                <a:gd name="connsiteY3" fmla="*/ 238743 h 269848"/>
                <a:gd name="connsiteX4" fmla="*/ 231456 w 269084"/>
                <a:gd name="connsiteY4" fmla="*/ 232789 h 269848"/>
                <a:gd name="connsiteX5" fmla="*/ 236941 w 269084"/>
                <a:gd name="connsiteY5" fmla="*/ 224810 h 269848"/>
                <a:gd name="connsiteX6" fmla="*/ 251897 w 269084"/>
                <a:gd name="connsiteY6" fmla="*/ 211585 h 269848"/>
                <a:gd name="connsiteX7" fmla="*/ 235775 w 269084"/>
                <a:gd name="connsiteY7" fmla="*/ 212688 h 269848"/>
                <a:gd name="connsiteX8" fmla="*/ 236859 w 269084"/>
                <a:gd name="connsiteY8" fmla="*/ 221348 h 269848"/>
                <a:gd name="connsiteX9" fmla="*/ 248670 w 269084"/>
                <a:gd name="connsiteY9" fmla="*/ 206193 h 269848"/>
                <a:gd name="connsiteX10" fmla="*/ 261283 w 269084"/>
                <a:gd name="connsiteY10" fmla="*/ 207540 h 269848"/>
                <a:gd name="connsiteX11" fmla="*/ 266134 w 269084"/>
                <a:gd name="connsiteY11" fmla="*/ 189954 h 269848"/>
                <a:gd name="connsiteX12" fmla="*/ 211396 w 269084"/>
                <a:gd name="connsiteY12" fmla="*/ 152059 h 269848"/>
                <a:gd name="connsiteX13" fmla="*/ 199871 w 269084"/>
                <a:gd name="connsiteY13" fmla="*/ 140439 h 269848"/>
                <a:gd name="connsiteX14" fmla="*/ 158533 w 269084"/>
                <a:gd name="connsiteY14" fmla="*/ 99100 h 269848"/>
                <a:gd name="connsiteX15" fmla="*/ 100621 w 269084"/>
                <a:gd name="connsiteY15" fmla="*/ 44808 h 269848"/>
                <a:gd name="connsiteX16" fmla="*/ 63759 w 269084"/>
                <a:gd name="connsiteY16" fmla="*/ 7565 h 269848"/>
                <a:gd name="connsiteX17" fmla="*/ 40613 w 269084"/>
                <a:gd name="connsiteY17" fmla="*/ 3469 h 269848"/>
                <a:gd name="connsiteX18" fmla="*/ 38327 w 269084"/>
                <a:gd name="connsiteY18" fmla="*/ 10327 h 269848"/>
                <a:gd name="connsiteX19" fmla="*/ 33088 w 269084"/>
                <a:gd name="connsiteY19" fmla="*/ 9470 h 269848"/>
                <a:gd name="connsiteX20" fmla="*/ 11371 w 269084"/>
                <a:gd name="connsiteY20" fmla="*/ 38140 h 269848"/>
                <a:gd name="connsiteX21" fmla="*/ 10990 w 269084"/>
                <a:gd name="connsiteY21" fmla="*/ 41855 h 269848"/>
                <a:gd name="connsiteX22" fmla="*/ 11371 w 269084"/>
                <a:gd name="connsiteY22" fmla="*/ 38140 h 269848"/>
                <a:gd name="connsiteX23" fmla="*/ 2989 w 269084"/>
                <a:gd name="connsiteY23" fmla="*/ 51666 h 269848"/>
                <a:gd name="connsiteX24" fmla="*/ 2513 w 269084"/>
                <a:gd name="connsiteY24" fmla="*/ 54809 h 269848"/>
                <a:gd name="connsiteX25" fmla="*/ 2418 w 269084"/>
                <a:gd name="connsiteY25" fmla="*/ 54809 h 269848"/>
                <a:gd name="connsiteX26" fmla="*/ 2418 w 269084"/>
                <a:gd name="connsiteY26" fmla="*/ 54809 h 269848"/>
                <a:gd name="connsiteX27" fmla="*/ 418 w 269084"/>
                <a:gd name="connsiteY27" fmla="*/ 62048 h 269848"/>
                <a:gd name="connsiteX28" fmla="*/ 16610 w 269084"/>
                <a:gd name="connsiteY28" fmla="*/ 99386 h 269848"/>
                <a:gd name="connsiteX29" fmla="*/ 27754 w 269084"/>
                <a:gd name="connsiteY29" fmla="*/ 110340 h 269848"/>
                <a:gd name="connsiteX30" fmla="*/ 30136 w 269084"/>
                <a:gd name="connsiteY30" fmla="*/ 115483 h 269848"/>
                <a:gd name="connsiteX31" fmla="*/ 35279 w 269084"/>
                <a:gd name="connsiteY31" fmla="*/ 117674 h 269848"/>
                <a:gd name="connsiteX32" fmla="*/ 38041 w 269084"/>
                <a:gd name="connsiteY32" fmla="*/ 115769 h 269848"/>
                <a:gd name="connsiteX33" fmla="*/ 38041 w 269084"/>
                <a:gd name="connsiteY33" fmla="*/ 115769 h 269848"/>
                <a:gd name="connsiteX34" fmla="*/ 141959 w 269084"/>
                <a:gd name="connsiteY34" fmla="*/ 217686 h 269848"/>
                <a:gd name="connsiteX35" fmla="*/ 184437 w 269084"/>
                <a:gd name="connsiteY35" fmla="*/ 265586 h 269848"/>
                <a:gd name="connsiteX36" fmla="*/ 187499 w 269084"/>
                <a:gd name="connsiteY36" fmla="*/ 260148 h 269848"/>
                <a:gd name="connsiteX37" fmla="*/ 193478 w 269084"/>
                <a:gd name="connsiteY37" fmla="*/ 257471 h 269848"/>
                <a:gd name="connsiteX38" fmla="*/ 198412 w 269084"/>
                <a:gd name="connsiteY38" fmla="*/ 256038 h 269848"/>
                <a:gd name="connsiteX39" fmla="*/ 197234 w 269084"/>
                <a:gd name="connsiteY39" fmla="*/ 247919 h 26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9084" h="269848">
                  <a:moveTo>
                    <a:pt x="197234" y="247919"/>
                  </a:moveTo>
                  <a:cubicBezTo>
                    <a:pt x="202854" y="247634"/>
                    <a:pt x="209476" y="260760"/>
                    <a:pt x="213631" y="259338"/>
                  </a:cubicBezTo>
                  <a:cubicBezTo>
                    <a:pt x="217786" y="257916"/>
                    <a:pt x="218354" y="244530"/>
                    <a:pt x="222164" y="239387"/>
                  </a:cubicBezTo>
                  <a:cubicBezTo>
                    <a:pt x="222736" y="236434"/>
                    <a:pt x="223953" y="239843"/>
                    <a:pt x="225502" y="238743"/>
                  </a:cubicBezTo>
                  <a:cubicBezTo>
                    <a:pt x="227051" y="237643"/>
                    <a:pt x="229550" y="235111"/>
                    <a:pt x="231456" y="232789"/>
                  </a:cubicBezTo>
                  <a:cubicBezTo>
                    <a:pt x="233362" y="230467"/>
                    <a:pt x="234560" y="230430"/>
                    <a:pt x="236941" y="224810"/>
                  </a:cubicBezTo>
                  <a:cubicBezTo>
                    <a:pt x="241989" y="212428"/>
                    <a:pt x="252091" y="213605"/>
                    <a:pt x="251897" y="211585"/>
                  </a:cubicBezTo>
                  <a:cubicBezTo>
                    <a:pt x="251703" y="209565"/>
                    <a:pt x="243300" y="220213"/>
                    <a:pt x="235775" y="212688"/>
                  </a:cubicBezTo>
                  <a:lnTo>
                    <a:pt x="236859" y="221348"/>
                  </a:lnTo>
                  <a:cubicBezTo>
                    <a:pt x="236827" y="221348"/>
                    <a:pt x="244599" y="208494"/>
                    <a:pt x="248670" y="206193"/>
                  </a:cubicBezTo>
                  <a:cubicBezTo>
                    <a:pt x="252741" y="203892"/>
                    <a:pt x="262140" y="208683"/>
                    <a:pt x="261283" y="207540"/>
                  </a:cubicBezTo>
                  <a:cubicBezTo>
                    <a:pt x="262695" y="203834"/>
                    <a:pt x="274449" y="199201"/>
                    <a:pt x="266134" y="189954"/>
                  </a:cubicBezTo>
                  <a:cubicBezTo>
                    <a:pt x="257819" y="180707"/>
                    <a:pt x="222541" y="163299"/>
                    <a:pt x="211396" y="152059"/>
                  </a:cubicBezTo>
                  <a:cubicBezTo>
                    <a:pt x="207586" y="148154"/>
                    <a:pt x="203681" y="144344"/>
                    <a:pt x="199871" y="140439"/>
                  </a:cubicBezTo>
                  <a:cubicBezTo>
                    <a:pt x="196633" y="133581"/>
                    <a:pt x="165200" y="102434"/>
                    <a:pt x="158533" y="99100"/>
                  </a:cubicBezTo>
                  <a:cubicBezTo>
                    <a:pt x="150151" y="91956"/>
                    <a:pt x="109003" y="51951"/>
                    <a:pt x="100621" y="44808"/>
                  </a:cubicBezTo>
                  <a:cubicBezTo>
                    <a:pt x="86428" y="25567"/>
                    <a:pt x="81666" y="23186"/>
                    <a:pt x="63759" y="7565"/>
                  </a:cubicBezTo>
                  <a:cubicBezTo>
                    <a:pt x="54139" y="-912"/>
                    <a:pt x="46709" y="-2246"/>
                    <a:pt x="40613" y="3469"/>
                  </a:cubicBezTo>
                  <a:cubicBezTo>
                    <a:pt x="39946" y="5850"/>
                    <a:pt x="39184" y="8136"/>
                    <a:pt x="38327" y="10327"/>
                  </a:cubicBezTo>
                  <a:lnTo>
                    <a:pt x="33088" y="9470"/>
                  </a:lnTo>
                  <a:cubicBezTo>
                    <a:pt x="24706" y="18042"/>
                    <a:pt x="16991" y="27186"/>
                    <a:pt x="11371" y="38140"/>
                  </a:cubicBezTo>
                  <a:cubicBezTo>
                    <a:pt x="11562" y="39664"/>
                    <a:pt x="11371" y="40807"/>
                    <a:pt x="10990" y="41855"/>
                  </a:cubicBezTo>
                  <a:cubicBezTo>
                    <a:pt x="11181" y="40617"/>
                    <a:pt x="11467" y="39474"/>
                    <a:pt x="11371" y="38140"/>
                  </a:cubicBezTo>
                  <a:cubicBezTo>
                    <a:pt x="7657" y="41950"/>
                    <a:pt x="4037" y="45760"/>
                    <a:pt x="2989" y="51666"/>
                  </a:cubicBezTo>
                  <a:cubicBezTo>
                    <a:pt x="2704" y="52523"/>
                    <a:pt x="2418" y="53571"/>
                    <a:pt x="2513" y="54809"/>
                  </a:cubicBezTo>
                  <a:lnTo>
                    <a:pt x="2418" y="54809"/>
                  </a:lnTo>
                  <a:lnTo>
                    <a:pt x="2418" y="54809"/>
                  </a:lnTo>
                  <a:cubicBezTo>
                    <a:pt x="1751" y="57190"/>
                    <a:pt x="799" y="59476"/>
                    <a:pt x="418" y="62048"/>
                  </a:cubicBezTo>
                  <a:cubicBezTo>
                    <a:pt x="-1487" y="74811"/>
                    <a:pt x="2989" y="87099"/>
                    <a:pt x="16610" y="99386"/>
                  </a:cubicBezTo>
                  <a:cubicBezTo>
                    <a:pt x="25087" y="107006"/>
                    <a:pt x="19658" y="102339"/>
                    <a:pt x="27754" y="110340"/>
                  </a:cubicBezTo>
                  <a:cubicBezTo>
                    <a:pt x="27945" y="112149"/>
                    <a:pt x="28707" y="113769"/>
                    <a:pt x="30136" y="115483"/>
                  </a:cubicBezTo>
                  <a:cubicBezTo>
                    <a:pt x="31850" y="116817"/>
                    <a:pt x="33565" y="117483"/>
                    <a:pt x="35279" y="117674"/>
                  </a:cubicBezTo>
                  <a:cubicBezTo>
                    <a:pt x="36136" y="117007"/>
                    <a:pt x="37089" y="116340"/>
                    <a:pt x="38041" y="115769"/>
                  </a:cubicBezTo>
                  <a:lnTo>
                    <a:pt x="38041" y="115769"/>
                  </a:lnTo>
                  <a:cubicBezTo>
                    <a:pt x="52900" y="130152"/>
                    <a:pt x="117560" y="192717"/>
                    <a:pt x="141959" y="217686"/>
                  </a:cubicBezTo>
                  <a:cubicBezTo>
                    <a:pt x="166358" y="242655"/>
                    <a:pt x="176847" y="258509"/>
                    <a:pt x="184437" y="265586"/>
                  </a:cubicBezTo>
                  <a:cubicBezTo>
                    <a:pt x="192027" y="272663"/>
                    <a:pt x="198386" y="270981"/>
                    <a:pt x="187499" y="260148"/>
                  </a:cubicBezTo>
                  <a:cubicBezTo>
                    <a:pt x="191976" y="264530"/>
                    <a:pt x="188525" y="253661"/>
                    <a:pt x="193478" y="257471"/>
                  </a:cubicBezTo>
                  <a:cubicBezTo>
                    <a:pt x="205384" y="266520"/>
                    <a:pt x="190315" y="264801"/>
                    <a:pt x="198412" y="256038"/>
                  </a:cubicBezTo>
                  <a:lnTo>
                    <a:pt x="197234" y="247919"/>
                  </a:lnTo>
                  <a:close/>
                </a:path>
              </a:pathLst>
            </a:custGeom>
            <a:solidFill>
              <a:schemeClr val="tx1">
                <a:lumMod val="10000"/>
                <a:lumOff val="90000"/>
                <a:alpha val="97000"/>
              </a:schemeClr>
            </a:solidFill>
            <a:ln w="9525" cap="flat">
              <a:noFill/>
              <a:prstDash val="solid"/>
              <a:miter/>
            </a:ln>
          </p:spPr>
          <p:txBody>
            <a:bodyPr rtlCol="0" anchor="ctr"/>
            <a:lstStyle/>
            <a:p>
              <a:endParaRPr lang="en-NZ"/>
            </a:p>
          </p:txBody>
        </p:sp>
        <p:sp>
          <p:nvSpPr>
            <p:cNvPr id="66" name="Free-form: Shape 65">
              <a:extLst>
                <a:ext uri="{FF2B5EF4-FFF2-40B4-BE49-F238E27FC236}">
                  <a16:creationId xmlns:a16="http://schemas.microsoft.com/office/drawing/2014/main" id="{292F0053-BB3B-991B-78B3-C8AAFC6BB098}"/>
                </a:ext>
              </a:extLst>
            </p:cNvPr>
            <p:cNvSpPr/>
            <p:nvPr/>
          </p:nvSpPr>
          <p:spPr>
            <a:xfrm>
              <a:off x="5465062" y="3221317"/>
              <a:ext cx="1216403" cy="1262062"/>
            </a:xfrm>
            <a:custGeom>
              <a:avLst/>
              <a:gdLst>
                <a:gd name="connsiteX0" fmla="*/ 369805 w 409742"/>
                <a:gd name="connsiteY0" fmla="*/ 16695 h 421799"/>
                <a:gd name="connsiteX1" fmla="*/ 348184 w 409742"/>
                <a:gd name="connsiteY1" fmla="*/ 2026 h 421799"/>
                <a:gd name="connsiteX2" fmla="*/ 335420 w 409742"/>
                <a:gd name="connsiteY2" fmla="*/ 5551 h 421799"/>
                <a:gd name="connsiteX3" fmla="*/ 329419 w 409742"/>
                <a:gd name="connsiteY3" fmla="*/ 11932 h 421799"/>
                <a:gd name="connsiteX4" fmla="*/ 233312 w 409742"/>
                <a:gd name="connsiteY4" fmla="*/ 107087 h 421799"/>
                <a:gd name="connsiteX5" fmla="*/ 5474 w 409742"/>
                <a:gd name="connsiteY5" fmla="*/ 346450 h 421799"/>
                <a:gd name="connsiteX6" fmla="*/ 6331 w 409742"/>
                <a:gd name="connsiteY6" fmla="*/ 370644 h 421799"/>
                <a:gd name="connsiteX7" fmla="*/ 17476 w 409742"/>
                <a:gd name="connsiteY7" fmla="*/ 385884 h 421799"/>
                <a:gd name="connsiteX8" fmla="*/ 42431 w 409742"/>
                <a:gd name="connsiteY8" fmla="*/ 410554 h 421799"/>
                <a:gd name="connsiteX9" fmla="*/ 66339 w 409742"/>
                <a:gd name="connsiteY9" fmla="*/ 421793 h 421799"/>
                <a:gd name="connsiteX10" fmla="*/ 91485 w 409742"/>
                <a:gd name="connsiteY10" fmla="*/ 391885 h 421799"/>
                <a:gd name="connsiteX11" fmla="*/ 88913 w 409742"/>
                <a:gd name="connsiteY11" fmla="*/ 389599 h 421799"/>
                <a:gd name="connsiteX12" fmla="*/ 89199 w 409742"/>
                <a:gd name="connsiteY12" fmla="*/ 389408 h 421799"/>
                <a:gd name="connsiteX13" fmla="*/ 89008 w 409742"/>
                <a:gd name="connsiteY13" fmla="*/ 389408 h 421799"/>
                <a:gd name="connsiteX14" fmla="*/ 155779 w 409742"/>
                <a:gd name="connsiteY14" fmla="*/ 317685 h 421799"/>
                <a:gd name="connsiteX15" fmla="*/ 155779 w 409742"/>
                <a:gd name="connsiteY15" fmla="*/ 317685 h 421799"/>
                <a:gd name="connsiteX16" fmla="*/ 298558 w 409742"/>
                <a:gd name="connsiteY16" fmla="*/ 175000 h 421799"/>
                <a:gd name="connsiteX17" fmla="*/ 381712 w 409742"/>
                <a:gd name="connsiteY17" fmla="*/ 86989 h 421799"/>
                <a:gd name="connsiteX18" fmla="*/ 389332 w 409742"/>
                <a:gd name="connsiteY18" fmla="*/ 87942 h 421799"/>
                <a:gd name="connsiteX19" fmla="*/ 409525 w 409742"/>
                <a:gd name="connsiteY19" fmla="*/ 58319 h 421799"/>
                <a:gd name="connsiteX20" fmla="*/ 409525 w 409742"/>
                <a:gd name="connsiteY20" fmla="*/ 58510 h 421799"/>
                <a:gd name="connsiteX21" fmla="*/ 409334 w 409742"/>
                <a:gd name="connsiteY21" fmla="*/ 53842 h 421799"/>
                <a:gd name="connsiteX22" fmla="*/ 409334 w 409742"/>
                <a:gd name="connsiteY22" fmla="*/ 53842 h 421799"/>
                <a:gd name="connsiteX23" fmla="*/ 369710 w 409742"/>
                <a:gd name="connsiteY23" fmla="*/ 16790 h 421799"/>
                <a:gd name="connsiteX0" fmla="*/ 380214 w 420151"/>
                <a:gd name="connsiteY0" fmla="*/ 16695 h 421799"/>
                <a:gd name="connsiteX1" fmla="*/ 358593 w 420151"/>
                <a:gd name="connsiteY1" fmla="*/ 2026 h 421799"/>
                <a:gd name="connsiteX2" fmla="*/ 345829 w 420151"/>
                <a:gd name="connsiteY2" fmla="*/ 5551 h 421799"/>
                <a:gd name="connsiteX3" fmla="*/ 339828 w 420151"/>
                <a:gd name="connsiteY3" fmla="*/ 11932 h 421799"/>
                <a:gd name="connsiteX4" fmla="*/ 208140 w 420151"/>
                <a:gd name="connsiteY4" fmla="*/ 146225 h 421799"/>
                <a:gd name="connsiteX5" fmla="*/ 15883 w 420151"/>
                <a:gd name="connsiteY5" fmla="*/ 346450 h 421799"/>
                <a:gd name="connsiteX6" fmla="*/ 16740 w 420151"/>
                <a:gd name="connsiteY6" fmla="*/ 370644 h 421799"/>
                <a:gd name="connsiteX7" fmla="*/ 27885 w 420151"/>
                <a:gd name="connsiteY7" fmla="*/ 385884 h 421799"/>
                <a:gd name="connsiteX8" fmla="*/ 52840 w 420151"/>
                <a:gd name="connsiteY8" fmla="*/ 410554 h 421799"/>
                <a:gd name="connsiteX9" fmla="*/ 76748 w 420151"/>
                <a:gd name="connsiteY9" fmla="*/ 421793 h 421799"/>
                <a:gd name="connsiteX10" fmla="*/ 101894 w 420151"/>
                <a:gd name="connsiteY10" fmla="*/ 391885 h 421799"/>
                <a:gd name="connsiteX11" fmla="*/ 99322 w 420151"/>
                <a:gd name="connsiteY11" fmla="*/ 389599 h 421799"/>
                <a:gd name="connsiteX12" fmla="*/ 99608 w 420151"/>
                <a:gd name="connsiteY12" fmla="*/ 389408 h 421799"/>
                <a:gd name="connsiteX13" fmla="*/ 99417 w 420151"/>
                <a:gd name="connsiteY13" fmla="*/ 389408 h 421799"/>
                <a:gd name="connsiteX14" fmla="*/ 166188 w 420151"/>
                <a:gd name="connsiteY14" fmla="*/ 317685 h 421799"/>
                <a:gd name="connsiteX15" fmla="*/ 166188 w 420151"/>
                <a:gd name="connsiteY15" fmla="*/ 317685 h 421799"/>
                <a:gd name="connsiteX16" fmla="*/ 308967 w 420151"/>
                <a:gd name="connsiteY16" fmla="*/ 175000 h 421799"/>
                <a:gd name="connsiteX17" fmla="*/ 392121 w 420151"/>
                <a:gd name="connsiteY17" fmla="*/ 86989 h 421799"/>
                <a:gd name="connsiteX18" fmla="*/ 399741 w 420151"/>
                <a:gd name="connsiteY18" fmla="*/ 87942 h 421799"/>
                <a:gd name="connsiteX19" fmla="*/ 419934 w 420151"/>
                <a:gd name="connsiteY19" fmla="*/ 58319 h 421799"/>
                <a:gd name="connsiteX20" fmla="*/ 419934 w 420151"/>
                <a:gd name="connsiteY20" fmla="*/ 58510 h 421799"/>
                <a:gd name="connsiteX21" fmla="*/ 419743 w 420151"/>
                <a:gd name="connsiteY21" fmla="*/ 53842 h 421799"/>
                <a:gd name="connsiteX22" fmla="*/ 419743 w 420151"/>
                <a:gd name="connsiteY22" fmla="*/ 53842 h 421799"/>
                <a:gd name="connsiteX23" fmla="*/ 380119 w 420151"/>
                <a:gd name="connsiteY23" fmla="*/ 16790 h 421799"/>
                <a:gd name="connsiteX24" fmla="*/ 380214 w 420151"/>
                <a:gd name="connsiteY24" fmla="*/ 16695 h 421799"/>
                <a:gd name="connsiteX0" fmla="*/ 380214 w 420151"/>
                <a:gd name="connsiteY0" fmla="*/ 23307 h 428411"/>
                <a:gd name="connsiteX1" fmla="*/ 358593 w 420151"/>
                <a:gd name="connsiteY1" fmla="*/ 8638 h 428411"/>
                <a:gd name="connsiteX2" fmla="*/ 345829 w 420151"/>
                <a:gd name="connsiteY2" fmla="*/ 12163 h 428411"/>
                <a:gd name="connsiteX3" fmla="*/ 209959 w 420151"/>
                <a:gd name="connsiteY3" fmla="*/ 146634 h 428411"/>
                <a:gd name="connsiteX4" fmla="*/ 208140 w 420151"/>
                <a:gd name="connsiteY4" fmla="*/ 152837 h 428411"/>
                <a:gd name="connsiteX5" fmla="*/ 15883 w 420151"/>
                <a:gd name="connsiteY5" fmla="*/ 353062 h 428411"/>
                <a:gd name="connsiteX6" fmla="*/ 16740 w 420151"/>
                <a:gd name="connsiteY6" fmla="*/ 377256 h 428411"/>
                <a:gd name="connsiteX7" fmla="*/ 27885 w 420151"/>
                <a:gd name="connsiteY7" fmla="*/ 392496 h 428411"/>
                <a:gd name="connsiteX8" fmla="*/ 52840 w 420151"/>
                <a:gd name="connsiteY8" fmla="*/ 417166 h 428411"/>
                <a:gd name="connsiteX9" fmla="*/ 76748 w 420151"/>
                <a:gd name="connsiteY9" fmla="*/ 428405 h 428411"/>
                <a:gd name="connsiteX10" fmla="*/ 101894 w 420151"/>
                <a:gd name="connsiteY10" fmla="*/ 398497 h 428411"/>
                <a:gd name="connsiteX11" fmla="*/ 99322 w 420151"/>
                <a:gd name="connsiteY11" fmla="*/ 396211 h 428411"/>
                <a:gd name="connsiteX12" fmla="*/ 99608 w 420151"/>
                <a:gd name="connsiteY12" fmla="*/ 396020 h 428411"/>
                <a:gd name="connsiteX13" fmla="*/ 99417 w 420151"/>
                <a:gd name="connsiteY13" fmla="*/ 396020 h 428411"/>
                <a:gd name="connsiteX14" fmla="*/ 166188 w 420151"/>
                <a:gd name="connsiteY14" fmla="*/ 324297 h 428411"/>
                <a:gd name="connsiteX15" fmla="*/ 166188 w 420151"/>
                <a:gd name="connsiteY15" fmla="*/ 324297 h 428411"/>
                <a:gd name="connsiteX16" fmla="*/ 308967 w 420151"/>
                <a:gd name="connsiteY16" fmla="*/ 181612 h 428411"/>
                <a:gd name="connsiteX17" fmla="*/ 392121 w 420151"/>
                <a:gd name="connsiteY17" fmla="*/ 93601 h 428411"/>
                <a:gd name="connsiteX18" fmla="*/ 399741 w 420151"/>
                <a:gd name="connsiteY18" fmla="*/ 94554 h 428411"/>
                <a:gd name="connsiteX19" fmla="*/ 419934 w 420151"/>
                <a:gd name="connsiteY19" fmla="*/ 64931 h 428411"/>
                <a:gd name="connsiteX20" fmla="*/ 419934 w 420151"/>
                <a:gd name="connsiteY20" fmla="*/ 65122 h 428411"/>
                <a:gd name="connsiteX21" fmla="*/ 419743 w 420151"/>
                <a:gd name="connsiteY21" fmla="*/ 60454 h 428411"/>
                <a:gd name="connsiteX22" fmla="*/ 419743 w 420151"/>
                <a:gd name="connsiteY22" fmla="*/ 60454 h 428411"/>
                <a:gd name="connsiteX23" fmla="*/ 380119 w 420151"/>
                <a:gd name="connsiteY23" fmla="*/ 23402 h 428411"/>
                <a:gd name="connsiteX24" fmla="*/ 380214 w 420151"/>
                <a:gd name="connsiteY24" fmla="*/ 23307 h 428411"/>
                <a:gd name="connsiteX0" fmla="*/ 380214 w 420151"/>
                <a:gd name="connsiteY0" fmla="*/ 21253 h 426357"/>
                <a:gd name="connsiteX1" fmla="*/ 358593 w 420151"/>
                <a:gd name="connsiteY1" fmla="*/ 6584 h 426357"/>
                <a:gd name="connsiteX2" fmla="*/ 219518 w 420151"/>
                <a:gd name="connsiteY2" fmla="*/ 136420 h 426357"/>
                <a:gd name="connsiteX3" fmla="*/ 209959 w 420151"/>
                <a:gd name="connsiteY3" fmla="*/ 144580 h 426357"/>
                <a:gd name="connsiteX4" fmla="*/ 208140 w 420151"/>
                <a:gd name="connsiteY4" fmla="*/ 150783 h 426357"/>
                <a:gd name="connsiteX5" fmla="*/ 15883 w 420151"/>
                <a:gd name="connsiteY5" fmla="*/ 351008 h 426357"/>
                <a:gd name="connsiteX6" fmla="*/ 16740 w 420151"/>
                <a:gd name="connsiteY6" fmla="*/ 375202 h 426357"/>
                <a:gd name="connsiteX7" fmla="*/ 27885 w 420151"/>
                <a:gd name="connsiteY7" fmla="*/ 390442 h 426357"/>
                <a:gd name="connsiteX8" fmla="*/ 52840 w 420151"/>
                <a:gd name="connsiteY8" fmla="*/ 415112 h 426357"/>
                <a:gd name="connsiteX9" fmla="*/ 76748 w 420151"/>
                <a:gd name="connsiteY9" fmla="*/ 426351 h 426357"/>
                <a:gd name="connsiteX10" fmla="*/ 101894 w 420151"/>
                <a:gd name="connsiteY10" fmla="*/ 396443 h 426357"/>
                <a:gd name="connsiteX11" fmla="*/ 99322 w 420151"/>
                <a:gd name="connsiteY11" fmla="*/ 394157 h 426357"/>
                <a:gd name="connsiteX12" fmla="*/ 99608 w 420151"/>
                <a:gd name="connsiteY12" fmla="*/ 393966 h 426357"/>
                <a:gd name="connsiteX13" fmla="*/ 99417 w 420151"/>
                <a:gd name="connsiteY13" fmla="*/ 393966 h 426357"/>
                <a:gd name="connsiteX14" fmla="*/ 166188 w 420151"/>
                <a:gd name="connsiteY14" fmla="*/ 322243 h 426357"/>
                <a:gd name="connsiteX15" fmla="*/ 166188 w 420151"/>
                <a:gd name="connsiteY15" fmla="*/ 322243 h 426357"/>
                <a:gd name="connsiteX16" fmla="*/ 308967 w 420151"/>
                <a:gd name="connsiteY16" fmla="*/ 179558 h 426357"/>
                <a:gd name="connsiteX17" fmla="*/ 392121 w 420151"/>
                <a:gd name="connsiteY17" fmla="*/ 91547 h 426357"/>
                <a:gd name="connsiteX18" fmla="*/ 399741 w 420151"/>
                <a:gd name="connsiteY18" fmla="*/ 92500 h 426357"/>
                <a:gd name="connsiteX19" fmla="*/ 419934 w 420151"/>
                <a:gd name="connsiteY19" fmla="*/ 62877 h 426357"/>
                <a:gd name="connsiteX20" fmla="*/ 419934 w 420151"/>
                <a:gd name="connsiteY20" fmla="*/ 63068 h 426357"/>
                <a:gd name="connsiteX21" fmla="*/ 419743 w 420151"/>
                <a:gd name="connsiteY21" fmla="*/ 58400 h 426357"/>
                <a:gd name="connsiteX22" fmla="*/ 419743 w 420151"/>
                <a:gd name="connsiteY22" fmla="*/ 58400 h 426357"/>
                <a:gd name="connsiteX23" fmla="*/ 380119 w 420151"/>
                <a:gd name="connsiteY23" fmla="*/ 21348 h 426357"/>
                <a:gd name="connsiteX24" fmla="*/ 380214 w 420151"/>
                <a:gd name="connsiteY24" fmla="*/ 21253 h 426357"/>
                <a:gd name="connsiteX0" fmla="*/ 380214 w 420151"/>
                <a:gd name="connsiteY0" fmla="*/ 195 h 405299"/>
                <a:gd name="connsiteX1" fmla="*/ 205597 w 420151"/>
                <a:gd name="connsiteY1" fmla="*/ 127848 h 405299"/>
                <a:gd name="connsiteX2" fmla="*/ 219518 w 420151"/>
                <a:gd name="connsiteY2" fmla="*/ 115362 h 405299"/>
                <a:gd name="connsiteX3" fmla="*/ 209959 w 420151"/>
                <a:gd name="connsiteY3" fmla="*/ 123522 h 405299"/>
                <a:gd name="connsiteX4" fmla="*/ 208140 w 420151"/>
                <a:gd name="connsiteY4" fmla="*/ 129725 h 405299"/>
                <a:gd name="connsiteX5" fmla="*/ 15883 w 420151"/>
                <a:gd name="connsiteY5" fmla="*/ 329950 h 405299"/>
                <a:gd name="connsiteX6" fmla="*/ 16740 w 420151"/>
                <a:gd name="connsiteY6" fmla="*/ 354144 h 405299"/>
                <a:gd name="connsiteX7" fmla="*/ 27885 w 420151"/>
                <a:gd name="connsiteY7" fmla="*/ 369384 h 405299"/>
                <a:gd name="connsiteX8" fmla="*/ 52840 w 420151"/>
                <a:gd name="connsiteY8" fmla="*/ 394054 h 405299"/>
                <a:gd name="connsiteX9" fmla="*/ 76748 w 420151"/>
                <a:gd name="connsiteY9" fmla="*/ 405293 h 405299"/>
                <a:gd name="connsiteX10" fmla="*/ 101894 w 420151"/>
                <a:gd name="connsiteY10" fmla="*/ 375385 h 405299"/>
                <a:gd name="connsiteX11" fmla="*/ 99322 w 420151"/>
                <a:gd name="connsiteY11" fmla="*/ 373099 h 405299"/>
                <a:gd name="connsiteX12" fmla="*/ 99608 w 420151"/>
                <a:gd name="connsiteY12" fmla="*/ 372908 h 405299"/>
                <a:gd name="connsiteX13" fmla="*/ 99417 w 420151"/>
                <a:gd name="connsiteY13" fmla="*/ 372908 h 405299"/>
                <a:gd name="connsiteX14" fmla="*/ 166188 w 420151"/>
                <a:gd name="connsiteY14" fmla="*/ 301185 h 405299"/>
                <a:gd name="connsiteX15" fmla="*/ 166188 w 420151"/>
                <a:gd name="connsiteY15" fmla="*/ 301185 h 405299"/>
                <a:gd name="connsiteX16" fmla="*/ 308967 w 420151"/>
                <a:gd name="connsiteY16" fmla="*/ 158500 h 405299"/>
                <a:gd name="connsiteX17" fmla="*/ 392121 w 420151"/>
                <a:gd name="connsiteY17" fmla="*/ 70489 h 405299"/>
                <a:gd name="connsiteX18" fmla="*/ 399741 w 420151"/>
                <a:gd name="connsiteY18" fmla="*/ 71442 h 405299"/>
                <a:gd name="connsiteX19" fmla="*/ 419934 w 420151"/>
                <a:gd name="connsiteY19" fmla="*/ 41819 h 405299"/>
                <a:gd name="connsiteX20" fmla="*/ 419934 w 420151"/>
                <a:gd name="connsiteY20" fmla="*/ 42010 h 405299"/>
                <a:gd name="connsiteX21" fmla="*/ 419743 w 420151"/>
                <a:gd name="connsiteY21" fmla="*/ 37342 h 405299"/>
                <a:gd name="connsiteX22" fmla="*/ 419743 w 420151"/>
                <a:gd name="connsiteY22" fmla="*/ 37342 h 405299"/>
                <a:gd name="connsiteX23" fmla="*/ 380119 w 420151"/>
                <a:gd name="connsiteY23" fmla="*/ 290 h 405299"/>
                <a:gd name="connsiteX24" fmla="*/ 380214 w 420151"/>
                <a:gd name="connsiteY24" fmla="*/ 195 h 405299"/>
                <a:gd name="connsiteX0" fmla="*/ 248566 w 420151"/>
                <a:gd name="connsiteY0" fmla="*/ 156459 h 405009"/>
                <a:gd name="connsiteX1" fmla="*/ 205597 w 420151"/>
                <a:gd name="connsiteY1" fmla="*/ 127558 h 405009"/>
                <a:gd name="connsiteX2" fmla="*/ 219518 w 420151"/>
                <a:gd name="connsiteY2" fmla="*/ 115072 h 405009"/>
                <a:gd name="connsiteX3" fmla="*/ 209959 w 420151"/>
                <a:gd name="connsiteY3" fmla="*/ 123232 h 405009"/>
                <a:gd name="connsiteX4" fmla="*/ 208140 w 420151"/>
                <a:gd name="connsiteY4" fmla="*/ 129435 h 405009"/>
                <a:gd name="connsiteX5" fmla="*/ 15883 w 420151"/>
                <a:gd name="connsiteY5" fmla="*/ 329660 h 405009"/>
                <a:gd name="connsiteX6" fmla="*/ 16740 w 420151"/>
                <a:gd name="connsiteY6" fmla="*/ 353854 h 405009"/>
                <a:gd name="connsiteX7" fmla="*/ 27885 w 420151"/>
                <a:gd name="connsiteY7" fmla="*/ 369094 h 405009"/>
                <a:gd name="connsiteX8" fmla="*/ 52840 w 420151"/>
                <a:gd name="connsiteY8" fmla="*/ 393764 h 405009"/>
                <a:gd name="connsiteX9" fmla="*/ 76748 w 420151"/>
                <a:gd name="connsiteY9" fmla="*/ 405003 h 405009"/>
                <a:gd name="connsiteX10" fmla="*/ 101894 w 420151"/>
                <a:gd name="connsiteY10" fmla="*/ 375095 h 405009"/>
                <a:gd name="connsiteX11" fmla="*/ 99322 w 420151"/>
                <a:gd name="connsiteY11" fmla="*/ 372809 h 405009"/>
                <a:gd name="connsiteX12" fmla="*/ 99608 w 420151"/>
                <a:gd name="connsiteY12" fmla="*/ 372618 h 405009"/>
                <a:gd name="connsiteX13" fmla="*/ 99417 w 420151"/>
                <a:gd name="connsiteY13" fmla="*/ 372618 h 405009"/>
                <a:gd name="connsiteX14" fmla="*/ 166188 w 420151"/>
                <a:gd name="connsiteY14" fmla="*/ 300895 h 405009"/>
                <a:gd name="connsiteX15" fmla="*/ 166188 w 420151"/>
                <a:gd name="connsiteY15" fmla="*/ 300895 h 405009"/>
                <a:gd name="connsiteX16" fmla="*/ 308967 w 420151"/>
                <a:gd name="connsiteY16" fmla="*/ 158210 h 405009"/>
                <a:gd name="connsiteX17" fmla="*/ 392121 w 420151"/>
                <a:gd name="connsiteY17" fmla="*/ 70199 h 405009"/>
                <a:gd name="connsiteX18" fmla="*/ 399741 w 420151"/>
                <a:gd name="connsiteY18" fmla="*/ 71152 h 405009"/>
                <a:gd name="connsiteX19" fmla="*/ 419934 w 420151"/>
                <a:gd name="connsiteY19" fmla="*/ 41529 h 405009"/>
                <a:gd name="connsiteX20" fmla="*/ 419934 w 420151"/>
                <a:gd name="connsiteY20" fmla="*/ 41720 h 405009"/>
                <a:gd name="connsiteX21" fmla="*/ 419743 w 420151"/>
                <a:gd name="connsiteY21" fmla="*/ 37052 h 405009"/>
                <a:gd name="connsiteX22" fmla="*/ 419743 w 420151"/>
                <a:gd name="connsiteY22" fmla="*/ 37052 h 405009"/>
                <a:gd name="connsiteX23" fmla="*/ 380119 w 420151"/>
                <a:gd name="connsiteY23" fmla="*/ 0 h 405009"/>
                <a:gd name="connsiteX24" fmla="*/ 248566 w 420151"/>
                <a:gd name="connsiteY24" fmla="*/ 156459 h 405009"/>
                <a:gd name="connsiteX0" fmla="*/ 248566 w 420151"/>
                <a:gd name="connsiteY0" fmla="*/ 120346 h 368896"/>
                <a:gd name="connsiteX1" fmla="*/ 205597 w 420151"/>
                <a:gd name="connsiteY1" fmla="*/ 91445 h 368896"/>
                <a:gd name="connsiteX2" fmla="*/ 219518 w 420151"/>
                <a:gd name="connsiteY2" fmla="*/ 78959 h 368896"/>
                <a:gd name="connsiteX3" fmla="*/ 209959 w 420151"/>
                <a:gd name="connsiteY3" fmla="*/ 87119 h 368896"/>
                <a:gd name="connsiteX4" fmla="*/ 208140 w 420151"/>
                <a:gd name="connsiteY4" fmla="*/ 93322 h 368896"/>
                <a:gd name="connsiteX5" fmla="*/ 15883 w 420151"/>
                <a:gd name="connsiteY5" fmla="*/ 293547 h 368896"/>
                <a:gd name="connsiteX6" fmla="*/ 16740 w 420151"/>
                <a:gd name="connsiteY6" fmla="*/ 317741 h 368896"/>
                <a:gd name="connsiteX7" fmla="*/ 27885 w 420151"/>
                <a:gd name="connsiteY7" fmla="*/ 332981 h 368896"/>
                <a:gd name="connsiteX8" fmla="*/ 52840 w 420151"/>
                <a:gd name="connsiteY8" fmla="*/ 357651 h 368896"/>
                <a:gd name="connsiteX9" fmla="*/ 76748 w 420151"/>
                <a:gd name="connsiteY9" fmla="*/ 368890 h 368896"/>
                <a:gd name="connsiteX10" fmla="*/ 101894 w 420151"/>
                <a:gd name="connsiteY10" fmla="*/ 338982 h 368896"/>
                <a:gd name="connsiteX11" fmla="*/ 99322 w 420151"/>
                <a:gd name="connsiteY11" fmla="*/ 336696 h 368896"/>
                <a:gd name="connsiteX12" fmla="*/ 99608 w 420151"/>
                <a:gd name="connsiteY12" fmla="*/ 336505 h 368896"/>
                <a:gd name="connsiteX13" fmla="*/ 99417 w 420151"/>
                <a:gd name="connsiteY13" fmla="*/ 336505 h 368896"/>
                <a:gd name="connsiteX14" fmla="*/ 166188 w 420151"/>
                <a:gd name="connsiteY14" fmla="*/ 264782 h 368896"/>
                <a:gd name="connsiteX15" fmla="*/ 166188 w 420151"/>
                <a:gd name="connsiteY15" fmla="*/ 264782 h 368896"/>
                <a:gd name="connsiteX16" fmla="*/ 308967 w 420151"/>
                <a:gd name="connsiteY16" fmla="*/ 122097 h 368896"/>
                <a:gd name="connsiteX17" fmla="*/ 392121 w 420151"/>
                <a:gd name="connsiteY17" fmla="*/ 34086 h 368896"/>
                <a:gd name="connsiteX18" fmla="*/ 399741 w 420151"/>
                <a:gd name="connsiteY18" fmla="*/ 35039 h 368896"/>
                <a:gd name="connsiteX19" fmla="*/ 419934 w 420151"/>
                <a:gd name="connsiteY19" fmla="*/ 5416 h 368896"/>
                <a:gd name="connsiteX20" fmla="*/ 419934 w 420151"/>
                <a:gd name="connsiteY20" fmla="*/ 5607 h 368896"/>
                <a:gd name="connsiteX21" fmla="*/ 419743 w 420151"/>
                <a:gd name="connsiteY21" fmla="*/ 939 h 368896"/>
                <a:gd name="connsiteX22" fmla="*/ 419743 w 420151"/>
                <a:gd name="connsiteY22" fmla="*/ 939 h 368896"/>
                <a:gd name="connsiteX23" fmla="*/ 255587 w 420151"/>
                <a:gd name="connsiteY23" fmla="*/ 131116 h 368896"/>
                <a:gd name="connsiteX24" fmla="*/ 248566 w 420151"/>
                <a:gd name="connsiteY24" fmla="*/ 120346 h 368896"/>
                <a:gd name="connsiteX0" fmla="*/ 248566 w 420151"/>
                <a:gd name="connsiteY0" fmla="*/ 119407 h 367957"/>
                <a:gd name="connsiteX1" fmla="*/ 205597 w 420151"/>
                <a:gd name="connsiteY1" fmla="*/ 90506 h 367957"/>
                <a:gd name="connsiteX2" fmla="*/ 219518 w 420151"/>
                <a:gd name="connsiteY2" fmla="*/ 78020 h 367957"/>
                <a:gd name="connsiteX3" fmla="*/ 209959 w 420151"/>
                <a:gd name="connsiteY3" fmla="*/ 86180 h 367957"/>
                <a:gd name="connsiteX4" fmla="*/ 208140 w 420151"/>
                <a:gd name="connsiteY4" fmla="*/ 92383 h 367957"/>
                <a:gd name="connsiteX5" fmla="*/ 15883 w 420151"/>
                <a:gd name="connsiteY5" fmla="*/ 292608 h 367957"/>
                <a:gd name="connsiteX6" fmla="*/ 16740 w 420151"/>
                <a:gd name="connsiteY6" fmla="*/ 316802 h 367957"/>
                <a:gd name="connsiteX7" fmla="*/ 27885 w 420151"/>
                <a:gd name="connsiteY7" fmla="*/ 332042 h 367957"/>
                <a:gd name="connsiteX8" fmla="*/ 52840 w 420151"/>
                <a:gd name="connsiteY8" fmla="*/ 356712 h 367957"/>
                <a:gd name="connsiteX9" fmla="*/ 76748 w 420151"/>
                <a:gd name="connsiteY9" fmla="*/ 367951 h 367957"/>
                <a:gd name="connsiteX10" fmla="*/ 101894 w 420151"/>
                <a:gd name="connsiteY10" fmla="*/ 338043 h 367957"/>
                <a:gd name="connsiteX11" fmla="*/ 99322 w 420151"/>
                <a:gd name="connsiteY11" fmla="*/ 335757 h 367957"/>
                <a:gd name="connsiteX12" fmla="*/ 99608 w 420151"/>
                <a:gd name="connsiteY12" fmla="*/ 335566 h 367957"/>
                <a:gd name="connsiteX13" fmla="*/ 99417 w 420151"/>
                <a:gd name="connsiteY13" fmla="*/ 335566 h 367957"/>
                <a:gd name="connsiteX14" fmla="*/ 166188 w 420151"/>
                <a:gd name="connsiteY14" fmla="*/ 263843 h 367957"/>
                <a:gd name="connsiteX15" fmla="*/ 166188 w 420151"/>
                <a:gd name="connsiteY15" fmla="*/ 263843 h 367957"/>
                <a:gd name="connsiteX16" fmla="*/ 308967 w 420151"/>
                <a:gd name="connsiteY16" fmla="*/ 121158 h 367957"/>
                <a:gd name="connsiteX17" fmla="*/ 392121 w 420151"/>
                <a:gd name="connsiteY17" fmla="*/ 33147 h 367957"/>
                <a:gd name="connsiteX18" fmla="*/ 399741 w 420151"/>
                <a:gd name="connsiteY18" fmla="*/ 34100 h 367957"/>
                <a:gd name="connsiteX19" fmla="*/ 419934 w 420151"/>
                <a:gd name="connsiteY19" fmla="*/ 4477 h 367957"/>
                <a:gd name="connsiteX20" fmla="*/ 419934 w 420151"/>
                <a:gd name="connsiteY20" fmla="*/ 4668 h 367957"/>
                <a:gd name="connsiteX21" fmla="*/ 419743 w 420151"/>
                <a:gd name="connsiteY21" fmla="*/ 0 h 367957"/>
                <a:gd name="connsiteX22" fmla="*/ 268526 w 420151"/>
                <a:gd name="connsiteY22" fmla="*/ 131648 h 367957"/>
                <a:gd name="connsiteX23" fmla="*/ 255587 w 420151"/>
                <a:gd name="connsiteY23" fmla="*/ 130177 h 367957"/>
                <a:gd name="connsiteX24" fmla="*/ 248566 w 420151"/>
                <a:gd name="connsiteY24" fmla="*/ 119407 h 367957"/>
                <a:gd name="connsiteX0" fmla="*/ 248566 w 420151"/>
                <a:gd name="connsiteY0" fmla="*/ 114930 h 363480"/>
                <a:gd name="connsiteX1" fmla="*/ 205597 w 420151"/>
                <a:gd name="connsiteY1" fmla="*/ 86029 h 363480"/>
                <a:gd name="connsiteX2" fmla="*/ 219518 w 420151"/>
                <a:gd name="connsiteY2" fmla="*/ 73543 h 363480"/>
                <a:gd name="connsiteX3" fmla="*/ 209959 w 420151"/>
                <a:gd name="connsiteY3" fmla="*/ 81703 h 363480"/>
                <a:gd name="connsiteX4" fmla="*/ 208140 w 420151"/>
                <a:gd name="connsiteY4" fmla="*/ 87906 h 363480"/>
                <a:gd name="connsiteX5" fmla="*/ 15883 w 420151"/>
                <a:gd name="connsiteY5" fmla="*/ 288131 h 363480"/>
                <a:gd name="connsiteX6" fmla="*/ 16740 w 420151"/>
                <a:gd name="connsiteY6" fmla="*/ 312325 h 363480"/>
                <a:gd name="connsiteX7" fmla="*/ 27885 w 420151"/>
                <a:gd name="connsiteY7" fmla="*/ 327565 h 363480"/>
                <a:gd name="connsiteX8" fmla="*/ 52840 w 420151"/>
                <a:gd name="connsiteY8" fmla="*/ 352235 h 363480"/>
                <a:gd name="connsiteX9" fmla="*/ 76748 w 420151"/>
                <a:gd name="connsiteY9" fmla="*/ 363474 h 363480"/>
                <a:gd name="connsiteX10" fmla="*/ 101894 w 420151"/>
                <a:gd name="connsiteY10" fmla="*/ 333566 h 363480"/>
                <a:gd name="connsiteX11" fmla="*/ 99322 w 420151"/>
                <a:gd name="connsiteY11" fmla="*/ 331280 h 363480"/>
                <a:gd name="connsiteX12" fmla="*/ 99608 w 420151"/>
                <a:gd name="connsiteY12" fmla="*/ 331089 h 363480"/>
                <a:gd name="connsiteX13" fmla="*/ 99417 w 420151"/>
                <a:gd name="connsiteY13" fmla="*/ 331089 h 363480"/>
                <a:gd name="connsiteX14" fmla="*/ 166188 w 420151"/>
                <a:gd name="connsiteY14" fmla="*/ 259366 h 363480"/>
                <a:gd name="connsiteX15" fmla="*/ 166188 w 420151"/>
                <a:gd name="connsiteY15" fmla="*/ 259366 h 363480"/>
                <a:gd name="connsiteX16" fmla="*/ 308967 w 420151"/>
                <a:gd name="connsiteY16" fmla="*/ 116681 h 363480"/>
                <a:gd name="connsiteX17" fmla="*/ 392121 w 420151"/>
                <a:gd name="connsiteY17" fmla="*/ 28670 h 363480"/>
                <a:gd name="connsiteX18" fmla="*/ 399741 w 420151"/>
                <a:gd name="connsiteY18" fmla="*/ 29623 h 363480"/>
                <a:gd name="connsiteX19" fmla="*/ 419934 w 420151"/>
                <a:gd name="connsiteY19" fmla="*/ 0 h 363480"/>
                <a:gd name="connsiteX20" fmla="*/ 419934 w 420151"/>
                <a:gd name="connsiteY20" fmla="*/ 191 h 363480"/>
                <a:gd name="connsiteX21" fmla="*/ 261410 w 420151"/>
                <a:gd name="connsiteY21" fmla="*/ 123613 h 363480"/>
                <a:gd name="connsiteX22" fmla="*/ 268526 w 420151"/>
                <a:gd name="connsiteY22" fmla="*/ 127171 h 363480"/>
                <a:gd name="connsiteX23" fmla="*/ 255587 w 420151"/>
                <a:gd name="connsiteY23" fmla="*/ 125700 h 363480"/>
                <a:gd name="connsiteX24" fmla="*/ 248566 w 420151"/>
                <a:gd name="connsiteY24" fmla="*/ 114930 h 363480"/>
                <a:gd name="connsiteX0" fmla="*/ 248566 w 420151"/>
                <a:gd name="connsiteY0" fmla="*/ 114930 h 363480"/>
                <a:gd name="connsiteX1" fmla="*/ 205597 w 420151"/>
                <a:gd name="connsiteY1" fmla="*/ 86029 h 363480"/>
                <a:gd name="connsiteX2" fmla="*/ 219518 w 420151"/>
                <a:gd name="connsiteY2" fmla="*/ 73543 h 363480"/>
                <a:gd name="connsiteX3" fmla="*/ 209959 w 420151"/>
                <a:gd name="connsiteY3" fmla="*/ 81703 h 363480"/>
                <a:gd name="connsiteX4" fmla="*/ 208140 w 420151"/>
                <a:gd name="connsiteY4" fmla="*/ 87906 h 363480"/>
                <a:gd name="connsiteX5" fmla="*/ 15883 w 420151"/>
                <a:gd name="connsiteY5" fmla="*/ 288131 h 363480"/>
                <a:gd name="connsiteX6" fmla="*/ 16740 w 420151"/>
                <a:gd name="connsiteY6" fmla="*/ 312325 h 363480"/>
                <a:gd name="connsiteX7" fmla="*/ 27885 w 420151"/>
                <a:gd name="connsiteY7" fmla="*/ 327565 h 363480"/>
                <a:gd name="connsiteX8" fmla="*/ 52840 w 420151"/>
                <a:gd name="connsiteY8" fmla="*/ 352235 h 363480"/>
                <a:gd name="connsiteX9" fmla="*/ 76748 w 420151"/>
                <a:gd name="connsiteY9" fmla="*/ 363474 h 363480"/>
                <a:gd name="connsiteX10" fmla="*/ 101894 w 420151"/>
                <a:gd name="connsiteY10" fmla="*/ 333566 h 363480"/>
                <a:gd name="connsiteX11" fmla="*/ 99322 w 420151"/>
                <a:gd name="connsiteY11" fmla="*/ 331280 h 363480"/>
                <a:gd name="connsiteX12" fmla="*/ 99608 w 420151"/>
                <a:gd name="connsiteY12" fmla="*/ 331089 h 363480"/>
                <a:gd name="connsiteX13" fmla="*/ 99417 w 420151"/>
                <a:gd name="connsiteY13" fmla="*/ 331089 h 363480"/>
                <a:gd name="connsiteX14" fmla="*/ 166188 w 420151"/>
                <a:gd name="connsiteY14" fmla="*/ 259366 h 363480"/>
                <a:gd name="connsiteX15" fmla="*/ 166188 w 420151"/>
                <a:gd name="connsiteY15" fmla="*/ 259366 h 363480"/>
                <a:gd name="connsiteX16" fmla="*/ 308967 w 420151"/>
                <a:gd name="connsiteY16" fmla="*/ 116681 h 363480"/>
                <a:gd name="connsiteX17" fmla="*/ 392121 w 420151"/>
                <a:gd name="connsiteY17" fmla="*/ 28670 h 363480"/>
                <a:gd name="connsiteX18" fmla="*/ 399741 w 420151"/>
                <a:gd name="connsiteY18" fmla="*/ 29623 h 363480"/>
                <a:gd name="connsiteX19" fmla="*/ 419934 w 420151"/>
                <a:gd name="connsiteY19" fmla="*/ 0 h 363480"/>
                <a:gd name="connsiteX20" fmla="*/ 261601 w 420151"/>
                <a:gd name="connsiteY20" fmla="*/ 128281 h 363480"/>
                <a:gd name="connsiteX21" fmla="*/ 261410 w 420151"/>
                <a:gd name="connsiteY21" fmla="*/ 123613 h 363480"/>
                <a:gd name="connsiteX22" fmla="*/ 268526 w 420151"/>
                <a:gd name="connsiteY22" fmla="*/ 127171 h 363480"/>
                <a:gd name="connsiteX23" fmla="*/ 255587 w 420151"/>
                <a:gd name="connsiteY23" fmla="*/ 125700 h 363480"/>
                <a:gd name="connsiteX24" fmla="*/ 248566 w 420151"/>
                <a:gd name="connsiteY24" fmla="*/ 114930 h 363480"/>
                <a:gd name="connsiteX0" fmla="*/ 248566 w 400220"/>
                <a:gd name="connsiteY0" fmla="*/ 86260 h 334810"/>
                <a:gd name="connsiteX1" fmla="*/ 205597 w 400220"/>
                <a:gd name="connsiteY1" fmla="*/ 57359 h 334810"/>
                <a:gd name="connsiteX2" fmla="*/ 219518 w 400220"/>
                <a:gd name="connsiteY2" fmla="*/ 44873 h 334810"/>
                <a:gd name="connsiteX3" fmla="*/ 209959 w 400220"/>
                <a:gd name="connsiteY3" fmla="*/ 53033 h 334810"/>
                <a:gd name="connsiteX4" fmla="*/ 208140 w 400220"/>
                <a:gd name="connsiteY4" fmla="*/ 59236 h 334810"/>
                <a:gd name="connsiteX5" fmla="*/ 15883 w 400220"/>
                <a:gd name="connsiteY5" fmla="*/ 259461 h 334810"/>
                <a:gd name="connsiteX6" fmla="*/ 16740 w 400220"/>
                <a:gd name="connsiteY6" fmla="*/ 283655 h 334810"/>
                <a:gd name="connsiteX7" fmla="*/ 27885 w 400220"/>
                <a:gd name="connsiteY7" fmla="*/ 298895 h 334810"/>
                <a:gd name="connsiteX8" fmla="*/ 52840 w 400220"/>
                <a:gd name="connsiteY8" fmla="*/ 323565 h 334810"/>
                <a:gd name="connsiteX9" fmla="*/ 76748 w 400220"/>
                <a:gd name="connsiteY9" fmla="*/ 334804 h 334810"/>
                <a:gd name="connsiteX10" fmla="*/ 101894 w 400220"/>
                <a:gd name="connsiteY10" fmla="*/ 304896 h 334810"/>
                <a:gd name="connsiteX11" fmla="*/ 99322 w 400220"/>
                <a:gd name="connsiteY11" fmla="*/ 302610 h 334810"/>
                <a:gd name="connsiteX12" fmla="*/ 99608 w 400220"/>
                <a:gd name="connsiteY12" fmla="*/ 302419 h 334810"/>
                <a:gd name="connsiteX13" fmla="*/ 99417 w 400220"/>
                <a:gd name="connsiteY13" fmla="*/ 302419 h 334810"/>
                <a:gd name="connsiteX14" fmla="*/ 166188 w 400220"/>
                <a:gd name="connsiteY14" fmla="*/ 230696 h 334810"/>
                <a:gd name="connsiteX15" fmla="*/ 166188 w 400220"/>
                <a:gd name="connsiteY15" fmla="*/ 230696 h 334810"/>
                <a:gd name="connsiteX16" fmla="*/ 308967 w 400220"/>
                <a:gd name="connsiteY16" fmla="*/ 88011 h 334810"/>
                <a:gd name="connsiteX17" fmla="*/ 392121 w 400220"/>
                <a:gd name="connsiteY17" fmla="*/ 0 h 334810"/>
                <a:gd name="connsiteX18" fmla="*/ 399741 w 400220"/>
                <a:gd name="connsiteY18" fmla="*/ 953 h 334810"/>
                <a:gd name="connsiteX19" fmla="*/ 258043 w 400220"/>
                <a:gd name="connsiteY19" fmla="*/ 95862 h 334810"/>
                <a:gd name="connsiteX20" fmla="*/ 261601 w 400220"/>
                <a:gd name="connsiteY20" fmla="*/ 99611 h 334810"/>
                <a:gd name="connsiteX21" fmla="*/ 261410 w 400220"/>
                <a:gd name="connsiteY21" fmla="*/ 94943 h 334810"/>
                <a:gd name="connsiteX22" fmla="*/ 268526 w 400220"/>
                <a:gd name="connsiteY22" fmla="*/ 98501 h 334810"/>
                <a:gd name="connsiteX23" fmla="*/ 255587 w 400220"/>
                <a:gd name="connsiteY23" fmla="*/ 97030 h 334810"/>
                <a:gd name="connsiteX24" fmla="*/ 248566 w 400220"/>
                <a:gd name="connsiteY24" fmla="*/ 86260 h 334810"/>
                <a:gd name="connsiteX0" fmla="*/ 248566 w 392138"/>
                <a:gd name="connsiteY0" fmla="*/ 86260 h 334810"/>
                <a:gd name="connsiteX1" fmla="*/ 205597 w 392138"/>
                <a:gd name="connsiteY1" fmla="*/ 57359 h 334810"/>
                <a:gd name="connsiteX2" fmla="*/ 219518 w 392138"/>
                <a:gd name="connsiteY2" fmla="*/ 44873 h 334810"/>
                <a:gd name="connsiteX3" fmla="*/ 209959 w 392138"/>
                <a:gd name="connsiteY3" fmla="*/ 53033 h 334810"/>
                <a:gd name="connsiteX4" fmla="*/ 208140 w 392138"/>
                <a:gd name="connsiteY4" fmla="*/ 59236 h 334810"/>
                <a:gd name="connsiteX5" fmla="*/ 15883 w 392138"/>
                <a:gd name="connsiteY5" fmla="*/ 259461 h 334810"/>
                <a:gd name="connsiteX6" fmla="*/ 16740 w 392138"/>
                <a:gd name="connsiteY6" fmla="*/ 283655 h 334810"/>
                <a:gd name="connsiteX7" fmla="*/ 27885 w 392138"/>
                <a:gd name="connsiteY7" fmla="*/ 298895 h 334810"/>
                <a:gd name="connsiteX8" fmla="*/ 52840 w 392138"/>
                <a:gd name="connsiteY8" fmla="*/ 323565 h 334810"/>
                <a:gd name="connsiteX9" fmla="*/ 76748 w 392138"/>
                <a:gd name="connsiteY9" fmla="*/ 334804 h 334810"/>
                <a:gd name="connsiteX10" fmla="*/ 101894 w 392138"/>
                <a:gd name="connsiteY10" fmla="*/ 304896 h 334810"/>
                <a:gd name="connsiteX11" fmla="*/ 99322 w 392138"/>
                <a:gd name="connsiteY11" fmla="*/ 302610 h 334810"/>
                <a:gd name="connsiteX12" fmla="*/ 99608 w 392138"/>
                <a:gd name="connsiteY12" fmla="*/ 302419 h 334810"/>
                <a:gd name="connsiteX13" fmla="*/ 99417 w 392138"/>
                <a:gd name="connsiteY13" fmla="*/ 302419 h 334810"/>
                <a:gd name="connsiteX14" fmla="*/ 166188 w 392138"/>
                <a:gd name="connsiteY14" fmla="*/ 230696 h 334810"/>
                <a:gd name="connsiteX15" fmla="*/ 166188 w 392138"/>
                <a:gd name="connsiteY15" fmla="*/ 230696 h 334810"/>
                <a:gd name="connsiteX16" fmla="*/ 308967 w 392138"/>
                <a:gd name="connsiteY16" fmla="*/ 88011 h 334810"/>
                <a:gd name="connsiteX17" fmla="*/ 392121 w 392138"/>
                <a:gd name="connsiteY17" fmla="*/ 0 h 334810"/>
                <a:gd name="connsiteX18" fmla="*/ 259198 w 392138"/>
                <a:gd name="connsiteY18" fmla="*/ 109473 h 334810"/>
                <a:gd name="connsiteX19" fmla="*/ 258043 w 392138"/>
                <a:gd name="connsiteY19" fmla="*/ 95862 h 334810"/>
                <a:gd name="connsiteX20" fmla="*/ 261601 w 392138"/>
                <a:gd name="connsiteY20" fmla="*/ 99611 h 334810"/>
                <a:gd name="connsiteX21" fmla="*/ 261410 w 392138"/>
                <a:gd name="connsiteY21" fmla="*/ 94943 h 334810"/>
                <a:gd name="connsiteX22" fmla="*/ 268526 w 392138"/>
                <a:gd name="connsiteY22" fmla="*/ 98501 h 334810"/>
                <a:gd name="connsiteX23" fmla="*/ 255587 w 392138"/>
                <a:gd name="connsiteY23" fmla="*/ 97030 h 334810"/>
                <a:gd name="connsiteX24" fmla="*/ 248566 w 392138"/>
                <a:gd name="connsiteY24" fmla="*/ 86260 h 334810"/>
                <a:gd name="connsiteX0" fmla="*/ 248566 w 313502"/>
                <a:gd name="connsiteY0" fmla="*/ 41441 h 289991"/>
                <a:gd name="connsiteX1" fmla="*/ 205597 w 313502"/>
                <a:gd name="connsiteY1" fmla="*/ 12540 h 289991"/>
                <a:gd name="connsiteX2" fmla="*/ 219518 w 313502"/>
                <a:gd name="connsiteY2" fmla="*/ 54 h 289991"/>
                <a:gd name="connsiteX3" fmla="*/ 209959 w 313502"/>
                <a:gd name="connsiteY3" fmla="*/ 8214 h 289991"/>
                <a:gd name="connsiteX4" fmla="*/ 208140 w 313502"/>
                <a:gd name="connsiteY4" fmla="*/ 14417 h 289991"/>
                <a:gd name="connsiteX5" fmla="*/ 15883 w 313502"/>
                <a:gd name="connsiteY5" fmla="*/ 214642 h 289991"/>
                <a:gd name="connsiteX6" fmla="*/ 16740 w 313502"/>
                <a:gd name="connsiteY6" fmla="*/ 238836 h 289991"/>
                <a:gd name="connsiteX7" fmla="*/ 27885 w 313502"/>
                <a:gd name="connsiteY7" fmla="*/ 254076 h 289991"/>
                <a:gd name="connsiteX8" fmla="*/ 52840 w 313502"/>
                <a:gd name="connsiteY8" fmla="*/ 278746 h 289991"/>
                <a:gd name="connsiteX9" fmla="*/ 76748 w 313502"/>
                <a:gd name="connsiteY9" fmla="*/ 289985 h 289991"/>
                <a:gd name="connsiteX10" fmla="*/ 101894 w 313502"/>
                <a:gd name="connsiteY10" fmla="*/ 260077 h 289991"/>
                <a:gd name="connsiteX11" fmla="*/ 99322 w 313502"/>
                <a:gd name="connsiteY11" fmla="*/ 257791 h 289991"/>
                <a:gd name="connsiteX12" fmla="*/ 99608 w 313502"/>
                <a:gd name="connsiteY12" fmla="*/ 257600 h 289991"/>
                <a:gd name="connsiteX13" fmla="*/ 99417 w 313502"/>
                <a:gd name="connsiteY13" fmla="*/ 257600 h 289991"/>
                <a:gd name="connsiteX14" fmla="*/ 166188 w 313502"/>
                <a:gd name="connsiteY14" fmla="*/ 185877 h 289991"/>
                <a:gd name="connsiteX15" fmla="*/ 166188 w 313502"/>
                <a:gd name="connsiteY15" fmla="*/ 185877 h 289991"/>
                <a:gd name="connsiteX16" fmla="*/ 308967 w 313502"/>
                <a:gd name="connsiteY16" fmla="*/ 43192 h 289991"/>
                <a:gd name="connsiteX17" fmla="*/ 281821 w 313502"/>
                <a:gd name="connsiteY17" fmla="*/ 70818 h 289991"/>
                <a:gd name="connsiteX18" fmla="*/ 259198 w 313502"/>
                <a:gd name="connsiteY18" fmla="*/ 64654 h 289991"/>
                <a:gd name="connsiteX19" fmla="*/ 258043 w 313502"/>
                <a:gd name="connsiteY19" fmla="*/ 51043 h 289991"/>
                <a:gd name="connsiteX20" fmla="*/ 261601 w 313502"/>
                <a:gd name="connsiteY20" fmla="*/ 54792 h 289991"/>
                <a:gd name="connsiteX21" fmla="*/ 261410 w 313502"/>
                <a:gd name="connsiteY21" fmla="*/ 50124 h 289991"/>
                <a:gd name="connsiteX22" fmla="*/ 268526 w 313502"/>
                <a:gd name="connsiteY22" fmla="*/ 53682 h 289991"/>
                <a:gd name="connsiteX23" fmla="*/ 255587 w 313502"/>
                <a:gd name="connsiteY23" fmla="*/ 52211 h 289991"/>
                <a:gd name="connsiteX24" fmla="*/ 248566 w 313502"/>
                <a:gd name="connsiteY24" fmla="*/ 41441 h 289991"/>
                <a:gd name="connsiteX0" fmla="*/ 248566 w 283160"/>
                <a:gd name="connsiteY0" fmla="*/ 41441 h 289991"/>
                <a:gd name="connsiteX1" fmla="*/ 205597 w 283160"/>
                <a:gd name="connsiteY1" fmla="*/ 12540 h 289991"/>
                <a:gd name="connsiteX2" fmla="*/ 219518 w 283160"/>
                <a:gd name="connsiteY2" fmla="*/ 54 h 289991"/>
                <a:gd name="connsiteX3" fmla="*/ 209959 w 283160"/>
                <a:gd name="connsiteY3" fmla="*/ 8214 h 289991"/>
                <a:gd name="connsiteX4" fmla="*/ 208140 w 283160"/>
                <a:gd name="connsiteY4" fmla="*/ 14417 h 289991"/>
                <a:gd name="connsiteX5" fmla="*/ 15883 w 283160"/>
                <a:gd name="connsiteY5" fmla="*/ 214642 h 289991"/>
                <a:gd name="connsiteX6" fmla="*/ 16740 w 283160"/>
                <a:gd name="connsiteY6" fmla="*/ 238836 h 289991"/>
                <a:gd name="connsiteX7" fmla="*/ 27885 w 283160"/>
                <a:gd name="connsiteY7" fmla="*/ 254076 h 289991"/>
                <a:gd name="connsiteX8" fmla="*/ 52840 w 283160"/>
                <a:gd name="connsiteY8" fmla="*/ 278746 h 289991"/>
                <a:gd name="connsiteX9" fmla="*/ 76748 w 283160"/>
                <a:gd name="connsiteY9" fmla="*/ 289985 h 289991"/>
                <a:gd name="connsiteX10" fmla="*/ 101894 w 283160"/>
                <a:gd name="connsiteY10" fmla="*/ 260077 h 289991"/>
                <a:gd name="connsiteX11" fmla="*/ 99322 w 283160"/>
                <a:gd name="connsiteY11" fmla="*/ 257791 h 289991"/>
                <a:gd name="connsiteX12" fmla="*/ 99608 w 283160"/>
                <a:gd name="connsiteY12" fmla="*/ 257600 h 289991"/>
                <a:gd name="connsiteX13" fmla="*/ 99417 w 283160"/>
                <a:gd name="connsiteY13" fmla="*/ 257600 h 289991"/>
                <a:gd name="connsiteX14" fmla="*/ 166188 w 283160"/>
                <a:gd name="connsiteY14" fmla="*/ 185877 h 289991"/>
                <a:gd name="connsiteX15" fmla="*/ 166188 w 283160"/>
                <a:gd name="connsiteY15" fmla="*/ 185877 h 289991"/>
                <a:gd name="connsiteX16" fmla="*/ 271608 w 283160"/>
                <a:gd name="connsiteY16" fmla="*/ 75215 h 289991"/>
                <a:gd name="connsiteX17" fmla="*/ 281821 w 283160"/>
                <a:gd name="connsiteY17" fmla="*/ 70818 h 289991"/>
                <a:gd name="connsiteX18" fmla="*/ 259198 w 283160"/>
                <a:gd name="connsiteY18" fmla="*/ 64654 h 289991"/>
                <a:gd name="connsiteX19" fmla="*/ 258043 w 283160"/>
                <a:gd name="connsiteY19" fmla="*/ 51043 h 289991"/>
                <a:gd name="connsiteX20" fmla="*/ 261601 w 283160"/>
                <a:gd name="connsiteY20" fmla="*/ 54792 h 289991"/>
                <a:gd name="connsiteX21" fmla="*/ 261410 w 283160"/>
                <a:gd name="connsiteY21" fmla="*/ 50124 h 289991"/>
                <a:gd name="connsiteX22" fmla="*/ 268526 w 283160"/>
                <a:gd name="connsiteY22" fmla="*/ 53682 h 289991"/>
                <a:gd name="connsiteX23" fmla="*/ 255587 w 283160"/>
                <a:gd name="connsiteY23" fmla="*/ 52211 h 289991"/>
                <a:gd name="connsiteX24" fmla="*/ 248566 w 283160"/>
                <a:gd name="connsiteY24" fmla="*/ 41441 h 289991"/>
                <a:gd name="connsiteX0" fmla="*/ 248566 w 278028"/>
                <a:gd name="connsiteY0" fmla="*/ 41441 h 289991"/>
                <a:gd name="connsiteX1" fmla="*/ 205597 w 278028"/>
                <a:gd name="connsiteY1" fmla="*/ 12540 h 289991"/>
                <a:gd name="connsiteX2" fmla="*/ 219518 w 278028"/>
                <a:gd name="connsiteY2" fmla="*/ 54 h 289991"/>
                <a:gd name="connsiteX3" fmla="*/ 209959 w 278028"/>
                <a:gd name="connsiteY3" fmla="*/ 8214 h 289991"/>
                <a:gd name="connsiteX4" fmla="*/ 208140 w 278028"/>
                <a:gd name="connsiteY4" fmla="*/ 14417 h 289991"/>
                <a:gd name="connsiteX5" fmla="*/ 15883 w 278028"/>
                <a:gd name="connsiteY5" fmla="*/ 214642 h 289991"/>
                <a:gd name="connsiteX6" fmla="*/ 16740 w 278028"/>
                <a:gd name="connsiteY6" fmla="*/ 238836 h 289991"/>
                <a:gd name="connsiteX7" fmla="*/ 27885 w 278028"/>
                <a:gd name="connsiteY7" fmla="*/ 254076 h 289991"/>
                <a:gd name="connsiteX8" fmla="*/ 52840 w 278028"/>
                <a:gd name="connsiteY8" fmla="*/ 278746 h 289991"/>
                <a:gd name="connsiteX9" fmla="*/ 76748 w 278028"/>
                <a:gd name="connsiteY9" fmla="*/ 289985 h 289991"/>
                <a:gd name="connsiteX10" fmla="*/ 101894 w 278028"/>
                <a:gd name="connsiteY10" fmla="*/ 260077 h 289991"/>
                <a:gd name="connsiteX11" fmla="*/ 99322 w 278028"/>
                <a:gd name="connsiteY11" fmla="*/ 257791 h 289991"/>
                <a:gd name="connsiteX12" fmla="*/ 99608 w 278028"/>
                <a:gd name="connsiteY12" fmla="*/ 257600 h 289991"/>
                <a:gd name="connsiteX13" fmla="*/ 99417 w 278028"/>
                <a:gd name="connsiteY13" fmla="*/ 257600 h 289991"/>
                <a:gd name="connsiteX14" fmla="*/ 166188 w 278028"/>
                <a:gd name="connsiteY14" fmla="*/ 185877 h 289991"/>
                <a:gd name="connsiteX15" fmla="*/ 166188 w 278028"/>
                <a:gd name="connsiteY15" fmla="*/ 185877 h 289991"/>
                <a:gd name="connsiteX16" fmla="*/ 271608 w 278028"/>
                <a:gd name="connsiteY16" fmla="*/ 75215 h 289991"/>
                <a:gd name="connsiteX17" fmla="*/ 268290 w 278028"/>
                <a:gd name="connsiteY17" fmla="*/ 73524 h 289991"/>
                <a:gd name="connsiteX18" fmla="*/ 259198 w 278028"/>
                <a:gd name="connsiteY18" fmla="*/ 64654 h 289991"/>
                <a:gd name="connsiteX19" fmla="*/ 258043 w 278028"/>
                <a:gd name="connsiteY19" fmla="*/ 51043 h 289991"/>
                <a:gd name="connsiteX20" fmla="*/ 261601 w 278028"/>
                <a:gd name="connsiteY20" fmla="*/ 54792 h 289991"/>
                <a:gd name="connsiteX21" fmla="*/ 261410 w 278028"/>
                <a:gd name="connsiteY21" fmla="*/ 50124 h 289991"/>
                <a:gd name="connsiteX22" fmla="*/ 268526 w 278028"/>
                <a:gd name="connsiteY22" fmla="*/ 53682 h 289991"/>
                <a:gd name="connsiteX23" fmla="*/ 255587 w 278028"/>
                <a:gd name="connsiteY23" fmla="*/ 52211 h 289991"/>
                <a:gd name="connsiteX24" fmla="*/ 248566 w 278028"/>
                <a:gd name="connsiteY24" fmla="*/ 41441 h 289991"/>
                <a:gd name="connsiteX0" fmla="*/ 248566 w 278028"/>
                <a:gd name="connsiteY0" fmla="*/ 41441 h 289991"/>
                <a:gd name="connsiteX1" fmla="*/ 205597 w 278028"/>
                <a:gd name="connsiteY1" fmla="*/ 12540 h 289991"/>
                <a:gd name="connsiteX2" fmla="*/ 219518 w 278028"/>
                <a:gd name="connsiteY2" fmla="*/ 54 h 289991"/>
                <a:gd name="connsiteX3" fmla="*/ 209959 w 278028"/>
                <a:gd name="connsiteY3" fmla="*/ 8214 h 289991"/>
                <a:gd name="connsiteX4" fmla="*/ 208140 w 278028"/>
                <a:gd name="connsiteY4" fmla="*/ 14417 h 289991"/>
                <a:gd name="connsiteX5" fmla="*/ 15883 w 278028"/>
                <a:gd name="connsiteY5" fmla="*/ 214642 h 289991"/>
                <a:gd name="connsiteX6" fmla="*/ 16740 w 278028"/>
                <a:gd name="connsiteY6" fmla="*/ 238836 h 289991"/>
                <a:gd name="connsiteX7" fmla="*/ 27885 w 278028"/>
                <a:gd name="connsiteY7" fmla="*/ 254076 h 289991"/>
                <a:gd name="connsiteX8" fmla="*/ 52840 w 278028"/>
                <a:gd name="connsiteY8" fmla="*/ 278746 h 289991"/>
                <a:gd name="connsiteX9" fmla="*/ 76748 w 278028"/>
                <a:gd name="connsiteY9" fmla="*/ 289985 h 289991"/>
                <a:gd name="connsiteX10" fmla="*/ 101894 w 278028"/>
                <a:gd name="connsiteY10" fmla="*/ 260077 h 289991"/>
                <a:gd name="connsiteX11" fmla="*/ 99322 w 278028"/>
                <a:gd name="connsiteY11" fmla="*/ 257791 h 289991"/>
                <a:gd name="connsiteX12" fmla="*/ 99608 w 278028"/>
                <a:gd name="connsiteY12" fmla="*/ 257600 h 289991"/>
                <a:gd name="connsiteX13" fmla="*/ 99417 w 278028"/>
                <a:gd name="connsiteY13" fmla="*/ 257600 h 289991"/>
                <a:gd name="connsiteX14" fmla="*/ 166188 w 278028"/>
                <a:gd name="connsiteY14" fmla="*/ 185877 h 289991"/>
                <a:gd name="connsiteX15" fmla="*/ 166188 w 278028"/>
                <a:gd name="connsiteY15" fmla="*/ 185877 h 289991"/>
                <a:gd name="connsiteX16" fmla="*/ 271608 w 278028"/>
                <a:gd name="connsiteY16" fmla="*/ 75215 h 289991"/>
                <a:gd name="connsiteX17" fmla="*/ 268290 w 278028"/>
                <a:gd name="connsiteY17" fmla="*/ 73524 h 289991"/>
                <a:gd name="connsiteX18" fmla="*/ 259198 w 278028"/>
                <a:gd name="connsiteY18" fmla="*/ 64654 h 289991"/>
                <a:gd name="connsiteX19" fmla="*/ 258043 w 278028"/>
                <a:gd name="connsiteY19" fmla="*/ 51043 h 289991"/>
                <a:gd name="connsiteX20" fmla="*/ 261601 w 278028"/>
                <a:gd name="connsiteY20" fmla="*/ 54792 h 289991"/>
                <a:gd name="connsiteX21" fmla="*/ 261410 w 278028"/>
                <a:gd name="connsiteY21" fmla="*/ 50124 h 289991"/>
                <a:gd name="connsiteX22" fmla="*/ 256078 w 278028"/>
                <a:gd name="connsiteY22" fmla="*/ 59094 h 289991"/>
                <a:gd name="connsiteX23" fmla="*/ 255587 w 278028"/>
                <a:gd name="connsiteY23" fmla="*/ 52211 h 289991"/>
                <a:gd name="connsiteX24" fmla="*/ 248566 w 278028"/>
                <a:gd name="connsiteY24" fmla="*/ 41441 h 289991"/>
                <a:gd name="connsiteX0" fmla="*/ 248566 w 278028"/>
                <a:gd name="connsiteY0" fmla="*/ 33824 h 282374"/>
                <a:gd name="connsiteX1" fmla="*/ 205597 w 278028"/>
                <a:gd name="connsiteY1" fmla="*/ 4923 h 282374"/>
                <a:gd name="connsiteX2" fmla="*/ 197327 w 278028"/>
                <a:gd name="connsiteY2" fmla="*/ 3262 h 282374"/>
                <a:gd name="connsiteX3" fmla="*/ 209959 w 278028"/>
                <a:gd name="connsiteY3" fmla="*/ 597 h 282374"/>
                <a:gd name="connsiteX4" fmla="*/ 208140 w 278028"/>
                <a:gd name="connsiteY4" fmla="*/ 6800 h 282374"/>
                <a:gd name="connsiteX5" fmla="*/ 15883 w 278028"/>
                <a:gd name="connsiteY5" fmla="*/ 207025 h 282374"/>
                <a:gd name="connsiteX6" fmla="*/ 16740 w 278028"/>
                <a:gd name="connsiteY6" fmla="*/ 231219 h 282374"/>
                <a:gd name="connsiteX7" fmla="*/ 27885 w 278028"/>
                <a:gd name="connsiteY7" fmla="*/ 246459 h 282374"/>
                <a:gd name="connsiteX8" fmla="*/ 52840 w 278028"/>
                <a:gd name="connsiteY8" fmla="*/ 271129 h 282374"/>
                <a:gd name="connsiteX9" fmla="*/ 76748 w 278028"/>
                <a:gd name="connsiteY9" fmla="*/ 282368 h 282374"/>
                <a:gd name="connsiteX10" fmla="*/ 101894 w 278028"/>
                <a:gd name="connsiteY10" fmla="*/ 252460 h 282374"/>
                <a:gd name="connsiteX11" fmla="*/ 99322 w 278028"/>
                <a:gd name="connsiteY11" fmla="*/ 250174 h 282374"/>
                <a:gd name="connsiteX12" fmla="*/ 99608 w 278028"/>
                <a:gd name="connsiteY12" fmla="*/ 249983 h 282374"/>
                <a:gd name="connsiteX13" fmla="*/ 99417 w 278028"/>
                <a:gd name="connsiteY13" fmla="*/ 249983 h 282374"/>
                <a:gd name="connsiteX14" fmla="*/ 166188 w 278028"/>
                <a:gd name="connsiteY14" fmla="*/ 178260 h 282374"/>
                <a:gd name="connsiteX15" fmla="*/ 166188 w 278028"/>
                <a:gd name="connsiteY15" fmla="*/ 178260 h 282374"/>
                <a:gd name="connsiteX16" fmla="*/ 271608 w 278028"/>
                <a:gd name="connsiteY16" fmla="*/ 67598 h 282374"/>
                <a:gd name="connsiteX17" fmla="*/ 268290 w 278028"/>
                <a:gd name="connsiteY17" fmla="*/ 65907 h 282374"/>
                <a:gd name="connsiteX18" fmla="*/ 259198 w 278028"/>
                <a:gd name="connsiteY18" fmla="*/ 57037 h 282374"/>
                <a:gd name="connsiteX19" fmla="*/ 258043 w 278028"/>
                <a:gd name="connsiteY19" fmla="*/ 43426 h 282374"/>
                <a:gd name="connsiteX20" fmla="*/ 261601 w 278028"/>
                <a:gd name="connsiteY20" fmla="*/ 47175 h 282374"/>
                <a:gd name="connsiteX21" fmla="*/ 261410 w 278028"/>
                <a:gd name="connsiteY21" fmla="*/ 42507 h 282374"/>
                <a:gd name="connsiteX22" fmla="*/ 256078 w 278028"/>
                <a:gd name="connsiteY22" fmla="*/ 51477 h 282374"/>
                <a:gd name="connsiteX23" fmla="*/ 255587 w 278028"/>
                <a:gd name="connsiteY23" fmla="*/ 44594 h 282374"/>
                <a:gd name="connsiteX24" fmla="*/ 248566 w 278028"/>
                <a:gd name="connsiteY24" fmla="*/ 33824 h 282374"/>
                <a:gd name="connsiteX0" fmla="*/ 248566 w 278468"/>
                <a:gd name="connsiteY0" fmla="*/ 33824 h 282374"/>
                <a:gd name="connsiteX1" fmla="*/ 205597 w 278468"/>
                <a:gd name="connsiteY1" fmla="*/ 4923 h 282374"/>
                <a:gd name="connsiteX2" fmla="*/ 197327 w 278468"/>
                <a:gd name="connsiteY2" fmla="*/ 3262 h 282374"/>
                <a:gd name="connsiteX3" fmla="*/ 209959 w 278468"/>
                <a:gd name="connsiteY3" fmla="*/ 597 h 282374"/>
                <a:gd name="connsiteX4" fmla="*/ 208140 w 278468"/>
                <a:gd name="connsiteY4" fmla="*/ 6800 h 282374"/>
                <a:gd name="connsiteX5" fmla="*/ 15883 w 278468"/>
                <a:gd name="connsiteY5" fmla="*/ 207025 h 282374"/>
                <a:gd name="connsiteX6" fmla="*/ 16740 w 278468"/>
                <a:gd name="connsiteY6" fmla="*/ 231219 h 282374"/>
                <a:gd name="connsiteX7" fmla="*/ 27885 w 278468"/>
                <a:gd name="connsiteY7" fmla="*/ 246459 h 282374"/>
                <a:gd name="connsiteX8" fmla="*/ 52840 w 278468"/>
                <a:gd name="connsiteY8" fmla="*/ 271129 h 282374"/>
                <a:gd name="connsiteX9" fmla="*/ 76748 w 278468"/>
                <a:gd name="connsiteY9" fmla="*/ 282368 h 282374"/>
                <a:gd name="connsiteX10" fmla="*/ 101894 w 278468"/>
                <a:gd name="connsiteY10" fmla="*/ 252460 h 282374"/>
                <a:gd name="connsiteX11" fmla="*/ 99322 w 278468"/>
                <a:gd name="connsiteY11" fmla="*/ 250174 h 282374"/>
                <a:gd name="connsiteX12" fmla="*/ 99608 w 278468"/>
                <a:gd name="connsiteY12" fmla="*/ 249983 h 282374"/>
                <a:gd name="connsiteX13" fmla="*/ 99417 w 278468"/>
                <a:gd name="connsiteY13" fmla="*/ 249983 h 282374"/>
                <a:gd name="connsiteX14" fmla="*/ 166188 w 278468"/>
                <a:gd name="connsiteY14" fmla="*/ 178260 h 282374"/>
                <a:gd name="connsiteX15" fmla="*/ 166188 w 278468"/>
                <a:gd name="connsiteY15" fmla="*/ 178260 h 282374"/>
                <a:gd name="connsiteX16" fmla="*/ 272149 w 278468"/>
                <a:gd name="connsiteY16" fmla="*/ 67598 h 282374"/>
                <a:gd name="connsiteX17" fmla="*/ 268290 w 278468"/>
                <a:gd name="connsiteY17" fmla="*/ 65907 h 282374"/>
                <a:gd name="connsiteX18" fmla="*/ 259198 w 278468"/>
                <a:gd name="connsiteY18" fmla="*/ 57037 h 282374"/>
                <a:gd name="connsiteX19" fmla="*/ 258043 w 278468"/>
                <a:gd name="connsiteY19" fmla="*/ 43426 h 282374"/>
                <a:gd name="connsiteX20" fmla="*/ 261601 w 278468"/>
                <a:gd name="connsiteY20" fmla="*/ 47175 h 282374"/>
                <a:gd name="connsiteX21" fmla="*/ 261410 w 278468"/>
                <a:gd name="connsiteY21" fmla="*/ 42507 h 282374"/>
                <a:gd name="connsiteX22" fmla="*/ 256078 w 278468"/>
                <a:gd name="connsiteY22" fmla="*/ 51477 h 282374"/>
                <a:gd name="connsiteX23" fmla="*/ 255587 w 278468"/>
                <a:gd name="connsiteY23" fmla="*/ 44594 h 282374"/>
                <a:gd name="connsiteX24" fmla="*/ 248566 w 278468"/>
                <a:gd name="connsiteY24" fmla="*/ 33824 h 282374"/>
                <a:gd name="connsiteX0" fmla="*/ 248566 w 279140"/>
                <a:gd name="connsiteY0" fmla="*/ 33824 h 282374"/>
                <a:gd name="connsiteX1" fmla="*/ 205597 w 279140"/>
                <a:gd name="connsiteY1" fmla="*/ 4923 h 282374"/>
                <a:gd name="connsiteX2" fmla="*/ 197327 w 279140"/>
                <a:gd name="connsiteY2" fmla="*/ 3262 h 282374"/>
                <a:gd name="connsiteX3" fmla="*/ 209959 w 279140"/>
                <a:gd name="connsiteY3" fmla="*/ 597 h 282374"/>
                <a:gd name="connsiteX4" fmla="*/ 208140 w 279140"/>
                <a:gd name="connsiteY4" fmla="*/ 6800 h 282374"/>
                <a:gd name="connsiteX5" fmla="*/ 15883 w 279140"/>
                <a:gd name="connsiteY5" fmla="*/ 207025 h 282374"/>
                <a:gd name="connsiteX6" fmla="*/ 16740 w 279140"/>
                <a:gd name="connsiteY6" fmla="*/ 231219 h 282374"/>
                <a:gd name="connsiteX7" fmla="*/ 27885 w 279140"/>
                <a:gd name="connsiteY7" fmla="*/ 246459 h 282374"/>
                <a:gd name="connsiteX8" fmla="*/ 52840 w 279140"/>
                <a:gd name="connsiteY8" fmla="*/ 271129 h 282374"/>
                <a:gd name="connsiteX9" fmla="*/ 76748 w 279140"/>
                <a:gd name="connsiteY9" fmla="*/ 282368 h 282374"/>
                <a:gd name="connsiteX10" fmla="*/ 101894 w 279140"/>
                <a:gd name="connsiteY10" fmla="*/ 252460 h 282374"/>
                <a:gd name="connsiteX11" fmla="*/ 99322 w 279140"/>
                <a:gd name="connsiteY11" fmla="*/ 250174 h 282374"/>
                <a:gd name="connsiteX12" fmla="*/ 99608 w 279140"/>
                <a:gd name="connsiteY12" fmla="*/ 249983 h 282374"/>
                <a:gd name="connsiteX13" fmla="*/ 99417 w 279140"/>
                <a:gd name="connsiteY13" fmla="*/ 249983 h 282374"/>
                <a:gd name="connsiteX14" fmla="*/ 166188 w 279140"/>
                <a:gd name="connsiteY14" fmla="*/ 178260 h 282374"/>
                <a:gd name="connsiteX15" fmla="*/ 166188 w 279140"/>
                <a:gd name="connsiteY15" fmla="*/ 178260 h 282374"/>
                <a:gd name="connsiteX16" fmla="*/ 272149 w 279140"/>
                <a:gd name="connsiteY16" fmla="*/ 67598 h 282374"/>
                <a:gd name="connsiteX17" fmla="*/ 268290 w 279140"/>
                <a:gd name="connsiteY17" fmla="*/ 65907 h 282374"/>
                <a:gd name="connsiteX18" fmla="*/ 259198 w 279140"/>
                <a:gd name="connsiteY18" fmla="*/ 57037 h 282374"/>
                <a:gd name="connsiteX19" fmla="*/ 258043 w 279140"/>
                <a:gd name="connsiteY19" fmla="*/ 43426 h 282374"/>
                <a:gd name="connsiteX20" fmla="*/ 261601 w 279140"/>
                <a:gd name="connsiteY20" fmla="*/ 47175 h 282374"/>
                <a:gd name="connsiteX21" fmla="*/ 261410 w 279140"/>
                <a:gd name="connsiteY21" fmla="*/ 42507 h 282374"/>
                <a:gd name="connsiteX22" fmla="*/ 256078 w 279140"/>
                <a:gd name="connsiteY22" fmla="*/ 51477 h 282374"/>
                <a:gd name="connsiteX23" fmla="*/ 255587 w 279140"/>
                <a:gd name="connsiteY23" fmla="*/ 44594 h 282374"/>
                <a:gd name="connsiteX24" fmla="*/ 248566 w 279140"/>
                <a:gd name="connsiteY24" fmla="*/ 33824 h 282374"/>
                <a:gd name="connsiteX0" fmla="*/ 248566 w 272158"/>
                <a:gd name="connsiteY0" fmla="*/ 33824 h 282374"/>
                <a:gd name="connsiteX1" fmla="*/ 205597 w 272158"/>
                <a:gd name="connsiteY1" fmla="*/ 4923 h 282374"/>
                <a:gd name="connsiteX2" fmla="*/ 197327 w 272158"/>
                <a:gd name="connsiteY2" fmla="*/ 3262 h 282374"/>
                <a:gd name="connsiteX3" fmla="*/ 209959 w 272158"/>
                <a:gd name="connsiteY3" fmla="*/ 597 h 282374"/>
                <a:gd name="connsiteX4" fmla="*/ 208140 w 272158"/>
                <a:gd name="connsiteY4" fmla="*/ 6800 h 282374"/>
                <a:gd name="connsiteX5" fmla="*/ 15883 w 272158"/>
                <a:gd name="connsiteY5" fmla="*/ 207025 h 282374"/>
                <a:gd name="connsiteX6" fmla="*/ 16740 w 272158"/>
                <a:gd name="connsiteY6" fmla="*/ 231219 h 282374"/>
                <a:gd name="connsiteX7" fmla="*/ 27885 w 272158"/>
                <a:gd name="connsiteY7" fmla="*/ 246459 h 282374"/>
                <a:gd name="connsiteX8" fmla="*/ 52840 w 272158"/>
                <a:gd name="connsiteY8" fmla="*/ 271129 h 282374"/>
                <a:gd name="connsiteX9" fmla="*/ 76748 w 272158"/>
                <a:gd name="connsiteY9" fmla="*/ 282368 h 282374"/>
                <a:gd name="connsiteX10" fmla="*/ 101894 w 272158"/>
                <a:gd name="connsiteY10" fmla="*/ 252460 h 282374"/>
                <a:gd name="connsiteX11" fmla="*/ 99322 w 272158"/>
                <a:gd name="connsiteY11" fmla="*/ 250174 h 282374"/>
                <a:gd name="connsiteX12" fmla="*/ 99608 w 272158"/>
                <a:gd name="connsiteY12" fmla="*/ 249983 h 282374"/>
                <a:gd name="connsiteX13" fmla="*/ 99417 w 272158"/>
                <a:gd name="connsiteY13" fmla="*/ 249983 h 282374"/>
                <a:gd name="connsiteX14" fmla="*/ 166188 w 272158"/>
                <a:gd name="connsiteY14" fmla="*/ 178260 h 282374"/>
                <a:gd name="connsiteX15" fmla="*/ 166188 w 272158"/>
                <a:gd name="connsiteY15" fmla="*/ 178260 h 282374"/>
                <a:gd name="connsiteX16" fmla="*/ 272149 w 272158"/>
                <a:gd name="connsiteY16" fmla="*/ 67598 h 282374"/>
                <a:gd name="connsiteX17" fmla="*/ 268290 w 272158"/>
                <a:gd name="connsiteY17" fmla="*/ 65907 h 282374"/>
                <a:gd name="connsiteX18" fmla="*/ 259198 w 272158"/>
                <a:gd name="connsiteY18" fmla="*/ 57037 h 282374"/>
                <a:gd name="connsiteX19" fmla="*/ 258043 w 272158"/>
                <a:gd name="connsiteY19" fmla="*/ 43426 h 282374"/>
                <a:gd name="connsiteX20" fmla="*/ 261601 w 272158"/>
                <a:gd name="connsiteY20" fmla="*/ 47175 h 282374"/>
                <a:gd name="connsiteX21" fmla="*/ 261410 w 272158"/>
                <a:gd name="connsiteY21" fmla="*/ 42507 h 282374"/>
                <a:gd name="connsiteX22" fmla="*/ 256078 w 272158"/>
                <a:gd name="connsiteY22" fmla="*/ 51477 h 282374"/>
                <a:gd name="connsiteX23" fmla="*/ 255587 w 272158"/>
                <a:gd name="connsiteY23" fmla="*/ 44594 h 282374"/>
                <a:gd name="connsiteX24" fmla="*/ 248566 w 272158"/>
                <a:gd name="connsiteY24" fmla="*/ 33824 h 28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158" h="282374">
                  <a:moveTo>
                    <a:pt x="248566" y="33824"/>
                  </a:moveTo>
                  <a:cubicBezTo>
                    <a:pt x="241804" y="28299"/>
                    <a:pt x="214137" y="10017"/>
                    <a:pt x="205597" y="4923"/>
                  </a:cubicBezTo>
                  <a:cubicBezTo>
                    <a:pt x="197057" y="-171"/>
                    <a:pt x="196600" y="3983"/>
                    <a:pt x="197327" y="3262"/>
                  </a:cubicBezTo>
                  <a:cubicBezTo>
                    <a:pt x="198054" y="2541"/>
                    <a:pt x="211960" y="-1498"/>
                    <a:pt x="209959" y="597"/>
                  </a:cubicBezTo>
                  <a:cubicBezTo>
                    <a:pt x="201958" y="8217"/>
                    <a:pt x="216141" y="-915"/>
                    <a:pt x="208140" y="6800"/>
                  </a:cubicBezTo>
                  <a:cubicBezTo>
                    <a:pt x="189185" y="25755"/>
                    <a:pt x="47783" y="169622"/>
                    <a:pt x="15883" y="207025"/>
                  </a:cubicBezTo>
                  <a:cubicBezTo>
                    <a:pt x="-16017" y="244428"/>
                    <a:pt x="8644" y="218741"/>
                    <a:pt x="16740" y="231219"/>
                  </a:cubicBezTo>
                  <a:cubicBezTo>
                    <a:pt x="18836" y="237315"/>
                    <a:pt x="23313" y="241982"/>
                    <a:pt x="27885" y="246459"/>
                  </a:cubicBezTo>
                  <a:cubicBezTo>
                    <a:pt x="36171" y="254746"/>
                    <a:pt x="44649" y="262842"/>
                    <a:pt x="52840" y="271129"/>
                  </a:cubicBezTo>
                  <a:cubicBezTo>
                    <a:pt x="59793" y="278272"/>
                    <a:pt x="67509" y="282559"/>
                    <a:pt x="76748" y="282368"/>
                  </a:cubicBezTo>
                  <a:cubicBezTo>
                    <a:pt x="83892" y="271319"/>
                    <a:pt x="92083" y="261127"/>
                    <a:pt x="101894" y="252460"/>
                  </a:cubicBezTo>
                  <a:cubicBezTo>
                    <a:pt x="101322" y="251317"/>
                    <a:pt x="100465" y="250650"/>
                    <a:pt x="99322" y="250174"/>
                  </a:cubicBezTo>
                  <a:cubicBezTo>
                    <a:pt x="99322" y="250174"/>
                    <a:pt x="99513" y="249983"/>
                    <a:pt x="99608" y="249983"/>
                  </a:cubicBezTo>
                  <a:lnTo>
                    <a:pt x="99417" y="249983"/>
                  </a:lnTo>
                  <a:cubicBezTo>
                    <a:pt x="106847" y="241887"/>
                    <a:pt x="162473" y="189690"/>
                    <a:pt x="166188" y="178260"/>
                  </a:cubicBezTo>
                  <a:lnTo>
                    <a:pt x="166188" y="178260"/>
                  </a:lnTo>
                  <a:cubicBezTo>
                    <a:pt x="201508" y="141373"/>
                    <a:pt x="248635" y="96185"/>
                    <a:pt x="272149" y="67598"/>
                  </a:cubicBezTo>
                  <a:cubicBezTo>
                    <a:pt x="272430" y="67256"/>
                    <a:pt x="266194" y="72384"/>
                    <a:pt x="268290" y="65907"/>
                  </a:cubicBezTo>
                  <a:cubicBezTo>
                    <a:pt x="270099" y="66669"/>
                    <a:pt x="255864" y="57227"/>
                    <a:pt x="259198" y="57037"/>
                  </a:cubicBezTo>
                  <a:cubicBezTo>
                    <a:pt x="269199" y="49703"/>
                    <a:pt x="260043" y="60000"/>
                    <a:pt x="258043" y="43426"/>
                  </a:cubicBezTo>
                  <a:lnTo>
                    <a:pt x="261601" y="47175"/>
                  </a:lnTo>
                  <a:cubicBezTo>
                    <a:pt x="261791" y="45651"/>
                    <a:pt x="261410" y="44031"/>
                    <a:pt x="261410" y="42507"/>
                  </a:cubicBezTo>
                  <a:lnTo>
                    <a:pt x="256078" y="51477"/>
                  </a:lnTo>
                  <a:cubicBezTo>
                    <a:pt x="244648" y="37095"/>
                    <a:pt x="269684" y="55929"/>
                    <a:pt x="255587" y="44594"/>
                  </a:cubicBezTo>
                  <a:lnTo>
                    <a:pt x="248566" y="33824"/>
                  </a:lnTo>
                  <a:close/>
                </a:path>
              </a:pathLst>
            </a:custGeom>
            <a:solidFill>
              <a:schemeClr val="tx1">
                <a:lumMod val="10000"/>
                <a:lumOff val="90000"/>
                <a:alpha val="97000"/>
              </a:schemeClr>
            </a:solidFill>
            <a:ln w="9525" cap="flat">
              <a:noFill/>
              <a:prstDash val="solid"/>
              <a:miter/>
            </a:ln>
          </p:spPr>
          <p:txBody>
            <a:bodyPr rtlCol="0" anchor="ctr"/>
            <a:lstStyle/>
            <a:p>
              <a:endParaRPr lang="en-NZ"/>
            </a:p>
          </p:txBody>
        </p:sp>
      </p:grpSp>
      <p:grpSp>
        <p:nvGrpSpPr>
          <p:cNvPr id="23" name="Group 22">
            <a:extLst>
              <a:ext uri="{FF2B5EF4-FFF2-40B4-BE49-F238E27FC236}">
                <a16:creationId xmlns:a16="http://schemas.microsoft.com/office/drawing/2014/main" id="{01E4A014-3822-9AEE-7C6B-FD437381FA4B}"/>
              </a:ext>
            </a:extLst>
          </p:cNvPr>
          <p:cNvGrpSpPr/>
          <p:nvPr/>
        </p:nvGrpSpPr>
        <p:grpSpPr>
          <a:xfrm rot="280029">
            <a:off x="7189439" y="5418728"/>
            <a:ext cx="158293" cy="785060"/>
            <a:chOff x="4910098" y="3224287"/>
            <a:chExt cx="82532" cy="409321"/>
          </a:xfrm>
          <a:solidFill>
            <a:schemeClr val="tx1">
              <a:lumMod val="10000"/>
              <a:lumOff val="90000"/>
            </a:schemeClr>
          </a:solidFill>
        </p:grpSpPr>
        <p:sp>
          <p:nvSpPr>
            <p:cNvPr id="24" name="Free-form: Shape 23">
              <a:extLst>
                <a:ext uri="{FF2B5EF4-FFF2-40B4-BE49-F238E27FC236}">
                  <a16:creationId xmlns:a16="http://schemas.microsoft.com/office/drawing/2014/main" id="{EEBE5C18-B306-BA05-5F20-6FAA6763CFBE}"/>
                </a:ext>
              </a:extLst>
            </p:cNvPr>
            <p:cNvSpPr/>
            <p:nvPr/>
          </p:nvSpPr>
          <p:spPr>
            <a:xfrm>
              <a:off x="4910098" y="3224287"/>
              <a:ext cx="82532" cy="274306"/>
            </a:xfrm>
            <a:custGeom>
              <a:avLst/>
              <a:gdLst>
                <a:gd name="connsiteX0" fmla="*/ 3372 w 82532"/>
                <a:gd name="connsiteY0" fmla="*/ 5640 h 274306"/>
                <a:gd name="connsiteX1" fmla="*/ 38 w 82532"/>
                <a:gd name="connsiteY1" fmla="*/ 18498 h 274306"/>
                <a:gd name="connsiteX2" fmla="*/ 1753 w 82532"/>
                <a:gd name="connsiteY2" fmla="*/ 82316 h 274306"/>
                <a:gd name="connsiteX3" fmla="*/ 5658 w 82532"/>
                <a:gd name="connsiteY3" fmla="*/ 105557 h 274306"/>
                <a:gd name="connsiteX4" fmla="*/ 8611 w 82532"/>
                <a:gd name="connsiteY4" fmla="*/ 258909 h 274306"/>
                <a:gd name="connsiteX5" fmla="*/ 8992 w 82532"/>
                <a:gd name="connsiteY5" fmla="*/ 265767 h 274306"/>
                <a:gd name="connsiteX6" fmla="*/ 18612 w 82532"/>
                <a:gd name="connsiteY6" fmla="*/ 270720 h 274306"/>
                <a:gd name="connsiteX7" fmla="*/ 52616 w 82532"/>
                <a:gd name="connsiteY7" fmla="*/ 274149 h 274306"/>
                <a:gd name="connsiteX8" fmla="*/ 81477 w 82532"/>
                <a:gd name="connsiteY8" fmla="*/ 263958 h 274306"/>
                <a:gd name="connsiteX9" fmla="*/ 81477 w 82532"/>
                <a:gd name="connsiteY9" fmla="*/ 257862 h 274306"/>
                <a:gd name="connsiteX10" fmla="*/ 81191 w 82532"/>
                <a:gd name="connsiteY10" fmla="*/ 186519 h 274306"/>
                <a:gd name="connsiteX11" fmla="*/ 82430 w 82532"/>
                <a:gd name="connsiteY11" fmla="*/ 149658 h 274306"/>
                <a:gd name="connsiteX12" fmla="*/ 79096 w 82532"/>
                <a:gd name="connsiteY12" fmla="*/ 24880 h 274306"/>
                <a:gd name="connsiteX13" fmla="*/ 80144 w 82532"/>
                <a:gd name="connsiteY13" fmla="*/ 18022 h 274306"/>
                <a:gd name="connsiteX14" fmla="*/ 69095 w 82532"/>
                <a:gd name="connsiteY14" fmla="*/ 6402 h 274306"/>
                <a:gd name="connsiteX15" fmla="*/ 63189 w 82532"/>
                <a:gd name="connsiteY15" fmla="*/ 4592 h 274306"/>
                <a:gd name="connsiteX16" fmla="*/ 59760 w 82532"/>
                <a:gd name="connsiteY16" fmla="*/ 4973 h 274306"/>
                <a:gd name="connsiteX17" fmla="*/ 26327 w 82532"/>
                <a:gd name="connsiteY17" fmla="*/ 687 h 274306"/>
                <a:gd name="connsiteX18" fmla="*/ 26327 w 82532"/>
                <a:gd name="connsiteY18" fmla="*/ 687 h 274306"/>
                <a:gd name="connsiteX19" fmla="*/ 24613 w 82532"/>
                <a:gd name="connsiteY19" fmla="*/ 401 h 274306"/>
                <a:gd name="connsiteX20" fmla="*/ 3372 w 82532"/>
                <a:gd name="connsiteY20" fmla="*/ 5640 h 27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532" h="274306">
                  <a:moveTo>
                    <a:pt x="3372" y="5640"/>
                  </a:moveTo>
                  <a:cubicBezTo>
                    <a:pt x="1086" y="9926"/>
                    <a:pt x="-247" y="14117"/>
                    <a:pt x="38" y="18498"/>
                  </a:cubicBezTo>
                  <a:cubicBezTo>
                    <a:pt x="324" y="22499"/>
                    <a:pt x="1658" y="78315"/>
                    <a:pt x="1753" y="82316"/>
                  </a:cubicBezTo>
                  <a:cubicBezTo>
                    <a:pt x="2991" y="86031"/>
                    <a:pt x="5372" y="101747"/>
                    <a:pt x="5658" y="105557"/>
                  </a:cubicBezTo>
                  <a:cubicBezTo>
                    <a:pt x="6420" y="115463"/>
                    <a:pt x="10516" y="248908"/>
                    <a:pt x="8611" y="258909"/>
                  </a:cubicBezTo>
                  <a:cubicBezTo>
                    <a:pt x="8135" y="261195"/>
                    <a:pt x="8611" y="263481"/>
                    <a:pt x="8992" y="265767"/>
                  </a:cubicBezTo>
                  <a:cubicBezTo>
                    <a:pt x="9468" y="268244"/>
                    <a:pt x="12897" y="270054"/>
                    <a:pt x="18612" y="270720"/>
                  </a:cubicBezTo>
                  <a:cubicBezTo>
                    <a:pt x="29852" y="272054"/>
                    <a:pt x="41091" y="273578"/>
                    <a:pt x="52616" y="274149"/>
                  </a:cubicBezTo>
                  <a:cubicBezTo>
                    <a:pt x="74810" y="275197"/>
                    <a:pt x="82144" y="270911"/>
                    <a:pt x="81477" y="263958"/>
                  </a:cubicBezTo>
                  <a:cubicBezTo>
                    <a:pt x="81287" y="261957"/>
                    <a:pt x="81287" y="259862"/>
                    <a:pt x="81477" y="257862"/>
                  </a:cubicBezTo>
                  <a:cubicBezTo>
                    <a:pt x="81763" y="255290"/>
                    <a:pt x="80144" y="188996"/>
                    <a:pt x="81191" y="186519"/>
                  </a:cubicBezTo>
                  <a:cubicBezTo>
                    <a:pt x="82906" y="182138"/>
                    <a:pt x="82525" y="153944"/>
                    <a:pt x="82430" y="149658"/>
                  </a:cubicBezTo>
                  <a:cubicBezTo>
                    <a:pt x="82049" y="141276"/>
                    <a:pt x="79191" y="33262"/>
                    <a:pt x="79096" y="24880"/>
                  </a:cubicBezTo>
                  <a:cubicBezTo>
                    <a:pt x="79096" y="22594"/>
                    <a:pt x="78715" y="20213"/>
                    <a:pt x="80144" y="18022"/>
                  </a:cubicBezTo>
                  <a:cubicBezTo>
                    <a:pt x="83668" y="12783"/>
                    <a:pt x="79763" y="9069"/>
                    <a:pt x="69095" y="6402"/>
                  </a:cubicBezTo>
                  <a:cubicBezTo>
                    <a:pt x="66999" y="5925"/>
                    <a:pt x="65189" y="5259"/>
                    <a:pt x="63189" y="4592"/>
                  </a:cubicBezTo>
                  <a:cubicBezTo>
                    <a:pt x="62046" y="4687"/>
                    <a:pt x="60903" y="4878"/>
                    <a:pt x="59760" y="4973"/>
                  </a:cubicBezTo>
                  <a:cubicBezTo>
                    <a:pt x="48997" y="3163"/>
                    <a:pt x="38424" y="1068"/>
                    <a:pt x="26327" y="687"/>
                  </a:cubicBezTo>
                  <a:cubicBezTo>
                    <a:pt x="26327" y="687"/>
                    <a:pt x="26327" y="687"/>
                    <a:pt x="26327" y="687"/>
                  </a:cubicBezTo>
                  <a:cubicBezTo>
                    <a:pt x="25756" y="687"/>
                    <a:pt x="25184" y="496"/>
                    <a:pt x="24613" y="401"/>
                  </a:cubicBezTo>
                  <a:cubicBezTo>
                    <a:pt x="9754" y="-647"/>
                    <a:pt x="6515" y="115"/>
                    <a:pt x="3372" y="5640"/>
                  </a:cubicBezTo>
                  <a:close/>
                </a:path>
              </a:pathLst>
            </a:custGeom>
            <a:grpFill/>
            <a:ln w="9525" cap="flat">
              <a:noFill/>
              <a:prstDash val="solid"/>
              <a:miter/>
            </a:ln>
          </p:spPr>
          <p:txBody>
            <a:bodyPr rtlCol="0" anchor="ctr"/>
            <a:lstStyle/>
            <a:p>
              <a:endParaRPr lang="en-NZ"/>
            </a:p>
          </p:txBody>
        </p:sp>
        <p:sp>
          <p:nvSpPr>
            <p:cNvPr id="25" name="Free-form: Shape 24">
              <a:extLst>
                <a:ext uri="{FF2B5EF4-FFF2-40B4-BE49-F238E27FC236}">
                  <a16:creationId xmlns:a16="http://schemas.microsoft.com/office/drawing/2014/main" id="{24DA9636-ACC8-2672-BA47-6388C1AC7F8C}"/>
                </a:ext>
              </a:extLst>
            </p:cNvPr>
            <p:cNvSpPr/>
            <p:nvPr/>
          </p:nvSpPr>
          <p:spPr>
            <a:xfrm>
              <a:off x="4910132" y="3555894"/>
              <a:ext cx="81347" cy="77714"/>
            </a:xfrm>
            <a:custGeom>
              <a:avLst/>
              <a:gdLst>
                <a:gd name="connsiteX0" fmla="*/ 3720 w 81347"/>
                <a:gd name="connsiteY0" fmla="*/ 1407 h 77714"/>
                <a:gd name="connsiteX1" fmla="*/ 5 w 81347"/>
                <a:gd name="connsiteY1" fmla="*/ 5027 h 77714"/>
                <a:gd name="connsiteX2" fmla="*/ 5 w 81347"/>
                <a:gd name="connsiteY2" fmla="*/ 23029 h 77714"/>
                <a:gd name="connsiteX3" fmla="*/ 3339 w 81347"/>
                <a:gd name="connsiteY3" fmla="*/ 29601 h 77714"/>
                <a:gd name="connsiteX4" fmla="*/ 2291 w 81347"/>
                <a:gd name="connsiteY4" fmla="*/ 72940 h 77714"/>
                <a:gd name="connsiteX5" fmla="*/ 2481 w 81347"/>
                <a:gd name="connsiteY5" fmla="*/ 74845 h 77714"/>
                <a:gd name="connsiteX6" fmla="*/ 12006 w 81347"/>
                <a:gd name="connsiteY6" fmla="*/ 76369 h 77714"/>
                <a:gd name="connsiteX7" fmla="*/ 45915 w 81347"/>
                <a:gd name="connsiteY7" fmla="*/ 77607 h 77714"/>
                <a:gd name="connsiteX8" fmla="*/ 74967 w 81347"/>
                <a:gd name="connsiteY8" fmla="*/ 74940 h 77714"/>
                <a:gd name="connsiteX9" fmla="*/ 75062 w 81347"/>
                <a:gd name="connsiteY9" fmla="*/ 73226 h 77714"/>
                <a:gd name="connsiteX10" fmla="*/ 76586 w 81347"/>
                <a:gd name="connsiteY10" fmla="*/ 53033 h 77714"/>
                <a:gd name="connsiteX11" fmla="*/ 78777 w 81347"/>
                <a:gd name="connsiteY11" fmla="*/ 42650 h 77714"/>
                <a:gd name="connsiteX12" fmla="*/ 78777 w 81347"/>
                <a:gd name="connsiteY12" fmla="*/ 7408 h 77714"/>
                <a:gd name="connsiteX13" fmla="*/ 80015 w 81347"/>
                <a:gd name="connsiteY13" fmla="*/ 5503 h 77714"/>
                <a:gd name="connsiteX14" fmla="*/ 69252 w 81347"/>
                <a:gd name="connsiteY14" fmla="*/ 2169 h 77714"/>
                <a:gd name="connsiteX15" fmla="*/ 63441 w 81347"/>
                <a:gd name="connsiteY15" fmla="*/ 1598 h 77714"/>
                <a:gd name="connsiteX16" fmla="*/ 60012 w 81347"/>
                <a:gd name="connsiteY16" fmla="*/ 1598 h 77714"/>
                <a:gd name="connsiteX17" fmla="*/ 26675 w 81347"/>
                <a:gd name="connsiteY17" fmla="*/ 169 h 77714"/>
                <a:gd name="connsiteX18" fmla="*/ 26675 w 81347"/>
                <a:gd name="connsiteY18" fmla="*/ 169 h 77714"/>
                <a:gd name="connsiteX19" fmla="*/ 24960 w 81347"/>
                <a:gd name="connsiteY19" fmla="*/ 169 h 77714"/>
                <a:gd name="connsiteX20" fmla="*/ 3720 w 81347"/>
                <a:gd name="connsiteY20" fmla="*/ 1502 h 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347" h="77714">
                  <a:moveTo>
                    <a:pt x="3720" y="1407"/>
                  </a:moveTo>
                  <a:cubicBezTo>
                    <a:pt x="1243" y="2550"/>
                    <a:pt x="-90" y="3788"/>
                    <a:pt x="5" y="5027"/>
                  </a:cubicBezTo>
                  <a:cubicBezTo>
                    <a:pt x="195" y="6170"/>
                    <a:pt x="5" y="21981"/>
                    <a:pt x="5" y="23029"/>
                  </a:cubicBezTo>
                  <a:cubicBezTo>
                    <a:pt x="1148" y="24077"/>
                    <a:pt x="3148" y="28553"/>
                    <a:pt x="3339" y="29601"/>
                  </a:cubicBezTo>
                  <a:cubicBezTo>
                    <a:pt x="3910" y="32363"/>
                    <a:pt x="4482" y="70082"/>
                    <a:pt x="2291" y="72940"/>
                  </a:cubicBezTo>
                  <a:cubicBezTo>
                    <a:pt x="1815" y="73607"/>
                    <a:pt x="2100" y="74273"/>
                    <a:pt x="2481" y="74845"/>
                  </a:cubicBezTo>
                  <a:cubicBezTo>
                    <a:pt x="2958" y="75512"/>
                    <a:pt x="6196" y="76083"/>
                    <a:pt x="12006" y="76369"/>
                  </a:cubicBezTo>
                  <a:cubicBezTo>
                    <a:pt x="23151" y="76845"/>
                    <a:pt x="34390" y="77321"/>
                    <a:pt x="45915" y="77607"/>
                  </a:cubicBezTo>
                  <a:cubicBezTo>
                    <a:pt x="68013" y="78083"/>
                    <a:pt x="75538" y="76940"/>
                    <a:pt x="74967" y="74940"/>
                  </a:cubicBezTo>
                  <a:cubicBezTo>
                    <a:pt x="74776" y="74369"/>
                    <a:pt x="74871" y="73797"/>
                    <a:pt x="75062" y="73226"/>
                  </a:cubicBezTo>
                  <a:cubicBezTo>
                    <a:pt x="75348" y="72464"/>
                    <a:pt x="75538" y="53795"/>
                    <a:pt x="76586" y="53033"/>
                  </a:cubicBezTo>
                  <a:cubicBezTo>
                    <a:pt x="78396" y="51794"/>
                    <a:pt x="78777" y="43889"/>
                    <a:pt x="78777" y="42650"/>
                  </a:cubicBezTo>
                  <a:cubicBezTo>
                    <a:pt x="78681" y="40269"/>
                    <a:pt x="78586" y="9789"/>
                    <a:pt x="78777" y="7408"/>
                  </a:cubicBezTo>
                  <a:cubicBezTo>
                    <a:pt x="78777" y="6741"/>
                    <a:pt x="78491" y="6074"/>
                    <a:pt x="80015" y="5503"/>
                  </a:cubicBezTo>
                  <a:cubicBezTo>
                    <a:pt x="83634" y="4074"/>
                    <a:pt x="79824" y="2931"/>
                    <a:pt x="69252" y="2169"/>
                  </a:cubicBezTo>
                  <a:cubicBezTo>
                    <a:pt x="67156" y="1979"/>
                    <a:pt x="65346" y="1788"/>
                    <a:pt x="63441" y="1598"/>
                  </a:cubicBezTo>
                  <a:cubicBezTo>
                    <a:pt x="62298" y="1598"/>
                    <a:pt x="61155" y="1598"/>
                    <a:pt x="60012" y="1598"/>
                  </a:cubicBezTo>
                  <a:cubicBezTo>
                    <a:pt x="49249" y="1026"/>
                    <a:pt x="38772" y="359"/>
                    <a:pt x="26675" y="169"/>
                  </a:cubicBezTo>
                  <a:lnTo>
                    <a:pt x="26675" y="169"/>
                  </a:lnTo>
                  <a:cubicBezTo>
                    <a:pt x="26103" y="169"/>
                    <a:pt x="25627" y="169"/>
                    <a:pt x="24960" y="169"/>
                  </a:cubicBezTo>
                  <a:cubicBezTo>
                    <a:pt x="10197" y="-212"/>
                    <a:pt x="6863" y="-22"/>
                    <a:pt x="3720" y="1502"/>
                  </a:cubicBezTo>
                  <a:close/>
                </a:path>
              </a:pathLst>
            </a:custGeom>
            <a:grpFill/>
            <a:ln w="9525" cap="flat">
              <a:noFill/>
              <a:prstDash val="solid"/>
              <a:miter/>
            </a:ln>
          </p:spPr>
          <p:txBody>
            <a:bodyPr rtlCol="0" anchor="ctr"/>
            <a:lstStyle/>
            <a:p>
              <a:endParaRPr lang="en-NZ"/>
            </a:p>
          </p:txBody>
        </p:sp>
      </p:grpSp>
      <p:grpSp>
        <p:nvGrpSpPr>
          <p:cNvPr id="26" name="Group 25">
            <a:extLst>
              <a:ext uri="{FF2B5EF4-FFF2-40B4-BE49-F238E27FC236}">
                <a16:creationId xmlns:a16="http://schemas.microsoft.com/office/drawing/2014/main" id="{2DA2D472-97A6-1779-C040-2BAECB79C097}"/>
              </a:ext>
            </a:extLst>
          </p:cNvPr>
          <p:cNvGrpSpPr/>
          <p:nvPr/>
        </p:nvGrpSpPr>
        <p:grpSpPr>
          <a:xfrm>
            <a:off x="7301880" y="5468978"/>
            <a:ext cx="1695724" cy="833115"/>
            <a:chOff x="3130522" y="4722822"/>
            <a:chExt cx="2431222" cy="1029109"/>
          </a:xfrm>
        </p:grpSpPr>
        <p:sp>
          <p:nvSpPr>
            <p:cNvPr id="27" name="Free-form: Shape 26">
              <a:extLst>
                <a:ext uri="{FF2B5EF4-FFF2-40B4-BE49-F238E27FC236}">
                  <a16:creationId xmlns:a16="http://schemas.microsoft.com/office/drawing/2014/main" id="{BFF6DA9B-D147-C5F6-39C1-B7DF74574709}"/>
                </a:ext>
              </a:extLst>
            </p:cNvPr>
            <p:cNvSpPr/>
            <p:nvPr/>
          </p:nvSpPr>
          <p:spPr>
            <a:xfrm rot="20480365">
              <a:off x="4955794" y="4831279"/>
              <a:ext cx="605950" cy="866046"/>
            </a:xfrm>
            <a:custGeom>
              <a:avLst/>
              <a:gdLst>
                <a:gd name="connsiteX0" fmla="*/ 489829 w 605949"/>
                <a:gd name="connsiteY0" fmla="*/ 20771 h 866046"/>
                <a:gd name="connsiteX1" fmla="*/ 479123 w 605949"/>
                <a:gd name="connsiteY1" fmla="*/ 13062 h 866046"/>
                <a:gd name="connsiteX2" fmla="*/ 436938 w 605949"/>
                <a:gd name="connsiteY2" fmla="*/ 0 h 866046"/>
                <a:gd name="connsiteX3" fmla="*/ 416167 w 605949"/>
                <a:gd name="connsiteY3" fmla="*/ 5996 h 866046"/>
                <a:gd name="connsiteX4" fmla="*/ 364132 w 605949"/>
                <a:gd name="connsiteY4" fmla="*/ 108566 h 866046"/>
                <a:gd name="connsiteX5" fmla="*/ 295823 w 605949"/>
                <a:gd name="connsiteY5" fmla="*/ 233193 h 866046"/>
                <a:gd name="connsiteX6" fmla="*/ 295823 w 605949"/>
                <a:gd name="connsiteY6" fmla="*/ 233193 h 866046"/>
                <a:gd name="connsiteX7" fmla="*/ 242504 w 605949"/>
                <a:gd name="connsiteY7" fmla="*/ 319703 h 866046"/>
                <a:gd name="connsiteX8" fmla="*/ 217878 w 605949"/>
                <a:gd name="connsiteY8" fmla="*/ 361459 h 866046"/>
                <a:gd name="connsiteX9" fmla="*/ 196893 w 605949"/>
                <a:gd name="connsiteY9" fmla="*/ 408783 h 866046"/>
                <a:gd name="connsiteX10" fmla="*/ 170555 w 605949"/>
                <a:gd name="connsiteY10" fmla="*/ 450111 h 866046"/>
                <a:gd name="connsiteX11" fmla="*/ 149569 w 605949"/>
                <a:gd name="connsiteY11" fmla="*/ 496364 h 866046"/>
                <a:gd name="connsiteX12" fmla="*/ 117021 w 605949"/>
                <a:gd name="connsiteY12" fmla="*/ 536193 h 866046"/>
                <a:gd name="connsiteX13" fmla="*/ 85971 w 605949"/>
                <a:gd name="connsiteY13" fmla="*/ 573238 h 866046"/>
                <a:gd name="connsiteX14" fmla="*/ 84687 w 605949"/>
                <a:gd name="connsiteY14" fmla="*/ 572168 h 866046"/>
                <a:gd name="connsiteX15" fmla="*/ 85971 w 605949"/>
                <a:gd name="connsiteY15" fmla="*/ 573238 h 866046"/>
                <a:gd name="connsiteX16" fmla="*/ 78691 w 605949"/>
                <a:gd name="connsiteY16" fmla="*/ 610069 h 866046"/>
                <a:gd name="connsiteX17" fmla="*/ 64986 w 605949"/>
                <a:gd name="connsiteY17" fmla="*/ 647329 h 866046"/>
                <a:gd name="connsiteX18" fmla="*/ 45500 w 605949"/>
                <a:gd name="connsiteY18" fmla="*/ 684374 h 866046"/>
                <a:gd name="connsiteX19" fmla="*/ 33294 w 605949"/>
                <a:gd name="connsiteY19" fmla="*/ 703218 h 866046"/>
                <a:gd name="connsiteX20" fmla="*/ 31367 w 605949"/>
                <a:gd name="connsiteY20" fmla="*/ 711783 h 866046"/>
                <a:gd name="connsiteX21" fmla="*/ 36292 w 605949"/>
                <a:gd name="connsiteY21" fmla="*/ 721205 h 866046"/>
                <a:gd name="connsiteX22" fmla="*/ 19376 w 605949"/>
                <a:gd name="connsiteY22" fmla="*/ 726345 h 866046"/>
                <a:gd name="connsiteX23" fmla="*/ 5028 w 605949"/>
                <a:gd name="connsiteY23" fmla="*/ 742190 h 866046"/>
                <a:gd name="connsiteX24" fmla="*/ 32652 w 605949"/>
                <a:gd name="connsiteY24" fmla="*/ 786516 h 866046"/>
                <a:gd name="connsiteX25" fmla="*/ 117021 w 605949"/>
                <a:gd name="connsiteY25" fmla="*/ 842405 h 866046"/>
                <a:gd name="connsiteX26" fmla="*/ 152567 w 605949"/>
                <a:gd name="connsiteY26" fmla="*/ 863391 h 866046"/>
                <a:gd name="connsiteX27" fmla="*/ 175908 w 605949"/>
                <a:gd name="connsiteY27" fmla="*/ 863391 h 866046"/>
                <a:gd name="connsiteX28" fmla="*/ 175908 w 605949"/>
                <a:gd name="connsiteY28" fmla="*/ 863391 h 866046"/>
                <a:gd name="connsiteX29" fmla="*/ 261348 w 605949"/>
                <a:gd name="connsiteY29" fmla="*/ 723347 h 866046"/>
                <a:gd name="connsiteX30" fmla="*/ 346573 w 605949"/>
                <a:gd name="connsiteY30" fmla="*/ 576450 h 866046"/>
                <a:gd name="connsiteX31" fmla="*/ 386402 w 605949"/>
                <a:gd name="connsiteY31" fmla="*/ 500861 h 866046"/>
                <a:gd name="connsiteX32" fmla="*/ 426874 w 605949"/>
                <a:gd name="connsiteY32" fmla="*/ 426128 h 866046"/>
                <a:gd name="connsiteX33" fmla="*/ 520022 w 605949"/>
                <a:gd name="connsiteY33" fmla="*/ 279017 h 866046"/>
                <a:gd name="connsiteX34" fmla="*/ 560922 w 605949"/>
                <a:gd name="connsiteY34" fmla="*/ 194648 h 866046"/>
                <a:gd name="connsiteX35" fmla="*/ 585119 w 605949"/>
                <a:gd name="connsiteY35" fmla="*/ 156961 h 866046"/>
                <a:gd name="connsiteX36" fmla="*/ 598610 w 605949"/>
                <a:gd name="connsiteY36" fmla="*/ 120558 h 866046"/>
                <a:gd name="connsiteX37" fmla="*/ 599680 w 605949"/>
                <a:gd name="connsiteY37" fmla="*/ 118845 h 866046"/>
                <a:gd name="connsiteX38" fmla="*/ 592828 w 605949"/>
                <a:gd name="connsiteY38" fmla="*/ 97860 h 866046"/>
                <a:gd name="connsiteX39" fmla="*/ 582764 w 605949"/>
                <a:gd name="connsiteY39" fmla="*/ 71307 h 866046"/>
                <a:gd name="connsiteX40" fmla="*/ 513170 w 605949"/>
                <a:gd name="connsiteY40" fmla="*/ 31050 h 866046"/>
                <a:gd name="connsiteX41" fmla="*/ 489829 w 605949"/>
                <a:gd name="connsiteY41" fmla="*/ 20343 h 8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5949" h="866046">
                  <a:moveTo>
                    <a:pt x="489829" y="20771"/>
                  </a:moveTo>
                  <a:cubicBezTo>
                    <a:pt x="486403" y="18201"/>
                    <a:pt x="482977" y="15632"/>
                    <a:pt x="479123" y="13062"/>
                  </a:cubicBezTo>
                  <a:cubicBezTo>
                    <a:pt x="464133" y="7923"/>
                    <a:pt x="449572" y="3426"/>
                    <a:pt x="436938" y="0"/>
                  </a:cubicBezTo>
                  <a:cubicBezTo>
                    <a:pt x="430514" y="2570"/>
                    <a:pt x="423662" y="4711"/>
                    <a:pt x="416167" y="5996"/>
                  </a:cubicBezTo>
                  <a:cubicBezTo>
                    <a:pt x="397323" y="39401"/>
                    <a:pt x="380407" y="73662"/>
                    <a:pt x="364132" y="108566"/>
                  </a:cubicBezTo>
                  <a:cubicBezTo>
                    <a:pt x="344004" y="151821"/>
                    <a:pt x="319592" y="191865"/>
                    <a:pt x="295823" y="233193"/>
                  </a:cubicBezTo>
                  <a:cubicBezTo>
                    <a:pt x="295823" y="233193"/>
                    <a:pt x="295823" y="233193"/>
                    <a:pt x="295823" y="233193"/>
                  </a:cubicBezTo>
                  <a:cubicBezTo>
                    <a:pt x="275052" y="260174"/>
                    <a:pt x="258136" y="289510"/>
                    <a:pt x="242504" y="319703"/>
                  </a:cubicBezTo>
                  <a:cubicBezTo>
                    <a:pt x="235009" y="334050"/>
                    <a:pt x="226872" y="347969"/>
                    <a:pt x="217878" y="361459"/>
                  </a:cubicBezTo>
                  <a:cubicBezTo>
                    <a:pt x="208456" y="375592"/>
                    <a:pt x="204816" y="393579"/>
                    <a:pt x="196893" y="408783"/>
                  </a:cubicBezTo>
                  <a:cubicBezTo>
                    <a:pt x="189398" y="423344"/>
                    <a:pt x="178692" y="435978"/>
                    <a:pt x="170555" y="450111"/>
                  </a:cubicBezTo>
                  <a:cubicBezTo>
                    <a:pt x="162203" y="464672"/>
                    <a:pt x="158777" y="482017"/>
                    <a:pt x="149569" y="496364"/>
                  </a:cubicBezTo>
                  <a:cubicBezTo>
                    <a:pt x="140576" y="510497"/>
                    <a:pt x="132224" y="525915"/>
                    <a:pt x="117021" y="536193"/>
                  </a:cubicBezTo>
                  <a:cubicBezTo>
                    <a:pt x="102674" y="545829"/>
                    <a:pt x="92395" y="558677"/>
                    <a:pt x="85971" y="573238"/>
                  </a:cubicBezTo>
                  <a:cubicBezTo>
                    <a:pt x="85543" y="572810"/>
                    <a:pt x="85115" y="572596"/>
                    <a:pt x="84687" y="572168"/>
                  </a:cubicBezTo>
                  <a:cubicBezTo>
                    <a:pt x="85115" y="572596"/>
                    <a:pt x="85543" y="572810"/>
                    <a:pt x="85971" y="573238"/>
                  </a:cubicBezTo>
                  <a:cubicBezTo>
                    <a:pt x="80832" y="584373"/>
                    <a:pt x="81046" y="597436"/>
                    <a:pt x="78691" y="610069"/>
                  </a:cubicBezTo>
                  <a:cubicBezTo>
                    <a:pt x="76335" y="623560"/>
                    <a:pt x="70340" y="635337"/>
                    <a:pt x="64986" y="647329"/>
                  </a:cubicBezTo>
                  <a:cubicBezTo>
                    <a:pt x="59205" y="659963"/>
                    <a:pt x="52781" y="672597"/>
                    <a:pt x="45500" y="684374"/>
                  </a:cubicBezTo>
                  <a:cubicBezTo>
                    <a:pt x="41646" y="690584"/>
                    <a:pt x="36292" y="696366"/>
                    <a:pt x="33294" y="703218"/>
                  </a:cubicBezTo>
                  <a:cubicBezTo>
                    <a:pt x="32224" y="705788"/>
                    <a:pt x="30511" y="708357"/>
                    <a:pt x="31367" y="711783"/>
                  </a:cubicBezTo>
                  <a:cubicBezTo>
                    <a:pt x="31795" y="713496"/>
                    <a:pt x="36506" y="720563"/>
                    <a:pt x="36292" y="721205"/>
                  </a:cubicBezTo>
                  <a:cubicBezTo>
                    <a:pt x="35436" y="723775"/>
                    <a:pt x="22373" y="724203"/>
                    <a:pt x="19376" y="726345"/>
                  </a:cubicBezTo>
                  <a:cubicBezTo>
                    <a:pt x="13166" y="730627"/>
                    <a:pt x="9525" y="736837"/>
                    <a:pt x="5028" y="742190"/>
                  </a:cubicBezTo>
                  <a:cubicBezTo>
                    <a:pt x="-5678" y="754824"/>
                    <a:pt x="-539" y="763818"/>
                    <a:pt x="32652" y="786516"/>
                  </a:cubicBezTo>
                  <a:cubicBezTo>
                    <a:pt x="60275" y="805360"/>
                    <a:pt x="88969" y="823776"/>
                    <a:pt x="117021" y="842405"/>
                  </a:cubicBezTo>
                  <a:cubicBezTo>
                    <a:pt x="129227" y="850543"/>
                    <a:pt x="140576" y="859322"/>
                    <a:pt x="152567" y="863391"/>
                  </a:cubicBezTo>
                  <a:cubicBezTo>
                    <a:pt x="162203" y="866603"/>
                    <a:pt x="173124" y="867245"/>
                    <a:pt x="175908" y="863391"/>
                  </a:cubicBezTo>
                  <a:lnTo>
                    <a:pt x="175908" y="863391"/>
                  </a:lnTo>
                  <a:cubicBezTo>
                    <a:pt x="211240" y="820778"/>
                    <a:pt x="237579" y="772598"/>
                    <a:pt x="261348" y="723347"/>
                  </a:cubicBezTo>
                  <a:cubicBezTo>
                    <a:pt x="285973" y="672168"/>
                    <a:pt x="315738" y="623988"/>
                    <a:pt x="346573" y="576450"/>
                  </a:cubicBezTo>
                  <a:cubicBezTo>
                    <a:pt x="361991" y="552467"/>
                    <a:pt x="371199" y="525272"/>
                    <a:pt x="386402" y="500861"/>
                  </a:cubicBezTo>
                  <a:cubicBezTo>
                    <a:pt x="401392" y="476664"/>
                    <a:pt x="411456" y="449897"/>
                    <a:pt x="426874" y="426128"/>
                  </a:cubicBezTo>
                  <a:cubicBezTo>
                    <a:pt x="458351" y="377305"/>
                    <a:pt x="493470" y="330838"/>
                    <a:pt x="520022" y="279017"/>
                  </a:cubicBezTo>
                  <a:cubicBezTo>
                    <a:pt x="534155" y="251180"/>
                    <a:pt x="545932" y="222058"/>
                    <a:pt x="560922" y="194648"/>
                  </a:cubicBezTo>
                  <a:cubicBezTo>
                    <a:pt x="567988" y="181800"/>
                    <a:pt x="574412" y="167453"/>
                    <a:pt x="585119" y="156961"/>
                  </a:cubicBezTo>
                  <a:cubicBezTo>
                    <a:pt x="592400" y="149894"/>
                    <a:pt x="618524" y="141115"/>
                    <a:pt x="598610" y="120558"/>
                  </a:cubicBezTo>
                  <a:cubicBezTo>
                    <a:pt x="599038" y="119915"/>
                    <a:pt x="599466" y="119487"/>
                    <a:pt x="599680" y="118845"/>
                  </a:cubicBezTo>
                  <a:cubicBezTo>
                    <a:pt x="594969" y="112849"/>
                    <a:pt x="592186" y="105782"/>
                    <a:pt x="592828" y="97860"/>
                  </a:cubicBezTo>
                  <a:cubicBezTo>
                    <a:pt x="593470" y="88652"/>
                    <a:pt x="589616" y="79872"/>
                    <a:pt x="582764" y="71307"/>
                  </a:cubicBezTo>
                  <a:lnTo>
                    <a:pt x="513170" y="31050"/>
                  </a:lnTo>
                  <a:cubicBezTo>
                    <a:pt x="505033" y="29551"/>
                    <a:pt x="496682" y="25696"/>
                    <a:pt x="489829" y="20343"/>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9" name="Free-form: Shape 28">
              <a:extLst>
                <a:ext uri="{FF2B5EF4-FFF2-40B4-BE49-F238E27FC236}">
                  <a16:creationId xmlns:a16="http://schemas.microsoft.com/office/drawing/2014/main" id="{8F42200E-27C4-5C72-C792-578F2518096F}"/>
                </a:ext>
              </a:extLst>
            </p:cNvPr>
            <p:cNvSpPr/>
            <p:nvPr/>
          </p:nvSpPr>
          <p:spPr>
            <a:xfrm rot="21063632">
              <a:off x="4723545" y="4764254"/>
              <a:ext cx="600472" cy="943269"/>
            </a:xfrm>
            <a:custGeom>
              <a:avLst/>
              <a:gdLst>
                <a:gd name="connsiteX0" fmla="*/ 278513 w 469735"/>
                <a:gd name="connsiteY0" fmla="*/ 1713 h 943269"/>
                <a:gd name="connsiteX1" fmla="*/ 255601 w 469735"/>
                <a:gd name="connsiteY1" fmla="*/ 0 h 943269"/>
                <a:gd name="connsiteX2" fmla="*/ 245965 w 469735"/>
                <a:gd name="connsiteY2" fmla="*/ 6210 h 943269"/>
                <a:gd name="connsiteX3" fmla="*/ 243824 w 469735"/>
                <a:gd name="connsiteY3" fmla="*/ 7066 h 943269"/>
                <a:gd name="connsiteX4" fmla="*/ 240183 w 469735"/>
                <a:gd name="connsiteY4" fmla="*/ 7923 h 943269"/>
                <a:gd name="connsiteX5" fmla="*/ 234830 w 469735"/>
                <a:gd name="connsiteY5" fmla="*/ 34690 h 943269"/>
                <a:gd name="connsiteX6" fmla="*/ 234830 w 469735"/>
                <a:gd name="connsiteY6" fmla="*/ 34690 h 943269"/>
                <a:gd name="connsiteX7" fmla="*/ 217913 w 469735"/>
                <a:gd name="connsiteY7" fmla="*/ 108138 h 943269"/>
                <a:gd name="connsiteX8" fmla="*/ 206136 w 469735"/>
                <a:gd name="connsiteY8" fmla="*/ 147110 h 943269"/>
                <a:gd name="connsiteX9" fmla="*/ 196714 w 469735"/>
                <a:gd name="connsiteY9" fmla="*/ 163171 h 943269"/>
                <a:gd name="connsiteX10" fmla="*/ 191361 w 469735"/>
                <a:gd name="connsiteY10" fmla="*/ 182014 h 943269"/>
                <a:gd name="connsiteX11" fmla="*/ 190290 w 469735"/>
                <a:gd name="connsiteY11" fmla="*/ 205141 h 943269"/>
                <a:gd name="connsiteX12" fmla="*/ 180440 w 469735"/>
                <a:gd name="connsiteY12" fmla="*/ 231051 h 943269"/>
                <a:gd name="connsiteX13" fmla="*/ 167378 w 469735"/>
                <a:gd name="connsiteY13" fmla="*/ 282658 h 943269"/>
                <a:gd name="connsiteX14" fmla="*/ 128619 w 469735"/>
                <a:gd name="connsiteY14" fmla="*/ 308568 h 943269"/>
                <a:gd name="connsiteX15" fmla="*/ 116413 w 469735"/>
                <a:gd name="connsiteY15" fmla="*/ 355892 h 943269"/>
                <a:gd name="connsiteX16" fmla="*/ 90289 w 469735"/>
                <a:gd name="connsiteY16" fmla="*/ 454608 h 943269"/>
                <a:gd name="connsiteX17" fmla="*/ 77441 w 469735"/>
                <a:gd name="connsiteY17" fmla="*/ 511353 h 943269"/>
                <a:gd name="connsiteX18" fmla="*/ 62023 w 469735"/>
                <a:gd name="connsiteY18" fmla="*/ 564673 h 943269"/>
                <a:gd name="connsiteX19" fmla="*/ 40824 w 469735"/>
                <a:gd name="connsiteY19" fmla="*/ 616708 h 943269"/>
                <a:gd name="connsiteX20" fmla="*/ 22623 w 469735"/>
                <a:gd name="connsiteY20" fmla="*/ 670670 h 943269"/>
                <a:gd name="connsiteX21" fmla="*/ 12772 w 469735"/>
                <a:gd name="connsiteY21" fmla="*/ 694653 h 943269"/>
                <a:gd name="connsiteX22" fmla="*/ 7205 w 469735"/>
                <a:gd name="connsiteY22" fmla="*/ 709214 h 943269"/>
                <a:gd name="connsiteX23" fmla="*/ 10203 w 469735"/>
                <a:gd name="connsiteY23" fmla="*/ 724631 h 943269"/>
                <a:gd name="connsiteX24" fmla="*/ 2494 w 469735"/>
                <a:gd name="connsiteY24" fmla="*/ 770885 h 943269"/>
                <a:gd name="connsiteX25" fmla="*/ 11488 w 469735"/>
                <a:gd name="connsiteY25" fmla="*/ 791870 h 943269"/>
                <a:gd name="connsiteX26" fmla="*/ 5706 w 469735"/>
                <a:gd name="connsiteY26" fmla="*/ 810285 h 943269"/>
                <a:gd name="connsiteX27" fmla="*/ 17483 w 469735"/>
                <a:gd name="connsiteY27" fmla="*/ 837266 h 943269"/>
                <a:gd name="connsiteX28" fmla="*/ 18340 w 469735"/>
                <a:gd name="connsiteY28" fmla="*/ 866174 h 943269"/>
                <a:gd name="connsiteX29" fmla="*/ 18340 w 469735"/>
                <a:gd name="connsiteY29" fmla="*/ 866174 h 943269"/>
                <a:gd name="connsiteX30" fmla="*/ 70160 w 469735"/>
                <a:gd name="connsiteY30" fmla="*/ 893584 h 943269"/>
                <a:gd name="connsiteX31" fmla="*/ 70160 w 469735"/>
                <a:gd name="connsiteY31" fmla="*/ 893584 h 943269"/>
                <a:gd name="connsiteX32" fmla="*/ 115557 w 469735"/>
                <a:gd name="connsiteY32" fmla="*/ 912213 h 943269"/>
                <a:gd name="connsiteX33" fmla="*/ 115557 w 469735"/>
                <a:gd name="connsiteY33" fmla="*/ 912213 h 943269"/>
                <a:gd name="connsiteX34" fmla="*/ 210847 w 469735"/>
                <a:gd name="connsiteY34" fmla="*/ 943263 h 943269"/>
                <a:gd name="connsiteX35" fmla="*/ 223695 w 469735"/>
                <a:gd name="connsiteY35" fmla="*/ 898937 h 943269"/>
                <a:gd name="connsiteX36" fmla="*/ 244680 w 469735"/>
                <a:gd name="connsiteY36" fmla="*/ 755895 h 943269"/>
                <a:gd name="connsiteX37" fmla="*/ 272732 w 469735"/>
                <a:gd name="connsiteY37" fmla="*/ 686301 h 943269"/>
                <a:gd name="connsiteX38" fmla="*/ 291790 w 469735"/>
                <a:gd name="connsiteY38" fmla="*/ 616922 h 943269"/>
                <a:gd name="connsiteX39" fmla="*/ 315559 w 469735"/>
                <a:gd name="connsiteY39" fmla="*/ 552253 h 943269"/>
                <a:gd name="connsiteX40" fmla="*/ 323696 w 469735"/>
                <a:gd name="connsiteY40" fmla="*/ 520133 h 943269"/>
                <a:gd name="connsiteX41" fmla="*/ 330548 w 469735"/>
                <a:gd name="connsiteY41" fmla="*/ 481375 h 943269"/>
                <a:gd name="connsiteX42" fmla="*/ 330548 w 469735"/>
                <a:gd name="connsiteY42" fmla="*/ 481375 h 943269"/>
                <a:gd name="connsiteX43" fmla="*/ 355174 w 469735"/>
                <a:gd name="connsiteY43" fmla="*/ 414993 h 943269"/>
                <a:gd name="connsiteX44" fmla="*/ 377658 w 469735"/>
                <a:gd name="connsiteY44" fmla="*/ 344114 h 943269"/>
                <a:gd name="connsiteX45" fmla="*/ 391148 w 469735"/>
                <a:gd name="connsiteY45" fmla="*/ 309210 h 943269"/>
                <a:gd name="connsiteX46" fmla="*/ 405067 w 469735"/>
                <a:gd name="connsiteY46" fmla="*/ 276448 h 943269"/>
                <a:gd name="connsiteX47" fmla="*/ 420913 w 469735"/>
                <a:gd name="connsiteY47" fmla="*/ 249253 h 943269"/>
                <a:gd name="connsiteX48" fmla="*/ 436759 w 469735"/>
                <a:gd name="connsiteY48" fmla="*/ 220559 h 943269"/>
                <a:gd name="connsiteX49" fmla="*/ 461813 w 469735"/>
                <a:gd name="connsiteY49" fmla="*/ 155248 h 943269"/>
                <a:gd name="connsiteX50" fmla="*/ 468879 w 469735"/>
                <a:gd name="connsiteY50" fmla="*/ 81799 h 943269"/>
                <a:gd name="connsiteX51" fmla="*/ 469736 w 469735"/>
                <a:gd name="connsiteY51" fmla="*/ 78159 h 943269"/>
                <a:gd name="connsiteX52" fmla="*/ 458815 w 469735"/>
                <a:gd name="connsiteY52" fmla="*/ 68309 h 943269"/>
                <a:gd name="connsiteX53" fmla="*/ 453675 w 469735"/>
                <a:gd name="connsiteY53" fmla="*/ 61885 h 943269"/>
                <a:gd name="connsiteX54" fmla="*/ 449179 w 469735"/>
                <a:gd name="connsiteY54" fmla="*/ 57602 h 943269"/>
                <a:gd name="connsiteX55" fmla="*/ 444468 w 469735"/>
                <a:gd name="connsiteY55" fmla="*/ 53534 h 943269"/>
                <a:gd name="connsiteX56" fmla="*/ 278942 w 469735"/>
                <a:gd name="connsiteY56" fmla="*/ 1499 h 94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735" h="943269">
                  <a:moveTo>
                    <a:pt x="278513" y="1713"/>
                  </a:moveTo>
                  <a:cubicBezTo>
                    <a:pt x="270805" y="857"/>
                    <a:pt x="263310" y="214"/>
                    <a:pt x="255601" y="0"/>
                  </a:cubicBezTo>
                  <a:cubicBezTo>
                    <a:pt x="253031" y="2570"/>
                    <a:pt x="250034" y="4925"/>
                    <a:pt x="245965" y="6210"/>
                  </a:cubicBezTo>
                  <a:cubicBezTo>
                    <a:pt x="245323" y="6424"/>
                    <a:pt x="244466" y="6638"/>
                    <a:pt x="243824" y="7066"/>
                  </a:cubicBezTo>
                  <a:cubicBezTo>
                    <a:pt x="242539" y="7495"/>
                    <a:pt x="241254" y="7709"/>
                    <a:pt x="240183" y="7923"/>
                  </a:cubicBezTo>
                  <a:cubicBezTo>
                    <a:pt x="238042" y="16702"/>
                    <a:pt x="236115" y="25696"/>
                    <a:pt x="234830" y="34690"/>
                  </a:cubicBezTo>
                  <a:cubicBezTo>
                    <a:pt x="234830" y="34690"/>
                    <a:pt x="234830" y="34690"/>
                    <a:pt x="234830" y="34690"/>
                  </a:cubicBezTo>
                  <a:cubicBezTo>
                    <a:pt x="221768" y="57174"/>
                    <a:pt x="222838" y="83512"/>
                    <a:pt x="217913" y="108138"/>
                  </a:cubicBezTo>
                  <a:cubicBezTo>
                    <a:pt x="215344" y="121414"/>
                    <a:pt x="211489" y="134691"/>
                    <a:pt x="206136" y="147110"/>
                  </a:cubicBezTo>
                  <a:cubicBezTo>
                    <a:pt x="203566" y="152678"/>
                    <a:pt x="198855" y="158031"/>
                    <a:pt x="196714" y="163171"/>
                  </a:cubicBezTo>
                  <a:cubicBezTo>
                    <a:pt x="194358" y="168952"/>
                    <a:pt x="193502" y="176019"/>
                    <a:pt x="191361" y="182014"/>
                  </a:cubicBezTo>
                  <a:cubicBezTo>
                    <a:pt x="193502" y="182657"/>
                    <a:pt x="191361" y="201929"/>
                    <a:pt x="190290" y="205141"/>
                  </a:cubicBezTo>
                  <a:cubicBezTo>
                    <a:pt x="187292" y="213920"/>
                    <a:pt x="183866" y="222486"/>
                    <a:pt x="180440" y="231051"/>
                  </a:cubicBezTo>
                  <a:cubicBezTo>
                    <a:pt x="174016" y="247111"/>
                    <a:pt x="162238" y="263814"/>
                    <a:pt x="167378" y="282658"/>
                  </a:cubicBezTo>
                  <a:cubicBezTo>
                    <a:pt x="145750" y="280730"/>
                    <a:pt x="131189" y="299788"/>
                    <a:pt x="128619" y="308568"/>
                  </a:cubicBezTo>
                  <a:cubicBezTo>
                    <a:pt x="124122" y="324200"/>
                    <a:pt x="120268" y="340046"/>
                    <a:pt x="116413" y="355892"/>
                  </a:cubicBezTo>
                  <a:cubicBezTo>
                    <a:pt x="108276" y="389083"/>
                    <a:pt x="102066" y="422702"/>
                    <a:pt x="90289" y="454608"/>
                  </a:cubicBezTo>
                  <a:cubicBezTo>
                    <a:pt x="92002" y="474951"/>
                    <a:pt x="83223" y="492938"/>
                    <a:pt x="77441" y="511353"/>
                  </a:cubicBezTo>
                  <a:cubicBezTo>
                    <a:pt x="71874" y="528912"/>
                    <a:pt x="68447" y="547328"/>
                    <a:pt x="62023" y="564673"/>
                  </a:cubicBezTo>
                  <a:cubicBezTo>
                    <a:pt x="55385" y="582446"/>
                    <a:pt x="45107" y="598292"/>
                    <a:pt x="40824" y="616708"/>
                  </a:cubicBezTo>
                  <a:cubicBezTo>
                    <a:pt x="36541" y="635337"/>
                    <a:pt x="29689" y="653110"/>
                    <a:pt x="22623" y="670670"/>
                  </a:cubicBezTo>
                  <a:cubicBezTo>
                    <a:pt x="19411" y="678807"/>
                    <a:pt x="15984" y="686730"/>
                    <a:pt x="12772" y="694653"/>
                  </a:cubicBezTo>
                  <a:cubicBezTo>
                    <a:pt x="10845" y="699364"/>
                    <a:pt x="8061" y="704075"/>
                    <a:pt x="7205" y="709214"/>
                  </a:cubicBezTo>
                  <a:cubicBezTo>
                    <a:pt x="6348" y="714995"/>
                    <a:pt x="9132" y="718422"/>
                    <a:pt x="10203" y="724631"/>
                  </a:cubicBezTo>
                  <a:cubicBezTo>
                    <a:pt x="13629" y="742190"/>
                    <a:pt x="-6928" y="751612"/>
                    <a:pt x="2494" y="770885"/>
                  </a:cubicBezTo>
                  <a:cubicBezTo>
                    <a:pt x="5920" y="777951"/>
                    <a:pt x="11916" y="785446"/>
                    <a:pt x="11488" y="791870"/>
                  </a:cubicBezTo>
                  <a:cubicBezTo>
                    <a:pt x="11059" y="799364"/>
                    <a:pt x="1637" y="801720"/>
                    <a:pt x="5706" y="810285"/>
                  </a:cubicBezTo>
                  <a:cubicBezTo>
                    <a:pt x="10203" y="819707"/>
                    <a:pt x="16627" y="828058"/>
                    <a:pt x="17483" y="837266"/>
                  </a:cubicBezTo>
                  <a:cubicBezTo>
                    <a:pt x="18340" y="846902"/>
                    <a:pt x="11273" y="855468"/>
                    <a:pt x="18340" y="866174"/>
                  </a:cubicBezTo>
                  <a:lnTo>
                    <a:pt x="18340" y="866174"/>
                  </a:lnTo>
                  <a:cubicBezTo>
                    <a:pt x="29903" y="878166"/>
                    <a:pt x="49818" y="885875"/>
                    <a:pt x="70160" y="893584"/>
                  </a:cubicBezTo>
                  <a:cubicBezTo>
                    <a:pt x="70160" y="893584"/>
                    <a:pt x="70160" y="893584"/>
                    <a:pt x="70160" y="893584"/>
                  </a:cubicBezTo>
                  <a:cubicBezTo>
                    <a:pt x="77655" y="898937"/>
                    <a:pt x="105279" y="908145"/>
                    <a:pt x="115557" y="912213"/>
                  </a:cubicBezTo>
                  <a:lnTo>
                    <a:pt x="115557" y="912213"/>
                  </a:lnTo>
                  <a:cubicBezTo>
                    <a:pt x="131831" y="921635"/>
                    <a:pt x="189648" y="943691"/>
                    <a:pt x="210847" y="943263"/>
                  </a:cubicBezTo>
                  <a:cubicBezTo>
                    <a:pt x="238470" y="943049"/>
                    <a:pt x="224766" y="910072"/>
                    <a:pt x="223695" y="898937"/>
                  </a:cubicBezTo>
                  <a:cubicBezTo>
                    <a:pt x="218342" y="848187"/>
                    <a:pt x="228192" y="800649"/>
                    <a:pt x="244680" y="755895"/>
                  </a:cubicBezTo>
                  <a:cubicBezTo>
                    <a:pt x="253245" y="732340"/>
                    <a:pt x="263096" y="709428"/>
                    <a:pt x="272732" y="686301"/>
                  </a:cubicBezTo>
                  <a:cubicBezTo>
                    <a:pt x="281940" y="663817"/>
                    <a:pt x="283439" y="639620"/>
                    <a:pt x="291790" y="616922"/>
                  </a:cubicBezTo>
                  <a:cubicBezTo>
                    <a:pt x="299713" y="595508"/>
                    <a:pt x="304852" y="572810"/>
                    <a:pt x="315559" y="552253"/>
                  </a:cubicBezTo>
                  <a:cubicBezTo>
                    <a:pt x="320698" y="542403"/>
                    <a:pt x="320270" y="530626"/>
                    <a:pt x="323696" y="520133"/>
                  </a:cubicBezTo>
                  <a:cubicBezTo>
                    <a:pt x="327550" y="508570"/>
                    <a:pt x="339113" y="495936"/>
                    <a:pt x="330548" y="481375"/>
                  </a:cubicBezTo>
                  <a:lnTo>
                    <a:pt x="330548" y="481375"/>
                  </a:lnTo>
                  <a:cubicBezTo>
                    <a:pt x="348535" y="464030"/>
                    <a:pt x="346822" y="435978"/>
                    <a:pt x="355174" y="414993"/>
                  </a:cubicBezTo>
                  <a:cubicBezTo>
                    <a:pt x="364381" y="391866"/>
                    <a:pt x="368664" y="367455"/>
                    <a:pt x="377658" y="344114"/>
                  </a:cubicBezTo>
                  <a:cubicBezTo>
                    <a:pt x="382155" y="332551"/>
                    <a:pt x="386651" y="320774"/>
                    <a:pt x="391148" y="309210"/>
                  </a:cubicBezTo>
                  <a:cubicBezTo>
                    <a:pt x="395217" y="298289"/>
                    <a:pt x="395859" y="285441"/>
                    <a:pt x="405067" y="276448"/>
                  </a:cubicBezTo>
                  <a:cubicBezTo>
                    <a:pt x="414275" y="267668"/>
                    <a:pt x="419200" y="260816"/>
                    <a:pt x="420913" y="249253"/>
                  </a:cubicBezTo>
                  <a:cubicBezTo>
                    <a:pt x="422626" y="237904"/>
                    <a:pt x="429906" y="230195"/>
                    <a:pt x="436759" y="220559"/>
                  </a:cubicBezTo>
                  <a:cubicBezTo>
                    <a:pt x="450892" y="200858"/>
                    <a:pt x="450249" y="176019"/>
                    <a:pt x="461813" y="155248"/>
                  </a:cubicBezTo>
                  <a:cubicBezTo>
                    <a:pt x="473376" y="134262"/>
                    <a:pt x="464596" y="105140"/>
                    <a:pt x="468879" y="81799"/>
                  </a:cubicBezTo>
                  <a:cubicBezTo>
                    <a:pt x="469093" y="80515"/>
                    <a:pt x="469522" y="79444"/>
                    <a:pt x="469736" y="78159"/>
                  </a:cubicBezTo>
                  <a:cubicBezTo>
                    <a:pt x="465453" y="75375"/>
                    <a:pt x="461598" y="72163"/>
                    <a:pt x="458815" y="68309"/>
                  </a:cubicBezTo>
                  <a:cubicBezTo>
                    <a:pt x="457316" y="66168"/>
                    <a:pt x="455603" y="64026"/>
                    <a:pt x="453675" y="61885"/>
                  </a:cubicBezTo>
                  <a:cubicBezTo>
                    <a:pt x="453033" y="61242"/>
                    <a:pt x="449607" y="58030"/>
                    <a:pt x="449179" y="57602"/>
                  </a:cubicBezTo>
                  <a:cubicBezTo>
                    <a:pt x="447680" y="56317"/>
                    <a:pt x="445967" y="55033"/>
                    <a:pt x="444468" y="53534"/>
                  </a:cubicBezTo>
                  <a:lnTo>
                    <a:pt x="278942" y="1499"/>
                  </a:ln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0" name="Free-form: Shape 29">
              <a:extLst>
                <a:ext uri="{FF2B5EF4-FFF2-40B4-BE49-F238E27FC236}">
                  <a16:creationId xmlns:a16="http://schemas.microsoft.com/office/drawing/2014/main" id="{F5E9691B-A5D8-830C-2D6A-B75140BB881B}"/>
                </a:ext>
              </a:extLst>
            </p:cNvPr>
            <p:cNvSpPr/>
            <p:nvPr/>
          </p:nvSpPr>
          <p:spPr>
            <a:xfrm rot="20297235">
              <a:off x="3130522" y="4747571"/>
              <a:ext cx="685753"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1" name="Free-form: Shape 30">
              <a:extLst>
                <a:ext uri="{FF2B5EF4-FFF2-40B4-BE49-F238E27FC236}">
                  <a16:creationId xmlns:a16="http://schemas.microsoft.com/office/drawing/2014/main" id="{0F01674F-3D83-F6B8-D235-6E92D3B030A7}"/>
                </a:ext>
              </a:extLst>
            </p:cNvPr>
            <p:cNvSpPr/>
            <p:nvPr/>
          </p:nvSpPr>
          <p:spPr>
            <a:xfrm>
              <a:off x="4188561" y="4738139"/>
              <a:ext cx="549479" cy="963809"/>
            </a:xfrm>
            <a:custGeom>
              <a:avLst/>
              <a:gdLst>
                <a:gd name="connsiteX0" fmla="*/ 464458 w 549479"/>
                <a:gd name="connsiteY0" fmla="*/ 37463 h 963809"/>
                <a:gd name="connsiteX1" fmla="*/ 387798 w 549479"/>
                <a:gd name="connsiteY1" fmla="*/ 13266 h 963809"/>
                <a:gd name="connsiteX2" fmla="*/ 326341 w 549479"/>
                <a:gd name="connsiteY2" fmla="*/ 1489 h 963809"/>
                <a:gd name="connsiteX3" fmla="*/ 312851 w 549479"/>
                <a:gd name="connsiteY3" fmla="*/ 28041 h 963809"/>
                <a:gd name="connsiteX4" fmla="*/ 303000 w 549479"/>
                <a:gd name="connsiteY4" fmla="*/ 64444 h 963809"/>
                <a:gd name="connsiteX5" fmla="*/ 309210 w 549479"/>
                <a:gd name="connsiteY5" fmla="*/ 70868 h 963809"/>
                <a:gd name="connsiteX6" fmla="*/ 309210 w 549479"/>
                <a:gd name="connsiteY6" fmla="*/ 70868 h 963809"/>
                <a:gd name="connsiteX7" fmla="*/ 268739 w 549479"/>
                <a:gd name="connsiteY7" fmla="*/ 173653 h 963809"/>
                <a:gd name="connsiteX8" fmla="*/ 263814 w 549479"/>
                <a:gd name="connsiteY8" fmla="*/ 171083 h 963809"/>
                <a:gd name="connsiteX9" fmla="*/ 216276 w 549479"/>
                <a:gd name="connsiteY9" fmla="*/ 257165 h 963809"/>
                <a:gd name="connsiteX10" fmla="*/ 212636 w 549479"/>
                <a:gd name="connsiteY10" fmla="*/ 283076 h 963809"/>
                <a:gd name="connsiteX11" fmla="*/ 203214 w 549479"/>
                <a:gd name="connsiteY11" fmla="*/ 290570 h 963809"/>
                <a:gd name="connsiteX12" fmla="*/ 191651 w 549479"/>
                <a:gd name="connsiteY12" fmla="*/ 296352 h 963809"/>
                <a:gd name="connsiteX13" fmla="*/ 192935 w 549479"/>
                <a:gd name="connsiteY13" fmla="*/ 319050 h 963809"/>
                <a:gd name="connsiteX14" fmla="*/ 194220 w 549479"/>
                <a:gd name="connsiteY14" fmla="*/ 346888 h 963809"/>
                <a:gd name="connsiteX15" fmla="*/ 176661 w 549479"/>
                <a:gd name="connsiteY15" fmla="*/ 400421 h 963809"/>
                <a:gd name="connsiteX16" fmla="*/ 159102 w 549479"/>
                <a:gd name="connsiteY16" fmla="*/ 454169 h 963809"/>
                <a:gd name="connsiteX17" fmla="*/ 117988 w 549479"/>
                <a:gd name="connsiteY17" fmla="*/ 503206 h 963809"/>
                <a:gd name="connsiteX18" fmla="*/ 97431 w 549479"/>
                <a:gd name="connsiteY18" fmla="*/ 576226 h 963809"/>
                <a:gd name="connsiteX19" fmla="*/ 62956 w 549479"/>
                <a:gd name="connsiteY19" fmla="*/ 695713 h 963809"/>
                <a:gd name="connsiteX20" fmla="*/ 64883 w 549479"/>
                <a:gd name="connsiteY20" fmla="*/ 695285 h 963809"/>
                <a:gd name="connsiteX21" fmla="*/ 54818 w 549479"/>
                <a:gd name="connsiteY21" fmla="*/ 724835 h 963809"/>
                <a:gd name="connsiteX22" fmla="*/ 5353 w 549479"/>
                <a:gd name="connsiteY22" fmla="*/ 835543 h 963809"/>
                <a:gd name="connsiteX23" fmla="*/ 4925 w 549479"/>
                <a:gd name="connsiteY23" fmla="*/ 864023 h 963809"/>
                <a:gd name="connsiteX24" fmla="*/ 428 w 549479"/>
                <a:gd name="connsiteY24" fmla="*/ 874087 h 963809"/>
                <a:gd name="connsiteX25" fmla="*/ 0 w 549479"/>
                <a:gd name="connsiteY25" fmla="*/ 888220 h 963809"/>
                <a:gd name="connsiteX26" fmla="*/ 13491 w 549479"/>
                <a:gd name="connsiteY26" fmla="*/ 897856 h 963809"/>
                <a:gd name="connsiteX27" fmla="*/ 58459 w 549479"/>
                <a:gd name="connsiteY27" fmla="*/ 913702 h 963809"/>
                <a:gd name="connsiteX28" fmla="*/ 161029 w 549479"/>
                <a:gd name="connsiteY28" fmla="*/ 933831 h 963809"/>
                <a:gd name="connsiteX29" fmla="*/ 216062 w 549479"/>
                <a:gd name="connsiteY29" fmla="*/ 958242 h 963809"/>
                <a:gd name="connsiteX30" fmla="*/ 217989 w 549479"/>
                <a:gd name="connsiteY30" fmla="*/ 958884 h 963809"/>
                <a:gd name="connsiteX31" fmla="*/ 223342 w 549479"/>
                <a:gd name="connsiteY31" fmla="*/ 960383 h 963809"/>
                <a:gd name="connsiteX32" fmla="*/ 226340 w 549479"/>
                <a:gd name="connsiteY32" fmla="*/ 961026 h 963809"/>
                <a:gd name="connsiteX33" fmla="*/ 239188 w 549479"/>
                <a:gd name="connsiteY33" fmla="*/ 962953 h 963809"/>
                <a:gd name="connsiteX34" fmla="*/ 243471 w 549479"/>
                <a:gd name="connsiteY34" fmla="*/ 963810 h 963809"/>
                <a:gd name="connsiteX35" fmla="*/ 250323 w 549479"/>
                <a:gd name="connsiteY35" fmla="*/ 962525 h 963809"/>
                <a:gd name="connsiteX36" fmla="*/ 253964 w 549479"/>
                <a:gd name="connsiteY36" fmla="*/ 961454 h 963809"/>
                <a:gd name="connsiteX37" fmla="*/ 261887 w 549479"/>
                <a:gd name="connsiteY37" fmla="*/ 932546 h 963809"/>
                <a:gd name="connsiteX38" fmla="*/ 270238 w 549479"/>
                <a:gd name="connsiteY38" fmla="*/ 901282 h 963809"/>
                <a:gd name="connsiteX39" fmla="*/ 266383 w 549479"/>
                <a:gd name="connsiteY39" fmla="*/ 871946 h 963809"/>
                <a:gd name="connsiteX40" fmla="*/ 284157 w 549479"/>
                <a:gd name="connsiteY40" fmla="*/ 829761 h 963809"/>
                <a:gd name="connsiteX41" fmla="*/ 303429 w 549479"/>
                <a:gd name="connsiteY41" fmla="*/ 790789 h 963809"/>
                <a:gd name="connsiteX42" fmla="*/ 335335 w 549479"/>
                <a:gd name="connsiteY42" fmla="*/ 708347 h 963809"/>
                <a:gd name="connsiteX43" fmla="*/ 394222 w 549479"/>
                <a:gd name="connsiteY43" fmla="*/ 531044 h 963809"/>
                <a:gd name="connsiteX44" fmla="*/ 385871 w 549479"/>
                <a:gd name="connsiteY44" fmla="*/ 527189 h 963809"/>
                <a:gd name="connsiteX45" fmla="*/ 464458 w 549479"/>
                <a:gd name="connsiteY45" fmla="*/ 332541 h 963809"/>
                <a:gd name="connsiteX46" fmla="*/ 509640 w 549479"/>
                <a:gd name="connsiteY46" fmla="*/ 233182 h 963809"/>
                <a:gd name="connsiteX47" fmla="*/ 525272 w 549479"/>
                <a:gd name="connsiteY47" fmla="*/ 181576 h 963809"/>
                <a:gd name="connsiteX48" fmla="*/ 542403 w 549479"/>
                <a:gd name="connsiteY48" fmla="*/ 125473 h 963809"/>
                <a:gd name="connsiteX49" fmla="*/ 542403 w 549479"/>
                <a:gd name="connsiteY49" fmla="*/ 125473 h 963809"/>
                <a:gd name="connsiteX50" fmla="*/ 548185 w 549479"/>
                <a:gd name="connsiteY50" fmla="*/ 92068 h 963809"/>
                <a:gd name="connsiteX51" fmla="*/ 545615 w 549479"/>
                <a:gd name="connsiteY51" fmla="*/ 71297 h 963809"/>
                <a:gd name="connsiteX52" fmla="*/ 464030 w 549479"/>
                <a:gd name="connsiteY52" fmla="*/ 37249 h 9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49479" h="963809">
                  <a:moveTo>
                    <a:pt x="464458" y="37463"/>
                  </a:moveTo>
                  <a:cubicBezTo>
                    <a:pt x="438119" y="27613"/>
                    <a:pt x="414136" y="21617"/>
                    <a:pt x="387798" y="13266"/>
                  </a:cubicBezTo>
                  <a:cubicBezTo>
                    <a:pt x="363815" y="5557"/>
                    <a:pt x="343900" y="-3650"/>
                    <a:pt x="326341" y="1489"/>
                  </a:cubicBezTo>
                  <a:cubicBezTo>
                    <a:pt x="314992" y="4915"/>
                    <a:pt x="314564" y="20333"/>
                    <a:pt x="312851" y="28041"/>
                  </a:cubicBezTo>
                  <a:cubicBezTo>
                    <a:pt x="309853" y="40247"/>
                    <a:pt x="308996" y="53095"/>
                    <a:pt x="303000" y="64444"/>
                  </a:cubicBezTo>
                  <a:cubicBezTo>
                    <a:pt x="305142" y="66586"/>
                    <a:pt x="307069" y="68727"/>
                    <a:pt x="309210" y="70868"/>
                  </a:cubicBezTo>
                  <a:cubicBezTo>
                    <a:pt x="309210" y="70868"/>
                    <a:pt x="309210" y="70868"/>
                    <a:pt x="309210" y="70868"/>
                  </a:cubicBezTo>
                  <a:cubicBezTo>
                    <a:pt x="292936" y="104273"/>
                    <a:pt x="283728" y="140034"/>
                    <a:pt x="268739" y="173653"/>
                  </a:cubicBezTo>
                  <a:cubicBezTo>
                    <a:pt x="267240" y="172796"/>
                    <a:pt x="265741" y="171940"/>
                    <a:pt x="263814" y="171083"/>
                  </a:cubicBezTo>
                  <a:cubicBezTo>
                    <a:pt x="208781" y="179649"/>
                    <a:pt x="218631" y="226330"/>
                    <a:pt x="216276" y="257165"/>
                  </a:cubicBezTo>
                  <a:cubicBezTo>
                    <a:pt x="215634" y="265945"/>
                    <a:pt x="214563" y="274724"/>
                    <a:pt x="212636" y="283076"/>
                  </a:cubicBezTo>
                  <a:cubicBezTo>
                    <a:pt x="211351" y="288429"/>
                    <a:pt x="208995" y="288429"/>
                    <a:pt x="203214" y="290570"/>
                  </a:cubicBezTo>
                  <a:cubicBezTo>
                    <a:pt x="197432" y="292712"/>
                    <a:pt x="193149" y="291855"/>
                    <a:pt x="191651" y="296352"/>
                  </a:cubicBezTo>
                  <a:cubicBezTo>
                    <a:pt x="189509" y="302562"/>
                    <a:pt x="194220" y="312198"/>
                    <a:pt x="192935" y="319050"/>
                  </a:cubicBezTo>
                  <a:cubicBezTo>
                    <a:pt x="191436" y="327402"/>
                    <a:pt x="186511" y="336395"/>
                    <a:pt x="194220" y="346888"/>
                  </a:cubicBezTo>
                  <a:cubicBezTo>
                    <a:pt x="203856" y="366802"/>
                    <a:pt x="183299" y="385218"/>
                    <a:pt x="176661" y="400421"/>
                  </a:cubicBezTo>
                  <a:cubicBezTo>
                    <a:pt x="169809" y="415839"/>
                    <a:pt x="150537" y="434255"/>
                    <a:pt x="159102" y="454169"/>
                  </a:cubicBezTo>
                  <a:cubicBezTo>
                    <a:pt x="117988" y="445818"/>
                    <a:pt x="121843" y="489716"/>
                    <a:pt x="117988" y="503206"/>
                  </a:cubicBezTo>
                  <a:cubicBezTo>
                    <a:pt x="111136" y="527617"/>
                    <a:pt x="104284" y="551815"/>
                    <a:pt x="97431" y="576226"/>
                  </a:cubicBezTo>
                  <a:cubicBezTo>
                    <a:pt x="86296" y="615841"/>
                    <a:pt x="81157" y="658454"/>
                    <a:pt x="62956" y="695713"/>
                  </a:cubicBezTo>
                  <a:cubicBezTo>
                    <a:pt x="63812" y="695713"/>
                    <a:pt x="64240" y="695499"/>
                    <a:pt x="64883" y="695285"/>
                  </a:cubicBezTo>
                  <a:cubicBezTo>
                    <a:pt x="63598" y="700210"/>
                    <a:pt x="51821" y="724193"/>
                    <a:pt x="54818" y="724835"/>
                  </a:cubicBezTo>
                  <a:cubicBezTo>
                    <a:pt x="39401" y="762095"/>
                    <a:pt x="11135" y="794857"/>
                    <a:pt x="5353" y="835543"/>
                  </a:cubicBezTo>
                  <a:cubicBezTo>
                    <a:pt x="4069" y="844751"/>
                    <a:pt x="6210" y="854815"/>
                    <a:pt x="4925" y="864023"/>
                  </a:cubicBezTo>
                  <a:cubicBezTo>
                    <a:pt x="4497" y="867877"/>
                    <a:pt x="2570" y="870875"/>
                    <a:pt x="428" y="874087"/>
                  </a:cubicBezTo>
                  <a:cubicBezTo>
                    <a:pt x="1713" y="879012"/>
                    <a:pt x="1499" y="883937"/>
                    <a:pt x="0" y="888220"/>
                  </a:cubicBezTo>
                  <a:cubicBezTo>
                    <a:pt x="4283" y="891646"/>
                    <a:pt x="8780" y="894858"/>
                    <a:pt x="13491" y="897856"/>
                  </a:cubicBezTo>
                  <a:lnTo>
                    <a:pt x="58459" y="913702"/>
                  </a:lnTo>
                  <a:cubicBezTo>
                    <a:pt x="92934" y="918199"/>
                    <a:pt x="126982" y="921411"/>
                    <a:pt x="161029" y="933831"/>
                  </a:cubicBezTo>
                  <a:cubicBezTo>
                    <a:pt x="180087" y="940683"/>
                    <a:pt x="198074" y="949248"/>
                    <a:pt x="216062" y="958242"/>
                  </a:cubicBezTo>
                  <a:cubicBezTo>
                    <a:pt x="216704" y="958242"/>
                    <a:pt x="217347" y="958670"/>
                    <a:pt x="217989" y="958884"/>
                  </a:cubicBezTo>
                  <a:cubicBezTo>
                    <a:pt x="219702" y="959313"/>
                    <a:pt x="221629" y="959955"/>
                    <a:pt x="223342" y="960383"/>
                  </a:cubicBezTo>
                  <a:cubicBezTo>
                    <a:pt x="223985" y="960383"/>
                    <a:pt x="225055" y="960812"/>
                    <a:pt x="226340" y="961026"/>
                  </a:cubicBezTo>
                  <a:cubicBezTo>
                    <a:pt x="230623" y="961882"/>
                    <a:pt x="234906" y="962525"/>
                    <a:pt x="239188" y="962953"/>
                  </a:cubicBezTo>
                  <a:cubicBezTo>
                    <a:pt x="240687" y="962953"/>
                    <a:pt x="241972" y="963595"/>
                    <a:pt x="243471" y="963810"/>
                  </a:cubicBezTo>
                  <a:cubicBezTo>
                    <a:pt x="245827" y="963595"/>
                    <a:pt x="247754" y="963167"/>
                    <a:pt x="250323" y="962525"/>
                  </a:cubicBezTo>
                  <a:cubicBezTo>
                    <a:pt x="251608" y="962311"/>
                    <a:pt x="252679" y="961668"/>
                    <a:pt x="253964" y="961454"/>
                  </a:cubicBezTo>
                  <a:cubicBezTo>
                    <a:pt x="256533" y="951818"/>
                    <a:pt x="259317" y="942182"/>
                    <a:pt x="261887" y="932546"/>
                  </a:cubicBezTo>
                  <a:cubicBezTo>
                    <a:pt x="264670" y="922053"/>
                    <a:pt x="267454" y="911561"/>
                    <a:pt x="270238" y="901282"/>
                  </a:cubicBezTo>
                  <a:cubicBezTo>
                    <a:pt x="271951" y="894644"/>
                    <a:pt x="283300" y="881582"/>
                    <a:pt x="266383" y="871946"/>
                  </a:cubicBezTo>
                  <a:cubicBezTo>
                    <a:pt x="274735" y="858884"/>
                    <a:pt x="279017" y="844108"/>
                    <a:pt x="284157" y="829761"/>
                  </a:cubicBezTo>
                  <a:cubicBezTo>
                    <a:pt x="288868" y="816271"/>
                    <a:pt x="299146" y="804493"/>
                    <a:pt x="303429" y="790789"/>
                  </a:cubicBezTo>
                  <a:cubicBezTo>
                    <a:pt x="312208" y="762737"/>
                    <a:pt x="326769" y="736613"/>
                    <a:pt x="335335" y="708347"/>
                  </a:cubicBezTo>
                  <a:cubicBezTo>
                    <a:pt x="353536" y="648818"/>
                    <a:pt x="383515" y="593143"/>
                    <a:pt x="394222" y="531044"/>
                  </a:cubicBezTo>
                  <a:cubicBezTo>
                    <a:pt x="391224" y="529545"/>
                    <a:pt x="388440" y="528260"/>
                    <a:pt x="385871" y="527189"/>
                  </a:cubicBezTo>
                  <a:cubicBezTo>
                    <a:pt x="416064" y="463163"/>
                    <a:pt x="446471" y="400636"/>
                    <a:pt x="464458" y="332541"/>
                  </a:cubicBezTo>
                  <a:cubicBezTo>
                    <a:pt x="473880" y="297209"/>
                    <a:pt x="494437" y="266373"/>
                    <a:pt x="509640" y="233182"/>
                  </a:cubicBezTo>
                  <a:cubicBezTo>
                    <a:pt x="517135" y="216694"/>
                    <a:pt x="519062" y="198493"/>
                    <a:pt x="525272" y="181576"/>
                  </a:cubicBezTo>
                  <a:cubicBezTo>
                    <a:pt x="531268" y="165944"/>
                    <a:pt x="554609" y="146244"/>
                    <a:pt x="542403" y="125473"/>
                  </a:cubicBezTo>
                  <a:lnTo>
                    <a:pt x="542403" y="125473"/>
                  </a:lnTo>
                  <a:cubicBezTo>
                    <a:pt x="549683" y="116051"/>
                    <a:pt x="547328" y="103417"/>
                    <a:pt x="548185" y="92068"/>
                  </a:cubicBezTo>
                  <a:cubicBezTo>
                    <a:pt x="548613" y="85858"/>
                    <a:pt x="552039" y="79005"/>
                    <a:pt x="545615" y="71297"/>
                  </a:cubicBezTo>
                  <a:cubicBezTo>
                    <a:pt x="530840" y="53309"/>
                    <a:pt x="490368" y="47099"/>
                    <a:pt x="464030" y="3724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22" name="Free-form: Shape 21">
              <a:extLst>
                <a:ext uri="{FF2B5EF4-FFF2-40B4-BE49-F238E27FC236}">
                  <a16:creationId xmlns:a16="http://schemas.microsoft.com/office/drawing/2014/main" id="{78284310-FDF6-753B-A6E8-FD743C362E9A}"/>
                </a:ext>
              </a:extLst>
            </p:cNvPr>
            <p:cNvSpPr/>
            <p:nvPr/>
          </p:nvSpPr>
          <p:spPr>
            <a:xfrm rot="20583083">
              <a:off x="3193916" y="4751183"/>
              <a:ext cx="1072976" cy="978925"/>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3" name="Free-form: Shape 32">
              <a:extLst>
                <a:ext uri="{FF2B5EF4-FFF2-40B4-BE49-F238E27FC236}">
                  <a16:creationId xmlns:a16="http://schemas.microsoft.com/office/drawing/2014/main" id="{18B8F64A-4740-E2EB-402D-DAD2C862F498}"/>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4" name="Free-form: Shape 33">
              <a:extLst>
                <a:ext uri="{FF2B5EF4-FFF2-40B4-BE49-F238E27FC236}">
                  <a16:creationId xmlns:a16="http://schemas.microsoft.com/office/drawing/2014/main" id="{B17938CA-18B9-D3E9-E83A-0A29ABBC90D3}"/>
                </a:ext>
              </a:extLst>
            </p:cNvPr>
            <p:cNvSpPr/>
            <p:nvPr/>
          </p:nvSpPr>
          <p:spPr>
            <a:xfrm rot="20200042">
              <a:off x="4188650" y="4806065"/>
              <a:ext cx="937224" cy="930543"/>
            </a:xfrm>
            <a:custGeom>
              <a:avLst/>
              <a:gdLst>
                <a:gd name="connsiteX0" fmla="*/ 632339 w 734174"/>
                <a:gd name="connsiteY0" fmla="*/ 48738 h 930543"/>
                <a:gd name="connsiteX1" fmla="*/ 555465 w 734174"/>
                <a:gd name="connsiteY1" fmla="*/ 9123 h 930543"/>
                <a:gd name="connsiteX2" fmla="*/ 501931 w 734174"/>
                <a:gd name="connsiteY2" fmla="*/ 23684 h 930543"/>
                <a:gd name="connsiteX3" fmla="*/ 487799 w 734174"/>
                <a:gd name="connsiteY3" fmla="*/ 61157 h 930543"/>
                <a:gd name="connsiteX4" fmla="*/ 461246 w 734174"/>
                <a:gd name="connsiteY4" fmla="*/ 94562 h 930543"/>
                <a:gd name="connsiteX5" fmla="*/ 443259 w 734174"/>
                <a:gd name="connsiteY5" fmla="*/ 134606 h 930543"/>
                <a:gd name="connsiteX6" fmla="*/ 427841 w 734174"/>
                <a:gd name="connsiteY6" fmla="*/ 170794 h 930543"/>
                <a:gd name="connsiteX7" fmla="*/ 380303 w 734174"/>
                <a:gd name="connsiteY7" fmla="*/ 237604 h 930543"/>
                <a:gd name="connsiteX8" fmla="*/ 322701 w 734174"/>
                <a:gd name="connsiteY8" fmla="*/ 308911 h 930543"/>
                <a:gd name="connsiteX9" fmla="*/ 294007 w 734174"/>
                <a:gd name="connsiteY9" fmla="*/ 344672 h 930543"/>
                <a:gd name="connsiteX10" fmla="*/ 276234 w 734174"/>
                <a:gd name="connsiteY10" fmla="*/ 380218 h 930543"/>
                <a:gd name="connsiteX11" fmla="*/ 256962 w 734174"/>
                <a:gd name="connsiteY11" fmla="*/ 403987 h 930543"/>
                <a:gd name="connsiteX12" fmla="*/ 241972 w 734174"/>
                <a:gd name="connsiteY12" fmla="*/ 432253 h 930543"/>
                <a:gd name="connsiteX13" fmla="*/ 200002 w 734174"/>
                <a:gd name="connsiteY13" fmla="*/ 494994 h 930543"/>
                <a:gd name="connsiteX14" fmla="*/ 158460 w 734174"/>
                <a:gd name="connsiteY14" fmla="*/ 556022 h 930543"/>
                <a:gd name="connsiteX15" fmla="*/ 134691 w 734174"/>
                <a:gd name="connsiteY15" fmla="*/ 585359 h 930543"/>
                <a:gd name="connsiteX16" fmla="*/ 118631 w 734174"/>
                <a:gd name="connsiteY16" fmla="*/ 619406 h 930543"/>
                <a:gd name="connsiteX17" fmla="*/ 118631 w 734174"/>
                <a:gd name="connsiteY17" fmla="*/ 619406 h 930543"/>
                <a:gd name="connsiteX18" fmla="*/ 29122 w 734174"/>
                <a:gd name="connsiteY18" fmla="*/ 731184 h 930543"/>
                <a:gd name="connsiteX19" fmla="*/ 1071 w 734174"/>
                <a:gd name="connsiteY19" fmla="*/ 776153 h 930543"/>
                <a:gd name="connsiteX20" fmla="*/ 0 w 734174"/>
                <a:gd name="connsiteY20" fmla="*/ 782363 h 930543"/>
                <a:gd name="connsiteX21" fmla="*/ 3855 w 734174"/>
                <a:gd name="connsiteY21" fmla="*/ 815982 h 930543"/>
                <a:gd name="connsiteX22" fmla="*/ 10707 w 734174"/>
                <a:gd name="connsiteY22" fmla="*/ 825404 h 930543"/>
                <a:gd name="connsiteX23" fmla="*/ 93577 w 734174"/>
                <a:gd name="connsiteY23" fmla="*/ 881293 h 930543"/>
                <a:gd name="connsiteX24" fmla="*/ 135976 w 734174"/>
                <a:gd name="connsiteY24" fmla="*/ 900565 h 930543"/>
                <a:gd name="connsiteX25" fmla="*/ 182657 w 734174"/>
                <a:gd name="connsiteY25" fmla="*/ 925190 h 930543"/>
                <a:gd name="connsiteX26" fmla="*/ 204927 w 734174"/>
                <a:gd name="connsiteY26" fmla="*/ 930544 h 930543"/>
                <a:gd name="connsiteX27" fmla="*/ 207925 w 734174"/>
                <a:gd name="connsiteY27" fmla="*/ 930116 h 930543"/>
                <a:gd name="connsiteX28" fmla="*/ 229766 w 734174"/>
                <a:gd name="connsiteY28" fmla="*/ 902278 h 930543"/>
                <a:gd name="connsiteX29" fmla="*/ 249895 w 734174"/>
                <a:gd name="connsiteY29" fmla="*/ 871228 h 930543"/>
                <a:gd name="connsiteX30" fmla="*/ 256962 w 734174"/>
                <a:gd name="connsiteY30" fmla="*/ 833327 h 930543"/>
                <a:gd name="connsiteX31" fmla="*/ 287369 w 734174"/>
                <a:gd name="connsiteY31" fmla="*/ 816410 h 930543"/>
                <a:gd name="connsiteX32" fmla="*/ 313921 w 734174"/>
                <a:gd name="connsiteY32" fmla="*/ 787502 h 930543"/>
                <a:gd name="connsiteX33" fmla="*/ 354821 w 734174"/>
                <a:gd name="connsiteY33" fmla="*/ 725189 h 930543"/>
                <a:gd name="connsiteX34" fmla="*/ 401288 w 734174"/>
                <a:gd name="connsiteY34" fmla="*/ 666944 h 930543"/>
                <a:gd name="connsiteX35" fmla="*/ 421203 w 734174"/>
                <a:gd name="connsiteY35" fmla="*/ 633753 h 930543"/>
                <a:gd name="connsiteX36" fmla="*/ 423772 w 734174"/>
                <a:gd name="connsiteY36" fmla="*/ 593710 h 930543"/>
                <a:gd name="connsiteX37" fmla="*/ 426128 w 734174"/>
                <a:gd name="connsiteY37" fmla="*/ 588999 h 930543"/>
                <a:gd name="connsiteX38" fmla="*/ 426128 w 734174"/>
                <a:gd name="connsiteY38" fmla="*/ 588999 h 930543"/>
                <a:gd name="connsiteX39" fmla="*/ 455250 w 734174"/>
                <a:gd name="connsiteY39" fmla="*/ 553453 h 930543"/>
                <a:gd name="connsiteX40" fmla="*/ 455250 w 734174"/>
                <a:gd name="connsiteY40" fmla="*/ 553453 h 930543"/>
                <a:gd name="connsiteX41" fmla="*/ 462745 w 734174"/>
                <a:gd name="connsiteY41" fmla="*/ 535465 h 930543"/>
                <a:gd name="connsiteX42" fmla="*/ 462745 w 734174"/>
                <a:gd name="connsiteY42" fmla="*/ 535465 h 930543"/>
                <a:gd name="connsiteX43" fmla="*/ 470882 w 734174"/>
                <a:gd name="connsiteY43" fmla="*/ 523260 h 930543"/>
                <a:gd name="connsiteX44" fmla="*/ 470882 w 734174"/>
                <a:gd name="connsiteY44" fmla="*/ 523260 h 930543"/>
                <a:gd name="connsiteX45" fmla="*/ 491011 w 734174"/>
                <a:gd name="connsiteY45" fmla="*/ 499919 h 930543"/>
                <a:gd name="connsiteX46" fmla="*/ 484158 w 734174"/>
                <a:gd name="connsiteY46" fmla="*/ 494780 h 930543"/>
                <a:gd name="connsiteX47" fmla="*/ 484158 w 734174"/>
                <a:gd name="connsiteY47" fmla="*/ 494780 h 930543"/>
                <a:gd name="connsiteX48" fmla="*/ 554823 w 734174"/>
                <a:gd name="connsiteY48" fmla="*/ 406771 h 930543"/>
                <a:gd name="connsiteX49" fmla="*/ 632125 w 734174"/>
                <a:gd name="connsiteY49" fmla="*/ 311695 h 930543"/>
                <a:gd name="connsiteX50" fmla="*/ 643474 w 734174"/>
                <a:gd name="connsiteY50" fmla="*/ 287498 h 930543"/>
                <a:gd name="connsiteX51" fmla="*/ 662961 w 734174"/>
                <a:gd name="connsiteY51" fmla="*/ 267369 h 930543"/>
                <a:gd name="connsiteX52" fmla="*/ 663389 w 734174"/>
                <a:gd name="connsiteY52" fmla="*/ 244457 h 930543"/>
                <a:gd name="connsiteX53" fmla="*/ 680948 w 734174"/>
                <a:gd name="connsiteY53" fmla="*/ 230324 h 930543"/>
                <a:gd name="connsiteX54" fmla="*/ 722704 w 734174"/>
                <a:gd name="connsiteY54" fmla="*/ 188567 h 930543"/>
                <a:gd name="connsiteX55" fmla="*/ 715852 w 734174"/>
                <a:gd name="connsiteY55" fmla="*/ 136533 h 930543"/>
                <a:gd name="connsiteX56" fmla="*/ 703646 w 734174"/>
                <a:gd name="connsiteY56" fmla="*/ 93278 h 930543"/>
                <a:gd name="connsiteX57" fmla="*/ 631697 w 734174"/>
                <a:gd name="connsiteY57" fmla="*/ 49166 h 93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4174" h="930543">
                  <a:moveTo>
                    <a:pt x="632339" y="48738"/>
                  </a:moveTo>
                  <a:cubicBezTo>
                    <a:pt x="606429" y="33320"/>
                    <a:pt x="581590" y="20686"/>
                    <a:pt x="555465" y="9123"/>
                  </a:cubicBezTo>
                  <a:cubicBezTo>
                    <a:pt x="510497" y="-10578"/>
                    <a:pt x="509640" y="5054"/>
                    <a:pt x="501931" y="23684"/>
                  </a:cubicBezTo>
                  <a:cubicBezTo>
                    <a:pt x="496792" y="36104"/>
                    <a:pt x="495936" y="51093"/>
                    <a:pt x="487799" y="61157"/>
                  </a:cubicBezTo>
                  <a:cubicBezTo>
                    <a:pt x="479019" y="72292"/>
                    <a:pt x="469811" y="83427"/>
                    <a:pt x="461246" y="94562"/>
                  </a:cubicBezTo>
                  <a:cubicBezTo>
                    <a:pt x="452466" y="106126"/>
                    <a:pt x="446042" y="118974"/>
                    <a:pt x="443259" y="134606"/>
                  </a:cubicBezTo>
                  <a:cubicBezTo>
                    <a:pt x="440903" y="148524"/>
                    <a:pt x="432552" y="158374"/>
                    <a:pt x="427841" y="170794"/>
                  </a:cubicBezTo>
                  <a:cubicBezTo>
                    <a:pt x="417777" y="196705"/>
                    <a:pt x="397434" y="216405"/>
                    <a:pt x="380303" y="237604"/>
                  </a:cubicBezTo>
                  <a:cubicBezTo>
                    <a:pt x="361031" y="261373"/>
                    <a:pt x="341973" y="285142"/>
                    <a:pt x="322701" y="308911"/>
                  </a:cubicBezTo>
                  <a:cubicBezTo>
                    <a:pt x="313065" y="320903"/>
                    <a:pt x="303643" y="332680"/>
                    <a:pt x="294007" y="344672"/>
                  </a:cubicBezTo>
                  <a:cubicBezTo>
                    <a:pt x="286298" y="354308"/>
                    <a:pt x="271309" y="363087"/>
                    <a:pt x="276234" y="380218"/>
                  </a:cubicBezTo>
                  <a:cubicBezTo>
                    <a:pt x="271094" y="378719"/>
                    <a:pt x="258246" y="401631"/>
                    <a:pt x="256962" y="403987"/>
                  </a:cubicBezTo>
                  <a:cubicBezTo>
                    <a:pt x="252036" y="413409"/>
                    <a:pt x="247968" y="423473"/>
                    <a:pt x="241972" y="432253"/>
                  </a:cubicBezTo>
                  <a:cubicBezTo>
                    <a:pt x="228053" y="453238"/>
                    <a:pt x="213492" y="473795"/>
                    <a:pt x="200002" y="494994"/>
                  </a:cubicBezTo>
                  <a:cubicBezTo>
                    <a:pt x="186725" y="515765"/>
                    <a:pt x="174091" y="536750"/>
                    <a:pt x="158460" y="556022"/>
                  </a:cubicBezTo>
                  <a:cubicBezTo>
                    <a:pt x="150537" y="565658"/>
                    <a:pt x="142614" y="575509"/>
                    <a:pt x="134691" y="585359"/>
                  </a:cubicBezTo>
                  <a:cubicBezTo>
                    <a:pt x="126554" y="595423"/>
                    <a:pt x="125483" y="608699"/>
                    <a:pt x="118631" y="619406"/>
                  </a:cubicBezTo>
                  <a:lnTo>
                    <a:pt x="118631" y="619406"/>
                  </a:lnTo>
                  <a:cubicBezTo>
                    <a:pt x="88866" y="656023"/>
                    <a:pt x="50750" y="689214"/>
                    <a:pt x="29122" y="731184"/>
                  </a:cubicBezTo>
                  <a:cubicBezTo>
                    <a:pt x="20985" y="747030"/>
                    <a:pt x="11135" y="761592"/>
                    <a:pt x="1071" y="776153"/>
                  </a:cubicBezTo>
                  <a:cubicBezTo>
                    <a:pt x="1071" y="778294"/>
                    <a:pt x="642" y="780221"/>
                    <a:pt x="0" y="782363"/>
                  </a:cubicBezTo>
                  <a:cubicBezTo>
                    <a:pt x="1285" y="793498"/>
                    <a:pt x="2570" y="804847"/>
                    <a:pt x="3855" y="815982"/>
                  </a:cubicBezTo>
                  <a:cubicBezTo>
                    <a:pt x="6852" y="819194"/>
                    <a:pt x="8994" y="822406"/>
                    <a:pt x="10707" y="825404"/>
                  </a:cubicBezTo>
                  <a:lnTo>
                    <a:pt x="93577" y="881293"/>
                  </a:lnTo>
                  <a:cubicBezTo>
                    <a:pt x="111992" y="889858"/>
                    <a:pt x="128267" y="896496"/>
                    <a:pt x="135976" y="900565"/>
                  </a:cubicBezTo>
                  <a:cubicBezTo>
                    <a:pt x="153106" y="909130"/>
                    <a:pt x="168096" y="917482"/>
                    <a:pt x="182657" y="925190"/>
                  </a:cubicBezTo>
                  <a:cubicBezTo>
                    <a:pt x="190152" y="927332"/>
                    <a:pt x="197646" y="929045"/>
                    <a:pt x="204927" y="930544"/>
                  </a:cubicBezTo>
                  <a:cubicBezTo>
                    <a:pt x="205997" y="930544"/>
                    <a:pt x="207068" y="930330"/>
                    <a:pt x="207925" y="930116"/>
                  </a:cubicBezTo>
                  <a:cubicBezTo>
                    <a:pt x="214563" y="920479"/>
                    <a:pt x="221629" y="911058"/>
                    <a:pt x="229766" y="902278"/>
                  </a:cubicBezTo>
                  <a:cubicBezTo>
                    <a:pt x="238546" y="892856"/>
                    <a:pt x="245826" y="883648"/>
                    <a:pt x="249895" y="871228"/>
                  </a:cubicBezTo>
                  <a:cubicBezTo>
                    <a:pt x="253107" y="861592"/>
                    <a:pt x="269381" y="848530"/>
                    <a:pt x="256962" y="833327"/>
                  </a:cubicBezTo>
                  <a:cubicBezTo>
                    <a:pt x="277947" y="840393"/>
                    <a:pt x="281373" y="823262"/>
                    <a:pt x="287369" y="816410"/>
                  </a:cubicBezTo>
                  <a:cubicBezTo>
                    <a:pt x="295934" y="806560"/>
                    <a:pt x="305356" y="797352"/>
                    <a:pt x="313921" y="787502"/>
                  </a:cubicBezTo>
                  <a:cubicBezTo>
                    <a:pt x="330410" y="768658"/>
                    <a:pt x="341973" y="746602"/>
                    <a:pt x="354821" y="725189"/>
                  </a:cubicBezTo>
                  <a:cubicBezTo>
                    <a:pt x="367669" y="703775"/>
                    <a:pt x="382873" y="684503"/>
                    <a:pt x="401288" y="666944"/>
                  </a:cubicBezTo>
                  <a:cubicBezTo>
                    <a:pt x="410924" y="657736"/>
                    <a:pt x="417134" y="646601"/>
                    <a:pt x="421203" y="633753"/>
                  </a:cubicBezTo>
                  <a:cubicBezTo>
                    <a:pt x="423986" y="624760"/>
                    <a:pt x="437049" y="607201"/>
                    <a:pt x="423772" y="593710"/>
                  </a:cubicBezTo>
                  <a:cubicBezTo>
                    <a:pt x="426556" y="593068"/>
                    <a:pt x="427199" y="591355"/>
                    <a:pt x="426128" y="588999"/>
                  </a:cubicBezTo>
                  <a:cubicBezTo>
                    <a:pt x="426128" y="588999"/>
                    <a:pt x="426128" y="588999"/>
                    <a:pt x="426128" y="588999"/>
                  </a:cubicBezTo>
                  <a:cubicBezTo>
                    <a:pt x="441117" y="581719"/>
                    <a:pt x="447327" y="565873"/>
                    <a:pt x="455250" y="553453"/>
                  </a:cubicBezTo>
                  <a:cubicBezTo>
                    <a:pt x="455250" y="553453"/>
                    <a:pt x="455250" y="553453"/>
                    <a:pt x="455250" y="553453"/>
                  </a:cubicBezTo>
                  <a:cubicBezTo>
                    <a:pt x="457177" y="548742"/>
                    <a:pt x="464886" y="542318"/>
                    <a:pt x="462745" y="535465"/>
                  </a:cubicBezTo>
                  <a:cubicBezTo>
                    <a:pt x="462745" y="535465"/>
                    <a:pt x="462745" y="535465"/>
                    <a:pt x="462745" y="535465"/>
                  </a:cubicBezTo>
                  <a:cubicBezTo>
                    <a:pt x="465529" y="531397"/>
                    <a:pt x="468098" y="527328"/>
                    <a:pt x="470882" y="523260"/>
                  </a:cubicBezTo>
                  <a:cubicBezTo>
                    <a:pt x="470882" y="523260"/>
                    <a:pt x="470882" y="523260"/>
                    <a:pt x="470882" y="523260"/>
                  </a:cubicBezTo>
                  <a:cubicBezTo>
                    <a:pt x="480946" y="521975"/>
                    <a:pt x="486086" y="505487"/>
                    <a:pt x="491011" y="499919"/>
                  </a:cubicBezTo>
                  <a:cubicBezTo>
                    <a:pt x="488869" y="498206"/>
                    <a:pt x="486514" y="496493"/>
                    <a:pt x="484158" y="494780"/>
                  </a:cubicBezTo>
                  <a:cubicBezTo>
                    <a:pt x="484158" y="494780"/>
                    <a:pt x="484158" y="494780"/>
                    <a:pt x="484158" y="494780"/>
                  </a:cubicBezTo>
                  <a:cubicBezTo>
                    <a:pt x="510925" y="467585"/>
                    <a:pt x="531482" y="436107"/>
                    <a:pt x="554823" y="406771"/>
                  </a:cubicBezTo>
                  <a:cubicBezTo>
                    <a:pt x="580091" y="374865"/>
                    <a:pt x="609213" y="345100"/>
                    <a:pt x="632125" y="311695"/>
                  </a:cubicBezTo>
                  <a:cubicBezTo>
                    <a:pt x="637050" y="304414"/>
                    <a:pt x="638763" y="294992"/>
                    <a:pt x="643474" y="287498"/>
                  </a:cubicBezTo>
                  <a:cubicBezTo>
                    <a:pt x="648400" y="279575"/>
                    <a:pt x="657607" y="274864"/>
                    <a:pt x="662961" y="267369"/>
                  </a:cubicBezTo>
                  <a:cubicBezTo>
                    <a:pt x="667029" y="261373"/>
                    <a:pt x="662961" y="252165"/>
                    <a:pt x="663389" y="244457"/>
                  </a:cubicBezTo>
                  <a:cubicBezTo>
                    <a:pt x="663817" y="235463"/>
                    <a:pt x="673239" y="234178"/>
                    <a:pt x="680948" y="230324"/>
                  </a:cubicBezTo>
                  <a:cubicBezTo>
                    <a:pt x="700862" y="220473"/>
                    <a:pt x="712426" y="205270"/>
                    <a:pt x="722704" y="188567"/>
                  </a:cubicBezTo>
                  <a:cubicBezTo>
                    <a:pt x="728058" y="180002"/>
                    <a:pt x="749043" y="153235"/>
                    <a:pt x="715852" y="136533"/>
                  </a:cubicBezTo>
                  <a:cubicBezTo>
                    <a:pt x="729342" y="127967"/>
                    <a:pt x="737051" y="118331"/>
                    <a:pt x="703646" y="93278"/>
                  </a:cubicBezTo>
                  <a:cubicBezTo>
                    <a:pt x="681590" y="76789"/>
                    <a:pt x="655252" y="63299"/>
                    <a:pt x="631697" y="49166"/>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6" name="Free-form: Shape 35">
              <a:extLst>
                <a:ext uri="{FF2B5EF4-FFF2-40B4-BE49-F238E27FC236}">
                  <a16:creationId xmlns:a16="http://schemas.microsoft.com/office/drawing/2014/main" id="{E67597B5-2CB4-C783-D2C1-0D407AA1261C}"/>
                </a:ext>
              </a:extLst>
            </p:cNvPr>
            <p:cNvSpPr/>
            <p:nvPr/>
          </p:nvSpPr>
          <p:spPr>
            <a:xfrm>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grpSp>
        <p:nvGrpSpPr>
          <p:cNvPr id="28" name="Group 27">
            <a:extLst>
              <a:ext uri="{FF2B5EF4-FFF2-40B4-BE49-F238E27FC236}">
                <a16:creationId xmlns:a16="http://schemas.microsoft.com/office/drawing/2014/main" id="{CDB4DAD2-4051-905E-2787-D0D6FD09F3E9}"/>
              </a:ext>
            </a:extLst>
          </p:cNvPr>
          <p:cNvGrpSpPr/>
          <p:nvPr/>
        </p:nvGrpSpPr>
        <p:grpSpPr>
          <a:xfrm>
            <a:off x="8652626" y="5523718"/>
            <a:ext cx="987031" cy="833115"/>
            <a:chOff x="3130522" y="4722822"/>
            <a:chExt cx="1415142" cy="1029109"/>
          </a:xfrm>
        </p:grpSpPr>
        <p:sp>
          <p:nvSpPr>
            <p:cNvPr id="35" name="Free-form: Shape 34">
              <a:extLst>
                <a:ext uri="{FF2B5EF4-FFF2-40B4-BE49-F238E27FC236}">
                  <a16:creationId xmlns:a16="http://schemas.microsoft.com/office/drawing/2014/main" id="{65B2C7F4-2034-8294-4941-D959AFD46017}"/>
                </a:ext>
              </a:extLst>
            </p:cNvPr>
            <p:cNvSpPr/>
            <p:nvPr/>
          </p:nvSpPr>
          <p:spPr>
            <a:xfrm rot="21046447">
              <a:off x="3130522" y="4747572"/>
              <a:ext cx="685754" cy="928680"/>
            </a:xfrm>
            <a:custGeom>
              <a:avLst/>
              <a:gdLst>
                <a:gd name="connsiteX0" fmla="*/ 609427 w 685754"/>
                <a:gd name="connsiteY0" fmla="*/ 61007 h 928680"/>
                <a:gd name="connsiteX1" fmla="*/ 538549 w 685754"/>
                <a:gd name="connsiteY1" fmla="*/ 23106 h 928680"/>
                <a:gd name="connsiteX2" fmla="*/ 480518 w 685754"/>
                <a:gd name="connsiteY2" fmla="*/ 193 h 928680"/>
                <a:gd name="connsiteX3" fmla="*/ 462317 w 685754"/>
                <a:gd name="connsiteY3" fmla="*/ 23748 h 928680"/>
                <a:gd name="connsiteX4" fmla="*/ 445828 w 685754"/>
                <a:gd name="connsiteY4" fmla="*/ 57581 h 928680"/>
                <a:gd name="connsiteX5" fmla="*/ 450753 w 685754"/>
                <a:gd name="connsiteY5" fmla="*/ 65076 h 928680"/>
                <a:gd name="connsiteX6" fmla="*/ 450753 w 685754"/>
                <a:gd name="connsiteY6" fmla="*/ 65076 h 928680"/>
                <a:gd name="connsiteX7" fmla="*/ 391866 w 685754"/>
                <a:gd name="connsiteY7" fmla="*/ 158653 h 928680"/>
                <a:gd name="connsiteX8" fmla="*/ 387369 w 685754"/>
                <a:gd name="connsiteY8" fmla="*/ 155227 h 928680"/>
                <a:gd name="connsiteX9" fmla="*/ 324628 w 685754"/>
                <a:gd name="connsiteY9" fmla="*/ 231030 h 928680"/>
                <a:gd name="connsiteX10" fmla="*/ 316277 w 685754"/>
                <a:gd name="connsiteY10" fmla="*/ 255870 h 928680"/>
                <a:gd name="connsiteX11" fmla="*/ 305570 w 685754"/>
                <a:gd name="connsiteY11" fmla="*/ 261437 h 928680"/>
                <a:gd name="connsiteX12" fmla="*/ 293150 w 685754"/>
                <a:gd name="connsiteY12" fmla="*/ 264863 h 928680"/>
                <a:gd name="connsiteX13" fmla="*/ 290152 w 685754"/>
                <a:gd name="connsiteY13" fmla="*/ 287348 h 928680"/>
                <a:gd name="connsiteX14" fmla="*/ 286298 w 685754"/>
                <a:gd name="connsiteY14" fmla="*/ 314971 h 928680"/>
                <a:gd name="connsiteX15" fmla="*/ 259103 w 685754"/>
                <a:gd name="connsiteY15" fmla="*/ 364222 h 928680"/>
                <a:gd name="connsiteX16" fmla="*/ 231908 w 685754"/>
                <a:gd name="connsiteY16" fmla="*/ 413901 h 928680"/>
                <a:gd name="connsiteX17" fmla="*/ 182443 w 685754"/>
                <a:gd name="connsiteY17" fmla="*/ 454587 h 928680"/>
                <a:gd name="connsiteX18" fmla="*/ 148824 w 685754"/>
                <a:gd name="connsiteY18" fmla="*/ 522467 h 928680"/>
                <a:gd name="connsiteX19" fmla="*/ 92934 w 685754"/>
                <a:gd name="connsiteY19" fmla="*/ 633389 h 928680"/>
                <a:gd name="connsiteX20" fmla="*/ 94862 w 685754"/>
                <a:gd name="connsiteY20" fmla="*/ 633389 h 928680"/>
                <a:gd name="connsiteX21" fmla="*/ 79658 w 685754"/>
                <a:gd name="connsiteY21" fmla="*/ 660584 h 928680"/>
                <a:gd name="connsiteX22" fmla="*/ 10493 w 685754"/>
                <a:gd name="connsiteY22" fmla="*/ 760157 h 928680"/>
                <a:gd name="connsiteX23" fmla="*/ 4711 w 685754"/>
                <a:gd name="connsiteY23" fmla="*/ 787994 h 928680"/>
                <a:gd name="connsiteX24" fmla="*/ 0 w 685754"/>
                <a:gd name="connsiteY24" fmla="*/ 795275 h 928680"/>
                <a:gd name="connsiteX25" fmla="*/ 5782 w 685754"/>
                <a:gd name="connsiteY25" fmla="*/ 810693 h 928680"/>
                <a:gd name="connsiteX26" fmla="*/ 11135 w 685754"/>
                <a:gd name="connsiteY26" fmla="*/ 816046 h 928680"/>
                <a:gd name="connsiteX27" fmla="*/ 20343 w 685754"/>
                <a:gd name="connsiteY27" fmla="*/ 827609 h 928680"/>
                <a:gd name="connsiteX28" fmla="*/ 111992 w 685754"/>
                <a:gd name="connsiteY28" fmla="*/ 880500 h 928680"/>
                <a:gd name="connsiteX29" fmla="*/ 218203 w 685754"/>
                <a:gd name="connsiteY29" fmla="*/ 928681 h 928680"/>
                <a:gd name="connsiteX30" fmla="*/ 219702 w 685754"/>
                <a:gd name="connsiteY30" fmla="*/ 927824 h 928680"/>
                <a:gd name="connsiteX31" fmla="*/ 222272 w 685754"/>
                <a:gd name="connsiteY31" fmla="*/ 926325 h 928680"/>
                <a:gd name="connsiteX32" fmla="*/ 237689 w 685754"/>
                <a:gd name="connsiteY32" fmla="*/ 917546 h 928680"/>
                <a:gd name="connsiteX33" fmla="*/ 244756 w 685754"/>
                <a:gd name="connsiteY33" fmla="*/ 903199 h 928680"/>
                <a:gd name="connsiteX34" fmla="*/ 258889 w 685754"/>
                <a:gd name="connsiteY34" fmla="*/ 874076 h 928680"/>
                <a:gd name="connsiteX35" fmla="*/ 260602 w 685754"/>
                <a:gd name="connsiteY35" fmla="*/ 844526 h 928680"/>
                <a:gd name="connsiteX36" fmla="*/ 285870 w 685754"/>
                <a:gd name="connsiteY36" fmla="*/ 806410 h 928680"/>
                <a:gd name="connsiteX37" fmla="*/ 311994 w 685754"/>
                <a:gd name="connsiteY37" fmla="*/ 771720 h 928680"/>
                <a:gd name="connsiteX38" fmla="*/ 358675 w 685754"/>
                <a:gd name="connsiteY38" fmla="*/ 696773 h 928680"/>
                <a:gd name="connsiteX39" fmla="*/ 449469 w 685754"/>
                <a:gd name="connsiteY39" fmla="*/ 533388 h 928680"/>
                <a:gd name="connsiteX40" fmla="*/ 441974 w 685754"/>
                <a:gd name="connsiteY40" fmla="*/ 528035 h 928680"/>
                <a:gd name="connsiteX41" fmla="*/ 555465 w 685754"/>
                <a:gd name="connsiteY41" fmla="*/ 351374 h 928680"/>
                <a:gd name="connsiteX42" fmla="*/ 618207 w 685754"/>
                <a:gd name="connsiteY42" fmla="*/ 262294 h 928680"/>
                <a:gd name="connsiteX43" fmla="*/ 643260 w 685754"/>
                <a:gd name="connsiteY43" fmla="*/ 214542 h 928680"/>
                <a:gd name="connsiteX44" fmla="*/ 670455 w 685754"/>
                <a:gd name="connsiteY44" fmla="*/ 162721 h 928680"/>
                <a:gd name="connsiteX45" fmla="*/ 670455 w 685754"/>
                <a:gd name="connsiteY45" fmla="*/ 162721 h 928680"/>
                <a:gd name="connsiteX46" fmla="*/ 682233 w 685754"/>
                <a:gd name="connsiteY46" fmla="*/ 130815 h 928680"/>
                <a:gd name="connsiteX47" fmla="*/ 683518 w 685754"/>
                <a:gd name="connsiteY47" fmla="*/ 109830 h 928680"/>
                <a:gd name="connsiteX48" fmla="*/ 609641 w 685754"/>
                <a:gd name="connsiteY48" fmla="*/ 61221 h 92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5754" h="928680">
                  <a:moveTo>
                    <a:pt x="609427" y="61007"/>
                  </a:moveTo>
                  <a:cubicBezTo>
                    <a:pt x="585230" y="46232"/>
                    <a:pt x="562746" y="36168"/>
                    <a:pt x="538549" y="23106"/>
                  </a:cubicBezTo>
                  <a:cubicBezTo>
                    <a:pt x="516493" y="11114"/>
                    <a:pt x="498719" y="-1734"/>
                    <a:pt x="480518" y="193"/>
                  </a:cubicBezTo>
                  <a:cubicBezTo>
                    <a:pt x="468741" y="1478"/>
                    <a:pt x="465529" y="16467"/>
                    <a:pt x="462317" y="23748"/>
                  </a:cubicBezTo>
                  <a:cubicBezTo>
                    <a:pt x="457177" y="35311"/>
                    <a:pt x="453965" y="47731"/>
                    <a:pt x="445828" y="57581"/>
                  </a:cubicBezTo>
                  <a:cubicBezTo>
                    <a:pt x="447541" y="60151"/>
                    <a:pt x="449040" y="62506"/>
                    <a:pt x="450753" y="65076"/>
                  </a:cubicBezTo>
                  <a:cubicBezTo>
                    <a:pt x="450753" y="65076"/>
                    <a:pt x="450753" y="65076"/>
                    <a:pt x="450753" y="65076"/>
                  </a:cubicBezTo>
                  <a:cubicBezTo>
                    <a:pt x="428483" y="94841"/>
                    <a:pt x="413066" y="128246"/>
                    <a:pt x="391866" y="158653"/>
                  </a:cubicBezTo>
                  <a:cubicBezTo>
                    <a:pt x="390581" y="157582"/>
                    <a:pt x="389297" y="156511"/>
                    <a:pt x="387369" y="155227"/>
                  </a:cubicBezTo>
                  <a:cubicBezTo>
                    <a:pt x="331694" y="153299"/>
                    <a:pt x="332765" y="201051"/>
                    <a:pt x="324628" y="231030"/>
                  </a:cubicBezTo>
                  <a:cubicBezTo>
                    <a:pt x="322273" y="239596"/>
                    <a:pt x="319703" y="247947"/>
                    <a:pt x="316277" y="255870"/>
                  </a:cubicBezTo>
                  <a:cubicBezTo>
                    <a:pt x="314135" y="260795"/>
                    <a:pt x="311780" y="260581"/>
                    <a:pt x="305570" y="261437"/>
                  </a:cubicBezTo>
                  <a:cubicBezTo>
                    <a:pt x="299574" y="262294"/>
                    <a:pt x="295506" y="260795"/>
                    <a:pt x="293150" y="264863"/>
                  </a:cubicBezTo>
                  <a:cubicBezTo>
                    <a:pt x="289938" y="270645"/>
                    <a:pt x="292722" y="280924"/>
                    <a:pt x="290152" y="287348"/>
                  </a:cubicBezTo>
                  <a:cubicBezTo>
                    <a:pt x="287154" y="295271"/>
                    <a:pt x="280730" y="303194"/>
                    <a:pt x="286298" y="314971"/>
                  </a:cubicBezTo>
                  <a:cubicBezTo>
                    <a:pt x="292080" y="336170"/>
                    <a:pt x="268525" y="350517"/>
                    <a:pt x="259103" y="364222"/>
                  </a:cubicBezTo>
                  <a:cubicBezTo>
                    <a:pt x="249467" y="378141"/>
                    <a:pt x="227197" y="392702"/>
                    <a:pt x="231908" y="413901"/>
                  </a:cubicBezTo>
                  <a:cubicBezTo>
                    <a:pt x="192935" y="398055"/>
                    <a:pt x="188653" y="441953"/>
                    <a:pt x="182443" y="454587"/>
                  </a:cubicBezTo>
                  <a:cubicBezTo>
                    <a:pt x="171308" y="477285"/>
                    <a:pt x="159959" y="499983"/>
                    <a:pt x="148824" y="522467"/>
                  </a:cubicBezTo>
                  <a:cubicBezTo>
                    <a:pt x="130408" y="559299"/>
                    <a:pt x="117560" y="600412"/>
                    <a:pt x="92934" y="633389"/>
                  </a:cubicBezTo>
                  <a:cubicBezTo>
                    <a:pt x="93791" y="633389"/>
                    <a:pt x="94219" y="633389"/>
                    <a:pt x="94862" y="633389"/>
                  </a:cubicBezTo>
                  <a:cubicBezTo>
                    <a:pt x="92720" y="638100"/>
                    <a:pt x="76660" y="659299"/>
                    <a:pt x="79658" y="660584"/>
                  </a:cubicBezTo>
                  <a:cubicBezTo>
                    <a:pt x="57602" y="694417"/>
                    <a:pt x="23769" y="721184"/>
                    <a:pt x="10493" y="760157"/>
                  </a:cubicBezTo>
                  <a:cubicBezTo>
                    <a:pt x="7495" y="768936"/>
                    <a:pt x="7709" y="779215"/>
                    <a:pt x="4711" y="787994"/>
                  </a:cubicBezTo>
                  <a:cubicBezTo>
                    <a:pt x="3854" y="790778"/>
                    <a:pt x="1927" y="793134"/>
                    <a:pt x="0" y="795275"/>
                  </a:cubicBezTo>
                  <a:cubicBezTo>
                    <a:pt x="1713" y="800414"/>
                    <a:pt x="3640" y="805553"/>
                    <a:pt x="5782" y="810693"/>
                  </a:cubicBezTo>
                  <a:cubicBezTo>
                    <a:pt x="7709" y="812620"/>
                    <a:pt x="10493" y="815404"/>
                    <a:pt x="11135" y="816046"/>
                  </a:cubicBezTo>
                  <a:cubicBezTo>
                    <a:pt x="14989" y="819686"/>
                    <a:pt x="17987" y="823755"/>
                    <a:pt x="20343" y="827609"/>
                  </a:cubicBezTo>
                  <a:lnTo>
                    <a:pt x="111992" y="880500"/>
                  </a:lnTo>
                  <a:cubicBezTo>
                    <a:pt x="149680" y="898702"/>
                    <a:pt x="183299" y="917974"/>
                    <a:pt x="218203" y="928681"/>
                  </a:cubicBezTo>
                  <a:cubicBezTo>
                    <a:pt x="218631" y="928467"/>
                    <a:pt x="219274" y="928252"/>
                    <a:pt x="219702" y="927824"/>
                  </a:cubicBezTo>
                  <a:cubicBezTo>
                    <a:pt x="220344" y="927610"/>
                    <a:pt x="222058" y="926539"/>
                    <a:pt x="222272" y="926325"/>
                  </a:cubicBezTo>
                  <a:cubicBezTo>
                    <a:pt x="227411" y="923327"/>
                    <a:pt x="232550" y="920329"/>
                    <a:pt x="237689" y="917546"/>
                  </a:cubicBezTo>
                  <a:cubicBezTo>
                    <a:pt x="240045" y="912835"/>
                    <a:pt x="242400" y="907910"/>
                    <a:pt x="244756" y="903199"/>
                  </a:cubicBezTo>
                  <a:cubicBezTo>
                    <a:pt x="249467" y="893563"/>
                    <a:pt x="254178" y="883712"/>
                    <a:pt x="258889" y="874076"/>
                  </a:cubicBezTo>
                  <a:cubicBezTo>
                    <a:pt x="261887" y="867866"/>
                    <a:pt x="275377" y="857160"/>
                    <a:pt x="260602" y="844526"/>
                  </a:cubicBezTo>
                  <a:cubicBezTo>
                    <a:pt x="271309" y="833177"/>
                    <a:pt x="278161" y="819472"/>
                    <a:pt x="285870" y="806410"/>
                  </a:cubicBezTo>
                  <a:cubicBezTo>
                    <a:pt x="293150" y="793990"/>
                    <a:pt x="305142" y="784354"/>
                    <a:pt x="311994" y="771720"/>
                  </a:cubicBezTo>
                  <a:cubicBezTo>
                    <a:pt x="325913" y="745810"/>
                    <a:pt x="344971" y="722897"/>
                    <a:pt x="358675" y="696773"/>
                  </a:cubicBezTo>
                  <a:cubicBezTo>
                    <a:pt x="387584" y="641526"/>
                    <a:pt x="427413" y="592489"/>
                    <a:pt x="449469" y="533388"/>
                  </a:cubicBezTo>
                  <a:cubicBezTo>
                    <a:pt x="446899" y="531247"/>
                    <a:pt x="444329" y="529534"/>
                    <a:pt x="441974" y="528035"/>
                  </a:cubicBezTo>
                  <a:cubicBezTo>
                    <a:pt x="483516" y="470647"/>
                    <a:pt x="525058" y="414758"/>
                    <a:pt x="555465" y="351374"/>
                  </a:cubicBezTo>
                  <a:cubicBezTo>
                    <a:pt x="571311" y="318397"/>
                    <a:pt x="597221" y="292059"/>
                    <a:pt x="618207" y="262294"/>
                  </a:cubicBezTo>
                  <a:cubicBezTo>
                    <a:pt x="628699" y="247519"/>
                    <a:pt x="633838" y="229960"/>
                    <a:pt x="643260" y="214542"/>
                  </a:cubicBezTo>
                  <a:cubicBezTo>
                    <a:pt x="652040" y="200195"/>
                    <a:pt x="678593" y="185420"/>
                    <a:pt x="670455" y="162721"/>
                  </a:cubicBezTo>
                  <a:lnTo>
                    <a:pt x="670455" y="162721"/>
                  </a:lnTo>
                  <a:cubicBezTo>
                    <a:pt x="679235" y="154798"/>
                    <a:pt x="679235" y="141950"/>
                    <a:pt x="682233" y="130815"/>
                  </a:cubicBezTo>
                  <a:cubicBezTo>
                    <a:pt x="683946" y="124819"/>
                    <a:pt x="688443" y="118824"/>
                    <a:pt x="683518" y="109830"/>
                  </a:cubicBezTo>
                  <a:cubicBezTo>
                    <a:pt x="672383" y="89273"/>
                    <a:pt x="633624" y="75783"/>
                    <a:pt x="609641" y="6122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37" name="Free-form: Shape 36">
              <a:extLst>
                <a:ext uri="{FF2B5EF4-FFF2-40B4-BE49-F238E27FC236}">
                  <a16:creationId xmlns:a16="http://schemas.microsoft.com/office/drawing/2014/main" id="{32909C17-29A6-4D27-558C-367820764666}"/>
                </a:ext>
              </a:extLst>
            </p:cNvPr>
            <p:cNvSpPr/>
            <p:nvPr/>
          </p:nvSpPr>
          <p:spPr>
            <a:xfrm rot="20583083">
              <a:off x="3193914" y="4751183"/>
              <a:ext cx="1072975" cy="978924"/>
            </a:xfrm>
            <a:custGeom>
              <a:avLst/>
              <a:gdLst>
                <a:gd name="connsiteX0" fmla="*/ 378804 w 569522"/>
                <a:gd name="connsiteY0" fmla="*/ 544 h 978924"/>
                <a:gd name="connsiteX1" fmla="*/ 378804 w 569522"/>
                <a:gd name="connsiteY1" fmla="*/ 544 h 978924"/>
                <a:gd name="connsiteX2" fmla="*/ 346256 w 569522"/>
                <a:gd name="connsiteY2" fmla="*/ 47011 h 978924"/>
                <a:gd name="connsiteX3" fmla="*/ 331909 w 569522"/>
                <a:gd name="connsiteY3" fmla="*/ 81701 h 978924"/>
                <a:gd name="connsiteX4" fmla="*/ 333193 w 569522"/>
                <a:gd name="connsiteY4" fmla="*/ 81058 h 978924"/>
                <a:gd name="connsiteX5" fmla="*/ 299574 w 569522"/>
                <a:gd name="connsiteY5" fmla="*/ 168425 h 978924"/>
                <a:gd name="connsiteX6" fmla="*/ 283728 w 569522"/>
                <a:gd name="connsiteY6" fmla="*/ 209967 h 978924"/>
                <a:gd name="connsiteX7" fmla="*/ 267454 w 569522"/>
                <a:gd name="connsiteY7" fmla="*/ 242088 h 978924"/>
                <a:gd name="connsiteX8" fmla="*/ 248396 w 569522"/>
                <a:gd name="connsiteY8" fmla="*/ 295193 h 978924"/>
                <a:gd name="connsiteX9" fmla="*/ 226554 w 569522"/>
                <a:gd name="connsiteY9" fmla="*/ 321317 h 978924"/>
                <a:gd name="connsiteX10" fmla="*/ 217989 w 569522"/>
                <a:gd name="connsiteY10" fmla="*/ 343373 h 978924"/>
                <a:gd name="connsiteX11" fmla="*/ 194006 w 569522"/>
                <a:gd name="connsiteY11" fmla="*/ 404402 h 978924"/>
                <a:gd name="connsiteX12" fmla="*/ 128267 w 569522"/>
                <a:gd name="connsiteY12" fmla="*/ 539306 h 978924"/>
                <a:gd name="connsiteX13" fmla="*/ 0 w 569522"/>
                <a:gd name="connsiteY13" fmla="*/ 834384 h 978924"/>
                <a:gd name="connsiteX14" fmla="*/ 857 w 569522"/>
                <a:gd name="connsiteY14" fmla="*/ 855369 h 978924"/>
                <a:gd name="connsiteX15" fmla="*/ 2355 w 569522"/>
                <a:gd name="connsiteY15" fmla="*/ 877425 h 978924"/>
                <a:gd name="connsiteX16" fmla="*/ 131050 w 569522"/>
                <a:gd name="connsiteY16" fmla="*/ 947661 h 978924"/>
                <a:gd name="connsiteX17" fmla="*/ 147753 w 569522"/>
                <a:gd name="connsiteY17" fmla="*/ 958796 h 978924"/>
                <a:gd name="connsiteX18" fmla="*/ 194006 w 569522"/>
                <a:gd name="connsiteY18" fmla="*/ 978925 h 978924"/>
                <a:gd name="connsiteX19" fmla="*/ 213492 w 569522"/>
                <a:gd name="connsiteY19" fmla="*/ 978282 h 978924"/>
                <a:gd name="connsiteX20" fmla="*/ 221415 w 569522"/>
                <a:gd name="connsiteY20" fmla="*/ 971002 h 978924"/>
                <a:gd name="connsiteX21" fmla="*/ 241116 w 569522"/>
                <a:gd name="connsiteY21" fmla="*/ 915113 h 978924"/>
                <a:gd name="connsiteX22" fmla="*/ 282872 w 569522"/>
                <a:gd name="connsiteY22" fmla="*/ 864363 h 978924"/>
                <a:gd name="connsiteX23" fmla="*/ 283514 w 569522"/>
                <a:gd name="connsiteY23" fmla="*/ 824748 h 978924"/>
                <a:gd name="connsiteX24" fmla="*/ 298932 w 569522"/>
                <a:gd name="connsiteY24" fmla="*/ 784276 h 978924"/>
                <a:gd name="connsiteX25" fmla="*/ 332979 w 569522"/>
                <a:gd name="connsiteY25" fmla="*/ 701406 h 978924"/>
                <a:gd name="connsiteX26" fmla="*/ 367669 w 569522"/>
                <a:gd name="connsiteY26" fmla="*/ 625603 h 978924"/>
                <a:gd name="connsiteX27" fmla="*/ 400860 w 569522"/>
                <a:gd name="connsiteY27" fmla="*/ 551298 h 978924"/>
                <a:gd name="connsiteX28" fmla="*/ 411995 w 569522"/>
                <a:gd name="connsiteY28" fmla="*/ 515109 h 978924"/>
                <a:gd name="connsiteX29" fmla="*/ 436192 w 569522"/>
                <a:gd name="connsiteY29" fmla="*/ 472925 h 978924"/>
                <a:gd name="connsiteX30" fmla="*/ 457391 w 569522"/>
                <a:gd name="connsiteY30" fmla="*/ 436308 h 978924"/>
                <a:gd name="connsiteX31" fmla="*/ 470454 w 569522"/>
                <a:gd name="connsiteY31" fmla="*/ 396693 h 978924"/>
                <a:gd name="connsiteX32" fmla="*/ 516278 w 569522"/>
                <a:gd name="connsiteY32" fmla="*/ 313823 h 978924"/>
                <a:gd name="connsiteX33" fmla="*/ 551825 w 569522"/>
                <a:gd name="connsiteY33" fmla="*/ 226242 h 978924"/>
                <a:gd name="connsiteX34" fmla="*/ 560390 w 569522"/>
                <a:gd name="connsiteY34" fmla="*/ 180203 h 978924"/>
                <a:gd name="connsiteX35" fmla="*/ 564673 w 569522"/>
                <a:gd name="connsiteY35" fmla="*/ 126883 h 978924"/>
                <a:gd name="connsiteX36" fmla="*/ 564673 w 569522"/>
                <a:gd name="connsiteY36" fmla="*/ 126883 h 978924"/>
                <a:gd name="connsiteX37" fmla="*/ 558677 w 569522"/>
                <a:gd name="connsiteY37" fmla="*/ 103328 h 978924"/>
                <a:gd name="connsiteX38" fmla="*/ 558677 w 569522"/>
                <a:gd name="connsiteY38" fmla="*/ 103328 h 978924"/>
                <a:gd name="connsiteX39" fmla="*/ 486728 w 569522"/>
                <a:gd name="connsiteY39" fmla="*/ 49795 h 978924"/>
                <a:gd name="connsiteX40" fmla="*/ 378590 w 569522"/>
                <a:gd name="connsiteY40" fmla="*/ 330 h 97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69522" h="978924">
                  <a:moveTo>
                    <a:pt x="378804" y="544"/>
                  </a:moveTo>
                  <a:lnTo>
                    <a:pt x="378804" y="544"/>
                  </a:lnTo>
                  <a:cubicBezTo>
                    <a:pt x="335121" y="-4810"/>
                    <a:pt x="352680" y="30737"/>
                    <a:pt x="346256" y="47011"/>
                  </a:cubicBezTo>
                  <a:cubicBezTo>
                    <a:pt x="341973" y="58146"/>
                    <a:pt x="341545" y="73350"/>
                    <a:pt x="331909" y="81701"/>
                  </a:cubicBezTo>
                  <a:cubicBezTo>
                    <a:pt x="332337" y="81487"/>
                    <a:pt x="332765" y="81272"/>
                    <a:pt x="333193" y="81058"/>
                  </a:cubicBezTo>
                  <a:cubicBezTo>
                    <a:pt x="322058" y="110181"/>
                    <a:pt x="310923" y="139089"/>
                    <a:pt x="299574" y="168425"/>
                  </a:cubicBezTo>
                  <a:cubicBezTo>
                    <a:pt x="294221" y="182130"/>
                    <a:pt x="291651" y="197333"/>
                    <a:pt x="283728" y="209967"/>
                  </a:cubicBezTo>
                  <a:cubicBezTo>
                    <a:pt x="276662" y="220888"/>
                    <a:pt x="268097" y="228169"/>
                    <a:pt x="267454" y="242088"/>
                  </a:cubicBezTo>
                  <a:cubicBezTo>
                    <a:pt x="266598" y="262002"/>
                    <a:pt x="254820" y="277634"/>
                    <a:pt x="248396" y="295193"/>
                  </a:cubicBezTo>
                  <a:cubicBezTo>
                    <a:pt x="244328" y="306114"/>
                    <a:pt x="229766" y="309754"/>
                    <a:pt x="226554" y="321317"/>
                  </a:cubicBezTo>
                  <a:cubicBezTo>
                    <a:pt x="224627" y="328812"/>
                    <a:pt x="221415" y="336307"/>
                    <a:pt x="217989" y="343373"/>
                  </a:cubicBezTo>
                  <a:cubicBezTo>
                    <a:pt x="208139" y="363074"/>
                    <a:pt x="201929" y="384059"/>
                    <a:pt x="194006" y="404402"/>
                  </a:cubicBezTo>
                  <a:cubicBezTo>
                    <a:pt x="175590" y="451297"/>
                    <a:pt x="147325" y="492839"/>
                    <a:pt x="128267" y="539306"/>
                  </a:cubicBezTo>
                  <a:cubicBezTo>
                    <a:pt x="87581" y="638665"/>
                    <a:pt x="43469" y="736310"/>
                    <a:pt x="0" y="834384"/>
                  </a:cubicBezTo>
                  <a:cubicBezTo>
                    <a:pt x="428" y="841450"/>
                    <a:pt x="642" y="848303"/>
                    <a:pt x="857" y="855369"/>
                  </a:cubicBezTo>
                  <a:cubicBezTo>
                    <a:pt x="857" y="862435"/>
                    <a:pt x="857" y="869930"/>
                    <a:pt x="2355" y="877425"/>
                  </a:cubicBezTo>
                  <a:cubicBezTo>
                    <a:pt x="36189" y="909117"/>
                    <a:pt x="79658" y="927318"/>
                    <a:pt x="131050" y="947661"/>
                  </a:cubicBezTo>
                  <a:cubicBezTo>
                    <a:pt x="138331" y="950659"/>
                    <a:pt x="143898" y="954513"/>
                    <a:pt x="147753" y="958796"/>
                  </a:cubicBezTo>
                  <a:lnTo>
                    <a:pt x="194006" y="978925"/>
                  </a:lnTo>
                  <a:cubicBezTo>
                    <a:pt x="200644" y="978925"/>
                    <a:pt x="207068" y="978925"/>
                    <a:pt x="213492" y="978282"/>
                  </a:cubicBezTo>
                  <a:cubicBezTo>
                    <a:pt x="216062" y="975713"/>
                    <a:pt x="218631" y="973357"/>
                    <a:pt x="221415" y="971002"/>
                  </a:cubicBezTo>
                  <a:cubicBezTo>
                    <a:pt x="227839" y="952372"/>
                    <a:pt x="234263" y="933528"/>
                    <a:pt x="241116" y="915113"/>
                  </a:cubicBezTo>
                  <a:cubicBezTo>
                    <a:pt x="279660" y="930316"/>
                    <a:pt x="282872" y="876140"/>
                    <a:pt x="282872" y="864363"/>
                  </a:cubicBezTo>
                  <a:cubicBezTo>
                    <a:pt x="282872" y="850658"/>
                    <a:pt x="278375" y="836525"/>
                    <a:pt x="283514" y="824748"/>
                  </a:cubicBezTo>
                  <a:cubicBezTo>
                    <a:pt x="289510" y="811471"/>
                    <a:pt x="294435" y="798195"/>
                    <a:pt x="298932" y="784276"/>
                  </a:cubicBezTo>
                  <a:cubicBezTo>
                    <a:pt x="307926" y="756011"/>
                    <a:pt x="320560" y="728173"/>
                    <a:pt x="332979" y="701406"/>
                  </a:cubicBezTo>
                  <a:cubicBezTo>
                    <a:pt x="344757" y="676138"/>
                    <a:pt x="353964" y="650228"/>
                    <a:pt x="367669" y="625603"/>
                  </a:cubicBezTo>
                  <a:cubicBezTo>
                    <a:pt x="380945" y="601834"/>
                    <a:pt x="387798" y="575281"/>
                    <a:pt x="400860" y="551298"/>
                  </a:cubicBezTo>
                  <a:cubicBezTo>
                    <a:pt x="407070" y="540163"/>
                    <a:pt x="407498" y="526887"/>
                    <a:pt x="411995" y="515109"/>
                  </a:cubicBezTo>
                  <a:cubicBezTo>
                    <a:pt x="417777" y="500120"/>
                    <a:pt x="428269" y="486843"/>
                    <a:pt x="436192" y="472925"/>
                  </a:cubicBezTo>
                  <a:cubicBezTo>
                    <a:pt x="443259" y="460719"/>
                    <a:pt x="451396" y="448942"/>
                    <a:pt x="457391" y="436308"/>
                  </a:cubicBezTo>
                  <a:cubicBezTo>
                    <a:pt x="463387" y="423888"/>
                    <a:pt x="463816" y="409113"/>
                    <a:pt x="470454" y="396693"/>
                  </a:cubicBezTo>
                  <a:cubicBezTo>
                    <a:pt x="485229" y="368855"/>
                    <a:pt x="504501" y="342945"/>
                    <a:pt x="516278" y="313823"/>
                  </a:cubicBezTo>
                  <a:cubicBezTo>
                    <a:pt x="527842" y="285343"/>
                    <a:pt x="550754" y="258576"/>
                    <a:pt x="551825" y="226242"/>
                  </a:cubicBezTo>
                  <a:cubicBezTo>
                    <a:pt x="552467" y="210182"/>
                    <a:pt x="557606" y="195406"/>
                    <a:pt x="560390" y="180203"/>
                  </a:cubicBezTo>
                  <a:cubicBezTo>
                    <a:pt x="562960" y="165427"/>
                    <a:pt x="576664" y="146155"/>
                    <a:pt x="564673" y="126883"/>
                  </a:cubicBezTo>
                  <a:cubicBezTo>
                    <a:pt x="564673" y="126883"/>
                    <a:pt x="564673" y="126883"/>
                    <a:pt x="564673" y="126883"/>
                  </a:cubicBezTo>
                  <a:cubicBezTo>
                    <a:pt x="567457" y="120673"/>
                    <a:pt x="572596" y="113607"/>
                    <a:pt x="558677" y="103328"/>
                  </a:cubicBezTo>
                  <a:cubicBezTo>
                    <a:pt x="558677" y="103328"/>
                    <a:pt x="558677" y="103328"/>
                    <a:pt x="558677" y="103328"/>
                  </a:cubicBezTo>
                  <a:cubicBezTo>
                    <a:pt x="539191" y="82129"/>
                    <a:pt x="520133" y="67996"/>
                    <a:pt x="486728" y="49795"/>
                  </a:cubicBezTo>
                  <a:cubicBezTo>
                    <a:pt x="450539" y="30308"/>
                    <a:pt x="419061" y="11893"/>
                    <a:pt x="378590" y="330"/>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1" name="Free-form: Shape 40">
              <a:extLst>
                <a:ext uri="{FF2B5EF4-FFF2-40B4-BE49-F238E27FC236}">
                  <a16:creationId xmlns:a16="http://schemas.microsoft.com/office/drawing/2014/main" id="{3E60B193-ABAE-98BA-8782-296A0725244E}"/>
                </a:ext>
              </a:extLst>
            </p:cNvPr>
            <p:cNvSpPr/>
            <p:nvPr/>
          </p:nvSpPr>
          <p:spPr>
            <a:xfrm>
              <a:off x="3647443" y="4764072"/>
              <a:ext cx="700189" cy="912395"/>
            </a:xfrm>
            <a:custGeom>
              <a:avLst/>
              <a:gdLst>
                <a:gd name="connsiteX0" fmla="*/ 591440 w 700189"/>
                <a:gd name="connsiteY0" fmla="*/ 43437 h 912395"/>
                <a:gd name="connsiteX1" fmla="*/ 512424 w 700189"/>
                <a:gd name="connsiteY1" fmla="*/ 7677 h 912395"/>
                <a:gd name="connsiteX2" fmla="*/ 459961 w 700189"/>
                <a:gd name="connsiteY2" fmla="*/ 23523 h 912395"/>
                <a:gd name="connsiteX3" fmla="*/ 447970 w 700189"/>
                <a:gd name="connsiteY3" fmla="*/ 60568 h 912395"/>
                <a:gd name="connsiteX4" fmla="*/ 423558 w 700189"/>
                <a:gd name="connsiteY4" fmla="*/ 93973 h 912395"/>
                <a:gd name="connsiteX5" fmla="*/ 408141 w 700189"/>
                <a:gd name="connsiteY5" fmla="*/ 133374 h 912395"/>
                <a:gd name="connsiteX6" fmla="*/ 394864 w 700189"/>
                <a:gd name="connsiteY6" fmla="*/ 169134 h 912395"/>
                <a:gd name="connsiteX7" fmla="*/ 351395 w 700189"/>
                <a:gd name="connsiteY7" fmla="*/ 235730 h 912395"/>
                <a:gd name="connsiteX8" fmla="*/ 298289 w 700189"/>
                <a:gd name="connsiteY8" fmla="*/ 307037 h 912395"/>
                <a:gd name="connsiteX9" fmla="*/ 271737 w 700189"/>
                <a:gd name="connsiteY9" fmla="*/ 342797 h 912395"/>
                <a:gd name="connsiteX10" fmla="*/ 256105 w 700189"/>
                <a:gd name="connsiteY10" fmla="*/ 377915 h 912395"/>
                <a:gd name="connsiteX11" fmla="*/ 238332 w 700189"/>
                <a:gd name="connsiteY11" fmla="*/ 401684 h 912395"/>
                <a:gd name="connsiteX12" fmla="*/ 225055 w 700189"/>
                <a:gd name="connsiteY12" fmla="*/ 429736 h 912395"/>
                <a:gd name="connsiteX13" fmla="*/ 186725 w 700189"/>
                <a:gd name="connsiteY13" fmla="*/ 492049 h 912395"/>
                <a:gd name="connsiteX14" fmla="*/ 149038 w 700189"/>
                <a:gd name="connsiteY14" fmla="*/ 552649 h 912395"/>
                <a:gd name="connsiteX15" fmla="*/ 127196 w 700189"/>
                <a:gd name="connsiteY15" fmla="*/ 581986 h 912395"/>
                <a:gd name="connsiteX16" fmla="*/ 113277 w 700189"/>
                <a:gd name="connsiteY16" fmla="*/ 615605 h 912395"/>
                <a:gd name="connsiteX17" fmla="*/ 113277 w 700189"/>
                <a:gd name="connsiteY17" fmla="*/ 615605 h 912395"/>
                <a:gd name="connsiteX18" fmla="*/ 30621 w 700189"/>
                <a:gd name="connsiteY18" fmla="*/ 727169 h 912395"/>
                <a:gd name="connsiteX19" fmla="*/ 0 w 700189"/>
                <a:gd name="connsiteY19" fmla="*/ 780703 h 912395"/>
                <a:gd name="connsiteX20" fmla="*/ 1927 w 700189"/>
                <a:gd name="connsiteY20" fmla="*/ 787341 h 912395"/>
                <a:gd name="connsiteX21" fmla="*/ 5782 w 700189"/>
                <a:gd name="connsiteY21" fmla="*/ 800403 h 912395"/>
                <a:gd name="connsiteX22" fmla="*/ 6852 w 700189"/>
                <a:gd name="connsiteY22" fmla="*/ 802758 h 912395"/>
                <a:gd name="connsiteX23" fmla="*/ 48180 w 700189"/>
                <a:gd name="connsiteY23" fmla="*/ 836806 h 912395"/>
                <a:gd name="connsiteX24" fmla="*/ 63598 w 700189"/>
                <a:gd name="connsiteY24" fmla="*/ 847512 h 912395"/>
                <a:gd name="connsiteX25" fmla="*/ 144327 w 700189"/>
                <a:gd name="connsiteY25" fmla="*/ 893980 h 912395"/>
                <a:gd name="connsiteX26" fmla="*/ 220987 w 700189"/>
                <a:gd name="connsiteY26" fmla="*/ 912395 h 912395"/>
                <a:gd name="connsiteX27" fmla="*/ 240473 w 700189"/>
                <a:gd name="connsiteY27" fmla="*/ 886057 h 912395"/>
                <a:gd name="connsiteX28" fmla="*/ 258675 w 700189"/>
                <a:gd name="connsiteY28" fmla="*/ 855221 h 912395"/>
                <a:gd name="connsiteX29" fmla="*/ 263600 w 700189"/>
                <a:gd name="connsiteY29" fmla="*/ 818176 h 912395"/>
                <a:gd name="connsiteX30" fmla="*/ 292936 w 700189"/>
                <a:gd name="connsiteY30" fmla="*/ 800617 h 912395"/>
                <a:gd name="connsiteX31" fmla="*/ 317776 w 700189"/>
                <a:gd name="connsiteY31" fmla="*/ 771709 h 912395"/>
                <a:gd name="connsiteX32" fmla="*/ 354821 w 700189"/>
                <a:gd name="connsiteY32" fmla="*/ 709824 h 912395"/>
                <a:gd name="connsiteX33" fmla="*/ 397648 w 700189"/>
                <a:gd name="connsiteY33" fmla="*/ 651793 h 912395"/>
                <a:gd name="connsiteX34" fmla="*/ 415635 w 700189"/>
                <a:gd name="connsiteY34" fmla="*/ 618817 h 912395"/>
                <a:gd name="connsiteX35" fmla="*/ 415849 w 700189"/>
                <a:gd name="connsiteY35" fmla="*/ 579844 h 912395"/>
                <a:gd name="connsiteX36" fmla="*/ 417991 w 700189"/>
                <a:gd name="connsiteY36" fmla="*/ 575133 h 912395"/>
                <a:gd name="connsiteX37" fmla="*/ 417991 w 700189"/>
                <a:gd name="connsiteY37" fmla="*/ 575133 h 912395"/>
                <a:gd name="connsiteX38" fmla="*/ 444972 w 700189"/>
                <a:gd name="connsiteY38" fmla="*/ 539587 h 912395"/>
                <a:gd name="connsiteX39" fmla="*/ 444972 w 700189"/>
                <a:gd name="connsiteY39" fmla="*/ 539587 h 912395"/>
                <a:gd name="connsiteX40" fmla="*/ 451396 w 700189"/>
                <a:gd name="connsiteY40" fmla="*/ 521814 h 912395"/>
                <a:gd name="connsiteX41" fmla="*/ 451396 w 700189"/>
                <a:gd name="connsiteY41" fmla="*/ 521814 h 912395"/>
                <a:gd name="connsiteX42" fmla="*/ 458890 w 700189"/>
                <a:gd name="connsiteY42" fmla="*/ 509608 h 912395"/>
                <a:gd name="connsiteX43" fmla="*/ 458890 w 700189"/>
                <a:gd name="connsiteY43" fmla="*/ 509608 h 912395"/>
                <a:gd name="connsiteX44" fmla="*/ 477520 w 700189"/>
                <a:gd name="connsiteY44" fmla="*/ 486267 h 912395"/>
                <a:gd name="connsiteX45" fmla="*/ 470454 w 700189"/>
                <a:gd name="connsiteY45" fmla="*/ 481557 h 912395"/>
                <a:gd name="connsiteX46" fmla="*/ 470454 w 700189"/>
                <a:gd name="connsiteY46" fmla="*/ 481557 h 912395"/>
                <a:gd name="connsiteX47" fmla="*/ 535765 w 700189"/>
                <a:gd name="connsiteY47" fmla="*/ 393547 h 912395"/>
                <a:gd name="connsiteX48" fmla="*/ 607286 w 700189"/>
                <a:gd name="connsiteY48" fmla="*/ 298471 h 912395"/>
                <a:gd name="connsiteX49" fmla="*/ 617350 w 700189"/>
                <a:gd name="connsiteY49" fmla="*/ 274488 h 912395"/>
                <a:gd name="connsiteX50" fmla="*/ 635551 w 700189"/>
                <a:gd name="connsiteY50" fmla="*/ 254146 h 912395"/>
                <a:gd name="connsiteX51" fmla="*/ 634481 w 700189"/>
                <a:gd name="connsiteY51" fmla="*/ 231876 h 912395"/>
                <a:gd name="connsiteX52" fmla="*/ 651183 w 700189"/>
                <a:gd name="connsiteY52" fmla="*/ 217529 h 912395"/>
                <a:gd name="connsiteX53" fmla="*/ 690370 w 700189"/>
                <a:gd name="connsiteY53" fmla="*/ 175558 h 912395"/>
                <a:gd name="connsiteX54" fmla="*/ 680520 w 700189"/>
                <a:gd name="connsiteY54" fmla="*/ 125451 h 912395"/>
                <a:gd name="connsiteX55" fmla="*/ 665959 w 700189"/>
                <a:gd name="connsiteY55" fmla="*/ 83909 h 912395"/>
                <a:gd name="connsiteX56" fmla="*/ 591654 w 700189"/>
                <a:gd name="connsiteY56" fmla="*/ 43651 h 9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00189" h="912395">
                  <a:moveTo>
                    <a:pt x="591440" y="43437"/>
                  </a:moveTo>
                  <a:cubicBezTo>
                    <a:pt x="564673" y="29304"/>
                    <a:pt x="539405" y="17955"/>
                    <a:pt x="512424" y="7677"/>
                  </a:cubicBezTo>
                  <a:cubicBezTo>
                    <a:pt x="466599" y="-9668"/>
                    <a:pt x="466599" y="5321"/>
                    <a:pt x="459961" y="23523"/>
                  </a:cubicBezTo>
                  <a:cubicBezTo>
                    <a:pt x="455464" y="35728"/>
                    <a:pt x="455464" y="50289"/>
                    <a:pt x="447970" y="60568"/>
                  </a:cubicBezTo>
                  <a:cubicBezTo>
                    <a:pt x="439832" y="71703"/>
                    <a:pt x="431481" y="82624"/>
                    <a:pt x="423558" y="93973"/>
                  </a:cubicBezTo>
                  <a:cubicBezTo>
                    <a:pt x="415421" y="105536"/>
                    <a:pt x="409854" y="118384"/>
                    <a:pt x="408141" y="133374"/>
                  </a:cubicBezTo>
                  <a:cubicBezTo>
                    <a:pt x="406642" y="146864"/>
                    <a:pt x="398933" y="156714"/>
                    <a:pt x="394864" y="169134"/>
                  </a:cubicBezTo>
                  <a:cubicBezTo>
                    <a:pt x="386513" y="194616"/>
                    <a:pt x="367241" y="214531"/>
                    <a:pt x="351395" y="235730"/>
                  </a:cubicBezTo>
                  <a:cubicBezTo>
                    <a:pt x="333622" y="259499"/>
                    <a:pt x="315848" y="283268"/>
                    <a:pt x="298289" y="307037"/>
                  </a:cubicBezTo>
                  <a:cubicBezTo>
                    <a:pt x="289510" y="318814"/>
                    <a:pt x="280516" y="330806"/>
                    <a:pt x="271737" y="342797"/>
                  </a:cubicBezTo>
                  <a:cubicBezTo>
                    <a:pt x="264456" y="352433"/>
                    <a:pt x="250109" y="361427"/>
                    <a:pt x="256105" y="377915"/>
                  </a:cubicBezTo>
                  <a:cubicBezTo>
                    <a:pt x="250966" y="376631"/>
                    <a:pt x="239402" y="399329"/>
                    <a:pt x="238332" y="401684"/>
                  </a:cubicBezTo>
                  <a:cubicBezTo>
                    <a:pt x="233835" y="411106"/>
                    <a:pt x="230623" y="420742"/>
                    <a:pt x="225055" y="429736"/>
                  </a:cubicBezTo>
                  <a:cubicBezTo>
                    <a:pt x="212422" y="450507"/>
                    <a:pt x="199145" y="471064"/>
                    <a:pt x="186725" y="492049"/>
                  </a:cubicBezTo>
                  <a:cubicBezTo>
                    <a:pt x="174734" y="512820"/>
                    <a:pt x="163385" y="533377"/>
                    <a:pt x="149038" y="552649"/>
                  </a:cubicBezTo>
                  <a:cubicBezTo>
                    <a:pt x="141757" y="562285"/>
                    <a:pt x="134262" y="572135"/>
                    <a:pt x="127196" y="581986"/>
                  </a:cubicBezTo>
                  <a:cubicBezTo>
                    <a:pt x="119701" y="592050"/>
                    <a:pt x="119487" y="604898"/>
                    <a:pt x="113277" y="615605"/>
                  </a:cubicBezTo>
                  <a:lnTo>
                    <a:pt x="113277" y="615605"/>
                  </a:lnTo>
                  <a:cubicBezTo>
                    <a:pt x="85868" y="652222"/>
                    <a:pt x="49893" y="685627"/>
                    <a:pt x="30621" y="727169"/>
                  </a:cubicBezTo>
                  <a:cubicBezTo>
                    <a:pt x="21842" y="746013"/>
                    <a:pt x="10921" y="763358"/>
                    <a:pt x="0" y="780703"/>
                  </a:cubicBezTo>
                  <a:cubicBezTo>
                    <a:pt x="857" y="782844"/>
                    <a:pt x="1499" y="785199"/>
                    <a:pt x="1927" y="787341"/>
                  </a:cubicBezTo>
                  <a:cubicBezTo>
                    <a:pt x="2998" y="793979"/>
                    <a:pt x="2784" y="793122"/>
                    <a:pt x="5782" y="800403"/>
                  </a:cubicBezTo>
                  <a:cubicBezTo>
                    <a:pt x="6210" y="801259"/>
                    <a:pt x="6424" y="802116"/>
                    <a:pt x="6852" y="802758"/>
                  </a:cubicBezTo>
                  <a:cubicBezTo>
                    <a:pt x="20557" y="814108"/>
                    <a:pt x="34476" y="825457"/>
                    <a:pt x="48180" y="836806"/>
                  </a:cubicBezTo>
                  <a:cubicBezTo>
                    <a:pt x="53320" y="840446"/>
                    <a:pt x="58459" y="844086"/>
                    <a:pt x="63598" y="847512"/>
                  </a:cubicBezTo>
                  <a:lnTo>
                    <a:pt x="144327" y="893980"/>
                  </a:lnTo>
                  <a:cubicBezTo>
                    <a:pt x="169380" y="904901"/>
                    <a:pt x="194862" y="911753"/>
                    <a:pt x="220987" y="912395"/>
                  </a:cubicBezTo>
                  <a:cubicBezTo>
                    <a:pt x="226983" y="903188"/>
                    <a:pt x="233193" y="894408"/>
                    <a:pt x="240473" y="886057"/>
                  </a:cubicBezTo>
                  <a:cubicBezTo>
                    <a:pt x="248610" y="876635"/>
                    <a:pt x="255248" y="867427"/>
                    <a:pt x="258675" y="855221"/>
                  </a:cubicBezTo>
                  <a:cubicBezTo>
                    <a:pt x="261244" y="845799"/>
                    <a:pt x="276662" y="832523"/>
                    <a:pt x="263600" y="818176"/>
                  </a:cubicBezTo>
                  <a:cubicBezTo>
                    <a:pt x="285013" y="824386"/>
                    <a:pt x="287154" y="807469"/>
                    <a:pt x="292936" y="800617"/>
                  </a:cubicBezTo>
                  <a:cubicBezTo>
                    <a:pt x="300859" y="790767"/>
                    <a:pt x="309639" y="781345"/>
                    <a:pt x="317776" y="771709"/>
                  </a:cubicBezTo>
                  <a:cubicBezTo>
                    <a:pt x="333193" y="752865"/>
                    <a:pt x="343472" y="731023"/>
                    <a:pt x="354821" y="709824"/>
                  </a:cubicBezTo>
                  <a:cubicBezTo>
                    <a:pt x="366384" y="688625"/>
                    <a:pt x="380517" y="669353"/>
                    <a:pt x="397648" y="651793"/>
                  </a:cubicBezTo>
                  <a:cubicBezTo>
                    <a:pt x="406642" y="642372"/>
                    <a:pt x="412423" y="631451"/>
                    <a:pt x="415635" y="618817"/>
                  </a:cubicBezTo>
                  <a:cubicBezTo>
                    <a:pt x="417991" y="610037"/>
                    <a:pt x="429768" y="592478"/>
                    <a:pt x="415849" y="579844"/>
                  </a:cubicBezTo>
                  <a:cubicBezTo>
                    <a:pt x="418419" y="578988"/>
                    <a:pt x="419276" y="577489"/>
                    <a:pt x="417991" y="575133"/>
                  </a:cubicBezTo>
                  <a:cubicBezTo>
                    <a:pt x="417991" y="575133"/>
                    <a:pt x="417991" y="575133"/>
                    <a:pt x="417991" y="575133"/>
                  </a:cubicBezTo>
                  <a:cubicBezTo>
                    <a:pt x="432552" y="567424"/>
                    <a:pt x="437691" y="552007"/>
                    <a:pt x="444972" y="539587"/>
                  </a:cubicBezTo>
                  <a:cubicBezTo>
                    <a:pt x="444972" y="539587"/>
                    <a:pt x="444972" y="539587"/>
                    <a:pt x="444972" y="539587"/>
                  </a:cubicBezTo>
                  <a:cubicBezTo>
                    <a:pt x="446685" y="534876"/>
                    <a:pt x="453751" y="528452"/>
                    <a:pt x="451396" y="521814"/>
                  </a:cubicBezTo>
                  <a:cubicBezTo>
                    <a:pt x="451396" y="521814"/>
                    <a:pt x="451396" y="521814"/>
                    <a:pt x="451396" y="521814"/>
                  </a:cubicBezTo>
                  <a:cubicBezTo>
                    <a:pt x="453751" y="517745"/>
                    <a:pt x="456321" y="513677"/>
                    <a:pt x="458890" y="509608"/>
                  </a:cubicBezTo>
                  <a:cubicBezTo>
                    <a:pt x="458890" y="509608"/>
                    <a:pt x="458890" y="509608"/>
                    <a:pt x="458890" y="509608"/>
                  </a:cubicBezTo>
                  <a:cubicBezTo>
                    <a:pt x="468955" y="507895"/>
                    <a:pt x="473023" y="491835"/>
                    <a:pt x="477520" y="486267"/>
                  </a:cubicBezTo>
                  <a:cubicBezTo>
                    <a:pt x="475165" y="484554"/>
                    <a:pt x="472809" y="483055"/>
                    <a:pt x="470454" y="481557"/>
                  </a:cubicBezTo>
                  <a:lnTo>
                    <a:pt x="470454" y="481557"/>
                  </a:lnTo>
                  <a:cubicBezTo>
                    <a:pt x="495507" y="454361"/>
                    <a:pt x="514137" y="423098"/>
                    <a:pt x="535765" y="393547"/>
                  </a:cubicBezTo>
                  <a:cubicBezTo>
                    <a:pt x="559105" y="361641"/>
                    <a:pt x="586515" y="331876"/>
                    <a:pt x="607286" y="298471"/>
                  </a:cubicBezTo>
                  <a:cubicBezTo>
                    <a:pt x="611783" y="291191"/>
                    <a:pt x="613067" y="281983"/>
                    <a:pt x="617350" y="274488"/>
                  </a:cubicBezTo>
                  <a:cubicBezTo>
                    <a:pt x="621847" y="266780"/>
                    <a:pt x="630841" y="261640"/>
                    <a:pt x="635551" y="254146"/>
                  </a:cubicBezTo>
                  <a:cubicBezTo>
                    <a:pt x="639406" y="248150"/>
                    <a:pt x="634481" y="239584"/>
                    <a:pt x="634481" y="231876"/>
                  </a:cubicBezTo>
                  <a:cubicBezTo>
                    <a:pt x="634481" y="223310"/>
                    <a:pt x="643689" y="221383"/>
                    <a:pt x="651183" y="217529"/>
                  </a:cubicBezTo>
                  <a:cubicBezTo>
                    <a:pt x="670455" y="207250"/>
                    <a:pt x="681162" y="192047"/>
                    <a:pt x="690370" y="175558"/>
                  </a:cubicBezTo>
                  <a:cubicBezTo>
                    <a:pt x="695081" y="166993"/>
                    <a:pt x="714567" y="140226"/>
                    <a:pt x="680520" y="125451"/>
                  </a:cubicBezTo>
                  <a:cubicBezTo>
                    <a:pt x="693368" y="116671"/>
                    <a:pt x="700648" y="107035"/>
                    <a:pt x="665959" y="83909"/>
                  </a:cubicBezTo>
                  <a:cubicBezTo>
                    <a:pt x="643046" y="68705"/>
                    <a:pt x="615851" y="56499"/>
                    <a:pt x="591654" y="43651"/>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sp>
          <p:nvSpPr>
            <p:cNvPr id="42" name="Free-form: Shape 41">
              <a:extLst>
                <a:ext uri="{FF2B5EF4-FFF2-40B4-BE49-F238E27FC236}">
                  <a16:creationId xmlns:a16="http://schemas.microsoft.com/office/drawing/2014/main" id="{30EDC656-AA7D-3531-0604-58B5712FD3C6}"/>
                </a:ext>
              </a:extLst>
            </p:cNvPr>
            <p:cNvSpPr/>
            <p:nvPr/>
          </p:nvSpPr>
          <p:spPr>
            <a:xfrm rot="20708531">
              <a:off x="3839317" y="4722822"/>
              <a:ext cx="706347" cy="1029109"/>
            </a:xfrm>
            <a:custGeom>
              <a:avLst/>
              <a:gdLst>
                <a:gd name="connsiteX0" fmla="*/ 456535 w 642972"/>
                <a:gd name="connsiteY0" fmla="*/ 746 h 953645"/>
                <a:gd name="connsiteX1" fmla="*/ 433623 w 642972"/>
                <a:gd name="connsiteY1" fmla="*/ 42717 h 953645"/>
                <a:gd name="connsiteX2" fmla="*/ 380945 w 642972"/>
                <a:gd name="connsiteY2" fmla="*/ 182761 h 953645"/>
                <a:gd name="connsiteX3" fmla="*/ 336620 w 642972"/>
                <a:gd name="connsiteY3" fmla="*/ 246573 h 953645"/>
                <a:gd name="connsiteX4" fmla="*/ 301930 w 642972"/>
                <a:gd name="connsiteY4" fmla="*/ 312312 h 953645"/>
                <a:gd name="connsiteX5" fmla="*/ 263171 w 642972"/>
                <a:gd name="connsiteY5" fmla="*/ 372270 h 953645"/>
                <a:gd name="connsiteX6" fmla="*/ 247754 w 642972"/>
                <a:gd name="connsiteY6" fmla="*/ 402891 h 953645"/>
                <a:gd name="connsiteX7" fmla="*/ 232336 w 642972"/>
                <a:gd name="connsiteY7" fmla="*/ 440579 h 953645"/>
                <a:gd name="connsiteX8" fmla="*/ 232336 w 642972"/>
                <a:gd name="connsiteY8" fmla="*/ 440579 h 953645"/>
                <a:gd name="connsiteX9" fmla="*/ 192507 w 642972"/>
                <a:gd name="connsiteY9" fmla="*/ 502036 h 953645"/>
                <a:gd name="connsiteX10" fmla="*/ 153749 w 642972"/>
                <a:gd name="connsiteY10" fmla="*/ 568417 h 953645"/>
                <a:gd name="connsiteX11" fmla="*/ 132335 w 642972"/>
                <a:gd name="connsiteY11" fmla="*/ 600537 h 953645"/>
                <a:gd name="connsiteX12" fmla="*/ 110708 w 642972"/>
                <a:gd name="connsiteY12" fmla="*/ 630302 h 953645"/>
                <a:gd name="connsiteX13" fmla="*/ 88223 w 642972"/>
                <a:gd name="connsiteY13" fmla="*/ 654071 h 953645"/>
                <a:gd name="connsiteX14" fmla="*/ 65311 w 642972"/>
                <a:gd name="connsiteY14" fmla="*/ 679339 h 953645"/>
                <a:gd name="connsiteX15" fmla="*/ 25268 w 642972"/>
                <a:gd name="connsiteY15" fmla="*/ 739511 h 953645"/>
                <a:gd name="connsiteX16" fmla="*/ 2141 w 642972"/>
                <a:gd name="connsiteY16" fmla="*/ 812316 h 953645"/>
                <a:gd name="connsiteX17" fmla="*/ 0 w 642972"/>
                <a:gd name="connsiteY17" fmla="*/ 816813 h 953645"/>
                <a:gd name="connsiteX18" fmla="*/ 42399 w 642972"/>
                <a:gd name="connsiteY18" fmla="*/ 862210 h 953645"/>
                <a:gd name="connsiteX19" fmla="*/ 179659 w 642972"/>
                <a:gd name="connsiteY19" fmla="*/ 937799 h 953645"/>
                <a:gd name="connsiteX20" fmla="*/ 180944 w 642972"/>
                <a:gd name="connsiteY20" fmla="*/ 938442 h 953645"/>
                <a:gd name="connsiteX21" fmla="*/ 209852 w 642972"/>
                <a:gd name="connsiteY21" fmla="*/ 953645 h 953645"/>
                <a:gd name="connsiteX22" fmla="*/ 221629 w 642972"/>
                <a:gd name="connsiteY22" fmla="*/ 950647 h 953645"/>
                <a:gd name="connsiteX23" fmla="*/ 236833 w 642972"/>
                <a:gd name="connsiteY23" fmla="*/ 917457 h 953645"/>
                <a:gd name="connsiteX24" fmla="*/ 236833 w 642972"/>
                <a:gd name="connsiteY24" fmla="*/ 917457 h 953645"/>
                <a:gd name="connsiteX25" fmla="*/ 270238 w 642972"/>
                <a:gd name="connsiteY25" fmla="*/ 847006 h 953645"/>
                <a:gd name="connsiteX26" fmla="*/ 291009 w 642972"/>
                <a:gd name="connsiteY26" fmla="*/ 810389 h 953645"/>
                <a:gd name="connsiteX27" fmla="*/ 304285 w 642972"/>
                <a:gd name="connsiteY27" fmla="*/ 796471 h 953645"/>
                <a:gd name="connsiteX28" fmla="*/ 313921 w 642972"/>
                <a:gd name="connsiteY28" fmla="*/ 778697 h 953645"/>
                <a:gd name="connsiteX29" fmla="*/ 319917 w 642972"/>
                <a:gd name="connsiteY29" fmla="*/ 755571 h 953645"/>
                <a:gd name="connsiteX30" fmla="*/ 335763 w 642972"/>
                <a:gd name="connsiteY30" fmla="*/ 731588 h 953645"/>
                <a:gd name="connsiteX31" fmla="*/ 360388 w 642972"/>
                <a:gd name="connsiteY31" fmla="*/ 682551 h 953645"/>
                <a:gd name="connsiteX32" fmla="*/ 406427 w 642972"/>
                <a:gd name="connsiteY32" fmla="*/ 665848 h 953645"/>
                <a:gd name="connsiteX33" fmla="*/ 429340 w 642972"/>
                <a:gd name="connsiteY33" fmla="*/ 620880 h 953645"/>
                <a:gd name="connsiteX34" fmla="*/ 477948 w 642972"/>
                <a:gd name="connsiteY34" fmla="*/ 527089 h 953645"/>
                <a:gd name="connsiteX35" fmla="*/ 503644 w 642972"/>
                <a:gd name="connsiteY35" fmla="*/ 472699 h 953645"/>
                <a:gd name="connsiteX36" fmla="*/ 531268 w 642972"/>
                <a:gd name="connsiteY36" fmla="*/ 422377 h 953645"/>
                <a:gd name="connsiteX37" fmla="*/ 564459 w 642972"/>
                <a:gd name="connsiteY37" fmla="*/ 374625 h 953645"/>
                <a:gd name="connsiteX38" fmla="*/ 595294 w 642972"/>
                <a:gd name="connsiteY38" fmla="*/ 324304 h 953645"/>
                <a:gd name="connsiteX39" fmla="*/ 610712 w 642972"/>
                <a:gd name="connsiteY39" fmla="*/ 302248 h 953645"/>
                <a:gd name="connsiteX40" fmla="*/ 619706 w 642972"/>
                <a:gd name="connsiteY40" fmla="*/ 288757 h 953645"/>
                <a:gd name="connsiteX41" fmla="*/ 619706 w 642972"/>
                <a:gd name="connsiteY41" fmla="*/ 272269 h 953645"/>
                <a:gd name="connsiteX42" fmla="*/ 637693 w 642972"/>
                <a:gd name="connsiteY42" fmla="*/ 227301 h 953645"/>
                <a:gd name="connsiteX43" fmla="*/ 632768 w 642972"/>
                <a:gd name="connsiteY43" fmla="*/ 203960 h 953645"/>
                <a:gd name="connsiteX44" fmla="*/ 642618 w 642972"/>
                <a:gd name="connsiteY44" fmla="*/ 186829 h 953645"/>
                <a:gd name="connsiteX45" fmla="*/ 635980 w 642972"/>
                <a:gd name="connsiteY45" fmla="*/ 156636 h 953645"/>
                <a:gd name="connsiteX46" fmla="*/ 641119 w 642972"/>
                <a:gd name="connsiteY46" fmla="*/ 127086 h 953645"/>
                <a:gd name="connsiteX47" fmla="*/ 641119 w 642972"/>
                <a:gd name="connsiteY47" fmla="*/ 127086 h 953645"/>
                <a:gd name="connsiteX48" fmla="*/ 592725 w 642972"/>
                <a:gd name="connsiteY48" fmla="*/ 86400 h 953645"/>
                <a:gd name="connsiteX49" fmla="*/ 592725 w 642972"/>
                <a:gd name="connsiteY49" fmla="*/ 86400 h 953645"/>
                <a:gd name="connsiteX50" fmla="*/ 549255 w 642972"/>
                <a:gd name="connsiteY50" fmla="*/ 56421 h 953645"/>
                <a:gd name="connsiteX51" fmla="*/ 549255 w 642972"/>
                <a:gd name="connsiteY51" fmla="*/ 56421 h 953645"/>
                <a:gd name="connsiteX52" fmla="*/ 456321 w 642972"/>
                <a:gd name="connsiteY52" fmla="*/ 1389 h 95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2972" h="953645">
                  <a:moveTo>
                    <a:pt x="456535" y="746"/>
                  </a:moveTo>
                  <a:cubicBezTo>
                    <a:pt x="427627" y="-5678"/>
                    <a:pt x="434693" y="31154"/>
                    <a:pt x="433623" y="42717"/>
                  </a:cubicBezTo>
                  <a:cubicBezTo>
                    <a:pt x="428483" y="95608"/>
                    <a:pt x="407926" y="141433"/>
                    <a:pt x="380945" y="182761"/>
                  </a:cubicBezTo>
                  <a:cubicBezTo>
                    <a:pt x="366813" y="204388"/>
                    <a:pt x="351823" y="225588"/>
                    <a:pt x="336620" y="246573"/>
                  </a:cubicBezTo>
                  <a:cubicBezTo>
                    <a:pt x="322058" y="266916"/>
                    <a:pt x="315420" y="291327"/>
                    <a:pt x="301930" y="312312"/>
                  </a:cubicBezTo>
                  <a:cubicBezTo>
                    <a:pt x="289082" y="332227"/>
                    <a:pt x="278803" y="353854"/>
                    <a:pt x="263171" y="372270"/>
                  </a:cubicBezTo>
                  <a:cubicBezTo>
                    <a:pt x="255677" y="381049"/>
                    <a:pt x="253535" y="393041"/>
                    <a:pt x="247754" y="402891"/>
                  </a:cubicBezTo>
                  <a:cubicBezTo>
                    <a:pt x="241330" y="413598"/>
                    <a:pt x="226340" y="423662"/>
                    <a:pt x="232336" y="440579"/>
                  </a:cubicBezTo>
                  <a:lnTo>
                    <a:pt x="232336" y="440579"/>
                  </a:lnTo>
                  <a:cubicBezTo>
                    <a:pt x="209852" y="453855"/>
                    <a:pt x="205569" y="482763"/>
                    <a:pt x="192507" y="502036"/>
                  </a:cubicBezTo>
                  <a:cubicBezTo>
                    <a:pt x="177946" y="523235"/>
                    <a:pt x="168310" y="547004"/>
                    <a:pt x="153749" y="568417"/>
                  </a:cubicBezTo>
                  <a:cubicBezTo>
                    <a:pt x="146468" y="579124"/>
                    <a:pt x="139402" y="589831"/>
                    <a:pt x="132335" y="600537"/>
                  </a:cubicBezTo>
                  <a:cubicBezTo>
                    <a:pt x="125697" y="610602"/>
                    <a:pt x="122485" y="623450"/>
                    <a:pt x="110708" y="630302"/>
                  </a:cubicBezTo>
                  <a:cubicBezTo>
                    <a:pt x="99144" y="636940"/>
                    <a:pt x="92506" y="642508"/>
                    <a:pt x="88223" y="654071"/>
                  </a:cubicBezTo>
                  <a:cubicBezTo>
                    <a:pt x="83941" y="665206"/>
                    <a:pt x="74733" y="671202"/>
                    <a:pt x="65311" y="679339"/>
                  </a:cubicBezTo>
                  <a:cubicBezTo>
                    <a:pt x="46253" y="695827"/>
                    <a:pt x="41542" y="721309"/>
                    <a:pt x="25268" y="739511"/>
                  </a:cubicBezTo>
                  <a:cubicBezTo>
                    <a:pt x="8780" y="757926"/>
                    <a:pt x="11777" y="789618"/>
                    <a:pt x="2141" y="812316"/>
                  </a:cubicBezTo>
                  <a:cubicBezTo>
                    <a:pt x="1499" y="813815"/>
                    <a:pt x="642" y="815314"/>
                    <a:pt x="0" y="816813"/>
                  </a:cubicBezTo>
                  <a:cubicBezTo>
                    <a:pt x="4925" y="835015"/>
                    <a:pt x="23126" y="849576"/>
                    <a:pt x="42399" y="862210"/>
                  </a:cubicBezTo>
                  <a:cubicBezTo>
                    <a:pt x="91435" y="882124"/>
                    <a:pt x="137903" y="907178"/>
                    <a:pt x="179659" y="937799"/>
                  </a:cubicBezTo>
                  <a:cubicBezTo>
                    <a:pt x="180087" y="938014"/>
                    <a:pt x="180515" y="938228"/>
                    <a:pt x="180944" y="938442"/>
                  </a:cubicBezTo>
                  <a:cubicBezTo>
                    <a:pt x="190366" y="944438"/>
                    <a:pt x="200002" y="949363"/>
                    <a:pt x="209852" y="953645"/>
                  </a:cubicBezTo>
                  <a:cubicBezTo>
                    <a:pt x="213706" y="952575"/>
                    <a:pt x="217561" y="951290"/>
                    <a:pt x="221629" y="950647"/>
                  </a:cubicBezTo>
                  <a:cubicBezTo>
                    <a:pt x="227411" y="939941"/>
                    <a:pt x="232764" y="929234"/>
                    <a:pt x="236833" y="917457"/>
                  </a:cubicBezTo>
                  <a:cubicBezTo>
                    <a:pt x="236833" y="917457"/>
                    <a:pt x="236833" y="917457"/>
                    <a:pt x="236833" y="917457"/>
                  </a:cubicBezTo>
                  <a:cubicBezTo>
                    <a:pt x="255248" y="897970"/>
                    <a:pt x="259745" y="870989"/>
                    <a:pt x="270238" y="847006"/>
                  </a:cubicBezTo>
                  <a:cubicBezTo>
                    <a:pt x="275805" y="834158"/>
                    <a:pt x="282443" y="821738"/>
                    <a:pt x="291009" y="810389"/>
                  </a:cubicBezTo>
                  <a:cubicBezTo>
                    <a:pt x="294863" y="805250"/>
                    <a:pt x="300859" y="800967"/>
                    <a:pt x="304285" y="796471"/>
                  </a:cubicBezTo>
                  <a:cubicBezTo>
                    <a:pt x="308140" y="791331"/>
                    <a:pt x="310281" y="784265"/>
                    <a:pt x="313921" y="778697"/>
                  </a:cubicBezTo>
                  <a:cubicBezTo>
                    <a:pt x="311780" y="777413"/>
                    <a:pt x="317990" y="758355"/>
                    <a:pt x="319917" y="755571"/>
                  </a:cubicBezTo>
                  <a:cubicBezTo>
                    <a:pt x="325056" y="747434"/>
                    <a:pt x="330410" y="739511"/>
                    <a:pt x="335763" y="731588"/>
                  </a:cubicBezTo>
                  <a:cubicBezTo>
                    <a:pt x="346041" y="716812"/>
                    <a:pt x="361673" y="702894"/>
                    <a:pt x="360388" y="682551"/>
                  </a:cubicBezTo>
                  <a:cubicBezTo>
                    <a:pt x="382444" y="689617"/>
                    <a:pt x="401931" y="673986"/>
                    <a:pt x="406427" y="665848"/>
                  </a:cubicBezTo>
                  <a:cubicBezTo>
                    <a:pt x="414565" y="651287"/>
                    <a:pt x="421845" y="635870"/>
                    <a:pt x="429340" y="620880"/>
                  </a:cubicBezTo>
                  <a:cubicBezTo>
                    <a:pt x="444758" y="589188"/>
                    <a:pt x="458676" y="556640"/>
                    <a:pt x="477948" y="527089"/>
                  </a:cubicBezTo>
                  <a:cubicBezTo>
                    <a:pt x="480518" y="506104"/>
                    <a:pt x="493580" y="489830"/>
                    <a:pt x="503644" y="472699"/>
                  </a:cubicBezTo>
                  <a:cubicBezTo>
                    <a:pt x="513281" y="456211"/>
                    <a:pt x="520775" y="438438"/>
                    <a:pt x="531268" y="422377"/>
                  </a:cubicBezTo>
                  <a:cubicBezTo>
                    <a:pt x="541975" y="405889"/>
                    <a:pt x="556108" y="392399"/>
                    <a:pt x="564459" y="374625"/>
                  </a:cubicBezTo>
                  <a:cubicBezTo>
                    <a:pt x="572810" y="356852"/>
                    <a:pt x="583945" y="340364"/>
                    <a:pt x="595294" y="324304"/>
                  </a:cubicBezTo>
                  <a:cubicBezTo>
                    <a:pt x="600433" y="317023"/>
                    <a:pt x="605787" y="309743"/>
                    <a:pt x="610712" y="302248"/>
                  </a:cubicBezTo>
                  <a:cubicBezTo>
                    <a:pt x="613710" y="297965"/>
                    <a:pt x="617778" y="293897"/>
                    <a:pt x="619706" y="288757"/>
                  </a:cubicBezTo>
                  <a:cubicBezTo>
                    <a:pt x="621847" y="283190"/>
                    <a:pt x="619706" y="278907"/>
                    <a:pt x="619706" y="272269"/>
                  </a:cubicBezTo>
                  <a:cubicBezTo>
                    <a:pt x="619706" y="253639"/>
                    <a:pt x="643260" y="248928"/>
                    <a:pt x="637693" y="227301"/>
                  </a:cubicBezTo>
                  <a:cubicBezTo>
                    <a:pt x="635551" y="219378"/>
                    <a:pt x="631055" y="210170"/>
                    <a:pt x="632768" y="203960"/>
                  </a:cubicBezTo>
                  <a:cubicBezTo>
                    <a:pt x="634909" y="196465"/>
                    <a:pt x="644973" y="196465"/>
                    <a:pt x="642618" y="186829"/>
                  </a:cubicBezTo>
                  <a:cubicBezTo>
                    <a:pt x="640048" y="176123"/>
                    <a:pt x="634909" y="166058"/>
                    <a:pt x="635980" y="156636"/>
                  </a:cubicBezTo>
                  <a:cubicBezTo>
                    <a:pt x="637050" y="146786"/>
                    <a:pt x="646258" y="139720"/>
                    <a:pt x="641119" y="127086"/>
                  </a:cubicBezTo>
                  <a:lnTo>
                    <a:pt x="641119" y="127086"/>
                  </a:lnTo>
                  <a:cubicBezTo>
                    <a:pt x="631697" y="112096"/>
                    <a:pt x="612425" y="99248"/>
                    <a:pt x="592725" y="86400"/>
                  </a:cubicBezTo>
                  <a:lnTo>
                    <a:pt x="592725" y="86400"/>
                  </a:lnTo>
                  <a:cubicBezTo>
                    <a:pt x="586086" y="79120"/>
                    <a:pt x="559105" y="63060"/>
                    <a:pt x="549255" y="56421"/>
                  </a:cubicBezTo>
                  <a:cubicBezTo>
                    <a:pt x="549255" y="56421"/>
                    <a:pt x="549255" y="56421"/>
                    <a:pt x="549255" y="56421"/>
                  </a:cubicBezTo>
                  <a:cubicBezTo>
                    <a:pt x="534266" y="42931"/>
                    <a:pt x="478591" y="6314"/>
                    <a:pt x="456321" y="1389"/>
                  </a:cubicBezTo>
                  <a:close/>
                </a:path>
              </a:pathLst>
            </a:custGeom>
            <a:solidFill>
              <a:schemeClr val="tx2">
                <a:lumMod val="10000"/>
                <a:lumOff val="90000"/>
                <a:alpha val="97000"/>
              </a:schemeClr>
            </a:solidFill>
            <a:ln w="22225" cap="flat">
              <a:solidFill>
                <a:schemeClr val="tx2">
                  <a:lumMod val="10000"/>
                  <a:lumOff val="90000"/>
                </a:schemeClr>
              </a:solidFill>
              <a:prstDash val="solid"/>
              <a:miter/>
            </a:ln>
          </p:spPr>
          <p:txBody>
            <a:bodyPr rtlCol="0" anchor="ctr"/>
            <a:lstStyle/>
            <a:p>
              <a:endParaRPr lang="en-NZ"/>
            </a:p>
          </p:txBody>
        </p:sp>
      </p:grpSp>
      <p:sp>
        <p:nvSpPr>
          <p:cNvPr id="43" name="TextBox 42">
            <a:extLst>
              <a:ext uri="{FF2B5EF4-FFF2-40B4-BE49-F238E27FC236}">
                <a16:creationId xmlns:a16="http://schemas.microsoft.com/office/drawing/2014/main" id="{918258CC-F57F-87A7-0FBF-F6AB8F52037E}"/>
              </a:ext>
            </a:extLst>
          </p:cNvPr>
          <p:cNvSpPr txBox="1"/>
          <p:nvPr/>
        </p:nvSpPr>
        <p:spPr>
          <a:xfrm>
            <a:off x="7497287" y="5581496"/>
            <a:ext cx="2188112" cy="605294"/>
          </a:xfrm>
          <a:prstGeom prst="rect">
            <a:avLst/>
          </a:prstGeom>
          <a:noFill/>
        </p:spPr>
        <p:txBody>
          <a:bodyPr wrap="square">
            <a:spAutoFit/>
          </a:bodyPr>
          <a:lstStyle/>
          <a:p>
            <a:pPr>
              <a:lnSpc>
                <a:spcPts val="1000"/>
              </a:lnSpc>
            </a:pPr>
            <a:r>
              <a:rPr lang="en-US" sz="850" i="1" spc="10">
                <a:solidFill>
                  <a:schemeClr val="bg2">
                    <a:lumMod val="25000"/>
                  </a:schemeClr>
                </a:solidFill>
                <a:latin typeface="Segoe UI" panose="020B0502040204020203" pitchFamily="34" charset="0"/>
                <a:cs typeface="Segoe UI" panose="020B0502040204020203" pitchFamily="34" charset="0"/>
              </a:rPr>
              <a:t>The following pages (7-22) have been designed for you to place your logo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on or extract and adapt content as </a:t>
            </a:r>
            <a:br>
              <a:rPr lang="en-US" sz="850" i="1" spc="10">
                <a:solidFill>
                  <a:schemeClr val="bg2">
                    <a:lumMod val="25000"/>
                  </a:schemeClr>
                </a:solidFill>
                <a:latin typeface="Segoe UI" panose="020B0502040204020203" pitchFamily="34" charset="0"/>
                <a:cs typeface="Segoe UI" panose="020B0502040204020203" pitchFamily="34" charset="0"/>
              </a:rPr>
            </a:br>
            <a:r>
              <a:rPr lang="en-US" sz="850" i="1" spc="10">
                <a:solidFill>
                  <a:schemeClr val="bg2">
                    <a:lumMod val="25000"/>
                  </a:schemeClr>
                </a:solidFill>
                <a:latin typeface="Segoe UI" panose="020B0502040204020203" pitchFamily="34" charset="0"/>
                <a:cs typeface="Segoe UI" panose="020B0502040204020203" pitchFamily="34" charset="0"/>
              </a:rPr>
              <a:t>you need it. </a:t>
            </a:r>
          </a:p>
        </p:txBody>
      </p:sp>
      <p:pic>
        <p:nvPicPr>
          <p:cNvPr id="60" name="Picture 59">
            <a:extLst>
              <a:ext uri="{FF2B5EF4-FFF2-40B4-BE49-F238E27FC236}">
                <a16:creationId xmlns:a16="http://schemas.microsoft.com/office/drawing/2014/main" id="{1089A341-A6DB-8EE3-41B0-C6BD9BD1DB5A}"/>
              </a:ext>
            </a:extLst>
          </p:cNvPr>
          <p:cNvPicPr>
            <a:picLocks noChangeAspect="1"/>
          </p:cNvPicPr>
          <p:nvPr/>
        </p:nvPicPr>
        <p:blipFill>
          <a:blip r:embed="rId7"/>
          <a:stretch>
            <a:fillRect/>
          </a:stretch>
        </p:blipFill>
        <p:spPr>
          <a:xfrm>
            <a:off x="7146224" y="2539720"/>
            <a:ext cx="2153374" cy="1490957"/>
          </a:xfrm>
          <a:prstGeom prst="rect">
            <a:avLst/>
          </a:prstGeom>
          <a:ln w="3175">
            <a:solidFill>
              <a:schemeClr val="bg1">
                <a:lumMod val="85000"/>
              </a:schemeClr>
            </a:solidFill>
          </a:ln>
          <a:effectLst>
            <a:outerShdw blurRad="50800" dist="25400" dir="2160000" algn="l" rotWithShape="0">
              <a:prstClr val="black">
                <a:alpha val="25000"/>
              </a:prstClr>
            </a:outerShdw>
          </a:effectLst>
        </p:spPr>
      </p:pic>
      <p:sp>
        <p:nvSpPr>
          <p:cNvPr id="62" name="TextBox 61">
            <a:extLst>
              <a:ext uri="{FF2B5EF4-FFF2-40B4-BE49-F238E27FC236}">
                <a16:creationId xmlns:a16="http://schemas.microsoft.com/office/drawing/2014/main" id="{D7CD8B16-744F-85E3-05C9-240FC19FEBE8}"/>
              </a:ext>
            </a:extLst>
          </p:cNvPr>
          <p:cNvSpPr txBox="1"/>
          <p:nvPr/>
        </p:nvSpPr>
        <p:spPr>
          <a:xfrm>
            <a:off x="8831606" y="6376336"/>
            <a:ext cx="797442" cy="307777"/>
          </a:xfrm>
          <a:prstGeom prst="rect">
            <a:avLst/>
          </a:prstGeom>
          <a:noFill/>
        </p:spPr>
        <p:txBody>
          <a:bodyPr wrap="square">
            <a:spAutoFit/>
          </a:bodyPr>
          <a:lstStyle/>
          <a:p>
            <a:pPr algn="r"/>
            <a:r>
              <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sym typeface="Arial"/>
              </a:rPr>
              <a:t>06</a:t>
            </a:r>
            <a:endParaRPr lang="en-NZ" sz="1400">
              <a:solidFill>
                <a:schemeClr val="bg2">
                  <a:lumMod val="90000"/>
                </a:schemeClr>
              </a:solidFill>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547668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2A2B0-C3AC-4AFF-A32C-83EA5393E9C0}"/>
            </a:ext>
          </a:extLst>
        </p:cNvPr>
        <p:cNvGrpSpPr/>
        <p:nvPr/>
      </p:nvGrpSpPr>
      <p:grpSpPr>
        <a:xfrm>
          <a:off x="0" y="0"/>
          <a:ext cx="0" cy="0"/>
          <a:chOff x="0" y="0"/>
          <a:chExt cx="0" cy="0"/>
        </a:xfrm>
      </p:grpSpPr>
      <p:grpSp>
        <p:nvGrpSpPr>
          <p:cNvPr id="65" name="Group 64">
            <a:extLst>
              <a:ext uri="{FF2B5EF4-FFF2-40B4-BE49-F238E27FC236}">
                <a16:creationId xmlns:a16="http://schemas.microsoft.com/office/drawing/2014/main" id="{20E62CC0-CD2C-E057-D964-B8EE5D6FAAFE}"/>
              </a:ext>
            </a:extLst>
          </p:cNvPr>
          <p:cNvGrpSpPr/>
          <p:nvPr/>
        </p:nvGrpSpPr>
        <p:grpSpPr>
          <a:xfrm flipH="1">
            <a:off x="897810" y="816974"/>
            <a:ext cx="8366977" cy="2594864"/>
            <a:chOff x="6733440" y="180901"/>
            <a:chExt cx="2847864" cy="409852"/>
          </a:xfrm>
          <a:solidFill>
            <a:schemeClr val="tx2">
              <a:lumMod val="10000"/>
              <a:lumOff val="90000"/>
            </a:schemeClr>
          </a:solidFill>
        </p:grpSpPr>
        <p:sp>
          <p:nvSpPr>
            <p:cNvPr id="66" name="Free-form: Shape 65">
              <a:extLst>
                <a:ext uri="{FF2B5EF4-FFF2-40B4-BE49-F238E27FC236}">
                  <a16:creationId xmlns:a16="http://schemas.microsoft.com/office/drawing/2014/main" id="{25D93008-9A34-C0A1-0F2A-D83C574B6CD6}"/>
                </a:ext>
              </a:extLst>
            </p:cNvPr>
            <p:cNvSpPr/>
            <p:nvPr/>
          </p:nvSpPr>
          <p:spPr>
            <a:xfrm>
              <a:off x="6733440" y="180901"/>
              <a:ext cx="2847864" cy="292197"/>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67" name="Free-form: Shape 66">
              <a:extLst>
                <a:ext uri="{FF2B5EF4-FFF2-40B4-BE49-F238E27FC236}">
                  <a16:creationId xmlns:a16="http://schemas.microsoft.com/office/drawing/2014/main" id="{39F82729-DE4B-D8F0-B15F-53E1A1897F9E}"/>
                </a:ext>
              </a:extLst>
            </p:cNvPr>
            <p:cNvSpPr/>
            <p:nvPr/>
          </p:nvSpPr>
          <p:spPr>
            <a:xfrm>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grpSp>
        <p:nvGrpSpPr>
          <p:cNvPr id="61" name="Group 60">
            <a:extLst>
              <a:ext uri="{FF2B5EF4-FFF2-40B4-BE49-F238E27FC236}">
                <a16:creationId xmlns:a16="http://schemas.microsoft.com/office/drawing/2014/main" id="{6A398927-6352-A04A-8F18-A8C9AE6F6287}"/>
              </a:ext>
            </a:extLst>
          </p:cNvPr>
          <p:cNvGrpSpPr/>
          <p:nvPr/>
        </p:nvGrpSpPr>
        <p:grpSpPr>
          <a:xfrm>
            <a:off x="750365" y="2826636"/>
            <a:ext cx="6612551" cy="2375281"/>
            <a:chOff x="6764439" y="245253"/>
            <a:chExt cx="2783607" cy="345500"/>
          </a:xfrm>
          <a:solidFill>
            <a:schemeClr val="accent3"/>
          </a:solidFill>
        </p:grpSpPr>
        <p:sp>
          <p:nvSpPr>
            <p:cNvPr id="63" name="Free-form: Shape 62">
              <a:extLst>
                <a:ext uri="{FF2B5EF4-FFF2-40B4-BE49-F238E27FC236}">
                  <a16:creationId xmlns:a16="http://schemas.microsoft.com/office/drawing/2014/main" id="{307CD87C-84F5-342B-34FF-C646B2A96C3F}"/>
                </a:ext>
              </a:extLst>
            </p:cNvPr>
            <p:cNvSpPr/>
            <p:nvPr/>
          </p:nvSpPr>
          <p:spPr>
            <a:xfrm rot="182279">
              <a:off x="6764439" y="245253"/>
              <a:ext cx="2763489" cy="266511"/>
            </a:xfrm>
            <a:custGeom>
              <a:avLst/>
              <a:gdLst>
                <a:gd name="connsiteX0" fmla="*/ 0 w 1402215"/>
                <a:gd name="connsiteY0" fmla="*/ 91180 h 128083"/>
                <a:gd name="connsiteX1" fmla="*/ 0 w 1402215"/>
                <a:gd name="connsiteY1" fmla="*/ 91180 h 128083"/>
                <a:gd name="connsiteX2" fmla="*/ 37624 w 1402215"/>
                <a:gd name="connsiteY2" fmla="*/ 124231 h 128083"/>
                <a:gd name="connsiteX3" fmla="*/ 37624 w 1402215"/>
                <a:gd name="connsiteY3" fmla="*/ 124231 h 128083"/>
                <a:gd name="connsiteX4" fmla="*/ 62484 w 1402215"/>
                <a:gd name="connsiteY4" fmla="*/ 127851 h 128083"/>
                <a:gd name="connsiteX5" fmla="*/ 366427 w 1402215"/>
                <a:gd name="connsiteY5" fmla="*/ 120707 h 128083"/>
                <a:gd name="connsiteX6" fmla="*/ 1058894 w 1402215"/>
                <a:gd name="connsiteY6" fmla="*/ 112801 h 128083"/>
                <a:gd name="connsiteX7" fmla="*/ 1377410 w 1402215"/>
                <a:gd name="connsiteY7" fmla="*/ 100324 h 128083"/>
                <a:gd name="connsiteX8" fmla="*/ 1377410 w 1402215"/>
                <a:gd name="connsiteY8" fmla="*/ 100324 h 128083"/>
                <a:gd name="connsiteX9" fmla="*/ 1377410 w 1402215"/>
                <a:gd name="connsiteY9" fmla="*/ 100324 h 128083"/>
                <a:gd name="connsiteX10" fmla="*/ 1377410 w 1402215"/>
                <a:gd name="connsiteY10" fmla="*/ 100324 h 128083"/>
                <a:gd name="connsiteX11" fmla="*/ 1377410 w 1402215"/>
                <a:gd name="connsiteY11" fmla="*/ 100324 h 128083"/>
                <a:gd name="connsiteX12" fmla="*/ 1395127 w 1402215"/>
                <a:gd name="connsiteY12" fmla="*/ 87084 h 128083"/>
                <a:gd name="connsiteX13" fmla="*/ 1395317 w 1402215"/>
                <a:gd name="connsiteY13" fmla="*/ 12503 h 128083"/>
                <a:gd name="connsiteX14" fmla="*/ 1395317 w 1402215"/>
                <a:gd name="connsiteY14" fmla="*/ 12503 h 128083"/>
                <a:gd name="connsiteX15" fmla="*/ 1394460 w 1402215"/>
                <a:gd name="connsiteY15" fmla="*/ 2692 h 128083"/>
                <a:gd name="connsiteX16" fmla="*/ 1394460 w 1402215"/>
                <a:gd name="connsiteY16" fmla="*/ 2692 h 128083"/>
                <a:gd name="connsiteX17" fmla="*/ 1356932 w 1402215"/>
                <a:gd name="connsiteY17" fmla="*/ 25 h 128083"/>
                <a:gd name="connsiteX18" fmla="*/ 1035272 w 1402215"/>
                <a:gd name="connsiteY18" fmla="*/ 4407 h 128083"/>
                <a:gd name="connsiteX19" fmla="*/ 68866 w 1402215"/>
                <a:gd name="connsiteY19" fmla="*/ 20218 h 128083"/>
                <a:gd name="connsiteX20" fmla="*/ 43625 w 1402215"/>
                <a:gd name="connsiteY20" fmla="*/ 20790 h 128083"/>
                <a:gd name="connsiteX21" fmla="*/ 13144 w 1402215"/>
                <a:gd name="connsiteY21" fmla="*/ 29267 h 128083"/>
                <a:gd name="connsiteX22" fmla="*/ 13621 w 1402215"/>
                <a:gd name="connsiteY22" fmla="*/ 34315 h 128083"/>
                <a:gd name="connsiteX23" fmla="*/ 13621 w 1402215"/>
                <a:gd name="connsiteY23" fmla="*/ 34601 h 128083"/>
                <a:gd name="connsiteX24" fmla="*/ 10097 w 1402215"/>
                <a:gd name="connsiteY24" fmla="*/ 44317 h 128083"/>
                <a:gd name="connsiteX25" fmla="*/ 9811 w 1402215"/>
                <a:gd name="connsiteY25" fmla="*/ 49841 h 128083"/>
                <a:gd name="connsiteX26" fmla="*/ 6668 w 1402215"/>
                <a:gd name="connsiteY26" fmla="*/ 54413 h 128083"/>
                <a:gd name="connsiteX27" fmla="*/ 0 w 1402215"/>
                <a:gd name="connsiteY27" fmla="*/ 91275 h 1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2215" h="128083">
                  <a:moveTo>
                    <a:pt x="0" y="91180"/>
                  </a:moveTo>
                  <a:cubicBezTo>
                    <a:pt x="0" y="91180"/>
                    <a:pt x="0" y="91180"/>
                    <a:pt x="0" y="91180"/>
                  </a:cubicBezTo>
                  <a:cubicBezTo>
                    <a:pt x="4382" y="113278"/>
                    <a:pt x="16955" y="124136"/>
                    <a:pt x="37624" y="124231"/>
                  </a:cubicBezTo>
                  <a:lnTo>
                    <a:pt x="37624" y="124231"/>
                  </a:lnTo>
                  <a:cubicBezTo>
                    <a:pt x="45529" y="128708"/>
                    <a:pt x="54007" y="128232"/>
                    <a:pt x="62484" y="127851"/>
                  </a:cubicBezTo>
                  <a:cubicBezTo>
                    <a:pt x="70961" y="127470"/>
                    <a:pt x="358140" y="119469"/>
                    <a:pt x="366427" y="120707"/>
                  </a:cubicBezTo>
                  <a:cubicBezTo>
                    <a:pt x="399288" y="125470"/>
                    <a:pt x="1025938" y="111373"/>
                    <a:pt x="1058894" y="112801"/>
                  </a:cubicBezTo>
                  <a:cubicBezTo>
                    <a:pt x="1076420" y="113563"/>
                    <a:pt x="1360837" y="109468"/>
                    <a:pt x="1377410" y="100324"/>
                  </a:cubicBezTo>
                  <a:lnTo>
                    <a:pt x="1377410" y="100324"/>
                  </a:lnTo>
                  <a:lnTo>
                    <a:pt x="1377410" y="100324"/>
                  </a:lnTo>
                  <a:cubicBezTo>
                    <a:pt x="1377410" y="100324"/>
                    <a:pt x="1377410" y="100324"/>
                    <a:pt x="1377410" y="100324"/>
                  </a:cubicBezTo>
                  <a:cubicBezTo>
                    <a:pt x="1377410" y="100324"/>
                    <a:pt x="1377410" y="100324"/>
                    <a:pt x="1377410" y="100324"/>
                  </a:cubicBezTo>
                  <a:cubicBezTo>
                    <a:pt x="1385411" y="99181"/>
                    <a:pt x="1392650" y="95847"/>
                    <a:pt x="1395127" y="87084"/>
                  </a:cubicBezTo>
                  <a:cubicBezTo>
                    <a:pt x="1402271" y="62414"/>
                    <a:pt x="1406557" y="37459"/>
                    <a:pt x="1395317" y="12503"/>
                  </a:cubicBezTo>
                  <a:cubicBezTo>
                    <a:pt x="1395317" y="12503"/>
                    <a:pt x="1395317" y="12503"/>
                    <a:pt x="1395317" y="12503"/>
                  </a:cubicBezTo>
                  <a:cubicBezTo>
                    <a:pt x="1395032" y="9265"/>
                    <a:pt x="1394746" y="5931"/>
                    <a:pt x="1394460" y="2692"/>
                  </a:cubicBezTo>
                  <a:cubicBezTo>
                    <a:pt x="1394460" y="2692"/>
                    <a:pt x="1394460" y="2692"/>
                    <a:pt x="1394460" y="2692"/>
                  </a:cubicBezTo>
                  <a:cubicBezTo>
                    <a:pt x="1382363" y="-4832"/>
                    <a:pt x="1369123" y="6502"/>
                    <a:pt x="1356932" y="25"/>
                  </a:cubicBezTo>
                  <a:cubicBezTo>
                    <a:pt x="1338453" y="1835"/>
                    <a:pt x="1053656" y="7169"/>
                    <a:pt x="1035272" y="4407"/>
                  </a:cubicBezTo>
                  <a:cubicBezTo>
                    <a:pt x="1004030" y="-165"/>
                    <a:pt x="100393" y="16599"/>
                    <a:pt x="68866" y="20218"/>
                  </a:cubicBezTo>
                  <a:cubicBezTo>
                    <a:pt x="60484" y="21171"/>
                    <a:pt x="51911" y="21838"/>
                    <a:pt x="43625" y="20790"/>
                  </a:cubicBezTo>
                  <a:cubicBezTo>
                    <a:pt x="32195" y="19361"/>
                    <a:pt x="22384" y="22695"/>
                    <a:pt x="13144" y="29267"/>
                  </a:cubicBezTo>
                  <a:cubicBezTo>
                    <a:pt x="13335" y="30982"/>
                    <a:pt x="13430" y="32601"/>
                    <a:pt x="13621" y="34315"/>
                  </a:cubicBezTo>
                  <a:lnTo>
                    <a:pt x="13621" y="34601"/>
                  </a:lnTo>
                  <a:cubicBezTo>
                    <a:pt x="11049" y="37268"/>
                    <a:pt x="12287" y="41554"/>
                    <a:pt x="10097" y="44317"/>
                  </a:cubicBezTo>
                  <a:cubicBezTo>
                    <a:pt x="10097" y="46126"/>
                    <a:pt x="9906" y="47936"/>
                    <a:pt x="9811" y="49841"/>
                  </a:cubicBezTo>
                  <a:cubicBezTo>
                    <a:pt x="8668" y="51270"/>
                    <a:pt x="7620" y="52794"/>
                    <a:pt x="6668" y="54413"/>
                  </a:cubicBezTo>
                  <a:cubicBezTo>
                    <a:pt x="4477" y="66700"/>
                    <a:pt x="2191" y="78988"/>
                    <a:pt x="0" y="91275"/>
                  </a:cubicBezTo>
                  <a:close/>
                </a:path>
              </a:pathLst>
            </a:custGeom>
            <a:grpFill/>
            <a:ln w="9525" cap="flat">
              <a:noFill/>
              <a:prstDash val="solid"/>
              <a:miter/>
            </a:ln>
          </p:spPr>
          <p:txBody>
            <a:bodyPr rtlCol="0" anchor="ctr"/>
            <a:lstStyle/>
            <a:p>
              <a:endParaRPr lang="en-NZ"/>
            </a:p>
          </p:txBody>
        </p:sp>
        <p:sp>
          <p:nvSpPr>
            <p:cNvPr id="64" name="Free-form: Shape 63">
              <a:extLst>
                <a:ext uri="{FF2B5EF4-FFF2-40B4-BE49-F238E27FC236}">
                  <a16:creationId xmlns:a16="http://schemas.microsoft.com/office/drawing/2014/main" id="{F0CCFF41-1315-8FF2-716B-8A1B2639F014}"/>
                </a:ext>
              </a:extLst>
            </p:cNvPr>
            <p:cNvSpPr/>
            <p:nvPr/>
          </p:nvSpPr>
          <p:spPr>
            <a:xfrm rot="170378">
              <a:off x="6820778" y="321664"/>
              <a:ext cx="2727268" cy="269089"/>
            </a:xfrm>
            <a:custGeom>
              <a:avLst/>
              <a:gdLst>
                <a:gd name="connsiteX0" fmla="*/ 9942 w 1383836"/>
                <a:gd name="connsiteY0" fmla="*/ 122751 h 129322"/>
                <a:gd name="connsiteX1" fmla="*/ 43851 w 1383836"/>
                <a:gd name="connsiteY1" fmla="*/ 129323 h 129322"/>
                <a:gd name="connsiteX2" fmla="*/ 513052 w 1383836"/>
                <a:gd name="connsiteY2" fmla="*/ 120274 h 129322"/>
                <a:gd name="connsiteX3" fmla="*/ 1057311 w 1383836"/>
                <a:gd name="connsiteY3" fmla="*/ 108558 h 129322"/>
                <a:gd name="connsiteX4" fmla="*/ 1360777 w 1383836"/>
                <a:gd name="connsiteY4" fmla="*/ 100748 h 129322"/>
                <a:gd name="connsiteX5" fmla="*/ 1377446 w 1383836"/>
                <a:gd name="connsiteY5" fmla="*/ 85698 h 129322"/>
                <a:gd name="connsiteX6" fmla="*/ 1382590 w 1383836"/>
                <a:gd name="connsiteY6" fmla="*/ 23310 h 129322"/>
                <a:gd name="connsiteX7" fmla="*/ 1359730 w 1383836"/>
                <a:gd name="connsiteY7" fmla="*/ 164 h 129322"/>
                <a:gd name="connsiteX8" fmla="*/ 1056168 w 1383836"/>
                <a:gd name="connsiteY8" fmla="*/ 3593 h 129322"/>
                <a:gd name="connsiteX9" fmla="*/ 864525 w 1383836"/>
                <a:gd name="connsiteY9" fmla="*/ 5022 h 129322"/>
                <a:gd name="connsiteX10" fmla="*/ 40993 w 1383836"/>
                <a:gd name="connsiteY10" fmla="*/ 14166 h 129322"/>
                <a:gd name="connsiteX11" fmla="*/ 27182 w 1383836"/>
                <a:gd name="connsiteY11" fmla="*/ 13880 h 129322"/>
                <a:gd name="connsiteX12" fmla="*/ 17943 w 1383836"/>
                <a:gd name="connsiteY12" fmla="*/ 27691 h 129322"/>
                <a:gd name="connsiteX13" fmla="*/ 10513 w 1383836"/>
                <a:gd name="connsiteY13" fmla="*/ 50170 h 129322"/>
                <a:gd name="connsiteX14" fmla="*/ 512 w 1383836"/>
                <a:gd name="connsiteY14" fmla="*/ 101796 h 129322"/>
                <a:gd name="connsiteX15" fmla="*/ 512 w 1383836"/>
                <a:gd name="connsiteY15" fmla="*/ 101796 h 129322"/>
                <a:gd name="connsiteX16" fmla="*/ 512 w 1383836"/>
                <a:gd name="connsiteY16" fmla="*/ 101796 h 129322"/>
                <a:gd name="connsiteX17" fmla="*/ 9942 w 1383836"/>
                <a:gd name="connsiteY17" fmla="*/ 122751 h 1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3836" h="129322">
                  <a:moveTo>
                    <a:pt x="9942" y="122751"/>
                  </a:moveTo>
                  <a:cubicBezTo>
                    <a:pt x="21086" y="125608"/>
                    <a:pt x="32516" y="127227"/>
                    <a:pt x="43851" y="129323"/>
                  </a:cubicBezTo>
                  <a:cubicBezTo>
                    <a:pt x="66997" y="128847"/>
                    <a:pt x="489811" y="122655"/>
                    <a:pt x="513052" y="120274"/>
                  </a:cubicBezTo>
                  <a:cubicBezTo>
                    <a:pt x="536865" y="117798"/>
                    <a:pt x="1033213" y="106082"/>
                    <a:pt x="1057311" y="108558"/>
                  </a:cubicBezTo>
                  <a:cubicBezTo>
                    <a:pt x="1069503" y="109797"/>
                    <a:pt x="1348490" y="101796"/>
                    <a:pt x="1360777" y="100748"/>
                  </a:cubicBezTo>
                  <a:cubicBezTo>
                    <a:pt x="1369350" y="99986"/>
                    <a:pt x="1375065" y="94747"/>
                    <a:pt x="1377446" y="85698"/>
                  </a:cubicBezTo>
                  <a:cubicBezTo>
                    <a:pt x="1382780" y="65315"/>
                    <a:pt x="1385638" y="44550"/>
                    <a:pt x="1382590" y="23310"/>
                  </a:cubicBezTo>
                  <a:cubicBezTo>
                    <a:pt x="1380304" y="7117"/>
                    <a:pt x="1374684" y="1497"/>
                    <a:pt x="1359730" y="164"/>
                  </a:cubicBezTo>
                  <a:cubicBezTo>
                    <a:pt x="1347442" y="-979"/>
                    <a:pt x="1068550" y="4260"/>
                    <a:pt x="1056168" y="3593"/>
                  </a:cubicBezTo>
                  <a:cubicBezTo>
                    <a:pt x="1040737" y="2736"/>
                    <a:pt x="879860" y="4355"/>
                    <a:pt x="864525" y="5022"/>
                  </a:cubicBezTo>
                  <a:cubicBezTo>
                    <a:pt x="832045" y="6355"/>
                    <a:pt x="72902" y="23500"/>
                    <a:pt x="40993" y="14166"/>
                  </a:cubicBezTo>
                  <a:cubicBezTo>
                    <a:pt x="36707" y="12927"/>
                    <a:pt x="31754" y="13880"/>
                    <a:pt x="27182" y="13880"/>
                  </a:cubicBezTo>
                  <a:cubicBezTo>
                    <a:pt x="24134" y="18547"/>
                    <a:pt x="21277" y="23310"/>
                    <a:pt x="17943" y="27691"/>
                  </a:cubicBezTo>
                  <a:cubicBezTo>
                    <a:pt x="12990" y="34263"/>
                    <a:pt x="10323" y="41598"/>
                    <a:pt x="10513" y="50170"/>
                  </a:cubicBezTo>
                  <a:cubicBezTo>
                    <a:pt x="3941" y="66648"/>
                    <a:pt x="-1679" y="83317"/>
                    <a:pt x="512" y="101796"/>
                  </a:cubicBezTo>
                  <a:cubicBezTo>
                    <a:pt x="512" y="101796"/>
                    <a:pt x="512" y="101796"/>
                    <a:pt x="512" y="101796"/>
                  </a:cubicBezTo>
                  <a:cubicBezTo>
                    <a:pt x="512" y="101796"/>
                    <a:pt x="512" y="101796"/>
                    <a:pt x="512" y="101796"/>
                  </a:cubicBezTo>
                  <a:cubicBezTo>
                    <a:pt x="-1012" y="116178"/>
                    <a:pt x="512" y="120274"/>
                    <a:pt x="9942" y="122751"/>
                  </a:cubicBezTo>
                  <a:close/>
                </a:path>
              </a:pathLst>
            </a:custGeom>
            <a:grpFill/>
            <a:ln w="9525" cap="flat">
              <a:noFill/>
              <a:prstDash val="solid"/>
              <a:miter/>
            </a:ln>
          </p:spPr>
          <p:txBody>
            <a:bodyPr rtlCol="0" anchor="ctr"/>
            <a:lstStyle/>
            <a:p>
              <a:endParaRPr lang="en-NZ"/>
            </a:p>
          </p:txBody>
        </p:sp>
      </p:grpSp>
      <p:sp>
        <p:nvSpPr>
          <p:cNvPr id="2" name="Google Shape;92;p2">
            <a:extLst>
              <a:ext uri="{FF2B5EF4-FFF2-40B4-BE49-F238E27FC236}">
                <a16:creationId xmlns:a16="http://schemas.microsoft.com/office/drawing/2014/main" id="{0ADDF652-7C23-A187-CD54-F7F9F2B26CB4}"/>
              </a:ext>
            </a:extLst>
          </p:cNvPr>
          <p:cNvSpPr txBox="1">
            <a:spLocks/>
          </p:cNvSpPr>
          <p:nvPr/>
        </p:nvSpPr>
        <p:spPr>
          <a:xfrm>
            <a:off x="1150879" y="1382238"/>
            <a:ext cx="7750052" cy="2768601"/>
          </a:xfrm>
          <a:prstGeom prst="rect">
            <a:avLst/>
          </a:prstGeom>
          <a:noFill/>
          <a:ln>
            <a:noFill/>
          </a:ln>
          <a:effectLst/>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700"/>
              </a:lnSpc>
              <a:spcBef>
                <a:spcPts val="0"/>
              </a:spcBef>
              <a:spcAft>
                <a:spcPts val="1800"/>
              </a:spcAft>
              <a:buSzPts val="4400"/>
            </a:pPr>
            <a:r>
              <a:rPr lang="en-US" sz="5600">
                <a:solidFill>
                  <a:schemeClr val="tx2"/>
                </a:solidFill>
                <a:latin typeface="Segoe UI Black" panose="020B0A02040204020203" pitchFamily="34" charset="0"/>
                <a:ea typeface="Segoe UI Black" panose="020B0A02040204020203" pitchFamily="34" charset="0"/>
                <a:cs typeface="Segoe UI" panose="020B0502040204020203" pitchFamily="34" charset="0"/>
                <a:sym typeface="Arial"/>
              </a:rPr>
              <a:t>Construction and Infrastructure sector: </a:t>
            </a:r>
            <a:endParaRPr lang="en-US" sz="5600">
              <a:solidFill>
                <a:schemeClr val="accent4"/>
              </a:solidFill>
              <a:latin typeface="Segoe UI Black" panose="020B0A02040204020203" pitchFamily="34" charset="0"/>
              <a:ea typeface="Segoe UI Black" panose="020B0A02040204020203" pitchFamily="34" charset="0"/>
              <a:cs typeface="Segoe UI" panose="020B0502040204020203" pitchFamily="34" charset="0"/>
              <a:sym typeface="Arial"/>
            </a:endParaRPr>
          </a:p>
          <a:p>
            <a:pPr>
              <a:lnSpc>
                <a:spcPts val="5700"/>
              </a:lnSpc>
              <a:spcBef>
                <a:spcPts val="0"/>
              </a:spcBef>
              <a:spcAft>
                <a:spcPts val="1800"/>
              </a:spcAft>
              <a:buSzPts val="4400"/>
            </a:pPr>
            <a:r>
              <a:rPr lang="en-US" sz="5600">
                <a:solidFill>
                  <a:schemeClr val="accent2"/>
                </a:solidFill>
                <a:latin typeface="Segoe UI Black" panose="020B0A02040204020203" pitchFamily="34" charset="0"/>
                <a:ea typeface="Segoe UI Black" panose="020B0A02040204020203" pitchFamily="34" charset="0"/>
                <a:cs typeface="Segoe UI" panose="020B0502040204020203" pitchFamily="34" charset="0"/>
                <a:sym typeface="Arial"/>
              </a:rPr>
              <a:t>Worker support </a:t>
            </a:r>
            <a:br>
              <a:rPr lang="en-US" sz="5600">
                <a:solidFill>
                  <a:schemeClr val="accent2"/>
                </a:solidFill>
                <a:latin typeface="Segoe UI Black" panose="020B0A02040204020203" pitchFamily="34" charset="0"/>
                <a:ea typeface="Segoe UI Black" panose="020B0A02040204020203" pitchFamily="34" charset="0"/>
                <a:cs typeface="Segoe UI" panose="020B0502040204020203" pitchFamily="34" charset="0"/>
                <a:sym typeface="Arial"/>
              </a:rPr>
            </a:br>
            <a:r>
              <a:rPr lang="en-US" sz="5600">
                <a:solidFill>
                  <a:schemeClr val="accent2"/>
                </a:solidFill>
                <a:latin typeface="Segoe UI Black" panose="020B0A02040204020203" pitchFamily="34" charset="0"/>
                <a:ea typeface="Segoe UI Black" panose="020B0A02040204020203" pitchFamily="34" charset="0"/>
                <a:cs typeface="Segoe UI" panose="020B0502040204020203" pitchFamily="34" charset="0"/>
                <a:sym typeface="Arial"/>
              </a:rPr>
              <a:t>practice toolkit</a:t>
            </a:r>
            <a:endParaRPr lang="en-NZ" sz="6000" b="1">
              <a:solidFill>
                <a:schemeClr val="accent2"/>
              </a:solidFill>
              <a:latin typeface="Segoe UI Black" panose="020B0A02040204020203" pitchFamily="34" charset="0"/>
              <a:ea typeface="Segoe UI Black" panose="020B0A02040204020203" pitchFamily="34" charset="0"/>
              <a:cs typeface="Segoe UI" panose="020B0502040204020203" pitchFamily="34" charset="0"/>
              <a:sym typeface="Arial"/>
            </a:endParaRPr>
          </a:p>
        </p:txBody>
      </p:sp>
      <p:sp>
        <p:nvSpPr>
          <p:cNvPr id="35" name="Rectangle 34">
            <a:extLst>
              <a:ext uri="{FF2B5EF4-FFF2-40B4-BE49-F238E27FC236}">
                <a16:creationId xmlns:a16="http://schemas.microsoft.com/office/drawing/2014/main" id="{BAF3790C-ED59-AB13-E07F-F31BE4300B17}"/>
              </a:ext>
            </a:extLst>
          </p:cNvPr>
          <p:cNvSpPr/>
          <p:nvPr/>
        </p:nvSpPr>
        <p:spPr>
          <a:xfrm rot="984452">
            <a:off x="7278449" y="3858112"/>
            <a:ext cx="1338790" cy="45232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6" name="Rectangle 35">
            <a:extLst>
              <a:ext uri="{FF2B5EF4-FFF2-40B4-BE49-F238E27FC236}">
                <a16:creationId xmlns:a16="http://schemas.microsoft.com/office/drawing/2014/main" id="{3CDFF7E7-DAE0-8CB4-FEB5-E6D590F292A4}"/>
              </a:ext>
            </a:extLst>
          </p:cNvPr>
          <p:cNvSpPr/>
          <p:nvPr/>
        </p:nvSpPr>
        <p:spPr>
          <a:xfrm rot="586493">
            <a:off x="7266063" y="4368580"/>
            <a:ext cx="1268185" cy="39395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7" name="Rectangle 36">
            <a:extLst>
              <a:ext uri="{FF2B5EF4-FFF2-40B4-BE49-F238E27FC236}">
                <a16:creationId xmlns:a16="http://schemas.microsoft.com/office/drawing/2014/main" id="{61C31B84-5A4A-01E8-0D9F-5F4C026C8548}"/>
              </a:ext>
            </a:extLst>
          </p:cNvPr>
          <p:cNvSpPr/>
          <p:nvPr/>
        </p:nvSpPr>
        <p:spPr>
          <a:xfrm rot="411503">
            <a:off x="7132081" y="4800688"/>
            <a:ext cx="1184900" cy="29453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Z" sz="1801"/>
          </a:p>
        </p:txBody>
      </p:sp>
      <p:sp>
        <p:nvSpPr>
          <p:cNvPr id="38" name="Graphic 11">
            <a:extLst>
              <a:ext uri="{FF2B5EF4-FFF2-40B4-BE49-F238E27FC236}">
                <a16:creationId xmlns:a16="http://schemas.microsoft.com/office/drawing/2014/main" id="{4FC46233-9ADE-4818-254E-A6EB178900C5}"/>
              </a:ext>
            </a:extLst>
          </p:cNvPr>
          <p:cNvSpPr/>
          <p:nvPr/>
        </p:nvSpPr>
        <p:spPr>
          <a:xfrm rot="1100284">
            <a:off x="6938548" y="3597357"/>
            <a:ext cx="1885311" cy="1845962"/>
          </a:xfrm>
          <a:custGeom>
            <a:avLst/>
            <a:gdLst>
              <a:gd name="connsiteX0" fmla="*/ 1392721 w 1393485"/>
              <a:gd name="connsiteY0" fmla="*/ 1123335 h 1422948"/>
              <a:gd name="connsiteX1" fmla="*/ 1392721 w 1393485"/>
              <a:gd name="connsiteY1" fmla="*/ 1123335 h 1422948"/>
              <a:gd name="connsiteX2" fmla="*/ 1388135 w 1393485"/>
              <a:gd name="connsiteY2" fmla="*/ 1085640 h 1422948"/>
              <a:gd name="connsiteX3" fmla="*/ 1358158 w 1393485"/>
              <a:gd name="connsiteY3" fmla="*/ 1090002 h 1422948"/>
              <a:gd name="connsiteX4" fmla="*/ 1308270 w 1393485"/>
              <a:gd name="connsiteY4" fmla="*/ 1104543 h 1422948"/>
              <a:gd name="connsiteX5" fmla="*/ 1303908 w 1393485"/>
              <a:gd name="connsiteY5" fmla="*/ 1076244 h 1422948"/>
              <a:gd name="connsiteX6" fmla="*/ 1304691 w 1393485"/>
              <a:gd name="connsiteY6" fmla="*/ 1055886 h 1422948"/>
              <a:gd name="connsiteX7" fmla="*/ 1302901 w 1393485"/>
              <a:gd name="connsiteY7" fmla="*/ 1045596 h 1422948"/>
              <a:gd name="connsiteX8" fmla="*/ 1297756 w 1393485"/>
              <a:gd name="connsiteY8" fmla="*/ 1011816 h 1422948"/>
              <a:gd name="connsiteX9" fmla="*/ 1285676 w 1393485"/>
              <a:gd name="connsiteY9" fmla="*/ 909916 h 1422948"/>
              <a:gd name="connsiteX10" fmla="*/ 1280642 w 1393485"/>
              <a:gd name="connsiteY10" fmla="*/ 874346 h 1422948"/>
              <a:gd name="connsiteX11" fmla="*/ 1289255 w 1393485"/>
              <a:gd name="connsiteY11" fmla="*/ 876136 h 1422948"/>
              <a:gd name="connsiteX12" fmla="*/ 1325496 w 1393485"/>
              <a:gd name="connsiteY12" fmla="*/ 875912 h 1422948"/>
              <a:gd name="connsiteX13" fmla="*/ 1348203 w 1393485"/>
              <a:gd name="connsiteY13" fmla="*/ 859805 h 1422948"/>
              <a:gd name="connsiteX14" fmla="*/ 1364645 w 1393485"/>
              <a:gd name="connsiteY14" fmla="*/ 844705 h 1422948"/>
              <a:gd name="connsiteX15" fmla="*/ 1358941 w 1393485"/>
              <a:gd name="connsiteY15" fmla="*/ 813273 h 1422948"/>
              <a:gd name="connsiteX16" fmla="*/ 1349209 w 1393485"/>
              <a:gd name="connsiteY16" fmla="*/ 781730 h 1422948"/>
              <a:gd name="connsiteX17" fmla="*/ 1321917 w 1393485"/>
              <a:gd name="connsiteY17" fmla="*/ 771328 h 1422948"/>
              <a:gd name="connsiteX18" fmla="*/ 1298203 w 1393485"/>
              <a:gd name="connsiteY18" fmla="*/ 777816 h 1422948"/>
              <a:gd name="connsiteX19" fmla="*/ 1271806 w 1393485"/>
              <a:gd name="connsiteY19" fmla="*/ 779941 h 1422948"/>
              <a:gd name="connsiteX20" fmla="*/ 1267443 w 1393485"/>
              <a:gd name="connsiteY20" fmla="*/ 780500 h 1422948"/>
              <a:gd name="connsiteX21" fmla="*/ 1257824 w 1393485"/>
              <a:gd name="connsiteY21" fmla="*/ 708689 h 1422948"/>
              <a:gd name="connsiteX22" fmla="*/ 1256146 w 1393485"/>
              <a:gd name="connsiteY22" fmla="*/ 706900 h 1422948"/>
              <a:gd name="connsiteX23" fmla="*/ 1256146 w 1393485"/>
              <a:gd name="connsiteY23" fmla="*/ 706788 h 1422948"/>
              <a:gd name="connsiteX24" fmla="*/ 1243059 w 1393485"/>
              <a:gd name="connsiteY24" fmla="*/ 694596 h 1422948"/>
              <a:gd name="connsiteX25" fmla="*/ 1241269 w 1393485"/>
              <a:gd name="connsiteY25" fmla="*/ 684081 h 1422948"/>
              <a:gd name="connsiteX26" fmla="*/ 1229189 w 1393485"/>
              <a:gd name="connsiteY26" fmla="*/ 582182 h 1422948"/>
              <a:gd name="connsiteX27" fmla="*/ 1228854 w 1393485"/>
              <a:gd name="connsiteY27" fmla="*/ 580056 h 1422948"/>
              <a:gd name="connsiteX28" fmla="*/ 1228071 w 1393485"/>
              <a:gd name="connsiteY28" fmla="*/ 545829 h 1422948"/>
              <a:gd name="connsiteX29" fmla="*/ 1224715 w 1393485"/>
              <a:gd name="connsiteY29" fmla="*/ 522899 h 1422948"/>
              <a:gd name="connsiteX30" fmla="*/ 1224491 w 1393485"/>
              <a:gd name="connsiteY30" fmla="*/ 523682 h 1422948"/>
              <a:gd name="connsiteX31" fmla="*/ 1222254 w 1393485"/>
              <a:gd name="connsiteY31" fmla="*/ 510035 h 1422948"/>
              <a:gd name="connsiteX32" fmla="*/ 1225610 w 1393485"/>
              <a:gd name="connsiteY32" fmla="*/ 508134 h 1422948"/>
              <a:gd name="connsiteX33" fmla="*/ 1242164 w 1393485"/>
              <a:gd name="connsiteY33" fmla="*/ 501758 h 1422948"/>
              <a:gd name="connsiteX34" fmla="*/ 1242164 w 1393485"/>
              <a:gd name="connsiteY34" fmla="*/ 501758 h 1422948"/>
              <a:gd name="connsiteX35" fmla="*/ 1245855 w 1393485"/>
              <a:gd name="connsiteY35" fmla="*/ 477486 h 1422948"/>
              <a:gd name="connsiteX36" fmla="*/ 1245967 w 1393485"/>
              <a:gd name="connsiteY36" fmla="*/ 457352 h 1422948"/>
              <a:gd name="connsiteX37" fmla="*/ 1245967 w 1393485"/>
              <a:gd name="connsiteY37" fmla="*/ 457352 h 1422948"/>
              <a:gd name="connsiteX38" fmla="*/ 1241493 w 1393485"/>
              <a:gd name="connsiteY38" fmla="*/ 416748 h 1422948"/>
              <a:gd name="connsiteX39" fmla="*/ 1212635 w 1393485"/>
              <a:gd name="connsiteY39" fmla="*/ 421558 h 1422948"/>
              <a:gd name="connsiteX40" fmla="*/ 1209615 w 1393485"/>
              <a:gd name="connsiteY40" fmla="*/ 422789 h 1422948"/>
              <a:gd name="connsiteX41" fmla="*/ 1208272 w 1393485"/>
              <a:gd name="connsiteY41" fmla="*/ 417979 h 1422948"/>
              <a:gd name="connsiteX42" fmla="*/ 1202120 w 1393485"/>
              <a:gd name="connsiteY42" fmla="*/ 383751 h 1422948"/>
              <a:gd name="connsiteX43" fmla="*/ 1202903 w 1393485"/>
              <a:gd name="connsiteY43" fmla="*/ 363394 h 1422948"/>
              <a:gd name="connsiteX44" fmla="*/ 1201114 w 1393485"/>
              <a:gd name="connsiteY44" fmla="*/ 353103 h 1422948"/>
              <a:gd name="connsiteX45" fmla="*/ 1195968 w 1393485"/>
              <a:gd name="connsiteY45" fmla="*/ 319323 h 1422948"/>
              <a:gd name="connsiteX46" fmla="*/ 1183888 w 1393485"/>
              <a:gd name="connsiteY46" fmla="*/ 217423 h 1422948"/>
              <a:gd name="connsiteX47" fmla="*/ 1178855 w 1393485"/>
              <a:gd name="connsiteY47" fmla="*/ 182301 h 1422948"/>
              <a:gd name="connsiteX48" fmla="*/ 1184671 w 1393485"/>
              <a:gd name="connsiteY48" fmla="*/ 183643 h 1422948"/>
              <a:gd name="connsiteX49" fmla="*/ 1222142 w 1393485"/>
              <a:gd name="connsiteY49" fmla="*/ 183419 h 1422948"/>
              <a:gd name="connsiteX50" fmla="*/ 1245744 w 1393485"/>
              <a:gd name="connsiteY50" fmla="*/ 167312 h 1422948"/>
              <a:gd name="connsiteX51" fmla="*/ 1262857 w 1393485"/>
              <a:gd name="connsiteY51" fmla="*/ 152212 h 1422948"/>
              <a:gd name="connsiteX52" fmla="*/ 1256929 w 1393485"/>
              <a:gd name="connsiteY52" fmla="*/ 120781 h 1422948"/>
              <a:gd name="connsiteX53" fmla="*/ 1246862 w 1393485"/>
              <a:gd name="connsiteY53" fmla="*/ 89238 h 1422948"/>
              <a:gd name="connsiteX54" fmla="*/ 1218675 w 1393485"/>
              <a:gd name="connsiteY54" fmla="*/ 78835 h 1422948"/>
              <a:gd name="connsiteX55" fmla="*/ 1194067 w 1393485"/>
              <a:gd name="connsiteY55" fmla="*/ 85323 h 1422948"/>
              <a:gd name="connsiteX56" fmla="*/ 1166774 w 1393485"/>
              <a:gd name="connsiteY56" fmla="*/ 87448 h 1422948"/>
              <a:gd name="connsiteX57" fmla="*/ 1165656 w 1393485"/>
              <a:gd name="connsiteY57" fmla="*/ 87560 h 1422948"/>
              <a:gd name="connsiteX58" fmla="*/ 1156148 w 1393485"/>
              <a:gd name="connsiteY58" fmla="*/ 16197 h 1422948"/>
              <a:gd name="connsiteX59" fmla="*/ 1154470 w 1393485"/>
              <a:gd name="connsiteY59" fmla="*/ 14407 h 1422948"/>
              <a:gd name="connsiteX60" fmla="*/ 1154470 w 1393485"/>
              <a:gd name="connsiteY60" fmla="*/ 14295 h 1422948"/>
              <a:gd name="connsiteX61" fmla="*/ 1127737 w 1393485"/>
              <a:gd name="connsiteY61" fmla="*/ 313 h 1422948"/>
              <a:gd name="connsiteX62" fmla="*/ 1106484 w 1393485"/>
              <a:gd name="connsiteY62" fmla="*/ 3781 h 1422948"/>
              <a:gd name="connsiteX63" fmla="*/ 1060848 w 1393485"/>
              <a:gd name="connsiteY63" fmla="*/ 22572 h 1422948"/>
              <a:gd name="connsiteX64" fmla="*/ 1059729 w 1393485"/>
              <a:gd name="connsiteY64" fmla="*/ 26711 h 1422948"/>
              <a:gd name="connsiteX65" fmla="*/ 1063644 w 1393485"/>
              <a:gd name="connsiteY65" fmla="*/ 47963 h 1422948"/>
              <a:gd name="connsiteX66" fmla="*/ 1062190 w 1393485"/>
              <a:gd name="connsiteY66" fmla="*/ 87560 h 1422948"/>
              <a:gd name="connsiteX67" fmla="*/ 1069908 w 1393485"/>
              <a:gd name="connsiteY67" fmla="*/ 104674 h 1422948"/>
              <a:gd name="connsiteX68" fmla="*/ 1062861 w 1393485"/>
              <a:gd name="connsiteY68" fmla="*/ 105121 h 1422948"/>
              <a:gd name="connsiteX69" fmla="*/ 1004249 w 1393485"/>
              <a:gd name="connsiteY69" fmla="*/ 109260 h 1422948"/>
              <a:gd name="connsiteX70" fmla="*/ 974943 w 1393485"/>
              <a:gd name="connsiteY70" fmla="*/ 111385 h 1422948"/>
              <a:gd name="connsiteX71" fmla="*/ 950000 w 1393485"/>
              <a:gd name="connsiteY71" fmla="*/ 116418 h 1422948"/>
              <a:gd name="connsiteX72" fmla="*/ 930425 w 1393485"/>
              <a:gd name="connsiteY72" fmla="*/ 117761 h 1422948"/>
              <a:gd name="connsiteX73" fmla="*/ 910291 w 1393485"/>
              <a:gd name="connsiteY73" fmla="*/ 121564 h 1422948"/>
              <a:gd name="connsiteX74" fmla="*/ 862082 w 1393485"/>
              <a:gd name="connsiteY74" fmla="*/ 127492 h 1422948"/>
              <a:gd name="connsiteX75" fmla="*/ 814991 w 1393485"/>
              <a:gd name="connsiteY75" fmla="*/ 133085 h 1422948"/>
              <a:gd name="connsiteX76" fmla="*/ 790942 w 1393485"/>
              <a:gd name="connsiteY76" fmla="*/ 134763 h 1422948"/>
              <a:gd name="connsiteX77" fmla="*/ 767453 w 1393485"/>
              <a:gd name="connsiteY77" fmla="*/ 139796 h 1422948"/>
              <a:gd name="connsiteX78" fmla="*/ 767453 w 1393485"/>
              <a:gd name="connsiteY78" fmla="*/ 139796 h 1422948"/>
              <a:gd name="connsiteX79" fmla="*/ 675956 w 1393485"/>
              <a:gd name="connsiteY79" fmla="*/ 146396 h 1422948"/>
              <a:gd name="connsiteX80" fmla="*/ 589380 w 1393485"/>
              <a:gd name="connsiteY80" fmla="*/ 159147 h 1422948"/>
              <a:gd name="connsiteX81" fmla="*/ 589380 w 1393485"/>
              <a:gd name="connsiteY81" fmla="*/ 159147 h 1422948"/>
              <a:gd name="connsiteX82" fmla="*/ 538374 w 1393485"/>
              <a:gd name="connsiteY82" fmla="*/ 167760 h 1422948"/>
              <a:gd name="connsiteX83" fmla="*/ 510634 w 1393485"/>
              <a:gd name="connsiteY83" fmla="*/ 171339 h 1422948"/>
              <a:gd name="connsiteX84" fmla="*/ 498107 w 1393485"/>
              <a:gd name="connsiteY84" fmla="*/ 171227 h 1422948"/>
              <a:gd name="connsiteX85" fmla="*/ 484796 w 1393485"/>
              <a:gd name="connsiteY85" fmla="*/ 173017 h 1422948"/>
              <a:gd name="connsiteX86" fmla="*/ 469807 w 1393485"/>
              <a:gd name="connsiteY86" fmla="*/ 177267 h 1422948"/>
              <a:gd name="connsiteX87" fmla="*/ 450792 w 1393485"/>
              <a:gd name="connsiteY87" fmla="*/ 178945 h 1422948"/>
              <a:gd name="connsiteX88" fmla="*/ 414775 w 1393485"/>
              <a:gd name="connsiteY88" fmla="*/ 184538 h 1422948"/>
              <a:gd name="connsiteX89" fmla="*/ 388713 w 1393485"/>
              <a:gd name="connsiteY89" fmla="*/ 175701 h 1422948"/>
              <a:gd name="connsiteX90" fmla="*/ 355604 w 1393485"/>
              <a:gd name="connsiteY90" fmla="*/ 180735 h 1422948"/>
              <a:gd name="connsiteX91" fmla="*/ 286254 w 1393485"/>
              <a:gd name="connsiteY91" fmla="*/ 191026 h 1422948"/>
              <a:gd name="connsiteX92" fmla="*/ 246993 w 1393485"/>
              <a:gd name="connsiteY92" fmla="*/ 197737 h 1422948"/>
              <a:gd name="connsiteX93" fmla="*/ 209186 w 1393485"/>
              <a:gd name="connsiteY93" fmla="*/ 202882 h 1422948"/>
              <a:gd name="connsiteX94" fmla="*/ 196658 w 1393485"/>
              <a:gd name="connsiteY94" fmla="*/ 203665 h 1422948"/>
              <a:gd name="connsiteX95" fmla="*/ 186144 w 1393485"/>
              <a:gd name="connsiteY95" fmla="*/ 125031 h 1422948"/>
              <a:gd name="connsiteX96" fmla="*/ 178090 w 1393485"/>
              <a:gd name="connsiteY96" fmla="*/ 114853 h 1422948"/>
              <a:gd name="connsiteX97" fmla="*/ 139500 w 1393485"/>
              <a:gd name="connsiteY97" fmla="*/ 118320 h 1422948"/>
              <a:gd name="connsiteX98" fmla="*/ 89501 w 1393485"/>
              <a:gd name="connsiteY98" fmla="*/ 136664 h 1422948"/>
              <a:gd name="connsiteX99" fmla="*/ 95094 w 1393485"/>
              <a:gd name="connsiteY99" fmla="*/ 167312 h 1422948"/>
              <a:gd name="connsiteX100" fmla="*/ 93864 w 1393485"/>
              <a:gd name="connsiteY100" fmla="*/ 208699 h 1422948"/>
              <a:gd name="connsiteX101" fmla="*/ 96772 w 1393485"/>
              <a:gd name="connsiteY101" fmla="*/ 215074 h 1422948"/>
              <a:gd name="connsiteX102" fmla="*/ 94423 w 1393485"/>
              <a:gd name="connsiteY102" fmla="*/ 216305 h 1422948"/>
              <a:gd name="connsiteX103" fmla="*/ 63104 w 1393485"/>
              <a:gd name="connsiteY103" fmla="*/ 222792 h 1422948"/>
              <a:gd name="connsiteX104" fmla="*/ 52030 w 1393485"/>
              <a:gd name="connsiteY104" fmla="*/ 230175 h 1422948"/>
              <a:gd name="connsiteX105" fmla="*/ 38943 w 1393485"/>
              <a:gd name="connsiteY105" fmla="*/ 231741 h 1422948"/>
              <a:gd name="connsiteX106" fmla="*/ 24737 w 1393485"/>
              <a:gd name="connsiteY106" fmla="*/ 241472 h 1422948"/>
              <a:gd name="connsiteX107" fmla="*/ 6505 w 1393485"/>
              <a:gd name="connsiteY107" fmla="*/ 247624 h 1422948"/>
              <a:gd name="connsiteX108" fmla="*/ 6505 w 1393485"/>
              <a:gd name="connsiteY108" fmla="*/ 247624 h 1422948"/>
              <a:gd name="connsiteX109" fmla="*/ 1807 w 1393485"/>
              <a:gd name="connsiteY109" fmla="*/ 271897 h 1422948"/>
              <a:gd name="connsiteX110" fmla="*/ 1807 w 1393485"/>
              <a:gd name="connsiteY110" fmla="*/ 271897 h 1422948"/>
              <a:gd name="connsiteX111" fmla="*/ 1136 w 1393485"/>
              <a:gd name="connsiteY111" fmla="*/ 292030 h 1422948"/>
              <a:gd name="connsiteX112" fmla="*/ 1136 w 1393485"/>
              <a:gd name="connsiteY112" fmla="*/ 292030 h 1422948"/>
              <a:gd name="connsiteX113" fmla="*/ 4827 w 1393485"/>
              <a:gd name="connsiteY113" fmla="*/ 332857 h 1422948"/>
              <a:gd name="connsiteX114" fmla="*/ 36258 w 1393485"/>
              <a:gd name="connsiteY114" fmla="*/ 328607 h 1422948"/>
              <a:gd name="connsiteX115" fmla="*/ 115228 w 1393485"/>
              <a:gd name="connsiteY115" fmla="*/ 309592 h 1422948"/>
              <a:gd name="connsiteX116" fmla="*/ 116011 w 1393485"/>
              <a:gd name="connsiteY116" fmla="*/ 315855 h 1422948"/>
              <a:gd name="connsiteX117" fmla="*/ 122834 w 1393485"/>
              <a:gd name="connsiteY117" fmla="*/ 369098 h 1422948"/>
              <a:gd name="connsiteX118" fmla="*/ 129769 w 1393485"/>
              <a:gd name="connsiteY118" fmla="*/ 421111 h 1422948"/>
              <a:gd name="connsiteX119" fmla="*/ 134691 w 1393485"/>
              <a:gd name="connsiteY119" fmla="*/ 444824 h 1422948"/>
              <a:gd name="connsiteX120" fmla="*/ 136928 w 1393485"/>
              <a:gd name="connsiteY120" fmla="*/ 475920 h 1422948"/>
              <a:gd name="connsiteX121" fmla="*/ 138270 w 1393485"/>
              <a:gd name="connsiteY121" fmla="*/ 496836 h 1422948"/>
              <a:gd name="connsiteX122" fmla="*/ 134802 w 1393485"/>
              <a:gd name="connsiteY122" fmla="*/ 501646 h 1422948"/>
              <a:gd name="connsiteX123" fmla="*/ 140395 w 1393485"/>
              <a:gd name="connsiteY123" fmla="*/ 532294 h 1422948"/>
              <a:gd name="connsiteX124" fmla="*/ 139165 w 1393485"/>
              <a:gd name="connsiteY124" fmla="*/ 573681 h 1422948"/>
              <a:gd name="connsiteX125" fmla="*/ 143975 w 1393485"/>
              <a:gd name="connsiteY125" fmla="*/ 583859 h 1422948"/>
              <a:gd name="connsiteX126" fmla="*/ 124064 w 1393485"/>
              <a:gd name="connsiteY126" fmla="*/ 585873 h 1422948"/>
              <a:gd name="connsiteX127" fmla="*/ 102812 w 1393485"/>
              <a:gd name="connsiteY127" fmla="*/ 602315 h 1422948"/>
              <a:gd name="connsiteX128" fmla="*/ 87488 w 1393485"/>
              <a:gd name="connsiteY128" fmla="*/ 617640 h 1422948"/>
              <a:gd name="connsiteX129" fmla="*/ 93752 w 1393485"/>
              <a:gd name="connsiteY129" fmla="*/ 648959 h 1422948"/>
              <a:gd name="connsiteX130" fmla="*/ 103819 w 1393485"/>
              <a:gd name="connsiteY130" fmla="*/ 680278 h 1422948"/>
              <a:gd name="connsiteX131" fmla="*/ 130105 w 1393485"/>
              <a:gd name="connsiteY131" fmla="*/ 690233 h 1422948"/>
              <a:gd name="connsiteX132" fmla="*/ 152587 w 1393485"/>
              <a:gd name="connsiteY132" fmla="*/ 683298 h 1422948"/>
              <a:gd name="connsiteX133" fmla="*/ 161424 w 1393485"/>
              <a:gd name="connsiteY133" fmla="*/ 682403 h 1422948"/>
              <a:gd name="connsiteX134" fmla="*/ 168023 w 1393485"/>
              <a:gd name="connsiteY134" fmla="*/ 733968 h 1422948"/>
              <a:gd name="connsiteX135" fmla="*/ 174958 w 1393485"/>
              <a:gd name="connsiteY135" fmla="*/ 785981 h 1422948"/>
              <a:gd name="connsiteX136" fmla="*/ 179880 w 1393485"/>
              <a:gd name="connsiteY136" fmla="*/ 809694 h 1422948"/>
              <a:gd name="connsiteX137" fmla="*/ 182117 w 1393485"/>
              <a:gd name="connsiteY137" fmla="*/ 840790 h 1422948"/>
              <a:gd name="connsiteX138" fmla="*/ 184019 w 1393485"/>
              <a:gd name="connsiteY138" fmla="*/ 867859 h 1422948"/>
              <a:gd name="connsiteX139" fmla="*/ 189164 w 1393485"/>
              <a:gd name="connsiteY139" fmla="*/ 894144 h 1422948"/>
              <a:gd name="connsiteX140" fmla="*/ 191065 w 1393485"/>
              <a:gd name="connsiteY140" fmla="*/ 923115 h 1422948"/>
              <a:gd name="connsiteX141" fmla="*/ 183347 w 1393485"/>
              <a:gd name="connsiteY141" fmla="*/ 924457 h 1422948"/>
              <a:gd name="connsiteX142" fmla="*/ 169589 w 1393485"/>
              <a:gd name="connsiteY142" fmla="*/ 934188 h 1422948"/>
              <a:gd name="connsiteX143" fmla="*/ 152028 w 1393485"/>
              <a:gd name="connsiteY143" fmla="*/ 940340 h 1422948"/>
              <a:gd name="connsiteX144" fmla="*/ 152028 w 1393485"/>
              <a:gd name="connsiteY144" fmla="*/ 940340 h 1422948"/>
              <a:gd name="connsiteX145" fmla="*/ 147442 w 1393485"/>
              <a:gd name="connsiteY145" fmla="*/ 964613 h 1422948"/>
              <a:gd name="connsiteX146" fmla="*/ 147442 w 1393485"/>
              <a:gd name="connsiteY146" fmla="*/ 964613 h 1422948"/>
              <a:gd name="connsiteX147" fmla="*/ 146771 w 1393485"/>
              <a:gd name="connsiteY147" fmla="*/ 984747 h 1422948"/>
              <a:gd name="connsiteX148" fmla="*/ 146771 w 1393485"/>
              <a:gd name="connsiteY148" fmla="*/ 984747 h 1422948"/>
              <a:gd name="connsiteX149" fmla="*/ 150350 w 1393485"/>
              <a:gd name="connsiteY149" fmla="*/ 1025462 h 1422948"/>
              <a:gd name="connsiteX150" fmla="*/ 180663 w 1393485"/>
              <a:gd name="connsiteY150" fmla="*/ 1021211 h 1422948"/>
              <a:gd name="connsiteX151" fmla="*/ 202698 w 1393485"/>
              <a:gd name="connsiteY151" fmla="*/ 1013493 h 1422948"/>
              <a:gd name="connsiteX152" fmla="*/ 203146 w 1393485"/>
              <a:gd name="connsiteY152" fmla="*/ 1014948 h 1422948"/>
              <a:gd name="connsiteX153" fmla="*/ 211199 w 1393485"/>
              <a:gd name="connsiteY153" fmla="*/ 1043582 h 1422948"/>
              <a:gd name="connsiteX154" fmla="*/ 222161 w 1393485"/>
              <a:gd name="connsiteY154" fmla="*/ 1075014 h 1422948"/>
              <a:gd name="connsiteX155" fmla="*/ 222161 w 1393485"/>
              <a:gd name="connsiteY155" fmla="*/ 1075014 h 1422948"/>
              <a:gd name="connsiteX156" fmla="*/ 227530 w 1393485"/>
              <a:gd name="connsiteY156" fmla="*/ 1085640 h 1422948"/>
              <a:gd name="connsiteX157" fmla="*/ 231333 w 1393485"/>
              <a:gd name="connsiteY157" fmla="*/ 1113827 h 1422948"/>
              <a:gd name="connsiteX158" fmla="*/ 236255 w 1393485"/>
              <a:gd name="connsiteY158" fmla="*/ 1137540 h 1422948"/>
              <a:gd name="connsiteX159" fmla="*/ 238492 w 1393485"/>
              <a:gd name="connsiteY159" fmla="*/ 1168636 h 1422948"/>
              <a:gd name="connsiteX160" fmla="*/ 240393 w 1393485"/>
              <a:gd name="connsiteY160" fmla="*/ 1195705 h 1422948"/>
              <a:gd name="connsiteX161" fmla="*/ 245539 w 1393485"/>
              <a:gd name="connsiteY161" fmla="*/ 1221991 h 1422948"/>
              <a:gd name="connsiteX162" fmla="*/ 246881 w 1393485"/>
              <a:gd name="connsiteY162" fmla="*/ 1240894 h 1422948"/>
              <a:gd name="connsiteX163" fmla="*/ 227194 w 1393485"/>
              <a:gd name="connsiteY163" fmla="*/ 1242796 h 1422948"/>
              <a:gd name="connsiteX164" fmla="*/ 205047 w 1393485"/>
              <a:gd name="connsiteY164" fmla="*/ 1258120 h 1422948"/>
              <a:gd name="connsiteX165" fmla="*/ 189164 w 1393485"/>
              <a:gd name="connsiteY165" fmla="*/ 1272325 h 1422948"/>
              <a:gd name="connsiteX166" fmla="*/ 195651 w 1393485"/>
              <a:gd name="connsiteY166" fmla="*/ 1301407 h 1422948"/>
              <a:gd name="connsiteX167" fmla="*/ 206166 w 1393485"/>
              <a:gd name="connsiteY167" fmla="*/ 1330490 h 1422948"/>
              <a:gd name="connsiteX168" fmla="*/ 233458 w 1393485"/>
              <a:gd name="connsiteY168" fmla="*/ 1339662 h 1422948"/>
              <a:gd name="connsiteX169" fmla="*/ 256836 w 1393485"/>
              <a:gd name="connsiteY169" fmla="*/ 1333286 h 1422948"/>
              <a:gd name="connsiteX170" fmla="*/ 256836 w 1393485"/>
              <a:gd name="connsiteY170" fmla="*/ 1333286 h 1422948"/>
              <a:gd name="connsiteX171" fmla="*/ 259744 w 1393485"/>
              <a:gd name="connsiteY171" fmla="*/ 1342906 h 1422948"/>
              <a:gd name="connsiteX172" fmla="*/ 267798 w 1393485"/>
              <a:gd name="connsiteY172" fmla="*/ 1371540 h 1422948"/>
              <a:gd name="connsiteX173" fmla="*/ 278760 w 1393485"/>
              <a:gd name="connsiteY173" fmla="*/ 1402972 h 1422948"/>
              <a:gd name="connsiteX174" fmla="*/ 278760 w 1393485"/>
              <a:gd name="connsiteY174" fmla="*/ 1402972 h 1422948"/>
              <a:gd name="connsiteX175" fmla="*/ 286030 w 1393485"/>
              <a:gd name="connsiteY175" fmla="*/ 1414493 h 1422948"/>
              <a:gd name="connsiteX176" fmla="*/ 286030 w 1393485"/>
              <a:gd name="connsiteY176" fmla="*/ 1414493 h 1422948"/>
              <a:gd name="connsiteX177" fmla="*/ 320593 w 1393485"/>
              <a:gd name="connsiteY177" fmla="*/ 1422882 h 1422948"/>
              <a:gd name="connsiteX178" fmla="*/ 365335 w 1393485"/>
              <a:gd name="connsiteY178" fmla="*/ 1418072 h 1422948"/>
              <a:gd name="connsiteX179" fmla="*/ 365335 w 1393485"/>
              <a:gd name="connsiteY179" fmla="*/ 1418072 h 1422948"/>
              <a:gd name="connsiteX180" fmla="*/ 365335 w 1393485"/>
              <a:gd name="connsiteY180" fmla="*/ 1418072 h 1422948"/>
              <a:gd name="connsiteX181" fmla="*/ 364664 w 1393485"/>
              <a:gd name="connsiteY181" fmla="*/ 1382055 h 1422948"/>
              <a:gd name="connsiteX182" fmla="*/ 361085 w 1393485"/>
              <a:gd name="connsiteY182" fmla="*/ 1358118 h 1422948"/>
              <a:gd name="connsiteX183" fmla="*/ 360861 w 1393485"/>
              <a:gd name="connsiteY183" fmla="*/ 1358901 h 1422948"/>
              <a:gd name="connsiteX184" fmla="*/ 353702 w 1393485"/>
              <a:gd name="connsiteY184" fmla="*/ 1315389 h 1422948"/>
              <a:gd name="connsiteX185" fmla="*/ 381890 w 1393485"/>
              <a:gd name="connsiteY185" fmla="*/ 1313152 h 1422948"/>
              <a:gd name="connsiteX186" fmla="*/ 437817 w 1393485"/>
              <a:gd name="connsiteY186" fmla="*/ 1308454 h 1422948"/>
              <a:gd name="connsiteX187" fmla="*/ 465781 w 1393485"/>
              <a:gd name="connsiteY187" fmla="*/ 1306105 h 1422948"/>
              <a:gd name="connsiteX188" fmla="*/ 489494 w 1393485"/>
              <a:gd name="connsiteY188" fmla="*/ 1301072 h 1422948"/>
              <a:gd name="connsiteX189" fmla="*/ 508174 w 1393485"/>
              <a:gd name="connsiteY189" fmla="*/ 1299506 h 1422948"/>
              <a:gd name="connsiteX190" fmla="*/ 527301 w 1393485"/>
              <a:gd name="connsiteY190" fmla="*/ 1295703 h 1422948"/>
              <a:gd name="connsiteX191" fmla="*/ 573273 w 1393485"/>
              <a:gd name="connsiteY191" fmla="*/ 1289439 h 1422948"/>
              <a:gd name="connsiteX192" fmla="*/ 618127 w 1393485"/>
              <a:gd name="connsiteY192" fmla="*/ 1283511 h 1422948"/>
              <a:gd name="connsiteX193" fmla="*/ 641169 w 1393485"/>
              <a:gd name="connsiteY193" fmla="*/ 1281609 h 1422948"/>
              <a:gd name="connsiteX194" fmla="*/ 663540 w 1393485"/>
              <a:gd name="connsiteY194" fmla="*/ 1276576 h 1422948"/>
              <a:gd name="connsiteX195" fmla="*/ 663540 w 1393485"/>
              <a:gd name="connsiteY195" fmla="*/ 1276576 h 1422948"/>
              <a:gd name="connsiteX196" fmla="*/ 750898 w 1393485"/>
              <a:gd name="connsiteY196" fmla="*/ 1269081 h 1422948"/>
              <a:gd name="connsiteX197" fmla="*/ 833447 w 1393485"/>
              <a:gd name="connsiteY197" fmla="*/ 1255994 h 1422948"/>
              <a:gd name="connsiteX198" fmla="*/ 833447 w 1393485"/>
              <a:gd name="connsiteY198" fmla="*/ 1255994 h 1422948"/>
              <a:gd name="connsiteX199" fmla="*/ 881992 w 1393485"/>
              <a:gd name="connsiteY199" fmla="*/ 1247270 h 1422948"/>
              <a:gd name="connsiteX200" fmla="*/ 908502 w 1393485"/>
              <a:gd name="connsiteY200" fmla="*/ 1243579 h 1422948"/>
              <a:gd name="connsiteX201" fmla="*/ 920470 w 1393485"/>
              <a:gd name="connsiteY201" fmla="*/ 1243579 h 1422948"/>
              <a:gd name="connsiteX202" fmla="*/ 933222 w 1393485"/>
              <a:gd name="connsiteY202" fmla="*/ 1241677 h 1422948"/>
              <a:gd name="connsiteX203" fmla="*/ 947427 w 1393485"/>
              <a:gd name="connsiteY203" fmla="*/ 1237538 h 1422948"/>
              <a:gd name="connsiteX204" fmla="*/ 965548 w 1393485"/>
              <a:gd name="connsiteY204" fmla="*/ 1235749 h 1422948"/>
              <a:gd name="connsiteX205" fmla="*/ 999887 w 1393485"/>
              <a:gd name="connsiteY205" fmla="*/ 1229932 h 1422948"/>
              <a:gd name="connsiteX206" fmla="*/ 1025054 w 1393485"/>
              <a:gd name="connsiteY206" fmla="*/ 1237762 h 1422948"/>
              <a:gd name="connsiteX207" fmla="*/ 1056597 w 1393485"/>
              <a:gd name="connsiteY207" fmla="*/ 1232617 h 1422948"/>
              <a:gd name="connsiteX208" fmla="*/ 1122703 w 1393485"/>
              <a:gd name="connsiteY208" fmla="*/ 1221991 h 1422948"/>
              <a:gd name="connsiteX209" fmla="*/ 1160175 w 1393485"/>
              <a:gd name="connsiteY209" fmla="*/ 1215168 h 1422948"/>
              <a:gd name="connsiteX210" fmla="*/ 1196192 w 1393485"/>
              <a:gd name="connsiteY210" fmla="*/ 1209798 h 1422948"/>
              <a:gd name="connsiteX211" fmla="*/ 1227176 w 1393485"/>
              <a:gd name="connsiteY211" fmla="*/ 1207450 h 1422948"/>
              <a:gd name="connsiteX212" fmla="*/ 1233216 w 1393485"/>
              <a:gd name="connsiteY212" fmla="*/ 1229709 h 1422948"/>
              <a:gd name="connsiteX213" fmla="*/ 1243954 w 1393485"/>
              <a:gd name="connsiteY213" fmla="*/ 1259686 h 1422948"/>
              <a:gd name="connsiteX214" fmla="*/ 1243954 w 1393485"/>
              <a:gd name="connsiteY214" fmla="*/ 1259686 h 1422948"/>
              <a:gd name="connsiteX215" fmla="*/ 1251113 w 1393485"/>
              <a:gd name="connsiteY215" fmla="*/ 1270759 h 1422948"/>
              <a:gd name="connsiteX216" fmla="*/ 1251113 w 1393485"/>
              <a:gd name="connsiteY216" fmla="*/ 1270759 h 1422948"/>
              <a:gd name="connsiteX217" fmla="*/ 1285564 w 1393485"/>
              <a:gd name="connsiteY217" fmla="*/ 1278589 h 1422948"/>
              <a:gd name="connsiteX218" fmla="*/ 1330306 w 1393485"/>
              <a:gd name="connsiteY218" fmla="*/ 1273779 h 1422948"/>
              <a:gd name="connsiteX219" fmla="*/ 1330306 w 1393485"/>
              <a:gd name="connsiteY219" fmla="*/ 1273779 h 1422948"/>
              <a:gd name="connsiteX220" fmla="*/ 1330306 w 1393485"/>
              <a:gd name="connsiteY220" fmla="*/ 1273779 h 1422948"/>
              <a:gd name="connsiteX221" fmla="*/ 1329858 w 1393485"/>
              <a:gd name="connsiteY221" fmla="*/ 1239328 h 1422948"/>
              <a:gd name="connsiteX222" fmla="*/ 1326503 w 1393485"/>
              <a:gd name="connsiteY222" fmla="*/ 1216398 h 1422948"/>
              <a:gd name="connsiteX223" fmla="*/ 1326279 w 1393485"/>
              <a:gd name="connsiteY223" fmla="*/ 1217181 h 1422948"/>
              <a:gd name="connsiteX224" fmla="*/ 1322364 w 1393485"/>
              <a:gd name="connsiteY224" fmla="*/ 1193244 h 1422948"/>
              <a:gd name="connsiteX225" fmla="*/ 1335451 w 1393485"/>
              <a:gd name="connsiteY225" fmla="*/ 1189217 h 1422948"/>
              <a:gd name="connsiteX226" fmla="*/ 1345854 w 1393485"/>
              <a:gd name="connsiteY226" fmla="*/ 1182170 h 1422948"/>
              <a:gd name="connsiteX227" fmla="*/ 1358381 w 1393485"/>
              <a:gd name="connsiteY227" fmla="*/ 1180493 h 1422948"/>
              <a:gd name="connsiteX228" fmla="*/ 1371692 w 1393485"/>
              <a:gd name="connsiteY228" fmla="*/ 1171320 h 1422948"/>
              <a:gd name="connsiteX229" fmla="*/ 1388918 w 1393485"/>
              <a:gd name="connsiteY229" fmla="*/ 1165392 h 1422948"/>
              <a:gd name="connsiteX230" fmla="*/ 1388918 w 1393485"/>
              <a:gd name="connsiteY230" fmla="*/ 1165392 h 1422948"/>
              <a:gd name="connsiteX231" fmla="*/ 1392833 w 1393485"/>
              <a:gd name="connsiteY231" fmla="*/ 1142797 h 1422948"/>
              <a:gd name="connsiteX232" fmla="*/ 1392944 w 1393485"/>
              <a:gd name="connsiteY232" fmla="*/ 1124118 h 1422948"/>
              <a:gd name="connsiteX233" fmla="*/ 714546 w 1393485"/>
              <a:gd name="connsiteY233" fmla="*/ 851304 h 1422948"/>
              <a:gd name="connsiteX234" fmla="*/ 665329 w 1393485"/>
              <a:gd name="connsiteY234" fmla="*/ 859917 h 1422948"/>
              <a:gd name="connsiteX235" fmla="*/ 638596 w 1393485"/>
              <a:gd name="connsiteY235" fmla="*/ 863496 h 1422948"/>
              <a:gd name="connsiteX236" fmla="*/ 626516 w 1393485"/>
              <a:gd name="connsiteY236" fmla="*/ 863384 h 1422948"/>
              <a:gd name="connsiteX237" fmla="*/ 613653 w 1393485"/>
              <a:gd name="connsiteY237" fmla="*/ 865174 h 1422948"/>
              <a:gd name="connsiteX238" fmla="*/ 599223 w 1393485"/>
              <a:gd name="connsiteY238" fmla="*/ 869424 h 1422948"/>
              <a:gd name="connsiteX239" fmla="*/ 580879 w 1393485"/>
              <a:gd name="connsiteY239" fmla="*/ 871102 h 1422948"/>
              <a:gd name="connsiteX240" fmla="*/ 546092 w 1393485"/>
              <a:gd name="connsiteY240" fmla="*/ 876695 h 1422948"/>
              <a:gd name="connsiteX241" fmla="*/ 520925 w 1393485"/>
              <a:gd name="connsiteY241" fmla="*/ 867859 h 1422948"/>
              <a:gd name="connsiteX242" fmla="*/ 488935 w 1393485"/>
              <a:gd name="connsiteY242" fmla="*/ 872892 h 1422948"/>
              <a:gd name="connsiteX243" fmla="*/ 421934 w 1393485"/>
              <a:gd name="connsiteY243" fmla="*/ 883183 h 1422948"/>
              <a:gd name="connsiteX244" fmla="*/ 384015 w 1393485"/>
              <a:gd name="connsiteY244" fmla="*/ 889894 h 1422948"/>
              <a:gd name="connsiteX245" fmla="*/ 347550 w 1393485"/>
              <a:gd name="connsiteY245" fmla="*/ 895039 h 1422948"/>
              <a:gd name="connsiteX246" fmla="*/ 310526 w 1393485"/>
              <a:gd name="connsiteY246" fmla="*/ 897836 h 1422948"/>
              <a:gd name="connsiteX247" fmla="*/ 298893 w 1393485"/>
              <a:gd name="connsiteY247" fmla="*/ 899402 h 1422948"/>
              <a:gd name="connsiteX248" fmla="*/ 287932 w 1393485"/>
              <a:gd name="connsiteY248" fmla="*/ 817076 h 1422948"/>
              <a:gd name="connsiteX249" fmla="*/ 279878 w 1393485"/>
              <a:gd name="connsiteY249" fmla="*/ 806898 h 1422948"/>
              <a:gd name="connsiteX250" fmla="*/ 272943 w 1393485"/>
              <a:gd name="connsiteY250" fmla="*/ 806450 h 1422948"/>
              <a:gd name="connsiteX251" fmla="*/ 272831 w 1393485"/>
              <a:gd name="connsiteY251" fmla="*/ 805667 h 1422948"/>
              <a:gd name="connsiteX252" fmla="*/ 263883 w 1393485"/>
              <a:gd name="connsiteY252" fmla="*/ 724461 h 1422948"/>
              <a:gd name="connsiteX253" fmla="*/ 263100 w 1393485"/>
              <a:gd name="connsiteY253" fmla="*/ 688555 h 1422948"/>
              <a:gd name="connsiteX254" fmla="*/ 259520 w 1393485"/>
              <a:gd name="connsiteY254" fmla="*/ 664619 h 1422948"/>
              <a:gd name="connsiteX255" fmla="*/ 259297 w 1393485"/>
              <a:gd name="connsiteY255" fmla="*/ 665401 h 1422948"/>
              <a:gd name="connsiteX256" fmla="*/ 258738 w 1393485"/>
              <a:gd name="connsiteY256" fmla="*/ 662046 h 1422948"/>
              <a:gd name="connsiteX257" fmla="*/ 273167 w 1393485"/>
              <a:gd name="connsiteY257" fmla="*/ 660927 h 1422948"/>
              <a:gd name="connsiteX258" fmla="*/ 326969 w 1393485"/>
              <a:gd name="connsiteY258" fmla="*/ 655894 h 1422948"/>
              <a:gd name="connsiteX259" fmla="*/ 353926 w 1393485"/>
              <a:gd name="connsiteY259" fmla="*/ 653321 h 1422948"/>
              <a:gd name="connsiteX260" fmla="*/ 376744 w 1393485"/>
              <a:gd name="connsiteY260" fmla="*/ 647952 h 1422948"/>
              <a:gd name="connsiteX261" fmla="*/ 394753 w 1393485"/>
              <a:gd name="connsiteY261" fmla="*/ 646274 h 1422948"/>
              <a:gd name="connsiteX262" fmla="*/ 413209 w 1393485"/>
              <a:gd name="connsiteY262" fmla="*/ 642136 h 1422948"/>
              <a:gd name="connsiteX263" fmla="*/ 457503 w 1393485"/>
              <a:gd name="connsiteY263" fmla="*/ 635424 h 1422948"/>
              <a:gd name="connsiteX264" fmla="*/ 500679 w 1393485"/>
              <a:gd name="connsiteY264" fmla="*/ 629049 h 1422948"/>
              <a:gd name="connsiteX265" fmla="*/ 522827 w 1393485"/>
              <a:gd name="connsiteY265" fmla="*/ 627035 h 1422948"/>
              <a:gd name="connsiteX266" fmla="*/ 544303 w 1393485"/>
              <a:gd name="connsiteY266" fmla="*/ 621554 h 1422948"/>
              <a:gd name="connsiteX267" fmla="*/ 544303 w 1393485"/>
              <a:gd name="connsiteY267" fmla="*/ 621554 h 1422948"/>
              <a:gd name="connsiteX268" fmla="*/ 628417 w 1393485"/>
              <a:gd name="connsiteY268" fmla="*/ 613389 h 1422948"/>
              <a:gd name="connsiteX269" fmla="*/ 707834 w 1393485"/>
              <a:gd name="connsiteY269" fmla="*/ 599295 h 1422948"/>
              <a:gd name="connsiteX270" fmla="*/ 707834 w 1393485"/>
              <a:gd name="connsiteY270" fmla="*/ 599295 h 1422948"/>
              <a:gd name="connsiteX271" fmla="*/ 754590 w 1393485"/>
              <a:gd name="connsiteY271" fmla="*/ 589900 h 1422948"/>
              <a:gd name="connsiteX272" fmla="*/ 780092 w 1393485"/>
              <a:gd name="connsiteY272" fmla="*/ 585873 h 1422948"/>
              <a:gd name="connsiteX273" fmla="*/ 791613 w 1393485"/>
              <a:gd name="connsiteY273" fmla="*/ 585873 h 1422948"/>
              <a:gd name="connsiteX274" fmla="*/ 803806 w 1393485"/>
              <a:gd name="connsiteY274" fmla="*/ 583859 h 1422948"/>
              <a:gd name="connsiteX275" fmla="*/ 817452 w 1393485"/>
              <a:gd name="connsiteY275" fmla="*/ 579385 h 1422948"/>
              <a:gd name="connsiteX276" fmla="*/ 834901 w 1393485"/>
              <a:gd name="connsiteY276" fmla="*/ 577484 h 1422948"/>
              <a:gd name="connsiteX277" fmla="*/ 867898 w 1393485"/>
              <a:gd name="connsiteY277" fmla="*/ 571220 h 1422948"/>
              <a:gd name="connsiteX278" fmla="*/ 892171 w 1393485"/>
              <a:gd name="connsiteY278" fmla="*/ 579609 h 1422948"/>
              <a:gd name="connsiteX279" fmla="*/ 922595 w 1393485"/>
              <a:gd name="connsiteY279" fmla="*/ 574016 h 1422948"/>
              <a:gd name="connsiteX280" fmla="*/ 986241 w 1393485"/>
              <a:gd name="connsiteY280" fmla="*/ 562607 h 1422948"/>
              <a:gd name="connsiteX281" fmla="*/ 1022258 w 1393485"/>
              <a:gd name="connsiteY281" fmla="*/ 555225 h 1422948"/>
              <a:gd name="connsiteX282" fmla="*/ 1056933 w 1393485"/>
              <a:gd name="connsiteY282" fmla="*/ 549520 h 1422948"/>
              <a:gd name="connsiteX283" fmla="*/ 1092279 w 1393485"/>
              <a:gd name="connsiteY283" fmla="*/ 546164 h 1422948"/>
              <a:gd name="connsiteX284" fmla="*/ 1127625 w 1393485"/>
              <a:gd name="connsiteY284" fmla="*/ 541355 h 1422948"/>
              <a:gd name="connsiteX285" fmla="*/ 1128184 w 1393485"/>
              <a:gd name="connsiteY285" fmla="*/ 546500 h 1422948"/>
              <a:gd name="connsiteX286" fmla="*/ 1135567 w 1393485"/>
              <a:gd name="connsiteY286" fmla="*/ 605336 h 1422948"/>
              <a:gd name="connsiteX287" fmla="*/ 1142166 w 1393485"/>
              <a:gd name="connsiteY287" fmla="*/ 654999 h 1422948"/>
              <a:gd name="connsiteX288" fmla="*/ 1146976 w 1393485"/>
              <a:gd name="connsiteY288" fmla="*/ 677706 h 1422948"/>
              <a:gd name="connsiteX289" fmla="*/ 1148989 w 1393485"/>
              <a:gd name="connsiteY289" fmla="*/ 707459 h 1422948"/>
              <a:gd name="connsiteX290" fmla="*/ 1150667 w 1393485"/>
              <a:gd name="connsiteY290" fmla="*/ 733409 h 1422948"/>
              <a:gd name="connsiteX291" fmla="*/ 1155589 w 1393485"/>
              <a:gd name="connsiteY291" fmla="*/ 758465 h 1422948"/>
              <a:gd name="connsiteX292" fmla="*/ 1158161 w 1393485"/>
              <a:gd name="connsiteY292" fmla="*/ 798509 h 1422948"/>
              <a:gd name="connsiteX293" fmla="*/ 1115209 w 1393485"/>
              <a:gd name="connsiteY293" fmla="*/ 801641 h 1422948"/>
              <a:gd name="connsiteX294" fmla="*/ 1086910 w 1393485"/>
              <a:gd name="connsiteY294" fmla="*/ 803766 h 1422948"/>
              <a:gd name="connsiteX295" fmla="*/ 1062861 w 1393485"/>
              <a:gd name="connsiteY295" fmla="*/ 808799 h 1422948"/>
              <a:gd name="connsiteX296" fmla="*/ 1043958 w 1393485"/>
              <a:gd name="connsiteY296" fmla="*/ 810142 h 1422948"/>
              <a:gd name="connsiteX297" fmla="*/ 1024495 w 1393485"/>
              <a:gd name="connsiteY297" fmla="*/ 813945 h 1422948"/>
              <a:gd name="connsiteX298" fmla="*/ 977963 w 1393485"/>
              <a:gd name="connsiteY298" fmla="*/ 819873 h 1422948"/>
              <a:gd name="connsiteX299" fmla="*/ 932550 w 1393485"/>
              <a:gd name="connsiteY299" fmla="*/ 825466 h 1422948"/>
              <a:gd name="connsiteX300" fmla="*/ 909285 w 1393485"/>
              <a:gd name="connsiteY300" fmla="*/ 827143 h 1422948"/>
              <a:gd name="connsiteX301" fmla="*/ 886578 w 1393485"/>
              <a:gd name="connsiteY301" fmla="*/ 832177 h 1422948"/>
              <a:gd name="connsiteX302" fmla="*/ 886578 w 1393485"/>
              <a:gd name="connsiteY302" fmla="*/ 832177 h 1422948"/>
              <a:gd name="connsiteX303" fmla="*/ 798325 w 1393485"/>
              <a:gd name="connsiteY303" fmla="*/ 838776 h 1422948"/>
              <a:gd name="connsiteX304" fmla="*/ 714769 w 1393485"/>
              <a:gd name="connsiteY304" fmla="*/ 851528 h 1422948"/>
              <a:gd name="connsiteX305" fmla="*/ 714769 w 1393485"/>
              <a:gd name="connsiteY305" fmla="*/ 851528 h 1422948"/>
              <a:gd name="connsiteX306" fmla="*/ 232675 w 1393485"/>
              <a:gd name="connsiteY306" fmla="*/ 295833 h 1422948"/>
              <a:gd name="connsiteX307" fmla="*/ 279766 w 1393485"/>
              <a:gd name="connsiteY307" fmla="*/ 291471 h 1422948"/>
              <a:gd name="connsiteX308" fmla="*/ 302249 w 1393485"/>
              <a:gd name="connsiteY308" fmla="*/ 288004 h 1422948"/>
              <a:gd name="connsiteX309" fmla="*/ 328647 w 1393485"/>
              <a:gd name="connsiteY309" fmla="*/ 282746 h 1422948"/>
              <a:gd name="connsiteX310" fmla="*/ 328647 w 1393485"/>
              <a:gd name="connsiteY310" fmla="*/ 282746 h 1422948"/>
              <a:gd name="connsiteX311" fmla="*/ 377080 w 1393485"/>
              <a:gd name="connsiteY311" fmla="*/ 278272 h 1422948"/>
              <a:gd name="connsiteX312" fmla="*/ 427750 w 1393485"/>
              <a:gd name="connsiteY312" fmla="*/ 272232 h 1422948"/>
              <a:gd name="connsiteX313" fmla="*/ 453253 w 1393485"/>
              <a:gd name="connsiteY313" fmla="*/ 270107 h 1422948"/>
              <a:gd name="connsiteX314" fmla="*/ 477525 w 1393485"/>
              <a:gd name="connsiteY314" fmla="*/ 268653 h 1422948"/>
              <a:gd name="connsiteX315" fmla="*/ 498890 w 1393485"/>
              <a:gd name="connsiteY315" fmla="*/ 268988 h 1422948"/>
              <a:gd name="connsiteX316" fmla="*/ 521149 w 1393485"/>
              <a:gd name="connsiteY316" fmla="*/ 268988 h 1422948"/>
              <a:gd name="connsiteX317" fmla="*/ 568911 w 1393485"/>
              <a:gd name="connsiteY317" fmla="*/ 264962 h 1422948"/>
              <a:gd name="connsiteX318" fmla="*/ 617456 w 1393485"/>
              <a:gd name="connsiteY318" fmla="*/ 252769 h 1422948"/>
              <a:gd name="connsiteX319" fmla="*/ 668238 w 1393485"/>
              <a:gd name="connsiteY319" fmla="*/ 246841 h 1422948"/>
              <a:gd name="connsiteX320" fmla="*/ 691839 w 1393485"/>
              <a:gd name="connsiteY320" fmla="*/ 243709 h 1422948"/>
              <a:gd name="connsiteX321" fmla="*/ 713763 w 1393485"/>
              <a:gd name="connsiteY321" fmla="*/ 235208 h 1422948"/>
              <a:gd name="connsiteX322" fmla="*/ 734232 w 1393485"/>
              <a:gd name="connsiteY322" fmla="*/ 238676 h 1422948"/>
              <a:gd name="connsiteX323" fmla="*/ 759287 w 1393485"/>
              <a:gd name="connsiteY323" fmla="*/ 237893 h 1422948"/>
              <a:gd name="connsiteX324" fmla="*/ 806714 w 1393485"/>
              <a:gd name="connsiteY324" fmla="*/ 231741 h 1422948"/>
              <a:gd name="connsiteX325" fmla="*/ 854252 w 1393485"/>
              <a:gd name="connsiteY325" fmla="*/ 228273 h 1422948"/>
              <a:gd name="connsiteX326" fmla="*/ 878860 w 1393485"/>
              <a:gd name="connsiteY326" fmla="*/ 224470 h 1422948"/>
              <a:gd name="connsiteX327" fmla="*/ 900224 w 1393485"/>
              <a:gd name="connsiteY327" fmla="*/ 214180 h 1422948"/>
              <a:gd name="connsiteX328" fmla="*/ 903580 w 1393485"/>
              <a:gd name="connsiteY328" fmla="*/ 213508 h 1422948"/>
              <a:gd name="connsiteX329" fmla="*/ 903580 w 1393485"/>
              <a:gd name="connsiteY329" fmla="*/ 213508 h 1422948"/>
              <a:gd name="connsiteX330" fmla="*/ 932998 w 1393485"/>
              <a:gd name="connsiteY330" fmla="*/ 211495 h 1422948"/>
              <a:gd name="connsiteX331" fmla="*/ 932998 w 1393485"/>
              <a:gd name="connsiteY331" fmla="*/ 211495 h 1422948"/>
              <a:gd name="connsiteX332" fmla="*/ 945078 w 1393485"/>
              <a:gd name="connsiteY332" fmla="*/ 208587 h 1422948"/>
              <a:gd name="connsiteX333" fmla="*/ 945078 w 1393485"/>
              <a:gd name="connsiteY333" fmla="*/ 208587 h 1422948"/>
              <a:gd name="connsiteX334" fmla="*/ 954474 w 1393485"/>
              <a:gd name="connsiteY334" fmla="*/ 207468 h 1422948"/>
              <a:gd name="connsiteX335" fmla="*/ 954474 w 1393485"/>
              <a:gd name="connsiteY335" fmla="*/ 207468 h 1422948"/>
              <a:gd name="connsiteX336" fmla="*/ 974160 w 1393485"/>
              <a:gd name="connsiteY336" fmla="*/ 206462 h 1422948"/>
              <a:gd name="connsiteX337" fmla="*/ 974160 w 1393485"/>
              <a:gd name="connsiteY337" fmla="*/ 203218 h 1422948"/>
              <a:gd name="connsiteX338" fmla="*/ 974160 w 1393485"/>
              <a:gd name="connsiteY338" fmla="*/ 203218 h 1422948"/>
              <a:gd name="connsiteX339" fmla="*/ 1046418 w 1393485"/>
              <a:gd name="connsiteY339" fmla="*/ 198072 h 1422948"/>
              <a:gd name="connsiteX340" fmla="*/ 1084785 w 1393485"/>
              <a:gd name="connsiteY340" fmla="*/ 195835 h 1422948"/>
              <a:gd name="connsiteX341" fmla="*/ 1090489 w 1393485"/>
              <a:gd name="connsiteY341" fmla="*/ 240354 h 1422948"/>
              <a:gd name="connsiteX342" fmla="*/ 1097089 w 1393485"/>
              <a:gd name="connsiteY342" fmla="*/ 290017 h 1422948"/>
              <a:gd name="connsiteX343" fmla="*/ 1101898 w 1393485"/>
              <a:gd name="connsiteY343" fmla="*/ 312724 h 1422948"/>
              <a:gd name="connsiteX344" fmla="*/ 1103912 w 1393485"/>
              <a:gd name="connsiteY344" fmla="*/ 342477 h 1422948"/>
              <a:gd name="connsiteX345" fmla="*/ 1105590 w 1393485"/>
              <a:gd name="connsiteY345" fmla="*/ 368427 h 1422948"/>
              <a:gd name="connsiteX346" fmla="*/ 1107491 w 1393485"/>
              <a:gd name="connsiteY346" fmla="*/ 378159 h 1422948"/>
              <a:gd name="connsiteX347" fmla="*/ 1106373 w 1393485"/>
              <a:gd name="connsiteY347" fmla="*/ 387219 h 1422948"/>
              <a:gd name="connsiteX348" fmla="*/ 1105254 w 1393485"/>
              <a:gd name="connsiteY348" fmla="*/ 391357 h 1422948"/>
              <a:gd name="connsiteX349" fmla="*/ 1109169 w 1393485"/>
              <a:gd name="connsiteY349" fmla="*/ 412610 h 1422948"/>
              <a:gd name="connsiteX350" fmla="*/ 1105478 w 1393485"/>
              <a:gd name="connsiteY350" fmla="*/ 446054 h 1422948"/>
              <a:gd name="connsiteX351" fmla="*/ 1077738 w 1393485"/>
              <a:gd name="connsiteY351" fmla="*/ 448627 h 1422948"/>
              <a:gd name="connsiteX352" fmla="*/ 1032884 w 1393485"/>
              <a:gd name="connsiteY352" fmla="*/ 456457 h 1422948"/>
              <a:gd name="connsiteX353" fmla="*/ 989596 w 1393485"/>
              <a:gd name="connsiteY353" fmla="*/ 461602 h 1422948"/>
              <a:gd name="connsiteX354" fmla="*/ 969015 w 1393485"/>
              <a:gd name="connsiteY354" fmla="*/ 465405 h 1422948"/>
              <a:gd name="connsiteX355" fmla="*/ 944854 w 1393485"/>
              <a:gd name="connsiteY355" fmla="*/ 471110 h 1422948"/>
              <a:gd name="connsiteX356" fmla="*/ 944854 w 1393485"/>
              <a:gd name="connsiteY356" fmla="*/ 471110 h 1422948"/>
              <a:gd name="connsiteX357" fmla="*/ 900448 w 1393485"/>
              <a:gd name="connsiteY357" fmla="*/ 476367 h 1422948"/>
              <a:gd name="connsiteX358" fmla="*/ 853916 w 1393485"/>
              <a:gd name="connsiteY358" fmla="*/ 483190 h 1422948"/>
              <a:gd name="connsiteX359" fmla="*/ 830427 w 1393485"/>
              <a:gd name="connsiteY359" fmla="*/ 485763 h 1422948"/>
              <a:gd name="connsiteX360" fmla="*/ 808168 w 1393485"/>
              <a:gd name="connsiteY360" fmla="*/ 487664 h 1422948"/>
              <a:gd name="connsiteX361" fmla="*/ 788481 w 1393485"/>
              <a:gd name="connsiteY361" fmla="*/ 487664 h 1422948"/>
              <a:gd name="connsiteX362" fmla="*/ 768012 w 1393485"/>
              <a:gd name="connsiteY362" fmla="*/ 488000 h 1422948"/>
              <a:gd name="connsiteX363" fmla="*/ 724165 w 1393485"/>
              <a:gd name="connsiteY363" fmla="*/ 492810 h 1422948"/>
              <a:gd name="connsiteX364" fmla="*/ 679759 w 1393485"/>
              <a:gd name="connsiteY364" fmla="*/ 505785 h 1422948"/>
              <a:gd name="connsiteX365" fmla="*/ 633115 w 1393485"/>
              <a:gd name="connsiteY365" fmla="*/ 512608 h 1422948"/>
              <a:gd name="connsiteX366" fmla="*/ 611527 w 1393485"/>
              <a:gd name="connsiteY366" fmla="*/ 516075 h 1422948"/>
              <a:gd name="connsiteX367" fmla="*/ 591505 w 1393485"/>
              <a:gd name="connsiteY367" fmla="*/ 524912 h 1422948"/>
              <a:gd name="connsiteX368" fmla="*/ 572602 w 1393485"/>
              <a:gd name="connsiteY368" fmla="*/ 521780 h 1422948"/>
              <a:gd name="connsiteX369" fmla="*/ 549560 w 1393485"/>
              <a:gd name="connsiteY369" fmla="*/ 523010 h 1422948"/>
              <a:gd name="connsiteX370" fmla="*/ 505936 w 1393485"/>
              <a:gd name="connsiteY370" fmla="*/ 529834 h 1422948"/>
              <a:gd name="connsiteX371" fmla="*/ 462201 w 1393485"/>
              <a:gd name="connsiteY371" fmla="*/ 534084 h 1422948"/>
              <a:gd name="connsiteX372" fmla="*/ 439607 w 1393485"/>
              <a:gd name="connsiteY372" fmla="*/ 538223 h 1422948"/>
              <a:gd name="connsiteX373" fmla="*/ 420256 w 1393485"/>
              <a:gd name="connsiteY373" fmla="*/ 548849 h 1422948"/>
              <a:gd name="connsiteX374" fmla="*/ 417236 w 1393485"/>
              <a:gd name="connsiteY374" fmla="*/ 549632 h 1422948"/>
              <a:gd name="connsiteX375" fmla="*/ 417236 w 1393485"/>
              <a:gd name="connsiteY375" fmla="*/ 549632 h 1422948"/>
              <a:gd name="connsiteX376" fmla="*/ 390167 w 1393485"/>
              <a:gd name="connsiteY376" fmla="*/ 552093 h 1422948"/>
              <a:gd name="connsiteX377" fmla="*/ 390167 w 1393485"/>
              <a:gd name="connsiteY377" fmla="*/ 552093 h 1422948"/>
              <a:gd name="connsiteX378" fmla="*/ 379093 w 1393485"/>
              <a:gd name="connsiteY378" fmla="*/ 555225 h 1422948"/>
              <a:gd name="connsiteX379" fmla="*/ 379093 w 1393485"/>
              <a:gd name="connsiteY379" fmla="*/ 555225 h 1422948"/>
              <a:gd name="connsiteX380" fmla="*/ 370480 w 1393485"/>
              <a:gd name="connsiteY380" fmla="*/ 556567 h 1422948"/>
              <a:gd name="connsiteX381" fmla="*/ 370480 w 1393485"/>
              <a:gd name="connsiteY381" fmla="*/ 556567 h 1422948"/>
              <a:gd name="connsiteX382" fmla="*/ 352360 w 1393485"/>
              <a:gd name="connsiteY382" fmla="*/ 557909 h 1422948"/>
              <a:gd name="connsiteX383" fmla="*/ 352472 w 1393485"/>
              <a:gd name="connsiteY383" fmla="*/ 561153 h 1422948"/>
              <a:gd name="connsiteX384" fmla="*/ 352472 w 1393485"/>
              <a:gd name="connsiteY384" fmla="*/ 561153 h 1422948"/>
              <a:gd name="connsiteX385" fmla="*/ 286142 w 1393485"/>
              <a:gd name="connsiteY385" fmla="*/ 567529 h 1422948"/>
              <a:gd name="connsiteX386" fmla="*/ 244644 w 1393485"/>
              <a:gd name="connsiteY386" fmla="*/ 570884 h 1422948"/>
              <a:gd name="connsiteX387" fmla="*/ 242407 w 1393485"/>
              <a:gd name="connsiteY387" fmla="*/ 554665 h 1422948"/>
              <a:gd name="connsiteX388" fmla="*/ 236031 w 1393485"/>
              <a:gd name="connsiteY388" fmla="*/ 518872 h 1422948"/>
              <a:gd name="connsiteX389" fmla="*/ 236702 w 1393485"/>
              <a:gd name="connsiteY389" fmla="*/ 497619 h 1422948"/>
              <a:gd name="connsiteX390" fmla="*/ 234353 w 1393485"/>
              <a:gd name="connsiteY390" fmla="*/ 482631 h 1422948"/>
              <a:gd name="connsiteX391" fmla="*/ 227642 w 1393485"/>
              <a:gd name="connsiteY391" fmla="*/ 440909 h 1422948"/>
              <a:gd name="connsiteX392" fmla="*/ 216792 w 1393485"/>
              <a:gd name="connsiteY392" fmla="*/ 344826 h 1422948"/>
              <a:gd name="connsiteX393" fmla="*/ 210193 w 1393485"/>
              <a:gd name="connsiteY393" fmla="*/ 299413 h 1422948"/>
              <a:gd name="connsiteX394" fmla="*/ 232899 w 1393485"/>
              <a:gd name="connsiteY394" fmla="*/ 296057 h 1422948"/>
              <a:gd name="connsiteX395" fmla="*/ 1170913 w 1393485"/>
              <a:gd name="connsiteY395" fmla="*/ 1122552 h 1422948"/>
              <a:gd name="connsiteX396" fmla="*/ 1125947 w 1393485"/>
              <a:gd name="connsiteY396" fmla="*/ 1127250 h 1422948"/>
              <a:gd name="connsiteX397" fmla="*/ 1104471 w 1393485"/>
              <a:gd name="connsiteY397" fmla="*/ 1130829 h 1422948"/>
              <a:gd name="connsiteX398" fmla="*/ 1079416 w 1393485"/>
              <a:gd name="connsiteY398" fmla="*/ 1136086 h 1422948"/>
              <a:gd name="connsiteX399" fmla="*/ 1079416 w 1393485"/>
              <a:gd name="connsiteY399" fmla="*/ 1136086 h 1422948"/>
              <a:gd name="connsiteX400" fmla="*/ 1033220 w 1393485"/>
              <a:gd name="connsiteY400" fmla="*/ 1140896 h 1422948"/>
              <a:gd name="connsiteX401" fmla="*/ 984898 w 1393485"/>
              <a:gd name="connsiteY401" fmla="*/ 1147272 h 1422948"/>
              <a:gd name="connsiteX402" fmla="*/ 960514 w 1393485"/>
              <a:gd name="connsiteY402" fmla="*/ 1149621 h 1422948"/>
              <a:gd name="connsiteX403" fmla="*/ 937360 w 1393485"/>
              <a:gd name="connsiteY403" fmla="*/ 1151410 h 1422948"/>
              <a:gd name="connsiteX404" fmla="*/ 917003 w 1393485"/>
              <a:gd name="connsiteY404" fmla="*/ 1151410 h 1422948"/>
              <a:gd name="connsiteX405" fmla="*/ 895750 w 1393485"/>
              <a:gd name="connsiteY405" fmla="*/ 1151746 h 1422948"/>
              <a:gd name="connsiteX406" fmla="*/ 850113 w 1393485"/>
              <a:gd name="connsiteY406" fmla="*/ 1156220 h 1422948"/>
              <a:gd name="connsiteX407" fmla="*/ 804029 w 1393485"/>
              <a:gd name="connsiteY407" fmla="*/ 1168300 h 1422948"/>
              <a:gd name="connsiteX408" fmla="*/ 755596 w 1393485"/>
              <a:gd name="connsiteY408" fmla="*/ 1174564 h 1422948"/>
              <a:gd name="connsiteX409" fmla="*/ 733113 w 1393485"/>
              <a:gd name="connsiteY409" fmla="*/ 1177808 h 1422948"/>
              <a:gd name="connsiteX410" fmla="*/ 712308 w 1393485"/>
              <a:gd name="connsiteY410" fmla="*/ 1185973 h 1422948"/>
              <a:gd name="connsiteX411" fmla="*/ 692622 w 1393485"/>
              <a:gd name="connsiteY411" fmla="*/ 1183065 h 1422948"/>
              <a:gd name="connsiteX412" fmla="*/ 668685 w 1393485"/>
              <a:gd name="connsiteY412" fmla="*/ 1184184 h 1422948"/>
              <a:gd name="connsiteX413" fmla="*/ 623384 w 1393485"/>
              <a:gd name="connsiteY413" fmla="*/ 1190559 h 1422948"/>
              <a:gd name="connsiteX414" fmla="*/ 577971 w 1393485"/>
              <a:gd name="connsiteY414" fmla="*/ 1194474 h 1422948"/>
              <a:gd name="connsiteX415" fmla="*/ 554481 w 1393485"/>
              <a:gd name="connsiteY415" fmla="*/ 1198277 h 1422948"/>
              <a:gd name="connsiteX416" fmla="*/ 534348 w 1393485"/>
              <a:gd name="connsiteY416" fmla="*/ 1208121 h 1422948"/>
              <a:gd name="connsiteX417" fmla="*/ 531216 w 1393485"/>
              <a:gd name="connsiteY417" fmla="*/ 1208792 h 1422948"/>
              <a:gd name="connsiteX418" fmla="*/ 531216 w 1393485"/>
              <a:gd name="connsiteY418" fmla="*/ 1208792 h 1422948"/>
              <a:gd name="connsiteX419" fmla="*/ 503140 w 1393485"/>
              <a:gd name="connsiteY419" fmla="*/ 1211029 h 1422948"/>
              <a:gd name="connsiteX420" fmla="*/ 503140 w 1393485"/>
              <a:gd name="connsiteY420" fmla="*/ 1211029 h 1422948"/>
              <a:gd name="connsiteX421" fmla="*/ 491731 w 1393485"/>
              <a:gd name="connsiteY421" fmla="*/ 1213937 h 1422948"/>
              <a:gd name="connsiteX422" fmla="*/ 491731 w 1393485"/>
              <a:gd name="connsiteY422" fmla="*/ 1213937 h 1422948"/>
              <a:gd name="connsiteX423" fmla="*/ 482783 w 1393485"/>
              <a:gd name="connsiteY423" fmla="*/ 1215168 h 1422948"/>
              <a:gd name="connsiteX424" fmla="*/ 482783 w 1393485"/>
              <a:gd name="connsiteY424" fmla="*/ 1215168 h 1422948"/>
              <a:gd name="connsiteX425" fmla="*/ 463991 w 1393485"/>
              <a:gd name="connsiteY425" fmla="*/ 1216398 h 1422948"/>
              <a:gd name="connsiteX426" fmla="*/ 464103 w 1393485"/>
              <a:gd name="connsiteY426" fmla="*/ 1219418 h 1422948"/>
              <a:gd name="connsiteX427" fmla="*/ 464103 w 1393485"/>
              <a:gd name="connsiteY427" fmla="*/ 1219418 h 1422948"/>
              <a:gd name="connsiteX428" fmla="*/ 395200 w 1393485"/>
              <a:gd name="connsiteY428" fmla="*/ 1225346 h 1422948"/>
              <a:gd name="connsiteX429" fmla="*/ 339720 w 1393485"/>
              <a:gd name="connsiteY429" fmla="*/ 1229373 h 1422948"/>
              <a:gd name="connsiteX430" fmla="*/ 337371 w 1393485"/>
              <a:gd name="connsiteY430" fmla="*/ 1211253 h 1422948"/>
              <a:gd name="connsiteX431" fmla="*/ 338043 w 1393485"/>
              <a:gd name="connsiteY431" fmla="*/ 1190000 h 1422948"/>
              <a:gd name="connsiteX432" fmla="*/ 335694 w 1393485"/>
              <a:gd name="connsiteY432" fmla="*/ 1175012 h 1422948"/>
              <a:gd name="connsiteX433" fmla="*/ 328982 w 1393485"/>
              <a:gd name="connsiteY433" fmla="*/ 1133290 h 1422948"/>
              <a:gd name="connsiteX434" fmla="*/ 318132 w 1393485"/>
              <a:gd name="connsiteY434" fmla="*/ 1037207 h 1422948"/>
              <a:gd name="connsiteX435" fmla="*/ 312316 w 1393485"/>
              <a:gd name="connsiteY435" fmla="*/ 996156 h 1422948"/>
              <a:gd name="connsiteX436" fmla="*/ 322942 w 1393485"/>
              <a:gd name="connsiteY436" fmla="*/ 995373 h 1422948"/>
              <a:gd name="connsiteX437" fmla="*/ 370145 w 1393485"/>
              <a:gd name="connsiteY437" fmla="*/ 988326 h 1422948"/>
              <a:gd name="connsiteX438" fmla="*/ 415670 w 1393485"/>
              <a:gd name="connsiteY438" fmla="*/ 983964 h 1422948"/>
              <a:gd name="connsiteX439" fmla="*/ 437370 w 1393485"/>
              <a:gd name="connsiteY439" fmla="*/ 980496 h 1422948"/>
              <a:gd name="connsiteX440" fmla="*/ 462761 w 1393485"/>
              <a:gd name="connsiteY440" fmla="*/ 975239 h 1422948"/>
              <a:gd name="connsiteX441" fmla="*/ 462761 w 1393485"/>
              <a:gd name="connsiteY441" fmla="*/ 975239 h 1422948"/>
              <a:gd name="connsiteX442" fmla="*/ 509404 w 1393485"/>
              <a:gd name="connsiteY442" fmla="*/ 970765 h 1422948"/>
              <a:gd name="connsiteX443" fmla="*/ 558284 w 1393485"/>
              <a:gd name="connsiteY443" fmla="*/ 964725 h 1422948"/>
              <a:gd name="connsiteX444" fmla="*/ 582893 w 1393485"/>
              <a:gd name="connsiteY444" fmla="*/ 962599 h 1422948"/>
              <a:gd name="connsiteX445" fmla="*/ 606270 w 1393485"/>
              <a:gd name="connsiteY445" fmla="*/ 961145 h 1422948"/>
              <a:gd name="connsiteX446" fmla="*/ 626851 w 1393485"/>
              <a:gd name="connsiteY446" fmla="*/ 961481 h 1422948"/>
              <a:gd name="connsiteX447" fmla="*/ 648328 w 1393485"/>
              <a:gd name="connsiteY447" fmla="*/ 961481 h 1422948"/>
              <a:gd name="connsiteX448" fmla="*/ 694412 w 1393485"/>
              <a:gd name="connsiteY448" fmla="*/ 957454 h 1422948"/>
              <a:gd name="connsiteX449" fmla="*/ 741279 w 1393485"/>
              <a:gd name="connsiteY449" fmla="*/ 945262 h 1422948"/>
              <a:gd name="connsiteX450" fmla="*/ 790271 w 1393485"/>
              <a:gd name="connsiteY450" fmla="*/ 939334 h 1422948"/>
              <a:gd name="connsiteX451" fmla="*/ 812978 w 1393485"/>
              <a:gd name="connsiteY451" fmla="*/ 936202 h 1422948"/>
              <a:gd name="connsiteX452" fmla="*/ 834118 w 1393485"/>
              <a:gd name="connsiteY452" fmla="*/ 927701 h 1422948"/>
              <a:gd name="connsiteX453" fmla="*/ 853916 w 1393485"/>
              <a:gd name="connsiteY453" fmla="*/ 931168 h 1422948"/>
              <a:gd name="connsiteX454" fmla="*/ 878077 w 1393485"/>
              <a:gd name="connsiteY454" fmla="*/ 930385 h 1422948"/>
              <a:gd name="connsiteX455" fmla="*/ 923938 w 1393485"/>
              <a:gd name="connsiteY455" fmla="*/ 924233 h 1422948"/>
              <a:gd name="connsiteX456" fmla="*/ 969910 w 1393485"/>
              <a:gd name="connsiteY456" fmla="*/ 920766 h 1422948"/>
              <a:gd name="connsiteX457" fmla="*/ 993623 w 1393485"/>
              <a:gd name="connsiteY457" fmla="*/ 916963 h 1422948"/>
              <a:gd name="connsiteX458" fmla="*/ 1014204 w 1393485"/>
              <a:gd name="connsiteY458" fmla="*/ 906672 h 1422948"/>
              <a:gd name="connsiteX459" fmla="*/ 1017448 w 1393485"/>
              <a:gd name="connsiteY459" fmla="*/ 906001 h 1422948"/>
              <a:gd name="connsiteX460" fmla="*/ 1017448 w 1393485"/>
              <a:gd name="connsiteY460" fmla="*/ 906001 h 1422948"/>
              <a:gd name="connsiteX461" fmla="*/ 1045859 w 1393485"/>
              <a:gd name="connsiteY461" fmla="*/ 903988 h 1422948"/>
              <a:gd name="connsiteX462" fmla="*/ 1045859 w 1393485"/>
              <a:gd name="connsiteY462" fmla="*/ 903988 h 1422948"/>
              <a:gd name="connsiteX463" fmla="*/ 1057492 w 1393485"/>
              <a:gd name="connsiteY463" fmla="*/ 901079 h 1422948"/>
              <a:gd name="connsiteX464" fmla="*/ 1057492 w 1393485"/>
              <a:gd name="connsiteY464" fmla="*/ 901079 h 1422948"/>
              <a:gd name="connsiteX465" fmla="*/ 1066552 w 1393485"/>
              <a:gd name="connsiteY465" fmla="*/ 899961 h 1422948"/>
              <a:gd name="connsiteX466" fmla="*/ 1066552 w 1393485"/>
              <a:gd name="connsiteY466" fmla="*/ 899961 h 1422948"/>
              <a:gd name="connsiteX467" fmla="*/ 1085568 w 1393485"/>
              <a:gd name="connsiteY467" fmla="*/ 898954 h 1422948"/>
              <a:gd name="connsiteX468" fmla="*/ 1085568 w 1393485"/>
              <a:gd name="connsiteY468" fmla="*/ 895710 h 1422948"/>
              <a:gd name="connsiteX469" fmla="*/ 1085568 w 1393485"/>
              <a:gd name="connsiteY469" fmla="*/ 895710 h 1422948"/>
              <a:gd name="connsiteX470" fmla="*/ 1155253 w 1393485"/>
              <a:gd name="connsiteY470" fmla="*/ 890565 h 1422948"/>
              <a:gd name="connsiteX471" fmla="*/ 1173485 w 1393485"/>
              <a:gd name="connsiteY471" fmla="*/ 889335 h 1422948"/>
              <a:gd name="connsiteX472" fmla="*/ 1176506 w 1393485"/>
              <a:gd name="connsiteY472" fmla="*/ 900856 h 1422948"/>
              <a:gd name="connsiteX473" fmla="*/ 1187244 w 1393485"/>
              <a:gd name="connsiteY473" fmla="*/ 930833 h 1422948"/>
              <a:gd name="connsiteX474" fmla="*/ 1187244 w 1393485"/>
              <a:gd name="connsiteY474" fmla="*/ 930833 h 1422948"/>
              <a:gd name="connsiteX475" fmla="*/ 1192501 w 1393485"/>
              <a:gd name="connsiteY475" fmla="*/ 941012 h 1422948"/>
              <a:gd name="connsiteX476" fmla="*/ 1198205 w 1393485"/>
              <a:gd name="connsiteY476" fmla="*/ 982621 h 1422948"/>
              <a:gd name="connsiteX477" fmla="*/ 1203015 w 1393485"/>
              <a:gd name="connsiteY477" fmla="*/ 1005328 h 1422948"/>
              <a:gd name="connsiteX478" fmla="*/ 1205028 w 1393485"/>
              <a:gd name="connsiteY478" fmla="*/ 1035081 h 1422948"/>
              <a:gd name="connsiteX479" fmla="*/ 1206706 w 1393485"/>
              <a:gd name="connsiteY479" fmla="*/ 1061032 h 1422948"/>
              <a:gd name="connsiteX480" fmla="*/ 1211628 w 1393485"/>
              <a:gd name="connsiteY480" fmla="*/ 1086087 h 1422948"/>
              <a:gd name="connsiteX481" fmla="*/ 1213529 w 1393485"/>
              <a:gd name="connsiteY481" fmla="*/ 1115729 h 1422948"/>
              <a:gd name="connsiteX482" fmla="*/ 1170801 w 1393485"/>
              <a:gd name="connsiteY482" fmla="*/ 1122552 h 14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Lst>
            <a:rect l="l" t="t" r="r" b="b"/>
            <a:pathLst>
              <a:path w="1393485" h="1422948">
                <a:moveTo>
                  <a:pt x="1392721" y="1123335"/>
                </a:moveTo>
                <a:cubicBezTo>
                  <a:pt x="1392721" y="1123335"/>
                  <a:pt x="1392721" y="1123335"/>
                  <a:pt x="1392721" y="1123335"/>
                </a:cubicBezTo>
                <a:cubicBezTo>
                  <a:pt x="1394399" y="1116176"/>
                  <a:pt x="1393504" y="1092575"/>
                  <a:pt x="1388135" y="1085640"/>
                </a:cubicBezTo>
                <a:cubicBezTo>
                  <a:pt x="1381200" y="1076580"/>
                  <a:pt x="1364533" y="1087541"/>
                  <a:pt x="1358158" y="1090002"/>
                </a:cubicBezTo>
                <a:cubicBezTo>
                  <a:pt x="1341939" y="1096490"/>
                  <a:pt x="1325272" y="1101076"/>
                  <a:pt x="1308270" y="1104543"/>
                </a:cubicBezTo>
                <a:cubicBezTo>
                  <a:pt x="1305921" y="1095259"/>
                  <a:pt x="1305474" y="1085640"/>
                  <a:pt x="1303908" y="1076244"/>
                </a:cubicBezTo>
                <a:cubicBezTo>
                  <a:pt x="1302678" y="1069197"/>
                  <a:pt x="1306369" y="1063045"/>
                  <a:pt x="1304691" y="1055886"/>
                </a:cubicBezTo>
                <a:cubicBezTo>
                  <a:pt x="1303908" y="1052531"/>
                  <a:pt x="1303349" y="1049063"/>
                  <a:pt x="1302901" y="1045596"/>
                </a:cubicBezTo>
                <a:cubicBezTo>
                  <a:pt x="1301447" y="1034298"/>
                  <a:pt x="1299993" y="1023001"/>
                  <a:pt x="1297756" y="1011816"/>
                </a:cubicBezTo>
                <a:cubicBezTo>
                  <a:pt x="1291157" y="977924"/>
                  <a:pt x="1290821" y="943920"/>
                  <a:pt x="1285676" y="909916"/>
                </a:cubicBezTo>
                <a:cubicBezTo>
                  <a:pt x="1283886" y="898059"/>
                  <a:pt x="1282320" y="886203"/>
                  <a:pt x="1280642" y="874346"/>
                </a:cubicBezTo>
                <a:cubicBezTo>
                  <a:pt x="1283439" y="874458"/>
                  <a:pt x="1286235" y="875465"/>
                  <a:pt x="1289255" y="876136"/>
                </a:cubicBezTo>
                <a:cubicBezTo>
                  <a:pt x="1301559" y="878820"/>
                  <a:pt x="1313416" y="877702"/>
                  <a:pt x="1325496" y="875912"/>
                </a:cubicBezTo>
                <a:cubicBezTo>
                  <a:pt x="1331648" y="875017"/>
                  <a:pt x="1352677" y="873228"/>
                  <a:pt x="1348203" y="859805"/>
                </a:cubicBezTo>
                <a:cubicBezTo>
                  <a:pt x="1357487" y="861035"/>
                  <a:pt x="1365093" y="860476"/>
                  <a:pt x="1364645" y="844705"/>
                </a:cubicBezTo>
                <a:cubicBezTo>
                  <a:pt x="1364421" y="834190"/>
                  <a:pt x="1360954" y="823452"/>
                  <a:pt x="1358941" y="813273"/>
                </a:cubicBezTo>
                <a:cubicBezTo>
                  <a:pt x="1356704" y="802088"/>
                  <a:pt x="1353460" y="791909"/>
                  <a:pt x="1349209" y="781730"/>
                </a:cubicBezTo>
                <a:cubicBezTo>
                  <a:pt x="1341827" y="764281"/>
                  <a:pt x="1333885" y="768308"/>
                  <a:pt x="1321917" y="771328"/>
                </a:cubicBezTo>
                <a:cubicBezTo>
                  <a:pt x="1313975" y="773341"/>
                  <a:pt x="1306257" y="777144"/>
                  <a:pt x="1298203" y="777816"/>
                </a:cubicBezTo>
                <a:cubicBezTo>
                  <a:pt x="1289367" y="778487"/>
                  <a:pt x="1280642" y="779046"/>
                  <a:pt x="1271806" y="779941"/>
                </a:cubicBezTo>
                <a:cubicBezTo>
                  <a:pt x="1270352" y="780053"/>
                  <a:pt x="1268898" y="780276"/>
                  <a:pt x="1267443" y="780500"/>
                </a:cubicBezTo>
                <a:cubicBezTo>
                  <a:pt x="1264200" y="756563"/>
                  <a:pt x="1261068" y="732626"/>
                  <a:pt x="1257824" y="708689"/>
                </a:cubicBezTo>
                <a:cubicBezTo>
                  <a:pt x="1257153" y="708242"/>
                  <a:pt x="1256594" y="707683"/>
                  <a:pt x="1256146" y="706900"/>
                </a:cubicBezTo>
                <a:cubicBezTo>
                  <a:pt x="1256146" y="706900"/>
                  <a:pt x="1256146" y="706900"/>
                  <a:pt x="1256146" y="706788"/>
                </a:cubicBezTo>
                <a:cubicBezTo>
                  <a:pt x="1253126" y="701307"/>
                  <a:pt x="1248428" y="697056"/>
                  <a:pt x="1243059" y="694596"/>
                </a:cubicBezTo>
                <a:cubicBezTo>
                  <a:pt x="1242500" y="691016"/>
                  <a:pt x="1241941" y="687549"/>
                  <a:pt x="1241269" y="684081"/>
                </a:cubicBezTo>
                <a:cubicBezTo>
                  <a:pt x="1234670" y="650189"/>
                  <a:pt x="1234334" y="616185"/>
                  <a:pt x="1229189" y="582182"/>
                </a:cubicBezTo>
                <a:cubicBezTo>
                  <a:pt x="1229189" y="581510"/>
                  <a:pt x="1228965" y="580727"/>
                  <a:pt x="1228854" y="580056"/>
                </a:cubicBezTo>
                <a:cubicBezTo>
                  <a:pt x="1243059" y="570213"/>
                  <a:pt x="1229860" y="556343"/>
                  <a:pt x="1228071" y="545829"/>
                </a:cubicBezTo>
                <a:cubicBezTo>
                  <a:pt x="1226840" y="538670"/>
                  <a:pt x="1223596" y="530281"/>
                  <a:pt x="1224715" y="522899"/>
                </a:cubicBezTo>
                <a:cubicBezTo>
                  <a:pt x="1224715" y="523122"/>
                  <a:pt x="1224603" y="523458"/>
                  <a:pt x="1224491" y="523682"/>
                </a:cubicBezTo>
                <a:cubicBezTo>
                  <a:pt x="1223708" y="519096"/>
                  <a:pt x="1223037" y="514621"/>
                  <a:pt x="1222254" y="510035"/>
                </a:cubicBezTo>
                <a:cubicBezTo>
                  <a:pt x="1223261" y="509364"/>
                  <a:pt x="1224379" y="508693"/>
                  <a:pt x="1225610" y="508134"/>
                </a:cubicBezTo>
                <a:cubicBezTo>
                  <a:pt x="1230979" y="505785"/>
                  <a:pt x="1237690" y="506456"/>
                  <a:pt x="1242164" y="501758"/>
                </a:cubicBezTo>
                <a:lnTo>
                  <a:pt x="1242164" y="501758"/>
                </a:lnTo>
                <a:cubicBezTo>
                  <a:pt x="1246415" y="495159"/>
                  <a:pt x="1246191" y="486322"/>
                  <a:pt x="1245855" y="477486"/>
                </a:cubicBezTo>
                <a:cubicBezTo>
                  <a:pt x="1247198" y="473682"/>
                  <a:pt x="1245855" y="461938"/>
                  <a:pt x="1245967" y="457352"/>
                </a:cubicBezTo>
                <a:cubicBezTo>
                  <a:pt x="1245967" y="457352"/>
                  <a:pt x="1245967" y="457352"/>
                  <a:pt x="1245967" y="457352"/>
                </a:cubicBezTo>
                <a:cubicBezTo>
                  <a:pt x="1247533" y="449634"/>
                  <a:pt x="1246638" y="424243"/>
                  <a:pt x="1241493" y="416748"/>
                </a:cubicBezTo>
                <a:cubicBezTo>
                  <a:pt x="1234782" y="406905"/>
                  <a:pt x="1218787" y="418762"/>
                  <a:pt x="1212635" y="421558"/>
                </a:cubicBezTo>
                <a:cubicBezTo>
                  <a:pt x="1211628" y="422006"/>
                  <a:pt x="1210621" y="422341"/>
                  <a:pt x="1209615" y="422789"/>
                </a:cubicBezTo>
                <a:cubicBezTo>
                  <a:pt x="1209279" y="421223"/>
                  <a:pt x="1208943" y="419657"/>
                  <a:pt x="1208272" y="417979"/>
                </a:cubicBezTo>
                <a:cubicBezTo>
                  <a:pt x="1204022" y="407017"/>
                  <a:pt x="1204134" y="395160"/>
                  <a:pt x="1202120" y="383751"/>
                </a:cubicBezTo>
                <a:cubicBezTo>
                  <a:pt x="1200890" y="376704"/>
                  <a:pt x="1204581" y="370552"/>
                  <a:pt x="1202903" y="363394"/>
                </a:cubicBezTo>
                <a:cubicBezTo>
                  <a:pt x="1202120" y="360038"/>
                  <a:pt x="1201561" y="356571"/>
                  <a:pt x="1201114" y="353103"/>
                </a:cubicBezTo>
                <a:cubicBezTo>
                  <a:pt x="1199659" y="341806"/>
                  <a:pt x="1198205" y="330508"/>
                  <a:pt x="1195968" y="319323"/>
                </a:cubicBezTo>
                <a:cubicBezTo>
                  <a:pt x="1189369" y="285431"/>
                  <a:pt x="1189033" y="251427"/>
                  <a:pt x="1183888" y="217423"/>
                </a:cubicBezTo>
                <a:cubicBezTo>
                  <a:pt x="1182098" y="205679"/>
                  <a:pt x="1180532" y="193934"/>
                  <a:pt x="1178855" y="182301"/>
                </a:cubicBezTo>
                <a:cubicBezTo>
                  <a:pt x="1180756" y="182748"/>
                  <a:pt x="1182658" y="183308"/>
                  <a:pt x="1184671" y="183643"/>
                </a:cubicBezTo>
                <a:cubicBezTo>
                  <a:pt x="1197422" y="186328"/>
                  <a:pt x="1209726" y="185209"/>
                  <a:pt x="1222142" y="183419"/>
                </a:cubicBezTo>
                <a:cubicBezTo>
                  <a:pt x="1228518" y="182525"/>
                  <a:pt x="1250330" y="180735"/>
                  <a:pt x="1245744" y="167312"/>
                </a:cubicBezTo>
                <a:cubicBezTo>
                  <a:pt x="1255363" y="168543"/>
                  <a:pt x="1263193" y="167984"/>
                  <a:pt x="1262857" y="152212"/>
                </a:cubicBezTo>
                <a:cubicBezTo>
                  <a:pt x="1262522" y="141698"/>
                  <a:pt x="1259054" y="130960"/>
                  <a:pt x="1256929" y="120781"/>
                </a:cubicBezTo>
                <a:cubicBezTo>
                  <a:pt x="1254580" y="109595"/>
                  <a:pt x="1251336" y="99417"/>
                  <a:pt x="1246862" y="89238"/>
                </a:cubicBezTo>
                <a:cubicBezTo>
                  <a:pt x="1239144" y="71788"/>
                  <a:pt x="1230979" y="75815"/>
                  <a:pt x="1218675" y="78835"/>
                </a:cubicBezTo>
                <a:cubicBezTo>
                  <a:pt x="1210398" y="80849"/>
                  <a:pt x="1202456" y="84652"/>
                  <a:pt x="1194067" y="85323"/>
                </a:cubicBezTo>
                <a:cubicBezTo>
                  <a:pt x="1185006" y="85994"/>
                  <a:pt x="1175834" y="86553"/>
                  <a:pt x="1166774" y="87448"/>
                </a:cubicBezTo>
                <a:cubicBezTo>
                  <a:pt x="1166439" y="87448"/>
                  <a:pt x="1166103" y="87448"/>
                  <a:pt x="1165656" y="87560"/>
                </a:cubicBezTo>
                <a:cubicBezTo>
                  <a:pt x="1162524" y="63735"/>
                  <a:pt x="1159280" y="39910"/>
                  <a:pt x="1156148" y="16197"/>
                </a:cubicBezTo>
                <a:cubicBezTo>
                  <a:pt x="1155477" y="15749"/>
                  <a:pt x="1154918" y="15190"/>
                  <a:pt x="1154470" y="14407"/>
                </a:cubicBezTo>
                <a:cubicBezTo>
                  <a:pt x="1154470" y="14407"/>
                  <a:pt x="1154470" y="14407"/>
                  <a:pt x="1154470" y="14295"/>
                </a:cubicBezTo>
                <a:cubicBezTo>
                  <a:pt x="1149101" y="4564"/>
                  <a:pt x="1138699" y="-1476"/>
                  <a:pt x="1127737" y="313"/>
                </a:cubicBezTo>
                <a:cubicBezTo>
                  <a:pt x="1120131" y="1544"/>
                  <a:pt x="1112525" y="3333"/>
                  <a:pt x="1106484" y="3781"/>
                </a:cubicBezTo>
                <a:cubicBezTo>
                  <a:pt x="1094404" y="4787"/>
                  <a:pt x="1055367" y="2103"/>
                  <a:pt x="1060848" y="22572"/>
                </a:cubicBezTo>
                <a:cubicBezTo>
                  <a:pt x="1061295" y="24362"/>
                  <a:pt x="1060848" y="25816"/>
                  <a:pt x="1059729" y="26711"/>
                </a:cubicBezTo>
                <a:cubicBezTo>
                  <a:pt x="1061072" y="33758"/>
                  <a:pt x="1062414" y="40917"/>
                  <a:pt x="1063644" y="47963"/>
                </a:cubicBezTo>
                <a:cubicBezTo>
                  <a:pt x="1048208" y="50983"/>
                  <a:pt x="1059506" y="81072"/>
                  <a:pt x="1062190" y="87560"/>
                </a:cubicBezTo>
                <a:cubicBezTo>
                  <a:pt x="1064651" y="93488"/>
                  <a:pt x="1068118" y="98745"/>
                  <a:pt x="1069908" y="104674"/>
                </a:cubicBezTo>
                <a:cubicBezTo>
                  <a:pt x="1067559" y="104786"/>
                  <a:pt x="1065210" y="104897"/>
                  <a:pt x="1062861" y="105121"/>
                </a:cubicBezTo>
                <a:cubicBezTo>
                  <a:pt x="1043287" y="106463"/>
                  <a:pt x="1023824" y="107806"/>
                  <a:pt x="1004249" y="109260"/>
                </a:cubicBezTo>
                <a:cubicBezTo>
                  <a:pt x="994518" y="109931"/>
                  <a:pt x="984675" y="110602"/>
                  <a:pt x="974943" y="111385"/>
                </a:cubicBezTo>
                <a:cubicBezTo>
                  <a:pt x="967002" y="111944"/>
                  <a:pt x="956711" y="110378"/>
                  <a:pt x="950000" y="116418"/>
                </a:cubicBezTo>
                <a:cubicBezTo>
                  <a:pt x="948769" y="114629"/>
                  <a:pt x="932103" y="117425"/>
                  <a:pt x="930425" y="117761"/>
                </a:cubicBezTo>
                <a:cubicBezTo>
                  <a:pt x="923714" y="118991"/>
                  <a:pt x="917114" y="120669"/>
                  <a:pt x="910291" y="121564"/>
                </a:cubicBezTo>
                <a:cubicBezTo>
                  <a:pt x="894184" y="123577"/>
                  <a:pt x="878077" y="125255"/>
                  <a:pt x="862082" y="127492"/>
                </a:cubicBezTo>
                <a:cubicBezTo>
                  <a:pt x="846422" y="129617"/>
                  <a:pt x="830874" y="131966"/>
                  <a:pt x="814991" y="133085"/>
                </a:cubicBezTo>
                <a:cubicBezTo>
                  <a:pt x="806938" y="133644"/>
                  <a:pt x="798884" y="134203"/>
                  <a:pt x="790942" y="134763"/>
                </a:cubicBezTo>
                <a:cubicBezTo>
                  <a:pt x="782665" y="135322"/>
                  <a:pt x="775506" y="138678"/>
                  <a:pt x="767453" y="139796"/>
                </a:cubicBezTo>
                <a:cubicBezTo>
                  <a:pt x="767453" y="139796"/>
                  <a:pt x="767453" y="139796"/>
                  <a:pt x="767453" y="139796"/>
                </a:cubicBezTo>
                <a:cubicBezTo>
                  <a:pt x="737252" y="141921"/>
                  <a:pt x="705709" y="140803"/>
                  <a:pt x="675956" y="146396"/>
                </a:cubicBezTo>
                <a:cubicBezTo>
                  <a:pt x="647209" y="151876"/>
                  <a:pt x="618015" y="152548"/>
                  <a:pt x="589380" y="159147"/>
                </a:cubicBezTo>
                <a:cubicBezTo>
                  <a:pt x="589380" y="159147"/>
                  <a:pt x="589380" y="159147"/>
                  <a:pt x="589380" y="159147"/>
                </a:cubicBezTo>
                <a:cubicBezTo>
                  <a:pt x="571931" y="158923"/>
                  <a:pt x="555376" y="164516"/>
                  <a:pt x="538374" y="167760"/>
                </a:cubicBezTo>
                <a:cubicBezTo>
                  <a:pt x="529202" y="169438"/>
                  <a:pt x="519918" y="170780"/>
                  <a:pt x="510634" y="171339"/>
                </a:cubicBezTo>
                <a:cubicBezTo>
                  <a:pt x="506384" y="171563"/>
                  <a:pt x="501910" y="170892"/>
                  <a:pt x="498107" y="171227"/>
                </a:cubicBezTo>
                <a:cubicBezTo>
                  <a:pt x="493856" y="171451"/>
                  <a:pt x="489158" y="172681"/>
                  <a:pt x="484796" y="173017"/>
                </a:cubicBezTo>
                <a:cubicBezTo>
                  <a:pt x="484796" y="173912"/>
                  <a:pt x="472156" y="177044"/>
                  <a:pt x="469807" y="177267"/>
                </a:cubicBezTo>
                <a:cubicBezTo>
                  <a:pt x="463544" y="177939"/>
                  <a:pt x="457168" y="178386"/>
                  <a:pt x="450792" y="178945"/>
                </a:cubicBezTo>
                <a:cubicBezTo>
                  <a:pt x="438935" y="179840"/>
                  <a:pt x="425513" y="178945"/>
                  <a:pt x="414775" y="184538"/>
                </a:cubicBezTo>
                <a:cubicBezTo>
                  <a:pt x="410636" y="176373"/>
                  <a:pt x="394865" y="174919"/>
                  <a:pt x="388713" y="175701"/>
                </a:cubicBezTo>
                <a:cubicBezTo>
                  <a:pt x="377639" y="177156"/>
                  <a:pt x="366565" y="178945"/>
                  <a:pt x="355604" y="180735"/>
                </a:cubicBezTo>
                <a:cubicBezTo>
                  <a:pt x="332562" y="184426"/>
                  <a:pt x="309520" y="188900"/>
                  <a:pt x="286254" y="191026"/>
                </a:cubicBezTo>
                <a:cubicBezTo>
                  <a:pt x="273726" y="195723"/>
                  <a:pt x="260080" y="196171"/>
                  <a:pt x="246993" y="197737"/>
                </a:cubicBezTo>
                <a:cubicBezTo>
                  <a:pt x="234353" y="199191"/>
                  <a:pt x="221825" y="201652"/>
                  <a:pt x="209186" y="202882"/>
                </a:cubicBezTo>
                <a:cubicBezTo>
                  <a:pt x="204935" y="203218"/>
                  <a:pt x="200797" y="203441"/>
                  <a:pt x="196658" y="203665"/>
                </a:cubicBezTo>
                <a:cubicBezTo>
                  <a:pt x="193191" y="177491"/>
                  <a:pt x="189723" y="151205"/>
                  <a:pt x="186144" y="125031"/>
                </a:cubicBezTo>
                <a:cubicBezTo>
                  <a:pt x="184019" y="121228"/>
                  <a:pt x="181558" y="117761"/>
                  <a:pt x="178090" y="114853"/>
                </a:cubicBezTo>
                <a:cubicBezTo>
                  <a:pt x="165563" y="112839"/>
                  <a:pt x="147218" y="117537"/>
                  <a:pt x="139500" y="118320"/>
                </a:cubicBezTo>
                <a:cubicBezTo>
                  <a:pt x="122275" y="119886"/>
                  <a:pt x="98226" y="119998"/>
                  <a:pt x="89501" y="136664"/>
                </a:cubicBezTo>
                <a:cubicBezTo>
                  <a:pt x="91403" y="146843"/>
                  <a:pt x="93304" y="157022"/>
                  <a:pt x="95094" y="167312"/>
                </a:cubicBezTo>
                <a:cubicBezTo>
                  <a:pt x="79658" y="170332"/>
                  <a:pt x="91179" y="201987"/>
                  <a:pt x="93864" y="208699"/>
                </a:cubicBezTo>
                <a:cubicBezTo>
                  <a:pt x="94758" y="210936"/>
                  <a:pt x="95765" y="212949"/>
                  <a:pt x="96772" y="215074"/>
                </a:cubicBezTo>
                <a:cubicBezTo>
                  <a:pt x="96101" y="215522"/>
                  <a:pt x="95318" y="215857"/>
                  <a:pt x="94423" y="216305"/>
                </a:cubicBezTo>
                <a:cubicBezTo>
                  <a:pt x="84132" y="221003"/>
                  <a:pt x="72947" y="215522"/>
                  <a:pt x="63104" y="222792"/>
                </a:cubicBezTo>
                <a:cubicBezTo>
                  <a:pt x="59524" y="225365"/>
                  <a:pt x="56169" y="229056"/>
                  <a:pt x="52030" y="230175"/>
                </a:cubicBezTo>
                <a:cubicBezTo>
                  <a:pt x="47220" y="231517"/>
                  <a:pt x="43417" y="228609"/>
                  <a:pt x="38943" y="231741"/>
                </a:cubicBezTo>
                <a:cubicBezTo>
                  <a:pt x="34021" y="235208"/>
                  <a:pt x="30330" y="239235"/>
                  <a:pt x="24737" y="241472"/>
                </a:cubicBezTo>
                <a:cubicBezTo>
                  <a:pt x="18809" y="243709"/>
                  <a:pt x="11650" y="242926"/>
                  <a:pt x="6505" y="247624"/>
                </a:cubicBezTo>
                <a:lnTo>
                  <a:pt x="6505" y="247624"/>
                </a:lnTo>
                <a:cubicBezTo>
                  <a:pt x="1695" y="254224"/>
                  <a:pt x="1695" y="263060"/>
                  <a:pt x="1807" y="271897"/>
                </a:cubicBezTo>
                <a:cubicBezTo>
                  <a:pt x="1807" y="271897"/>
                  <a:pt x="1807" y="271897"/>
                  <a:pt x="1807" y="271897"/>
                </a:cubicBezTo>
                <a:cubicBezTo>
                  <a:pt x="241" y="275700"/>
                  <a:pt x="1248" y="287556"/>
                  <a:pt x="1136" y="292030"/>
                </a:cubicBezTo>
                <a:cubicBezTo>
                  <a:pt x="1136" y="292030"/>
                  <a:pt x="1136" y="292030"/>
                  <a:pt x="1136" y="292030"/>
                </a:cubicBezTo>
                <a:cubicBezTo>
                  <a:pt x="-877" y="299748"/>
                  <a:pt x="-542" y="325139"/>
                  <a:pt x="4827" y="332857"/>
                </a:cubicBezTo>
                <a:cubicBezTo>
                  <a:pt x="11874" y="342812"/>
                  <a:pt x="29435" y="331291"/>
                  <a:pt x="36258" y="328607"/>
                </a:cubicBezTo>
                <a:cubicBezTo>
                  <a:pt x="61761" y="318652"/>
                  <a:pt x="88383" y="312947"/>
                  <a:pt x="115228" y="309592"/>
                </a:cubicBezTo>
                <a:cubicBezTo>
                  <a:pt x="115452" y="311717"/>
                  <a:pt x="115787" y="313842"/>
                  <a:pt x="116011" y="315855"/>
                </a:cubicBezTo>
                <a:cubicBezTo>
                  <a:pt x="118136" y="333640"/>
                  <a:pt x="121380" y="351090"/>
                  <a:pt x="122834" y="369098"/>
                </a:cubicBezTo>
                <a:cubicBezTo>
                  <a:pt x="124288" y="386548"/>
                  <a:pt x="128203" y="403550"/>
                  <a:pt x="129769" y="421111"/>
                </a:cubicBezTo>
                <a:cubicBezTo>
                  <a:pt x="130440" y="429276"/>
                  <a:pt x="133348" y="436882"/>
                  <a:pt x="134691" y="444824"/>
                </a:cubicBezTo>
                <a:cubicBezTo>
                  <a:pt x="136368" y="455003"/>
                  <a:pt x="136145" y="465629"/>
                  <a:pt x="136928" y="475920"/>
                </a:cubicBezTo>
                <a:cubicBezTo>
                  <a:pt x="137375" y="482855"/>
                  <a:pt x="137711" y="489901"/>
                  <a:pt x="138270" y="496836"/>
                </a:cubicBezTo>
                <a:cubicBezTo>
                  <a:pt x="136928" y="498291"/>
                  <a:pt x="135697" y="499856"/>
                  <a:pt x="134802" y="501646"/>
                </a:cubicBezTo>
                <a:cubicBezTo>
                  <a:pt x="136704" y="511825"/>
                  <a:pt x="138606" y="522004"/>
                  <a:pt x="140395" y="532294"/>
                </a:cubicBezTo>
                <a:cubicBezTo>
                  <a:pt x="124959" y="535314"/>
                  <a:pt x="136480" y="566969"/>
                  <a:pt x="139165" y="573681"/>
                </a:cubicBezTo>
                <a:cubicBezTo>
                  <a:pt x="140619" y="577260"/>
                  <a:pt x="142409" y="580504"/>
                  <a:pt x="143975" y="583859"/>
                </a:cubicBezTo>
                <a:cubicBezTo>
                  <a:pt x="137263" y="583859"/>
                  <a:pt x="130664" y="584754"/>
                  <a:pt x="124064" y="585873"/>
                </a:cubicBezTo>
                <a:cubicBezTo>
                  <a:pt x="118248" y="586879"/>
                  <a:pt x="98114" y="589005"/>
                  <a:pt x="102812" y="602315"/>
                </a:cubicBezTo>
                <a:cubicBezTo>
                  <a:pt x="93864" y="601197"/>
                  <a:pt x="86705" y="601868"/>
                  <a:pt x="87488" y="617640"/>
                </a:cubicBezTo>
                <a:cubicBezTo>
                  <a:pt x="88047" y="628154"/>
                  <a:pt x="91515" y="638780"/>
                  <a:pt x="93752" y="648959"/>
                </a:cubicBezTo>
                <a:cubicBezTo>
                  <a:pt x="96213" y="660144"/>
                  <a:pt x="99456" y="670211"/>
                  <a:pt x="103819" y="680278"/>
                </a:cubicBezTo>
                <a:cubicBezTo>
                  <a:pt x="111313" y="697616"/>
                  <a:pt x="118807" y="693365"/>
                  <a:pt x="130105" y="690233"/>
                </a:cubicBezTo>
                <a:cubicBezTo>
                  <a:pt x="137711" y="688108"/>
                  <a:pt x="144869" y="684081"/>
                  <a:pt x="152587" y="683298"/>
                </a:cubicBezTo>
                <a:cubicBezTo>
                  <a:pt x="155496" y="682963"/>
                  <a:pt x="158516" y="682739"/>
                  <a:pt x="161424" y="682403"/>
                </a:cubicBezTo>
                <a:cubicBezTo>
                  <a:pt x="163549" y="699629"/>
                  <a:pt x="166569" y="716519"/>
                  <a:pt x="168023" y="733968"/>
                </a:cubicBezTo>
                <a:cubicBezTo>
                  <a:pt x="169477" y="751418"/>
                  <a:pt x="173392" y="768420"/>
                  <a:pt x="174958" y="785981"/>
                </a:cubicBezTo>
                <a:cubicBezTo>
                  <a:pt x="175629" y="794146"/>
                  <a:pt x="178538" y="801752"/>
                  <a:pt x="179880" y="809694"/>
                </a:cubicBezTo>
                <a:cubicBezTo>
                  <a:pt x="181558" y="819873"/>
                  <a:pt x="181334" y="830499"/>
                  <a:pt x="182117" y="840790"/>
                </a:cubicBezTo>
                <a:cubicBezTo>
                  <a:pt x="182788" y="849850"/>
                  <a:pt x="183012" y="858910"/>
                  <a:pt x="184019" y="867859"/>
                </a:cubicBezTo>
                <a:cubicBezTo>
                  <a:pt x="185025" y="876695"/>
                  <a:pt x="188269" y="885196"/>
                  <a:pt x="189164" y="894144"/>
                </a:cubicBezTo>
                <a:cubicBezTo>
                  <a:pt x="190059" y="903764"/>
                  <a:pt x="190506" y="913495"/>
                  <a:pt x="191065" y="923115"/>
                </a:cubicBezTo>
                <a:cubicBezTo>
                  <a:pt x="188493" y="922891"/>
                  <a:pt x="186032" y="922555"/>
                  <a:pt x="183347" y="924457"/>
                </a:cubicBezTo>
                <a:cubicBezTo>
                  <a:pt x="178650" y="927925"/>
                  <a:pt x="175070" y="931951"/>
                  <a:pt x="169589" y="934188"/>
                </a:cubicBezTo>
                <a:cubicBezTo>
                  <a:pt x="163885" y="936426"/>
                  <a:pt x="156950" y="935643"/>
                  <a:pt x="152028" y="940340"/>
                </a:cubicBezTo>
                <a:lnTo>
                  <a:pt x="152028" y="940340"/>
                </a:lnTo>
                <a:cubicBezTo>
                  <a:pt x="147442" y="946940"/>
                  <a:pt x="147330" y="955776"/>
                  <a:pt x="147442" y="964613"/>
                </a:cubicBezTo>
                <a:cubicBezTo>
                  <a:pt x="147442" y="964613"/>
                  <a:pt x="147442" y="964613"/>
                  <a:pt x="147442" y="964613"/>
                </a:cubicBezTo>
                <a:cubicBezTo>
                  <a:pt x="145988" y="968416"/>
                  <a:pt x="146883" y="980273"/>
                  <a:pt x="146771" y="984747"/>
                </a:cubicBezTo>
                <a:lnTo>
                  <a:pt x="146771" y="984747"/>
                </a:lnTo>
                <a:cubicBezTo>
                  <a:pt x="144869" y="992465"/>
                  <a:pt x="145093" y="1017856"/>
                  <a:pt x="150350" y="1025462"/>
                </a:cubicBezTo>
                <a:cubicBezTo>
                  <a:pt x="157173" y="1035417"/>
                  <a:pt x="174175" y="1023896"/>
                  <a:pt x="180663" y="1021211"/>
                </a:cubicBezTo>
                <a:cubicBezTo>
                  <a:pt x="187933" y="1018303"/>
                  <a:pt x="195316" y="1015730"/>
                  <a:pt x="202698" y="1013493"/>
                </a:cubicBezTo>
                <a:cubicBezTo>
                  <a:pt x="202922" y="1013941"/>
                  <a:pt x="203034" y="1014500"/>
                  <a:pt x="203146" y="1014948"/>
                </a:cubicBezTo>
                <a:cubicBezTo>
                  <a:pt x="206725" y="1024231"/>
                  <a:pt x="208515" y="1034075"/>
                  <a:pt x="211199" y="1043582"/>
                </a:cubicBezTo>
                <a:cubicBezTo>
                  <a:pt x="213772" y="1052754"/>
                  <a:pt x="213996" y="1067743"/>
                  <a:pt x="222161" y="1075014"/>
                </a:cubicBezTo>
                <a:lnTo>
                  <a:pt x="222161" y="1075014"/>
                </a:lnTo>
                <a:cubicBezTo>
                  <a:pt x="222720" y="1078817"/>
                  <a:pt x="223056" y="1083403"/>
                  <a:pt x="227530" y="1085640"/>
                </a:cubicBezTo>
                <a:cubicBezTo>
                  <a:pt x="228984" y="1095036"/>
                  <a:pt x="230550" y="1104319"/>
                  <a:pt x="231333" y="1113827"/>
                </a:cubicBezTo>
                <a:cubicBezTo>
                  <a:pt x="232004" y="1121992"/>
                  <a:pt x="234912" y="1129599"/>
                  <a:pt x="236255" y="1137540"/>
                </a:cubicBezTo>
                <a:cubicBezTo>
                  <a:pt x="237933" y="1147719"/>
                  <a:pt x="237709" y="1158345"/>
                  <a:pt x="238492" y="1168636"/>
                </a:cubicBezTo>
                <a:cubicBezTo>
                  <a:pt x="239163" y="1177696"/>
                  <a:pt x="239387" y="1186756"/>
                  <a:pt x="240393" y="1195705"/>
                </a:cubicBezTo>
                <a:cubicBezTo>
                  <a:pt x="241400" y="1204541"/>
                  <a:pt x="244644" y="1213042"/>
                  <a:pt x="245539" y="1221991"/>
                </a:cubicBezTo>
                <a:cubicBezTo>
                  <a:pt x="246098" y="1228254"/>
                  <a:pt x="246545" y="1234518"/>
                  <a:pt x="246881" y="1240894"/>
                </a:cubicBezTo>
                <a:cubicBezTo>
                  <a:pt x="240281" y="1241006"/>
                  <a:pt x="233682" y="1241789"/>
                  <a:pt x="227194" y="1242796"/>
                </a:cubicBezTo>
                <a:cubicBezTo>
                  <a:pt x="221154" y="1243802"/>
                  <a:pt x="200237" y="1245704"/>
                  <a:pt x="205047" y="1258120"/>
                </a:cubicBezTo>
                <a:cubicBezTo>
                  <a:pt x="195763" y="1257113"/>
                  <a:pt x="188269" y="1257784"/>
                  <a:pt x="189164" y="1272325"/>
                </a:cubicBezTo>
                <a:cubicBezTo>
                  <a:pt x="189723" y="1282057"/>
                  <a:pt x="193303" y="1292012"/>
                  <a:pt x="195651" y="1301407"/>
                </a:cubicBezTo>
                <a:cubicBezTo>
                  <a:pt x="198224" y="1311810"/>
                  <a:pt x="201580" y="1321094"/>
                  <a:pt x="206166" y="1330490"/>
                </a:cubicBezTo>
                <a:cubicBezTo>
                  <a:pt x="213996" y="1346485"/>
                  <a:pt x="221714" y="1342682"/>
                  <a:pt x="233458" y="1339662"/>
                </a:cubicBezTo>
                <a:cubicBezTo>
                  <a:pt x="241288" y="1337648"/>
                  <a:pt x="248782" y="1333957"/>
                  <a:pt x="256836" y="1333286"/>
                </a:cubicBezTo>
                <a:cubicBezTo>
                  <a:pt x="256836" y="1333286"/>
                  <a:pt x="256836" y="1333286"/>
                  <a:pt x="256836" y="1333286"/>
                </a:cubicBezTo>
                <a:cubicBezTo>
                  <a:pt x="257619" y="1336530"/>
                  <a:pt x="258514" y="1339774"/>
                  <a:pt x="259744" y="1342906"/>
                </a:cubicBezTo>
                <a:cubicBezTo>
                  <a:pt x="263324" y="1352190"/>
                  <a:pt x="265113" y="1362033"/>
                  <a:pt x="267798" y="1371540"/>
                </a:cubicBezTo>
                <a:cubicBezTo>
                  <a:pt x="270370" y="1380713"/>
                  <a:pt x="270594" y="1395701"/>
                  <a:pt x="278760" y="1402972"/>
                </a:cubicBezTo>
                <a:cubicBezTo>
                  <a:pt x="278760" y="1402972"/>
                  <a:pt x="278760" y="1402972"/>
                  <a:pt x="278760" y="1402972"/>
                </a:cubicBezTo>
                <a:cubicBezTo>
                  <a:pt x="279319" y="1407334"/>
                  <a:pt x="279431" y="1412815"/>
                  <a:pt x="286030" y="1414493"/>
                </a:cubicBezTo>
                <a:cubicBezTo>
                  <a:pt x="286030" y="1414493"/>
                  <a:pt x="286030" y="1414493"/>
                  <a:pt x="286030" y="1414493"/>
                </a:cubicBezTo>
                <a:cubicBezTo>
                  <a:pt x="296992" y="1420645"/>
                  <a:pt x="306052" y="1422882"/>
                  <a:pt x="320593" y="1422882"/>
                </a:cubicBezTo>
                <a:cubicBezTo>
                  <a:pt x="336253" y="1422882"/>
                  <a:pt x="350235" y="1423888"/>
                  <a:pt x="365335" y="1418072"/>
                </a:cubicBezTo>
                <a:lnTo>
                  <a:pt x="365335" y="1418072"/>
                </a:lnTo>
                <a:cubicBezTo>
                  <a:pt x="365335" y="1418072"/>
                  <a:pt x="365335" y="1418072"/>
                  <a:pt x="365335" y="1418072"/>
                </a:cubicBezTo>
                <a:cubicBezTo>
                  <a:pt x="380100" y="1407893"/>
                  <a:pt x="366454" y="1393128"/>
                  <a:pt x="364664" y="1382055"/>
                </a:cubicBezTo>
                <a:cubicBezTo>
                  <a:pt x="363434" y="1374560"/>
                  <a:pt x="360078" y="1365836"/>
                  <a:pt x="361085" y="1358118"/>
                </a:cubicBezTo>
                <a:cubicBezTo>
                  <a:pt x="361085" y="1358342"/>
                  <a:pt x="360973" y="1358677"/>
                  <a:pt x="360861" y="1358901"/>
                </a:cubicBezTo>
                <a:cubicBezTo>
                  <a:pt x="358512" y="1344360"/>
                  <a:pt x="356051" y="1329819"/>
                  <a:pt x="353702" y="1315389"/>
                </a:cubicBezTo>
                <a:cubicBezTo>
                  <a:pt x="363098" y="1314383"/>
                  <a:pt x="372606" y="1313935"/>
                  <a:pt x="381890" y="1313152"/>
                </a:cubicBezTo>
                <a:cubicBezTo>
                  <a:pt x="400569" y="1311586"/>
                  <a:pt x="419137" y="1310020"/>
                  <a:pt x="437817" y="1308454"/>
                </a:cubicBezTo>
                <a:cubicBezTo>
                  <a:pt x="447101" y="1307671"/>
                  <a:pt x="456497" y="1306888"/>
                  <a:pt x="465781" y="1306105"/>
                </a:cubicBezTo>
                <a:cubicBezTo>
                  <a:pt x="473387" y="1305434"/>
                  <a:pt x="483230" y="1306777"/>
                  <a:pt x="489494" y="1301072"/>
                </a:cubicBezTo>
                <a:cubicBezTo>
                  <a:pt x="490724" y="1302750"/>
                  <a:pt x="506496" y="1299842"/>
                  <a:pt x="508174" y="1299506"/>
                </a:cubicBezTo>
                <a:cubicBezTo>
                  <a:pt x="514549" y="1298276"/>
                  <a:pt x="520813" y="1296598"/>
                  <a:pt x="527301" y="1295703"/>
                </a:cubicBezTo>
                <a:cubicBezTo>
                  <a:pt x="542625" y="1293578"/>
                  <a:pt x="557949" y="1291788"/>
                  <a:pt x="573273" y="1289439"/>
                </a:cubicBezTo>
                <a:cubicBezTo>
                  <a:pt x="588262" y="1287202"/>
                  <a:pt x="603026" y="1284741"/>
                  <a:pt x="618127" y="1283511"/>
                </a:cubicBezTo>
                <a:cubicBezTo>
                  <a:pt x="625845" y="1282840"/>
                  <a:pt x="633451" y="1282280"/>
                  <a:pt x="641169" y="1281609"/>
                </a:cubicBezTo>
                <a:cubicBezTo>
                  <a:pt x="649111" y="1280938"/>
                  <a:pt x="655822" y="1277694"/>
                  <a:pt x="663540" y="1276576"/>
                </a:cubicBezTo>
                <a:cubicBezTo>
                  <a:pt x="663540" y="1276576"/>
                  <a:pt x="663540" y="1276576"/>
                  <a:pt x="663540" y="1276576"/>
                </a:cubicBezTo>
                <a:cubicBezTo>
                  <a:pt x="692398" y="1274227"/>
                  <a:pt x="722599" y="1274786"/>
                  <a:pt x="750898" y="1269081"/>
                </a:cubicBezTo>
                <a:cubicBezTo>
                  <a:pt x="778191" y="1263601"/>
                  <a:pt x="806155" y="1262482"/>
                  <a:pt x="833447" y="1255994"/>
                </a:cubicBezTo>
                <a:cubicBezTo>
                  <a:pt x="833447" y="1255994"/>
                  <a:pt x="833447" y="1255994"/>
                  <a:pt x="833447" y="1255994"/>
                </a:cubicBezTo>
                <a:cubicBezTo>
                  <a:pt x="850225" y="1255994"/>
                  <a:pt x="865885" y="1250514"/>
                  <a:pt x="881992" y="1247270"/>
                </a:cubicBezTo>
                <a:cubicBezTo>
                  <a:pt x="890717" y="1245480"/>
                  <a:pt x="899553" y="1244250"/>
                  <a:pt x="908502" y="1243579"/>
                </a:cubicBezTo>
                <a:cubicBezTo>
                  <a:pt x="912528" y="1243243"/>
                  <a:pt x="916891" y="1243802"/>
                  <a:pt x="920470" y="1243579"/>
                </a:cubicBezTo>
                <a:cubicBezTo>
                  <a:pt x="924497" y="1243243"/>
                  <a:pt x="928971" y="1242124"/>
                  <a:pt x="933222" y="1241677"/>
                </a:cubicBezTo>
                <a:cubicBezTo>
                  <a:pt x="933110" y="1240782"/>
                  <a:pt x="945190" y="1237762"/>
                  <a:pt x="947427" y="1237538"/>
                </a:cubicBezTo>
                <a:cubicBezTo>
                  <a:pt x="953467" y="1236867"/>
                  <a:pt x="959507" y="1236308"/>
                  <a:pt x="965548" y="1235749"/>
                </a:cubicBezTo>
                <a:cubicBezTo>
                  <a:pt x="976845" y="1234742"/>
                  <a:pt x="989820" y="1235413"/>
                  <a:pt x="999887" y="1229932"/>
                </a:cubicBezTo>
                <a:cubicBezTo>
                  <a:pt x="1004137" y="1237427"/>
                  <a:pt x="1019126" y="1238545"/>
                  <a:pt x="1025054" y="1237762"/>
                </a:cubicBezTo>
                <a:cubicBezTo>
                  <a:pt x="1035569" y="1236308"/>
                  <a:pt x="1046195" y="1234407"/>
                  <a:pt x="1056597" y="1232617"/>
                </a:cubicBezTo>
                <a:cubicBezTo>
                  <a:pt x="1078633" y="1228814"/>
                  <a:pt x="1100444" y="1224340"/>
                  <a:pt x="1122703" y="1221991"/>
                </a:cubicBezTo>
                <a:cubicBezTo>
                  <a:pt x="1134672" y="1217516"/>
                  <a:pt x="1147647" y="1216845"/>
                  <a:pt x="1160175" y="1215168"/>
                </a:cubicBezTo>
                <a:cubicBezTo>
                  <a:pt x="1172255" y="1213602"/>
                  <a:pt x="1184112" y="1211141"/>
                  <a:pt x="1196192" y="1209798"/>
                </a:cubicBezTo>
                <a:cubicBezTo>
                  <a:pt x="1206706" y="1208680"/>
                  <a:pt x="1216885" y="1208680"/>
                  <a:pt x="1227176" y="1207450"/>
                </a:cubicBezTo>
                <a:cubicBezTo>
                  <a:pt x="1229525" y="1214832"/>
                  <a:pt x="1231091" y="1222438"/>
                  <a:pt x="1233216" y="1229709"/>
                </a:cubicBezTo>
                <a:cubicBezTo>
                  <a:pt x="1235789" y="1238545"/>
                  <a:pt x="1235900" y="1252751"/>
                  <a:pt x="1243954" y="1259686"/>
                </a:cubicBezTo>
                <a:cubicBezTo>
                  <a:pt x="1243954" y="1259686"/>
                  <a:pt x="1243954" y="1259686"/>
                  <a:pt x="1243954" y="1259686"/>
                </a:cubicBezTo>
                <a:cubicBezTo>
                  <a:pt x="1244513" y="1263824"/>
                  <a:pt x="1244513" y="1269193"/>
                  <a:pt x="1251113" y="1270759"/>
                </a:cubicBezTo>
                <a:cubicBezTo>
                  <a:pt x="1251113" y="1270759"/>
                  <a:pt x="1251113" y="1270759"/>
                  <a:pt x="1251113" y="1270759"/>
                </a:cubicBezTo>
                <a:cubicBezTo>
                  <a:pt x="1261963" y="1276576"/>
                  <a:pt x="1271135" y="1278701"/>
                  <a:pt x="1285564" y="1278589"/>
                </a:cubicBezTo>
                <a:cubicBezTo>
                  <a:pt x="1301224" y="1278589"/>
                  <a:pt x="1315205" y="1279372"/>
                  <a:pt x="1330306" y="1273779"/>
                </a:cubicBezTo>
                <a:lnTo>
                  <a:pt x="1330306" y="1273779"/>
                </a:lnTo>
                <a:cubicBezTo>
                  <a:pt x="1330306" y="1273779"/>
                  <a:pt x="1330306" y="1273779"/>
                  <a:pt x="1330306" y="1273779"/>
                </a:cubicBezTo>
                <a:cubicBezTo>
                  <a:pt x="1345071" y="1263936"/>
                  <a:pt x="1331536" y="1249954"/>
                  <a:pt x="1329858" y="1239328"/>
                </a:cubicBezTo>
                <a:cubicBezTo>
                  <a:pt x="1328628" y="1232169"/>
                  <a:pt x="1325384" y="1223780"/>
                  <a:pt x="1326503" y="1216398"/>
                </a:cubicBezTo>
                <a:cubicBezTo>
                  <a:pt x="1326503" y="1216622"/>
                  <a:pt x="1326391" y="1216957"/>
                  <a:pt x="1326279" y="1217181"/>
                </a:cubicBezTo>
                <a:cubicBezTo>
                  <a:pt x="1324937" y="1209239"/>
                  <a:pt x="1323594" y="1201186"/>
                  <a:pt x="1322364" y="1193244"/>
                </a:cubicBezTo>
                <a:cubicBezTo>
                  <a:pt x="1326838" y="1193020"/>
                  <a:pt x="1331312" y="1192349"/>
                  <a:pt x="1335451" y="1189217"/>
                </a:cubicBezTo>
                <a:cubicBezTo>
                  <a:pt x="1338807" y="1186756"/>
                  <a:pt x="1341939" y="1183289"/>
                  <a:pt x="1345854" y="1182170"/>
                </a:cubicBezTo>
                <a:cubicBezTo>
                  <a:pt x="1350440" y="1180828"/>
                  <a:pt x="1354131" y="1183513"/>
                  <a:pt x="1358381" y="1180493"/>
                </a:cubicBezTo>
                <a:cubicBezTo>
                  <a:pt x="1362967" y="1177137"/>
                  <a:pt x="1366323" y="1173446"/>
                  <a:pt x="1371692" y="1171320"/>
                </a:cubicBezTo>
                <a:cubicBezTo>
                  <a:pt x="1377285" y="1169195"/>
                  <a:pt x="1384220" y="1169755"/>
                  <a:pt x="1388918" y="1165392"/>
                </a:cubicBezTo>
                <a:lnTo>
                  <a:pt x="1388918" y="1165392"/>
                </a:lnTo>
                <a:cubicBezTo>
                  <a:pt x="1393280" y="1159240"/>
                  <a:pt x="1393168" y="1151075"/>
                  <a:pt x="1392833" y="1142797"/>
                </a:cubicBezTo>
                <a:cubicBezTo>
                  <a:pt x="1394175" y="1139218"/>
                  <a:pt x="1392833" y="1128368"/>
                  <a:pt x="1392944" y="1124118"/>
                </a:cubicBezTo>
                <a:close/>
                <a:moveTo>
                  <a:pt x="714546" y="851304"/>
                </a:moveTo>
                <a:cubicBezTo>
                  <a:pt x="697655" y="851080"/>
                  <a:pt x="681772" y="856673"/>
                  <a:pt x="665329" y="859917"/>
                </a:cubicBezTo>
                <a:cubicBezTo>
                  <a:pt x="656493" y="861595"/>
                  <a:pt x="647545" y="862937"/>
                  <a:pt x="638596" y="863496"/>
                </a:cubicBezTo>
                <a:cubicBezTo>
                  <a:pt x="634569" y="863720"/>
                  <a:pt x="630095" y="863049"/>
                  <a:pt x="626516" y="863384"/>
                </a:cubicBezTo>
                <a:cubicBezTo>
                  <a:pt x="622377" y="863608"/>
                  <a:pt x="617903" y="864838"/>
                  <a:pt x="613653" y="865174"/>
                </a:cubicBezTo>
                <a:cubicBezTo>
                  <a:pt x="613653" y="866069"/>
                  <a:pt x="601460" y="869201"/>
                  <a:pt x="599223" y="869424"/>
                </a:cubicBezTo>
                <a:cubicBezTo>
                  <a:pt x="593183" y="870096"/>
                  <a:pt x="587031" y="870543"/>
                  <a:pt x="580879" y="871102"/>
                </a:cubicBezTo>
                <a:cubicBezTo>
                  <a:pt x="569470" y="871997"/>
                  <a:pt x="556383" y="871102"/>
                  <a:pt x="546092" y="876695"/>
                </a:cubicBezTo>
                <a:cubicBezTo>
                  <a:pt x="542066" y="868530"/>
                  <a:pt x="526965" y="867076"/>
                  <a:pt x="520925" y="867859"/>
                </a:cubicBezTo>
                <a:cubicBezTo>
                  <a:pt x="510299" y="869313"/>
                  <a:pt x="499561" y="871102"/>
                  <a:pt x="488935" y="872892"/>
                </a:cubicBezTo>
                <a:cubicBezTo>
                  <a:pt x="466675" y="876583"/>
                  <a:pt x="444528" y="881057"/>
                  <a:pt x="421934" y="883183"/>
                </a:cubicBezTo>
                <a:cubicBezTo>
                  <a:pt x="409741" y="887881"/>
                  <a:pt x="396654" y="888328"/>
                  <a:pt x="384015" y="889894"/>
                </a:cubicBezTo>
                <a:cubicBezTo>
                  <a:pt x="371823" y="891348"/>
                  <a:pt x="359742" y="893809"/>
                  <a:pt x="347550" y="895039"/>
                </a:cubicBezTo>
                <a:cubicBezTo>
                  <a:pt x="335022" y="896270"/>
                  <a:pt x="322830" y="895599"/>
                  <a:pt x="310526" y="897836"/>
                </a:cubicBezTo>
                <a:cubicBezTo>
                  <a:pt x="306723" y="898507"/>
                  <a:pt x="302808" y="898954"/>
                  <a:pt x="298893" y="899402"/>
                </a:cubicBezTo>
                <a:cubicBezTo>
                  <a:pt x="295202" y="871997"/>
                  <a:pt x="291623" y="844593"/>
                  <a:pt x="287932" y="817076"/>
                </a:cubicBezTo>
                <a:cubicBezTo>
                  <a:pt x="285806" y="813273"/>
                  <a:pt x="283346" y="809806"/>
                  <a:pt x="279878" y="806898"/>
                </a:cubicBezTo>
                <a:cubicBezTo>
                  <a:pt x="277753" y="806562"/>
                  <a:pt x="275292" y="806450"/>
                  <a:pt x="272943" y="806450"/>
                </a:cubicBezTo>
                <a:cubicBezTo>
                  <a:pt x="272943" y="806227"/>
                  <a:pt x="272943" y="805891"/>
                  <a:pt x="272831" y="805667"/>
                </a:cubicBezTo>
                <a:cubicBezTo>
                  <a:pt x="268469" y="778598"/>
                  <a:pt x="267127" y="751530"/>
                  <a:pt x="263883" y="724461"/>
                </a:cubicBezTo>
                <a:cubicBezTo>
                  <a:pt x="278312" y="714282"/>
                  <a:pt x="264890" y="699629"/>
                  <a:pt x="263100" y="688555"/>
                </a:cubicBezTo>
                <a:cubicBezTo>
                  <a:pt x="261869" y="681061"/>
                  <a:pt x="258514" y="672337"/>
                  <a:pt x="259520" y="664619"/>
                </a:cubicBezTo>
                <a:cubicBezTo>
                  <a:pt x="259520" y="664842"/>
                  <a:pt x="259409" y="665178"/>
                  <a:pt x="259297" y="665401"/>
                </a:cubicBezTo>
                <a:cubicBezTo>
                  <a:pt x="259073" y="664283"/>
                  <a:pt x="258961" y="663164"/>
                  <a:pt x="258738" y="662046"/>
                </a:cubicBezTo>
                <a:cubicBezTo>
                  <a:pt x="263547" y="661710"/>
                  <a:pt x="268357" y="661375"/>
                  <a:pt x="273167" y="660927"/>
                </a:cubicBezTo>
                <a:cubicBezTo>
                  <a:pt x="291064" y="659249"/>
                  <a:pt x="309072" y="657572"/>
                  <a:pt x="326969" y="655894"/>
                </a:cubicBezTo>
                <a:cubicBezTo>
                  <a:pt x="335917" y="654999"/>
                  <a:pt x="344866" y="654216"/>
                  <a:pt x="353926" y="653321"/>
                </a:cubicBezTo>
                <a:cubicBezTo>
                  <a:pt x="361308" y="652650"/>
                  <a:pt x="370704" y="654104"/>
                  <a:pt x="376744" y="647952"/>
                </a:cubicBezTo>
                <a:cubicBezTo>
                  <a:pt x="377863" y="649742"/>
                  <a:pt x="393187" y="646610"/>
                  <a:pt x="394753" y="646274"/>
                </a:cubicBezTo>
                <a:cubicBezTo>
                  <a:pt x="400905" y="644932"/>
                  <a:pt x="406945" y="643142"/>
                  <a:pt x="413209" y="642136"/>
                </a:cubicBezTo>
                <a:cubicBezTo>
                  <a:pt x="427974" y="639899"/>
                  <a:pt x="442739" y="637885"/>
                  <a:pt x="457503" y="635424"/>
                </a:cubicBezTo>
                <a:cubicBezTo>
                  <a:pt x="471933" y="632964"/>
                  <a:pt x="486138" y="630391"/>
                  <a:pt x="500679" y="629049"/>
                </a:cubicBezTo>
                <a:cubicBezTo>
                  <a:pt x="508062" y="628378"/>
                  <a:pt x="515444" y="627706"/>
                  <a:pt x="522827" y="627035"/>
                </a:cubicBezTo>
                <a:cubicBezTo>
                  <a:pt x="530433" y="626252"/>
                  <a:pt x="536920" y="622897"/>
                  <a:pt x="544303" y="621554"/>
                </a:cubicBezTo>
                <a:cubicBezTo>
                  <a:pt x="544303" y="621554"/>
                  <a:pt x="544303" y="621554"/>
                  <a:pt x="544303" y="621554"/>
                </a:cubicBezTo>
                <a:cubicBezTo>
                  <a:pt x="572043" y="618982"/>
                  <a:pt x="601237" y="619541"/>
                  <a:pt x="628417" y="613389"/>
                </a:cubicBezTo>
                <a:cubicBezTo>
                  <a:pt x="654703" y="607461"/>
                  <a:pt x="681660" y="606342"/>
                  <a:pt x="707834" y="599295"/>
                </a:cubicBezTo>
                <a:lnTo>
                  <a:pt x="707834" y="599295"/>
                </a:lnTo>
                <a:cubicBezTo>
                  <a:pt x="723941" y="599295"/>
                  <a:pt x="739042" y="593367"/>
                  <a:pt x="754590" y="589900"/>
                </a:cubicBezTo>
                <a:cubicBezTo>
                  <a:pt x="762979" y="587998"/>
                  <a:pt x="771480" y="586656"/>
                  <a:pt x="780092" y="585873"/>
                </a:cubicBezTo>
                <a:cubicBezTo>
                  <a:pt x="784007" y="585537"/>
                  <a:pt x="788146" y="586096"/>
                  <a:pt x="791613" y="585873"/>
                </a:cubicBezTo>
                <a:cubicBezTo>
                  <a:pt x="795528" y="585537"/>
                  <a:pt x="799779" y="584307"/>
                  <a:pt x="803806" y="583859"/>
                </a:cubicBezTo>
                <a:cubicBezTo>
                  <a:pt x="803694" y="582965"/>
                  <a:pt x="815327" y="579609"/>
                  <a:pt x="817452" y="579385"/>
                </a:cubicBezTo>
                <a:cubicBezTo>
                  <a:pt x="823268" y="578602"/>
                  <a:pt x="829085" y="578043"/>
                  <a:pt x="834901" y="577484"/>
                </a:cubicBezTo>
                <a:cubicBezTo>
                  <a:pt x="845751" y="576477"/>
                  <a:pt x="858279" y="577036"/>
                  <a:pt x="867898" y="571220"/>
                </a:cubicBezTo>
                <a:cubicBezTo>
                  <a:pt x="871925" y="579273"/>
                  <a:pt x="886466" y="580504"/>
                  <a:pt x="892171" y="579609"/>
                </a:cubicBezTo>
                <a:cubicBezTo>
                  <a:pt x="902238" y="577931"/>
                  <a:pt x="912417" y="575918"/>
                  <a:pt x="922595" y="574016"/>
                </a:cubicBezTo>
                <a:cubicBezTo>
                  <a:pt x="943736" y="569878"/>
                  <a:pt x="964765" y="565068"/>
                  <a:pt x="986241" y="562607"/>
                </a:cubicBezTo>
                <a:cubicBezTo>
                  <a:pt x="997762" y="557685"/>
                  <a:pt x="1010178" y="557014"/>
                  <a:pt x="1022258" y="555225"/>
                </a:cubicBezTo>
                <a:cubicBezTo>
                  <a:pt x="1033891" y="553547"/>
                  <a:pt x="1045300" y="550862"/>
                  <a:pt x="1056933" y="549520"/>
                </a:cubicBezTo>
                <a:cubicBezTo>
                  <a:pt x="1068901" y="548066"/>
                  <a:pt x="1080422" y="548513"/>
                  <a:pt x="1092279" y="546164"/>
                </a:cubicBezTo>
                <a:cubicBezTo>
                  <a:pt x="1103912" y="543815"/>
                  <a:pt x="1115768" y="542473"/>
                  <a:pt x="1127625" y="541355"/>
                </a:cubicBezTo>
                <a:cubicBezTo>
                  <a:pt x="1127849" y="543032"/>
                  <a:pt x="1128072" y="544710"/>
                  <a:pt x="1128184" y="546500"/>
                </a:cubicBezTo>
                <a:cubicBezTo>
                  <a:pt x="1130086" y="566298"/>
                  <a:pt x="1134001" y="585425"/>
                  <a:pt x="1135567" y="605336"/>
                </a:cubicBezTo>
                <a:cubicBezTo>
                  <a:pt x="1136909" y="622002"/>
                  <a:pt x="1140712" y="638333"/>
                  <a:pt x="1142166" y="654999"/>
                </a:cubicBezTo>
                <a:cubicBezTo>
                  <a:pt x="1142837" y="662829"/>
                  <a:pt x="1145634" y="669988"/>
                  <a:pt x="1146976" y="677706"/>
                </a:cubicBezTo>
                <a:cubicBezTo>
                  <a:pt x="1148542" y="687437"/>
                  <a:pt x="1148318" y="697616"/>
                  <a:pt x="1148989" y="707459"/>
                </a:cubicBezTo>
                <a:cubicBezTo>
                  <a:pt x="1149549" y="716072"/>
                  <a:pt x="1149772" y="724796"/>
                  <a:pt x="1150667" y="733409"/>
                </a:cubicBezTo>
                <a:cubicBezTo>
                  <a:pt x="1151674" y="741910"/>
                  <a:pt x="1154806" y="749964"/>
                  <a:pt x="1155589" y="758465"/>
                </a:cubicBezTo>
                <a:cubicBezTo>
                  <a:pt x="1156819" y="771775"/>
                  <a:pt x="1157155" y="785198"/>
                  <a:pt x="1158161" y="798509"/>
                </a:cubicBezTo>
                <a:cubicBezTo>
                  <a:pt x="1143844" y="799515"/>
                  <a:pt x="1129527" y="800634"/>
                  <a:pt x="1115209" y="801641"/>
                </a:cubicBezTo>
                <a:cubicBezTo>
                  <a:pt x="1105813" y="802312"/>
                  <a:pt x="1096418" y="802983"/>
                  <a:pt x="1086910" y="803766"/>
                </a:cubicBezTo>
                <a:cubicBezTo>
                  <a:pt x="1079192" y="804325"/>
                  <a:pt x="1069349" y="802759"/>
                  <a:pt x="1062861" y="808799"/>
                </a:cubicBezTo>
                <a:cubicBezTo>
                  <a:pt x="1061743" y="807010"/>
                  <a:pt x="1045635" y="809806"/>
                  <a:pt x="1043958" y="810142"/>
                </a:cubicBezTo>
                <a:cubicBezTo>
                  <a:pt x="1037470" y="811372"/>
                  <a:pt x="1031094" y="813050"/>
                  <a:pt x="1024495" y="813945"/>
                </a:cubicBezTo>
                <a:cubicBezTo>
                  <a:pt x="1008947" y="815958"/>
                  <a:pt x="993399" y="817636"/>
                  <a:pt x="977963" y="819873"/>
                </a:cubicBezTo>
                <a:cubicBezTo>
                  <a:pt x="962751" y="821998"/>
                  <a:pt x="947874" y="824347"/>
                  <a:pt x="932550" y="825466"/>
                </a:cubicBezTo>
                <a:cubicBezTo>
                  <a:pt x="924832" y="826025"/>
                  <a:pt x="917003" y="826584"/>
                  <a:pt x="909285" y="827143"/>
                </a:cubicBezTo>
                <a:cubicBezTo>
                  <a:pt x="901231" y="827703"/>
                  <a:pt x="894408" y="831058"/>
                  <a:pt x="886578" y="832177"/>
                </a:cubicBezTo>
                <a:lnTo>
                  <a:pt x="886578" y="832177"/>
                </a:lnTo>
                <a:cubicBezTo>
                  <a:pt x="857496" y="834302"/>
                  <a:pt x="826960" y="833184"/>
                  <a:pt x="798325" y="838776"/>
                </a:cubicBezTo>
                <a:cubicBezTo>
                  <a:pt x="770585" y="844257"/>
                  <a:pt x="742397" y="844928"/>
                  <a:pt x="714769" y="851528"/>
                </a:cubicBezTo>
                <a:cubicBezTo>
                  <a:pt x="714769" y="851528"/>
                  <a:pt x="714769" y="851528"/>
                  <a:pt x="714769" y="851528"/>
                </a:cubicBezTo>
                <a:close/>
                <a:moveTo>
                  <a:pt x="232675" y="295833"/>
                </a:moveTo>
                <a:cubicBezTo>
                  <a:pt x="248335" y="294379"/>
                  <a:pt x="264107" y="291695"/>
                  <a:pt x="279766" y="291471"/>
                </a:cubicBezTo>
                <a:cubicBezTo>
                  <a:pt x="287372" y="291359"/>
                  <a:pt x="294643" y="288898"/>
                  <a:pt x="302249" y="288004"/>
                </a:cubicBezTo>
                <a:cubicBezTo>
                  <a:pt x="310526" y="287109"/>
                  <a:pt x="321488" y="288787"/>
                  <a:pt x="328647" y="282746"/>
                </a:cubicBezTo>
                <a:lnTo>
                  <a:pt x="328647" y="282746"/>
                </a:lnTo>
                <a:cubicBezTo>
                  <a:pt x="344195" y="285767"/>
                  <a:pt x="361644" y="279503"/>
                  <a:pt x="377080" y="278272"/>
                </a:cubicBezTo>
                <a:cubicBezTo>
                  <a:pt x="394082" y="276930"/>
                  <a:pt x="410748" y="273574"/>
                  <a:pt x="427750" y="272232"/>
                </a:cubicBezTo>
                <a:cubicBezTo>
                  <a:pt x="436251" y="271561"/>
                  <a:pt x="444752" y="270778"/>
                  <a:pt x="453253" y="270107"/>
                </a:cubicBezTo>
                <a:cubicBezTo>
                  <a:pt x="461195" y="269436"/>
                  <a:pt x="469584" y="266975"/>
                  <a:pt x="477525" y="268653"/>
                </a:cubicBezTo>
                <a:cubicBezTo>
                  <a:pt x="485467" y="270219"/>
                  <a:pt x="490948" y="270666"/>
                  <a:pt x="498890" y="268988"/>
                </a:cubicBezTo>
                <a:cubicBezTo>
                  <a:pt x="506608" y="267311"/>
                  <a:pt x="513207" y="268429"/>
                  <a:pt x="521149" y="268988"/>
                </a:cubicBezTo>
                <a:cubicBezTo>
                  <a:pt x="537144" y="270107"/>
                  <a:pt x="552915" y="264962"/>
                  <a:pt x="568911" y="264962"/>
                </a:cubicBezTo>
                <a:cubicBezTo>
                  <a:pt x="585018" y="264962"/>
                  <a:pt x="601460" y="255901"/>
                  <a:pt x="617456" y="252769"/>
                </a:cubicBezTo>
                <a:cubicBezTo>
                  <a:pt x="634122" y="249526"/>
                  <a:pt x="651236" y="247289"/>
                  <a:pt x="668238" y="246841"/>
                </a:cubicBezTo>
                <a:cubicBezTo>
                  <a:pt x="676403" y="246617"/>
                  <a:pt x="683897" y="245946"/>
                  <a:pt x="691839" y="243709"/>
                </a:cubicBezTo>
                <a:cubicBezTo>
                  <a:pt x="697991" y="241919"/>
                  <a:pt x="710966" y="242702"/>
                  <a:pt x="713763" y="235208"/>
                </a:cubicBezTo>
                <a:cubicBezTo>
                  <a:pt x="718349" y="242814"/>
                  <a:pt x="728415" y="239011"/>
                  <a:pt x="734232" y="238676"/>
                </a:cubicBezTo>
                <a:cubicBezTo>
                  <a:pt x="742621" y="238228"/>
                  <a:pt x="750898" y="238228"/>
                  <a:pt x="759287" y="237893"/>
                </a:cubicBezTo>
                <a:cubicBezTo>
                  <a:pt x="775283" y="237110"/>
                  <a:pt x="790942" y="234202"/>
                  <a:pt x="806714" y="231741"/>
                </a:cubicBezTo>
                <a:cubicBezTo>
                  <a:pt x="822485" y="229280"/>
                  <a:pt x="838257" y="228161"/>
                  <a:pt x="854252" y="228273"/>
                </a:cubicBezTo>
                <a:cubicBezTo>
                  <a:pt x="862753" y="228273"/>
                  <a:pt x="870695" y="226931"/>
                  <a:pt x="878860" y="224470"/>
                </a:cubicBezTo>
                <a:cubicBezTo>
                  <a:pt x="884453" y="222792"/>
                  <a:pt x="898546" y="221450"/>
                  <a:pt x="900224" y="214180"/>
                </a:cubicBezTo>
                <a:cubicBezTo>
                  <a:pt x="901678" y="214739"/>
                  <a:pt x="902797" y="214515"/>
                  <a:pt x="903580" y="213508"/>
                </a:cubicBezTo>
                <a:cubicBezTo>
                  <a:pt x="903580" y="213508"/>
                  <a:pt x="903580" y="213508"/>
                  <a:pt x="903580" y="213508"/>
                </a:cubicBezTo>
                <a:cubicBezTo>
                  <a:pt x="913200" y="215522"/>
                  <a:pt x="923602" y="212837"/>
                  <a:pt x="932998" y="211495"/>
                </a:cubicBezTo>
                <a:cubicBezTo>
                  <a:pt x="932998" y="211495"/>
                  <a:pt x="932998" y="211495"/>
                  <a:pt x="932998" y="211495"/>
                </a:cubicBezTo>
                <a:cubicBezTo>
                  <a:pt x="936130" y="210712"/>
                  <a:pt x="942394" y="210936"/>
                  <a:pt x="945078" y="208587"/>
                </a:cubicBezTo>
                <a:cubicBezTo>
                  <a:pt x="945078" y="208587"/>
                  <a:pt x="945078" y="208587"/>
                  <a:pt x="945078" y="208587"/>
                </a:cubicBezTo>
                <a:cubicBezTo>
                  <a:pt x="948210" y="208139"/>
                  <a:pt x="951342" y="207804"/>
                  <a:pt x="954474" y="207468"/>
                </a:cubicBezTo>
                <a:cubicBezTo>
                  <a:pt x="954474" y="207468"/>
                  <a:pt x="954474" y="207468"/>
                  <a:pt x="954474" y="207468"/>
                </a:cubicBezTo>
                <a:cubicBezTo>
                  <a:pt x="959060" y="209817"/>
                  <a:pt x="969351" y="206685"/>
                  <a:pt x="974160" y="206462"/>
                </a:cubicBezTo>
                <a:cubicBezTo>
                  <a:pt x="974160" y="205343"/>
                  <a:pt x="974160" y="204336"/>
                  <a:pt x="974160" y="203218"/>
                </a:cubicBezTo>
                <a:lnTo>
                  <a:pt x="974160" y="203218"/>
                </a:lnTo>
                <a:cubicBezTo>
                  <a:pt x="998321" y="202994"/>
                  <a:pt x="1022370" y="199862"/>
                  <a:pt x="1046418" y="198072"/>
                </a:cubicBezTo>
                <a:cubicBezTo>
                  <a:pt x="1059170" y="197066"/>
                  <a:pt x="1071921" y="196506"/>
                  <a:pt x="1084785" y="195835"/>
                </a:cubicBezTo>
                <a:cubicBezTo>
                  <a:pt x="1086798" y="210712"/>
                  <a:pt x="1089259" y="225365"/>
                  <a:pt x="1090489" y="240354"/>
                </a:cubicBezTo>
                <a:cubicBezTo>
                  <a:pt x="1091832" y="257020"/>
                  <a:pt x="1095635" y="273351"/>
                  <a:pt x="1097089" y="290017"/>
                </a:cubicBezTo>
                <a:cubicBezTo>
                  <a:pt x="1097760" y="297847"/>
                  <a:pt x="1100556" y="305006"/>
                  <a:pt x="1101898" y="312724"/>
                </a:cubicBezTo>
                <a:cubicBezTo>
                  <a:pt x="1103464" y="322455"/>
                  <a:pt x="1103241" y="332634"/>
                  <a:pt x="1103912" y="342477"/>
                </a:cubicBezTo>
                <a:cubicBezTo>
                  <a:pt x="1104471" y="351090"/>
                  <a:pt x="1104695" y="359814"/>
                  <a:pt x="1105590" y="368427"/>
                </a:cubicBezTo>
                <a:cubicBezTo>
                  <a:pt x="1105925" y="371671"/>
                  <a:pt x="1106708" y="374915"/>
                  <a:pt x="1107491" y="378159"/>
                </a:cubicBezTo>
                <a:cubicBezTo>
                  <a:pt x="1105925" y="380508"/>
                  <a:pt x="1105366" y="383528"/>
                  <a:pt x="1106373" y="387219"/>
                </a:cubicBezTo>
                <a:cubicBezTo>
                  <a:pt x="1106820" y="389008"/>
                  <a:pt x="1106373" y="390351"/>
                  <a:pt x="1105254" y="391357"/>
                </a:cubicBezTo>
                <a:cubicBezTo>
                  <a:pt x="1106596" y="398404"/>
                  <a:pt x="1107939" y="405563"/>
                  <a:pt x="1109169" y="412610"/>
                </a:cubicBezTo>
                <a:cubicBezTo>
                  <a:pt x="1096753" y="415071"/>
                  <a:pt x="1101675" y="435093"/>
                  <a:pt x="1105478" y="446054"/>
                </a:cubicBezTo>
                <a:cubicBezTo>
                  <a:pt x="1096194" y="446949"/>
                  <a:pt x="1087022" y="447844"/>
                  <a:pt x="1077738" y="448627"/>
                </a:cubicBezTo>
                <a:cubicBezTo>
                  <a:pt x="1062526" y="449969"/>
                  <a:pt x="1047984" y="454667"/>
                  <a:pt x="1032884" y="456457"/>
                </a:cubicBezTo>
                <a:cubicBezTo>
                  <a:pt x="1018567" y="458135"/>
                  <a:pt x="1004137" y="461043"/>
                  <a:pt x="989596" y="461602"/>
                </a:cubicBezTo>
                <a:cubicBezTo>
                  <a:pt x="982549" y="461826"/>
                  <a:pt x="975950" y="464510"/>
                  <a:pt x="969015" y="465405"/>
                </a:cubicBezTo>
                <a:cubicBezTo>
                  <a:pt x="961409" y="466524"/>
                  <a:pt x="951230" y="464958"/>
                  <a:pt x="944854" y="471110"/>
                </a:cubicBezTo>
                <a:lnTo>
                  <a:pt x="944854" y="471110"/>
                </a:lnTo>
                <a:cubicBezTo>
                  <a:pt x="930537" y="468313"/>
                  <a:pt x="914542" y="474913"/>
                  <a:pt x="900448" y="476367"/>
                </a:cubicBezTo>
                <a:cubicBezTo>
                  <a:pt x="884788" y="477933"/>
                  <a:pt x="869576" y="481512"/>
                  <a:pt x="853916" y="483190"/>
                </a:cubicBezTo>
                <a:cubicBezTo>
                  <a:pt x="846087" y="483973"/>
                  <a:pt x="838257" y="484868"/>
                  <a:pt x="830427" y="485763"/>
                </a:cubicBezTo>
                <a:cubicBezTo>
                  <a:pt x="823156" y="486546"/>
                  <a:pt x="815550" y="489118"/>
                  <a:pt x="808168" y="487664"/>
                </a:cubicBezTo>
                <a:cubicBezTo>
                  <a:pt x="800897" y="486210"/>
                  <a:pt x="795752" y="485875"/>
                  <a:pt x="788481" y="487664"/>
                </a:cubicBezTo>
                <a:cubicBezTo>
                  <a:pt x="781435" y="489454"/>
                  <a:pt x="775283" y="488447"/>
                  <a:pt x="768012" y="488000"/>
                </a:cubicBezTo>
                <a:cubicBezTo>
                  <a:pt x="753247" y="487105"/>
                  <a:pt x="738818" y="492586"/>
                  <a:pt x="724165" y="492810"/>
                </a:cubicBezTo>
                <a:cubicBezTo>
                  <a:pt x="709288" y="493033"/>
                  <a:pt x="694412" y="502429"/>
                  <a:pt x="679759" y="505785"/>
                </a:cubicBezTo>
                <a:cubicBezTo>
                  <a:pt x="664435" y="509364"/>
                  <a:pt x="648775" y="511825"/>
                  <a:pt x="633115" y="512608"/>
                </a:cubicBezTo>
                <a:cubicBezTo>
                  <a:pt x="625621" y="512944"/>
                  <a:pt x="618686" y="513726"/>
                  <a:pt x="611527" y="516075"/>
                </a:cubicBezTo>
                <a:cubicBezTo>
                  <a:pt x="605935" y="517977"/>
                  <a:pt x="593966" y="517418"/>
                  <a:pt x="591505" y="524912"/>
                </a:cubicBezTo>
                <a:cubicBezTo>
                  <a:pt x="587031" y="517418"/>
                  <a:pt x="577971" y="521444"/>
                  <a:pt x="572602" y="521780"/>
                </a:cubicBezTo>
                <a:cubicBezTo>
                  <a:pt x="564884" y="522339"/>
                  <a:pt x="557278" y="522451"/>
                  <a:pt x="549560" y="523010"/>
                </a:cubicBezTo>
                <a:cubicBezTo>
                  <a:pt x="534795" y="524017"/>
                  <a:pt x="520478" y="527149"/>
                  <a:pt x="505936" y="529834"/>
                </a:cubicBezTo>
                <a:cubicBezTo>
                  <a:pt x="491395" y="532518"/>
                  <a:pt x="476966" y="533972"/>
                  <a:pt x="462201" y="534084"/>
                </a:cubicBezTo>
                <a:cubicBezTo>
                  <a:pt x="454371" y="534084"/>
                  <a:pt x="446989" y="535650"/>
                  <a:pt x="439607" y="538223"/>
                </a:cubicBezTo>
                <a:cubicBezTo>
                  <a:pt x="434461" y="540012"/>
                  <a:pt x="421598" y="541578"/>
                  <a:pt x="420256" y="548849"/>
                </a:cubicBezTo>
                <a:cubicBezTo>
                  <a:pt x="418913" y="548290"/>
                  <a:pt x="417907" y="548625"/>
                  <a:pt x="417236" y="549632"/>
                </a:cubicBezTo>
                <a:cubicBezTo>
                  <a:pt x="417236" y="549632"/>
                  <a:pt x="417236" y="549632"/>
                  <a:pt x="417236" y="549632"/>
                </a:cubicBezTo>
                <a:cubicBezTo>
                  <a:pt x="408399" y="547842"/>
                  <a:pt x="398780" y="550639"/>
                  <a:pt x="390167" y="552093"/>
                </a:cubicBezTo>
                <a:lnTo>
                  <a:pt x="390167" y="552093"/>
                </a:lnTo>
                <a:cubicBezTo>
                  <a:pt x="387259" y="552876"/>
                  <a:pt x="381554" y="552764"/>
                  <a:pt x="379093" y="555225"/>
                </a:cubicBezTo>
                <a:cubicBezTo>
                  <a:pt x="379093" y="555225"/>
                  <a:pt x="379093" y="555225"/>
                  <a:pt x="379093" y="555225"/>
                </a:cubicBezTo>
                <a:cubicBezTo>
                  <a:pt x="376185" y="555672"/>
                  <a:pt x="373389" y="556119"/>
                  <a:pt x="370480" y="556567"/>
                </a:cubicBezTo>
                <a:cubicBezTo>
                  <a:pt x="370480" y="556567"/>
                  <a:pt x="370480" y="556567"/>
                  <a:pt x="370480" y="556567"/>
                </a:cubicBezTo>
                <a:cubicBezTo>
                  <a:pt x="366118" y="554330"/>
                  <a:pt x="356722" y="557574"/>
                  <a:pt x="352360" y="557909"/>
                </a:cubicBezTo>
                <a:cubicBezTo>
                  <a:pt x="352360" y="559028"/>
                  <a:pt x="352360" y="560034"/>
                  <a:pt x="352472" y="561153"/>
                </a:cubicBezTo>
                <a:cubicBezTo>
                  <a:pt x="352472" y="561153"/>
                  <a:pt x="352472" y="561153"/>
                  <a:pt x="352472" y="561153"/>
                </a:cubicBezTo>
                <a:cubicBezTo>
                  <a:pt x="330213" y="561824"/>
                  <a:pt x="308177" y="565292"/>
                  <a:pt x="286142" y="567529"/>
                </a:cubicBezTo>
                <a:cubicBezTo>
                  <a:pt x="272384" y="568871"/>
                  <a:pt x="258514" y="569766"/>
                  <a:pt x="244644" y="570884"/>
                </a:cubicBezTo>
                <a:cubicBezTo>
                  <a:pt x="244644" y="565515"/>
                  <a:pt x="244532" y="560370"/>
                  <a:pt x="242407" y="554665"/>
                </a:cubicBezTo>
                <a:cubicBezTo>
                  <a:pt x="238156" y="543144"/>
                  <a:pt x="238044" y="530728"/>
                  <a:pt x="236031" y="518872"/>
                </a:cubicBezTo>
                <a:cubicBezTo>
                  <a:pt x="234801" y="511489"/>
                  <a:pt x="238492" y="505002"/>
                  <a:pt x="236702" y="497619"/>
                </a:cubicBezTo>
                <a:cubicBezTo>
                  <a:pt x="235584" y="492698"/>
                  <a:pt x="234801" y="487552"/>
                  <a:pt x="234353" y="482631"/>
                </a:cubicBezTo>
                <a:cubicBezTo>
                  <a:pt x="232787" y="468537"/>
                  <a:pt x="229879" y="454779"/>
                  <a:pt x="227642" y="440909"/>
                </a:cubicBezTo>
                <a:cubicBezTo>
                  <a:pt x="222497" y="408919"/>
                  <a:pt x="221602" y="376928"/>
                  <a:pt x="216792" y="344826"/>
                </a:cubicBezTo>
                <a:cubicBezTo>
                  <a:pt x="214443" y="329725"/>
                  <a:pt x="212318" y="314513"/>
                  <a:pt x="210193" y="299413"/>
                </a:cubicBezTo>
                <a:cubicBezTo>
                  <a:pt x="217687" y="298071"/>
                  <a:pt x="225293" y="296728"/>
                  <a:pt x="232899" y="296057"/>
                </a:cubicBezTo>
                <a:close/>
                <a:moveTo>
                  <a:pt x="1170913" y="1122552"/>
                </a:moveTo>
                <a:cubicBezTo>
                  <a:pt x="1156036" y="1124118"/>
                  <a:pt x="1141048" y="1126802"/>
                  <a:pt x="1125947" y="1127250"/>
                </a:cubicBezTo>
                <a:cubicBezTo>
                  <a:pt x="1118677" y="1127473"/>
                  <a:pt x="1111742" y="1129934"/>
                  <a:pt x="1104471" y="1130829"/>
                </a:cubicBezTo>
                <a:cubicBezTo>
                  <a:pt x="1096529" y="1131836"/>
                  <a:pt x="1086015" y="1130493"/>
                  <a:pt x="1079416" y="1136086"/>
                </a:cubicBezTo>
                <a:cubicBezTo>
                  <a:pt x="1079416" y="1136086"/>
                  <a:pt x="1079416" y="1136086"/>
                  <a:pt x="1079416" y="1136086"/>
                </a:cubicBezTo>
                <a:cubicBezTo>
                  <a:pt x="1064539" y="1133514"/>
                  <a:pt x="1047984" y="1139554"/>
                  <a:pt x="1033220" y="1140896"/>
                </a:cubicBezTo>
                <a:cubicBezTo>
                  <a:pt x="1016889" y="1142350"/>
                  <a:pt x="1001117" y="1145706"/>
                  <a:pt x="984898" y="1147272"/>
                </a:cubicBezTo>
                <a:cubicBezTo>
                  <a:pt x="976733" y="1148055"/>
                  <a:pt x="968679" y="1148838"/>
                  <a:pt x="960514" y="1149621"/>
                </a:cubicBezTo>
                <a:cubicBezTo>
                  <a:pt x="952908" y="1150404"/>
                  <a:pt x="944966" y="1152753"/>
                  <a:pt x="937360" y="1151410"/>
                </a:cubicBezTo>
                <a:cubicBezTo>
                  <a:pt x="929754" y="1150068"/>
                  <a:pt x="924497" y="1149733"/>
                  <a:pt x="917003" y="1151410"/>
                </a:cubicBezTo>
                <a:cubicBezTo>
                  <a:pt x="909620" y="1153088"/>
                  <a:pt x="903244" y="1152193"/>
                  <a:pt x="895750" y="1151746"/>
                </a:cubicBezTo>
                <a:cubicBezTo>
                  <a:pt x="880426" y="1150963"/>
                  <a:pt x="865438" y="1155996"/>
                  <a:pt x="850113" y="1156220"/>
                </a:cubicBezTo>
                <a:cubicBezTo>
                  <a:pt x="834677" y="1156444"/>
                  <a:pt x="819130" y="1165057"/>
                  <a:pt x="804029" y="1168300"/>
                </a:cubicBezTo>
                <a:cubicBezTo>
                  <a:pt x="788146" y="1171656"/>
                  <a:pt x="771927" y="1173893"/>
                  <a:pt x="755596" y="1174564"/>
                </a:cubicBezTo>
                <a:cubicBezTo>
                  <a:pt x="747766" y="1174900"/>
                  <a:pt x="740608" y="1175571"/>
                  <a:pt x="733113" y="1177808"/>
                </a:cubicBezTo>
                <a:cubicBezTo>
                  <a:pt x="727297" y="1179598"/>
                  <a:pt x="714881" y="1179038"/>
                  <a:pt x="712308" y="1185973"/>
                </a:cubicBezTo>
                <a:cubicBezTo>
                  <a:pt x="707722" y="1179038"/>
                  <a:pt x="698215" y="1182730"/>
                  <a:pt x="692622" y="1183065"/>
                </a:cubicBezTo>
                <a:cubicBezTo>
                  <a:pt x="684680" y="1183513"/>
                  <a:pt x="676627" y="1183736"/>
                  <a:pt x="668685" y="1184184"/>
                </a:cubicBezTo>
                <a:cubicBezTo>
                  <a:pt x="653361" y="1185079"/>
                  <a:pt x="638484" y="1188099"/>
                  <a:pt x="623384" y="1190559"/>
                </a:cubicBezTo>
                <a:cubicBezTo>
                  <a:pt x="608284" y="1193020"/>
                  <a:pt x="593295" y="1194363"/>
                  <a:pt x="577971" y="1194474"/>
                </a:cubicBezTo>
                <a:cubicBezTo>
                  <a:pt x="569917" y="1194474"/>
                  <a:pt x="562199" y="1195928"/>
                  <a:pt x="554481" y="1198277"/>
                </a:cubicBezTo>
                <a:cubicBezTo>
                  <a:pt x="549112" y="1199955"/>
                  <a:pt x="535690" y="1201409"/>
                  <a:pt x="534348" y="1208121"/>
                </a:cubicBezTo>
                <a:cubicBezTo>
                  <a:pt x="533005" y="1207673"/>
                  <a:pt x="531887" y="1207897"/>
                  <a:pt x="531216" y="1208792"/>
                </a:cubicBezTo>
                <a:cubicBezTo>
                  <a:pt x="531216" y="1208792"/>
                  <a:pt x="531216" y="1208792"/>
                  <a:pt x="531216" y="1208792"/>
                </a:cubicBezTo>
                <a:cubicBezTo>
                  <a:pt x="522044" y="1207114"/>
                  <a:pt x="512088" y="1209687"/>
                  <a:pt x="503140" y="1211029"/>
                </a:cubicBezTo>
                <a:cubicBezTo>
                  <a:pt x="503140" y="1211029"/>
                  <a:pt x="503140" y="1211029"/>
                  <a:pt x="503140" y="1211029"/>
                </a:cubicBezTo>
                <a:cubicBezTo>
                  <a:pt x="500120" y="1211812"/>
                  <a:pt x="494192" y="1211700"/>
                  <a:pt x="491731" y="1213937"/>
                </a:cubicBezTo>
                <a:cubicBezTo>
                  <a:pt x="491731" y="1213937"/>
                  <a:pt x="491731" y="1213937"/>
                  <a:pt x="491731" y="1213937"/>
                </a:cubicBezTo>
                <a:cubicBezTo>
                  <a:pt x="488711" y="1214385"/>
                  <a:pt x="485803" y="1214720"/>
                  <a:pt x="482783" y="1215168"/>
                </a:cubicBezTo>
                <a:cubicBezTo>
                  <a:pt x="482783" y="1215168"/>
                  <a:pt x="482783" y="1215168"/>
                  <a:pt x="482783" y="1215168"/>
                </a:cubicBezTo>
                <a:cubicBezTo>
                  <a:pt x="478308" y="1213042"/>
                  <a:pt x="468465" y="1216062"/>
                  <a:pt x="463991" y="1216398"/>
                </a:cubicBezTo>
                <a:cubicBezTo>
                  <a:pt x="463991" y="1217405"/>
                  <a:pt x="463991" y="1218411"/>
                  <a:pt x="464103" y="1219418"/>
                </a:cubicBezTo>
                <a:cubicBezTo>
                  <a:pt x="464103" y="1219418"/>
                  <a:pt x="464103" y="1219418"/>
                  <a:pt x="464103" y="1219418"/>
                </a:cubicBezTo>
                <a:cubicBezTo>
                  <a:pt x="440949" y="1219977"/>
                  <a:pt x="418130" y="1223333"/>
                  <a:pt x="395200" y="1225346"/>
                </a:cubicBezTo>
                <a:cubicBezTo>
                  <a:pt x="376744" y="1227024"/>
                  <a:pt x="358176" y="1227807"/>
                  <a:pt x="339720" y="1229373"/>
                </a:cubicBezTo>
                <a:cubicBezTo>
                  <a:pt x="338937" y="1223333"/>
                  <a:pt x="338378" y="1217181"/>
                  <a:pt x="337371" y="1211253"/>
                </a:cubicBezTo>
                <a:cubicBezTo>
                  <a:pt x="336141" y="1203870"/>
                  <a:pt x="339832" y="1197383"/>
                  <a:pt x="338043" y="1190000"/>
                </a:cubicBezTo>
                <a:cubicBezTo>
                  <a:pt x="336924" y="1185079"/>
                  <a:pt x="336141" y="1179933"/>
                  <a:pt x="335694" y="1175012"/>
                </a:cubicBezTo>
                <a:cubicBezTo>
                  <a:pt x="334128" y="1160918"/>
                  <a:pt x="331219" y="1147160"/>
                  <a:pt x="328982" y="1133290"/>
                </a:cubicBezTo>
                <a:cubicBezTo>
                  <a:pt x="323837" y="1101299"/>
                  <a:pt x="322942" y="1069309"/>
                  <a:pt x="318132" y="1037207"/>
                </a:cubicBezTo>
                <a:cubicBezTo>
                  <a:pt x="316119" y="1023560"/>
                  <a:pt x="314217" y="1009802"/>
                  <a:pt x="312316" y="996156"/>
                </a:cubicBezTo>
                <a:cubicBezTo>
                  <a:pt x="315895" y="995932"/>
                  <a:pt x="319363" y="995597"/>
                  <a:pt x="322942" y="995373"/>
                </a:cubicBezTo>
                <a:cubicBezTo>
                  <a:pt x="338937" y="994254"/>
                  <a:pt x="354261" y="989892"/>
                  <a:pt x="370145" y="988326"/>
                </a:cubicBezTo>
                <a:cubicBezTo>
                  <a:pt x="385245" y="986872"/>
                  <a:pt x="400457" y="984187"/>
                  <a:pt x="415670" y="983964"/>
                </a:cubicBezTo>
                <a:cubicBezTo>
                  <a:pt x="423052" y="983852"/>
                  <a:pt x="429987" y="981391"/>
                  <a:pt x="437370" y="980496"/>
                </a:cubicBezTo>
                <a:cubicBezTo>
                  <a:pt x="445423" y="979601"/>
                  <a:pt x="455937" y="981279"/>
                  <a:pt x="462761" y="975239"/>
                </a:cubicBezTo>
                <a:lnTo>
                  <a:pt x="462761" y="975239"/>
                </a:lnTo>
                <a:cubicBezTo>
                  <a:pt x="477749" y="978259"/>
                  <a:pt x="494527" y="971995"/>
                  <a:pt x="509404" y="970765"/>
                </a:cubicBezTo>
                <a:cubicBezTo>
                  <a:pt x="525847" y="969423"/>
                  <a:pt x="541842" y="966067"/>
                  <a:pt x="558284" y="964725"/>
                </a:cubicBezTo>
                <a:cubicBezTo>
                  <a:pt x="566450" y="964054"/>
                  <a:pt x="574727" y="963271"/>
                  <a:pt x="582893" y="962599"/>
                </a:cubicBezTo>
                <a:cubicBezTo>
                  <a:pt x="590499" y="961928"/>
                  <a:pt x="598664" y="959468"/>
                  <a:pt x="606270" y="961145"/>
                </a:cubicBezTo>
                <a:cubicBezTo>
                  <a:pt x="613876" y="962711"/>
                  <a:pt x="619245" y="963159"/>
                  <a:pt x="626851" y="961481"/>
                </a:cubicBezTo>
                <a:cubicBezTo>
                  <a:pt x="634346" y="959803"/>
                  <a:pt x="640721" y="960922"/>
                  <a:pt x="648328" y="961481"/>
                </a:cubicBezTo>
                <a:cubicBezTo>
                  <a:pt x="663763" y="962599"/>
                  <a:pt x="678976" y="957454"/>
                  <a:pt x="694412" y="957454"/>
                </a:cubicBezTo>
                <a:cubicBezTo>
                  <a:pt x="709959" y="957454"/>
                  <a:pt x="725843" y="948394"/>
                  <a:pt x="741279" y="945262"/>
                </a:cubicBezTo>
                <a:cubicBezTo>
                  <a:pt x="757386" y="942018"/>
                  <a:pt x="773829" y="939781"/>
                  <a:pt x="790271" y="939334"/>
                </a:cubicBezTo>
                <a:cubicBezTo>
                  <a:pt x="798101" y="939110"/>
                  <a:pt x="805372" y="938439"/>
                  <a:pt x="812978" y="936202"/>
                </a:cubicBezTo>
                <a:cubicBezTo>
                  <a:pt x="818906" y="934412"/>
                  <a:pt x="831434" y="935195"/>
                  <a:pt x="834118" y="927701"/>
                </a:cubicBezTo>
                <a:cubicBezTo>
                  <a:pt x="838592" y="935307"/>
                  <a:pt x="848212" y="931504"/>
                  <a:pt x="853916" y="931168"/>
                </a:cubicBezTo>
                <a:cubicBezTo>
                  <a:pt x="861970" y="930721"/>
                  <a:pt x="870024" y="930721"/>
                  <a:pt x="878077" y="930385"/>
                </a:cubicBezTo>
                <a:cubicBezTo>
                  <a:pt x="893513" y="929602"/>
                  <a:pt x="908613" y="926694"/>
                  <a:pt x="923938" y="924233"/>
                </a:cubicBezTo>
                <a:cubicBezTo>
                  <a:pt x="939150" y="921772"/>
                  <a:pt x="954362" y="920654"/>
                  <a:pt x="969910" y="920766"/>
                </a:cubicBezTo>
                <a:cubicBezTo>
                  <a:pt x="978075" y="920766"/>
                  <a:pt x="985793" y="919424"/>
                  <a:pt x="993623" y="916963"/>
                </a:cubicBezTo>
                <a:cubicBezTo>
                  <a:pt x="999104" y="915285"/>
                  <a:pt x="1012638" y="913943"/>
                  <a:pt x="1014204" y="906672"/>
                </a:cubicBezTo>
                <a:cubicBezTo>
                  <a:pt x="1015547" y="907231"/>
                  <a:pt x="1016665" y="907008"/>
                  <a:pt x="1017448" y="906001"/>
                </a:cubicBezTo>
                <a:cubicBezTo>
                  <a:pt x="1017448" y="906001"/>
                  <a:pt x="1017448" y="906001"/>
                  <a:pt x="1017448" y="906001"/>
                </a:cubicBezTo>
                <a:cubicBezTo>
                  <a:pt x="1026732" y="908014"/>
                  <a:pt x="1036799" y="905330"/>
                  <a:pt x="1045859" y="903988"/>
                </a:cubicBezTo>
                <a:cubicBezTo>
                  <a:pt x="1045859" y="903988"/>
                  <a:pt x="1045859" y="903988"/>
                  <a:pt x="1045859" y="903988"/>
                </a:cubicBezTo>
                <a:cubicBezTo>
                  <a:pt x="1048879" y="903205"/>
                  <a:pt x="1054919" y="903428"/>
                  <a:pt x="1057492" y="901079"/>
                </a:cubicBezTo>
                <a:cubicBezTo>
                  <a:pt x="1057492" y="901079"/>
                  <a:pt x="1057492" y="901079"/>
                  <a:pt x="1057492" y="901079"/>
                </a:cubicBezTo>
                <a:cubicBezTo>
                  <a:pt x="1060512" y="900632"/>
                  <a:pt x="1063532" y="900296"/>
                  <a:pt x="1066552" y="899961"/>
                </a:cubicBezTo>
                <a:cubicBezTo>
                  <a:pt x="1066552" y="899961"/>
                  <a:pt x="1066552" y="899961"/>
                  <a:pt x="1066552" y="899961"/>
                </a:cubicBezTo>
                <a:cubicBezTo>
                  <a:pt x="1071027" y="902310"/>
                  <a:pt x="1080982" y="899178"/>
                  <a:pt x="1085568" y="898954"/>
                </a:cubicBezTo>
                <a:cubicBezTo>
                  <a:pt x="1085568" y="897836"/>
                  <a:pt x="1085568" y="896829"/>
                  <a:pt x="1085568" y="895710"/>
                </a:cubicBezTo>
                <a:lnTo>
                  <a:pt x="1085568" y="895710"/>
                </a:lnTo>
                <a:cubicBezTo>
                  <a:pt x="1108945" y="895487"/>
                  <a:pt x="1132099" y="892355"/>
                  <a:pt x="1155253" y="890565"/>
                </a:cubicBezTo>
                <a:cubicBezTo>
                  <a:pt x="1161293" y="890118"/>
                  <a:pt x="1167445" y="889670"/>
                  <a:pt x="1173485" y="889335"/>
                </a:cubicBezTo>
                <a:cubicBezTo>
                  <a:pt x="1174492" y="893250"/>
                  <a:pt x="1175387" y="897053"/>
                  <a:pt x="1176506" y="900856"/>
                </a:cubicBezTo>
                <a:cubicBezTo>
                  <a:pt x="1179078" y="909692"/>
                  <a:pt x="1179190" y="923898"/>
                  <a:pt x="1187244" y="930833"/>
                </a:cubicBezTo>
                <a:cubicBezTo>
                  <a:pt x="1187244" y="930833"/>
                  <a:pt x="1187244" y="930833"/>
                  <a:pt x="1187244" y="930833"/>
                </a:cubicBezTo>
                <a:cubicBezTo>
                  <a:pt x="1187803" y="934524"/>
                  <a:pt x="1188027" y="938886"/>
                  <a:pt x="1192501" y="941012"/>
                </a:cubicBezTo>
                <a:cubicBezTo>
                  <a:pt x="1194179" y="954882"/>
                  <a:pt x="1196975" y="968640"/>
                  <a:pt x="1198205" y="982621"/>
                </a:cubicBezTo>
                <a:cubicBezTo>
                  <a:pt x="1198877" y="990451"/>
                  <a:pt x="1201673" y="997610"/>
                  <a:pt x="1203015" y="1005328"/>
                </a:cubicBezTo>
                <a:cubicBezTo>
                  <a:pt x="1204581" y="1015059"/>
                  <a:pt x="1204357" y="1025238"/>
                  <a:pt x="1205028" y="1035081"/>
                </a:cubicBezTo>
                <a:cubicBezTo>
                  <a:pt x="1205588" y="1043694"/>
                  <a:pt x="1205811" y="1052419"/>
                  <a:pt x="1206706" y="1061032"/>
                </a:cubicBezTo>
                <a:cubicBezTo>
                  <a:pt x="1207713" y="1069533"/>
                  <a:pt x="1210845" y="1077586"/>
                  <a:pt x="1211628" y="1086087"/>
                </a:cubicBezTo>
                <a:cubicBezTo>
                  <a:pt x="1212523" y="1095930"/>
                  <a:pt x="1212970" y="1105885"/>
                  <a:pt x="1213529" y="1115729"/>
                </a:cubicBezTo>
                <a:cubicBezTo>
                  <a:pt x="1199100" y="1117295"/>
                  <a:pt x="1185230" y="1120986"/>
                  <a:pt x="1170801" y="1122552"/>
                </a:cubicBezTo>
                <a:close/>
              </a:path>
            </a:pathLst>
          </a:custGeom>
          <a:solidFill>
            <a:schemeClr val="tx2"/>
          </a:solidFill>
          <a:ln w="11125" cap="flat">
            <a:noFill/>
            <a:prstDash val="solid"/>
            <a:miter/>
          </a:ln>
        </p:spPr>
        <p:txBody>
          <a:bodyPr rtlCol="0" anchor="ctr"/>
          <a:lstStyle/>
          <a:p>
            <a:endParaRPr lang="en-NZ"/>
          </a:p>
        </p:txBody>
      </p:sp>
      <p:sp>
        <p:nvSpPr>
          <p:cNvPr id="39" name="Content Placeholder 2">
            <a:extLst>
              <a:ext uri="{FF2B5EF4-FFF2-40B4-BE49-F238E27FC236}">
                <a16:creationId xmlns:a16="http://schemas.microsoft.com/office/drawing/2014/main" id="{82B307B9-7781-0512-0836-8831CBF90C14}"/>
              </a:ext>
            </a:extLst>
          </p:cNvPr>
          <p:cNvSpPr txBox="1">
            <a:spLocks/>
          </p:cNvSpPr>
          <p:nvPr/>
        </p:nvSpPr>
        <p:spPr>
          <a:xfrm rot="602762">
            <a:off x="7264409" y="3953735"/>
            <a:ext cx="1268185" cy="1388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eaLnBrk="1" hangingPunct="1">
              <a:lnSpc>
                <a:spcPct val="90000"/>
              </a:lnSpc>
              <a:spcBef>
                <a:spcPts val="1000"/>
              </a:spcBef>
              <a:spcAft>
                <a:spcPts val="0"/>
              </a:spcAft>
              <a:buClr>
                <a:schemeClr val="accent1"/>
              </a:buClr>
              <a:buSzPct val="85000"/>
              <a:buFont typeface="Wingdings 3" panose="05040102010807070707" pitchFamily="18" charset="2"/>
              <a:buChar char=""/>
              <a:defRPr sz="2800" b="0" i="0" u="none" strike="noStrike" cap="none">
                <a:solidFill>
                  <a:srgbClr val="093642"/>
                </a:solidFill>
                <a:latin typeface="Arial"/>
                <a:ea typeface="Arial"/>
                <a:cs typeface="Arial"/>
                <a:sym typeface="Arial"/>
              </a:defRPr>
            </a:lvl1pPr>
            <a:lvl2pPr marL="914400" marR="0" lvl="1" indent="-342900" algn="l" rtl="0" eaLnBrk="1" hangingPunct="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ts val="1401"/>
              </a:lnSpc>
              <a:spcBef>
                <a:spcPts val="0"/>
              </a:spcBef>
              <a:spcAft>
                <a:spcPts val="600"/>
              </a:spcAft>
              <a:buNone/>
            </a:pPr>
            <a:r>
              <a:rPr lang="en-US" sz="11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Keep it simple.</a:t>
            </a:r>
          </a:p>
          <a:p>
            <a:pPr marL="0" indent="0">
              <a:lnSpc>
                <a:spcPts val="1401"/>
              </a:lnSpc>
              <a:spcBef>
                <a:spcPts val="0"/>
              </a:spcBef>
              <a:buNone/>
            </a:pPr>
            <a:endParaRPr lang="en-US" sz="115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spcAft>
                <a:spcPts val="600"/>
              </a:spcAft>
              <a:buNone/>
            </a:pPr>
            <a:r>
              <a:rPr lang="en-US" sz="1150" b="1" spc="-10">
                <a:solidFill>
                  <a:schemeClr val="bg1"/>
                </a:solidFill>
                <a:latin typeface="Segoe UI Black" panose="020B0A02040204020203" pitchFamily="34" charset="0"/>
                <a:ea typeface="Segoe UI Black" panose="020B0A02040204020203" pitchFamily="34" charset="0"/>
                <a:cs typeface="Segoe UI" panose="020B0502040204020203" pitchFamily="34" charset="0"/>
              </a:rPr>
              <a:t>Keep it human.</a:t>
            </a:r>
          </a:p>
          <a:p>
            <a:pPr marL="0" indent="0">
              <a:lnSpc>
                <a:spcPts val="1401"/>
              </a:lnSpc>
              <a:spcBef>
                <a:spcPts val="0"/>
              </a:spcBef>
              <a:buNone/>
            </a:pPr>
            <a:endParaRPr lang="en-US" sz="1150" b="1">
              <a:solidFill>
                <a:schemeClr val="bg1"/>
              </a:solidFill>
              <a:latin typeface="Segoe UI Black" panose="020B0A02040204020203" pitchFamily="34" charset="0"/>
              <a:ea typeface="Segoe UI Black" panose="020B0A02040204020203" pitchFamily="34" charset="0"/>
              <a:cs typeface="Segoe UI" panose="020B0502040204020203" pitchFamily="34" charset="0"/>
            </a:endParaRPr>
          </a:p>
          <a:p>
            <a:pPr marL="0" indent="0">
              <a:lnSpc>
                <a:spcPts val="1401"/>
              </a:lnSpc>
              <a:spcBef>
                <a:spcPts val="0"/>
              </a:spcBef>
              <a:buNone/>
            </a:pPr>
            <a:r>
              <a:rPr lang="en-US" sz="1150" b="1">
                <a:solidFill>
                  <a:schemeClr val="bg1"/>
                </a:solidFill>
                <a:latin typeface="Segoe UI Black" panose="020B0A02040204020203" pitchFamily="34" charset="0"/>
                <a:ea typeface="Segoe UI Black" panose="020B0A02040204020203" pitchFamily="34" charset="0"/>
                <a:cs typeface="Segoe UI" panose="020B0502040204020203" pitchFamily="34" charset="0"/>
              </a:rPr>
              <a:t>Keep it up.</a:t>
            </a:r>
          </a:p>
          <a:p>
            <a:endParaRPr lang="en-NZ" sz="1600">
              <a:solidFill>
                <a:schemeClr val="tx2"/>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41D4243-EB40-80E4-B1A1-7663B1C8D05E}"/>
              </a:ext>
            </a:extLst>
          </p:cNvPr>
          <p:cNvSpPr txBox="1"/>
          <p:nvPr/>
        </p:nvSpPr>
        <p:spPr>
          <a:xfrm>
            <a:off x="1262045" y="5457193"/>
            <a:ext cx="1105529" cy="440185"/>
          </a:xfrm>
          <a:prstGeom prst="rect">
            <a:avLst/>
          </a:prstGeom>
          <a:noFill/>
        </p:spPr>
        <p:txBody>
          <a:bodyPr wrap="square">
            <a:spAutoFit/>
          </a:bodyPr>
          <a:lstStyle/>
          <a:p>
            <a:pPr defTabSz="914423">
              <a:lnSpc>
                <a:spcPts val="900"/>
              </a:lnSpc>
              <a:defRPr/>
            </a:pPr>
            <a:r>
              <a:rPr lang="en-NZ" sz="900" b="1" kern="0">
                <a:solidFill>
                  <a:schemeClr val="bg1">
                    <a:lumMod val="65000"/>
                  </a:schemeClr>
                </a:solidFill>
              </a:rPr>
              <a:t>[ Insert your company name/logo ]</a:t>
            </a:r>
          </a:p>
        </p:txBody>
      </p:sp>
      <p:cxnSp>
        <p:nvCxnSpPr>
          <p:cNvPr id="58" name="Straight Connector 57">
            <a:extLst>
              <a:ext uri="{FF2B5EF4-FFF2-40B4-BE49-F238E27FC236}">
                <a16:creationId xmlns:a16="http://schemas.microsoft.com/office/drawing/2014/main" id="{7AA3B6ED-33F7-E7EB-8BF1-312AE017DB65}"/>
              </a:ext>
            </a:extLst>
          </p:cNvPr>
          <p:cNvCxnSpPr>
            <a:cxnSpLocks/>
          </p:cNvCxnSpPr>
          <p:nvPr/>
        </p:nvCxnSpPr>
        <p:spPr>
          <a:xfrm flipV="1">
            <a:off x="2198301" y="5501613"/>
            <a:ext cx="0" cy="367059"/>
          </a:xfrm>
          <a:prstGeom prst="line">
            <a:avLst/>
          </a:prstGeom>
          <a:noFill/>
          <a:ln w="12700" cap="flat" cmpd="sng" algn="ctr">
            <a:solidFill>
              <a:schemeClr val="tx1">
                <a:lumMod val="10000"/>
                <a:lumOff val="90000"/>
              </a:schemeClr>
            </a:solidFill>
            <a:prstDash val="solid"/>
          </a:ln>
          <a:effectLst/>
        </p:spPr>
      </p:cxnSp>
      <p:sp>
        <p:nvSpPr>
          <p:cNvPr id="59" name="TextBox 58">
            <a:extLst>
              <a:ext uri="{FF2B5EF4-FFF2-40B4-BE49-F238E27FC236}">
                <a16:creationId xmlns:a16="http://schemas.microsoft.com/office/drawing/2014/main" id="{5EB572A4-EF99-0038-2CD5-A6A114CB28DF}"/>
              </a:ext>
            </a:extLst>
          </p:cNvPr>
          <p:cNvSpPr txBox="1"/>
          <p:nvPr/>
        </p:nvSpPr>
        <p:spPr>
          <a:xfrm>
            <a:off x="2341593" y="5508701"/>
            <a:ext cx="1027307" cy="209353"/>
          </a:xfrm>
          <a:prstGeom prst="rect">
            <a:avLst/>
          </a:prstGeom>
          <a:noFill/>
        </p:spPr>
        <p:txBody>
          <a:bodyPr wrap="square">
            <a:spAutoFit/>
          </a:bodyPr>
          <a:lstStyle/>
          <a:p>
            <a:pPr defTabSz="914423">
              <a:lnSpc>
                <a:spcPts val="900"/>
              </a:lnSpc>
              <a:defRPr/>
            </a:pPr>
            <a:r>
              <a:rPr lang="en-NZ" sz="900" b="1" kern="0">
                <a:solidFill>
                  <a:schemeClr val="bg1">
                    <a:lumMod val="65000"/>
                  </a:schemeClr>
                </a:solidFill>
              </a:rPr>
              <a:t>[ Insert Date ]</a:t>
            </a:r>
          </a:p>
        </p:txBody>
      </p:sp>
    </p:spTree>
    <p:custDataLst>
      <p:custData r:id="rId1"/>
      <p:custData r:id="rId2"/>
    </p:custDataLst>
    <p:extLst>
      <p:ext uri="{BB962C8B-B14F-4D97-AF65-F5344CB8AC3E}">
        <p14:creationId xmlns:p14="http://schemas.microsoft.com/office/powerpoint/2010/main" val="4101935411"/>
      </p:ext>
    </p:extLst>
  </p:cSld>
  <p:clrMapOvr>
    <a:masterClrMapping/>
  </p:clrMapOvr>
</p:sld>
</file>

<file path=ppt/theme/theme1.xml><?xml version="1.0" encoding="utf-8"?>
<a:theme xmlns:a="http://schemas.openxmlformats.org/drawingml/2006/main" name="Office 2013 - 2022 Theme">
  <a:themeElements>
    <a:clrScheme name="Worker Supports toolkit">
      <a:dk1>
        <a:srgbClr val="10273C"/>
      </a:dk1>
      <a:lt1>
        <a:srgbClr val="FFFFFF"/>
      </a:lt1>
      <a:dk2>
        <a:srgbClr val="10273C"/>
      </a:dk2>
      <a:lt2>
        <a:srgbClr val="D1D2D4"/>
      </a:lt2>
      <a:accent1>
        <a:srgbClr val="2C5B66"/>
      </a:accent1>
      <a:accent2>
        <a:srgbClr val="00A99D"/>
      </a:accent2>
      <a:accent3>
        <a:srgbClr val="E2E228"/>
      </a:accent3>
      <a:accent4>
        <a:srgbClr val="F05326"/>
      </a:accent4>
      <a:accent5>
        <a:srgbClr val="9B9DA1"/>
      </a:accent5>
      <a:accent6>
        <a:srgbClr val="162E33"/>
      </a:accent6>
      <a:hlink>
        <a:srgbClr val="9B9DA1"/>
      </a:hlink>
      <a:folHlink>
        <a:srgbClr val="9B9DA1"/>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ransformationConfigurations":[],"templateName":"Blank Presentation","templateDescription":"","enableDocumentContentUpdater":false,"version":"2.0"}]]></TemplafyTemplateConfiguration>
</file>

<file path=customXml/item10.xml><?xml version="1.0" encoding="utf-8"?>
<TemplafySlideFormConfiguration><![CDATA[{"formFields":[],"formDataEntries":[]}]]></TemplafySlideFormConfiguration>
</file>

<file path=customXml/item11.xml><?xml version="1.0" encoding="utf-8"?>
<TemplafyFormConfiguration><![CDATA[{"formFields":[],"formDataEntries":[]}]]></TemplafyForm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638142559518928626","enableDocumentContentUpdater":false,"version":"2.0"}]]></TemplafySlideTemplate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TemplateConfiguration><![CDATA[{"slideVersion":1,"isValidatorEnabled":false,"isLocked":false,"elementsMetadata":[],"slideId":"638142559518928626","enableDocumentContentUpdater":false,"version":"2.0"}]]></TemplafySlideTemplateConfiguration>
</file>

<file path=customXml/item4.xml><?xml version="1.0" encoding="utf-8"?>
<p:properties xmlns:p="http://schemas.microsoft.com/office/2006/metadata/properties" xmlns:xsi="http://www.w3.org/2001/XMLSchema-instance" xmlns:pc="http://schemas.microsoft.com/office/infopath/2007/PartnerControls">
  <documentManagement>
    <TaxCatchAll xmlns="f3b9fd03-0889-4d51-bd8f-1187a7c244ba">
      <Value>2</Value>
      <Value>9</Value>
    </TaxCatchAll>
    <n113a86c99da40d58aa63fa7a6d7c24b xmlns="f3b9fd03-0889-4d51-bd8f-1187a7c244ba">
      <Terms xmlns="http://schemas.microsoft.com/office/infopath/2007/PartnerControls">
        <TermInfo xmlns="http://schemas.microsoft.com/office/infopath/2007/PartnerControls">
          <TermName xmlns="http://schemas.microsoft.com/office/infopath/2007/PartnerControls">Deliverables</TermName>
          <TermId xmlns="http://schemas.microsoft.com/office/infopath/2007/PartnerControls">c3d7f3ea-3b4d-4706-b41a-1b5bd95c9c19</TermId>
        </TermInfo>
      </Terms>
    </n113a86c99da40d58aa63fa7a6d7c24b>
    <ccc95de9a77e419b9f0c198cec6da4c0 xmlns="f3b9fd03-0889-4d51-bd8f-1187a7c244ba">
      <Terms xmlns="http://schemas.microsoft.com/office/infopath/2007/PartnerControls">
        <TermInfo xmlns="http://schemas.microsoft.com/office/infopath/2007/PartnerControls">
          <TermName xmlns="http://schemas.microsoft.com/office/infopath/2007/PartnerControls">FEE</TermName>
          <TermId xmlns="http://schemas.microsoft.com/office/infopath/2007/PartnerControls">39b848ba-4a56-4602-b824-efa99fd25509</TermId>
        </TermInfo>
      </Terms>
    </ccc95de9a77e419b9f0c198cec6da4c0>
    <_dlc_DocId xmlns="2d440c67-b425-4eff-bb53-4d826c81e525">3XVFQJJQQC6C-901930078-207</_dlc_DocId>
    <_dlc_DocIdUrl xmlns="2d440c67-b425-4eff-bb53-4d826c81e525">
      <Url>https://martinjenkins.sharepoint.com/sites/WaihangaAraRau/_layouts/15/DocIdRedir.aspx?ID=3XVFQJJQQC6C-901930078-207</Url>
      <Description>3XVFQJJQQC6C-901930078-207</Description>
    </_dlc_DocIdUrl>
    <_dlc_DocIdPersistId xmlns="2d440c67-b425-4eff-bb53-4d826c81e525">false</_dlc_DocIdPersistId>
  </documentManagement>
</p:properties>
</file>

<file path=customXml/item5.xml><?xml version="1.0" encoding="utf-8"?>
<TemplafySlideTemplateConfiguration><![CDATA[{"slideVersion":1,"isValidatorEnabled":false,"isLocked":false,"elementsMetadata":[],"slideId":"638142559518928626","enableDocumentContentUpdater":false,"version":"2.0"}]]></TemplafySlideTemplateConfiguration>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7.xml><?xml version="1.0" encoding="utf-8"?>
<TemplafySlideFormConfiguration><![CDATA[{"formFields":[],"formDataEntries":[]}]]></TemplafySlideFormConfiguration>
</file>

<file path=customXml/item8.xml><?xml version="1.0" encoding="utf-8"?>
<ct:contentTypeSchema xmlns:ct="http://schemas.microsoft.com/office/2006/metadata/contentType" xmlns:ma="http://schemas.microsoft.com/office/2006/metadata/properties/metaAttributes" ct:_="" ma:_="" ma:contentTypeName="Consultant Document" ma:contentTypeID="0x0101001D6B8EECF106BB419C03AD670A4727B700C115D98B29A3E94399E8E51C8C1066E5" ma:contentTypeVersion="6" ma:contentTypeDescription="" ma:contentTypeScope="" ma:versionID="8026ea5074ba873575517dd7ad0a70a4">
  <xsd:schema xmlns:xsd="http://www.w3.org/2001/XMLSchema" xmlns:xs="http://www.w3.org/2001/XMLSchema" xmlns:p="http://schemas.microsoft.com/office/2006/metadata/properties" xmlns:ns2="f3b9fd03-0889-4d51-bd8f-1187a7c244ba" xmlns:ns3="2d440c67-b425-4eff-bb53-4d826c81e525" targetNamespace="http://schemas.microsoft.com/office/2006/metadata/properties" ma:root="true" ma:fieldsID="fc729d12f9eff8c416f0d1811e2fdff2" ns2:_="" ns3:_="">
    <xsd:import namespace="f3b9fd03-0889-4d51-bd8f-1187a7c244ba"/>
    <xsd:import namespace="2d440c67-b425-4eff-bb53-4d826c81e525"/>
    <xsd:element name="properties">
      <xsd:complexType>
        <xsd:sequence>
          <xsd:element name="documentManagement">
            <xsd:complexType>
              <xsd:all>
                <xsd:element ref="ns2:ccc95de9a77e419b9f0c198cec6da4c0" minOccurs="0"/>
                <xsd:element ref="ns2:TaxCatchAll" minOccurs="0"/>
                <xsd:element ref="ns2:TaxCatchAllLabel" minOccurs="0"/>
                <xsd:element ref="ns2:n113a86c99da40d58aa63fa7a6d7c24b"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b9fd03-0889-4d51-bd8f-1187a7c244ba" elementFormDefault="qualified">
    <xsd:import namespace="http://schemas.microsoft.com/office/2006/documentManagement/types"/>
    <xsd:import namespace="http://schemas.microsoft.com/office/infopath/2007/PartnerControls"/>
    <xsd:element name="ccc95de9a77e419b9f0c198cec6da4c0" ma:index="8" nillable="true" ma:taxonomy="true" ma:internalName="ccc95de9a77e419b9f0c198cec6da4c0" ma:taxonomyFieldName="Business_x0020_Unit" ma:displayName="Business Unit" ma:default="" ma:fieldId="{ccc95de9-a77e-419b-9f0c-198cec6da4c0}" ma:sspId="f8d9cf72-2d5d-413b-b73f-c1879ccadfcc" ma:termSetId="ec50f622-87ea-4ff2-977d-0b021d22657e"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c0f188d4-9dd9-4075-b532-7475c28e6521}" ma:internalName="TaxCatchAll" ma:showField="CatchAllData" ma:web="2d440c67-b425-4eff-bb53-4d826c81e52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0f188d4-9dd9-4075-b532-7475c28e6521}" ma:internalName="TaxCatchAllLabel" ma:readOnly="true" ma:showField="CatchAllDataLabel" ma:web="2d440c67-b425-4eff-bb53-4d826c81e525">
      <xsd:complexType>
        <xsd:complexContent>
          <xsd:extension base="dms:MultiChoiceLookup">
            <xsd:sequence>
              <xsd:element name="Value" type="dms:Lookup" maxOccurs="unbounded" minOccurs="0" nillable="true"/>
            </xsd:sequence>
          </xsd:extension>
        </xsd:complexContent>
      </xsd:complexType>
    </xsd:element>
    <xsd:element name="n113a86c99da40d58aa63fa7a6d7c24b" ma:index="12" nillable="true" ma:taxonomy="true" ma:internalName="n113a86c99da40d58aa63fa7a6d7c24b" ma:taxonomyFieldName="Doc_x0020_Type" ma:displayName="Doc Type" ma:default="" ma:fieldId="{7113a86c-99da-40d5-8aa6-3fa7a6d7c24b}" ma:taxonomyMulti="true" ma:sspId="f8d9cf72-2d5d-413b-b73f-c1879ccadfcc" ma:termSetId="7aff5c68-1d14-4315-9bda-558a19fbb4d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440c67-b425-4eff-bb53-4d826c81e525" elementFormDefault="qualified">
    <xsd:import namespace="http://schemas.microsoft.com/office/2006/documentManagement/types"/>
    <xsd:import namespace="http://schemas.microsoft.com/office/infopath/2007/PartnerControls"/>
    <xsd:element name="_dlc_DocId" ma:index="14" nillable="true" ma:displayName="Document ID Value" ma:description="The value of the document ID assigned to this item." ma:indexed="true"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mso-contentType ?>
<SharedContentType xmlns="Microsoft.SharePoint.Taxonomy.ContentTypeSync" SourceId="f8d9cf72-2d5d-413b-b73f-c1879ccadfcc" ContentTypeId="0x0101001D6B8EECF106BB419C03AD670A4727B7" PreviousValue="false" LastSyncTimeStamp="2021-11-04T01:19:18.133Z"/>
</file>

<file path=customXml/itemProps1.xml><?xml version="1.0" encoding="utf-8"?>
<ds:datastoreItem xmlns:ds="http://schemas.openxmlformats.org/officeDocument/2006/customXml" ds:itemID="{33D4F809-915E-4F3E-9A6B-6B2B6613A6A0}">
  <ds:schemaRefs/>
</ds:datastoreItem>
</file>

<file path=customXml/itemProps10.xml><?xml version="1.0" encoding="utf-8"?>
<ds:datastoreItem xmlns:ds="http://schemas.openxmlformats.org/officeDocument/2006/customXml" ds:itemID="{8695F02C-FDB6-4401-981D-67C0A356A260}">
  <ds:schemaRefs/>
</ds:datastoreItem>
</file>

<file path=customXml/itemProps11.xml><?xml version="1.0" encoding="utf-8"?>
<ds:datastoreItem xmlns:ds="http://schemas.openxmlformats.org/officeDocument/2006/customXml" ds:itemID="{F3D0F639-26A8-4A33-8F3B-2B2CA7E7F596}">
  <ds:schemaRefs/>
</ds:datastoreItem>
</file>

<file path=customXml/itemProps12.xml><?xml version="1.0" encoding="utf-8"?>
<ds:datastoreItem xmlns:ds="http://schemas.openxmlformats.org/officeDocument/2006/customXml" ds:itemID="{84A9A73D-F885-4059-96FC-2468A4F573E1}">
  <ds:schemaRefs/>
</ds:datastoreItem>
</file>

<file path=customXml/itemProps13.xml><?xml version="1.0" encoding="utf-8"?>
<ds:datastoreItem xmlns:ds="http://schemas.openxmlformats.org/officeDocument/2006/customXml" ds:itemID="{7779D1F6-F828-44FD-9DF8-E69D0EC2DC7C}">
  <ds:schemaRefs/>
</ds:datastoreItem>
</file>

<file path=customXml/itemProps2.xml><?xml version="1.0" encoding="utf-8"?>
<ds:datastoreItem xmlns:ds="http://schemas.openxmlformats.org/officeDocument/2006/customXml" ds:itemID="{E48A0E59-045B-4A16-AE6D-4D601D4902A4}">
  <ds:schemaRefs>
    <ds:schemaRef ds:uri="http://schemas.microsoft.com/sharepoint/v3/contenttype/forms"/>
  </ds:schemaRefs>
</ds:datastoreItem>
</file>

<file path=customXml/itemProps3.xml><?xml version="1.0" encoding="utf-8"?>
<ds:datastoreItem xmlns:ds="http://schemas.openxmlformats.org/officeDocument/2006/customXml" ds:itemID="{CFCA164C-FBA7-4895-9C61-6C5683907CF8}">
  <ds:schemaRefs/>
</ds:datastoreItem>
</file>

<file path=customXml/itemProps4.xml><?xml version="1.0" encoding="utf-8"?>
<ds:datastoreItem xmlns:ds="http://schemas.openxmlformats.org/officeDocument/2006/customXml" ds:itemID="{BC1422C9-85D6-4405-B957-195965A2BB6A}">
  <ds:schemaRefs>
    <ds:schemaRef ds:uri="f3b9fd03-0889-4d51-bd8f-1187a7c244ba"/>
    <ds:schemaRef ds:uri="http://schemas.microsoft.com/office/2006/metadata/properties"/>
    <ds:schemaRef ds:uri="http://purl.org/dc/elements/1.1/"/>
    <ds:schemaRef ds:uri="http://purl.org/dc/dcmitype/"/>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d440c67-b425-4eff-bb53-4d826c81e525"/>
  </ds:schemaRefs>
</ds:datastoreItem>
</file>

<file path=customXml/itemProps5.xml><?xml version="1.0" encoding="utf-8"?>
<ds:datastoreItem xmlns:ds="http://schemas.openxmlformats.org/officeDocument/2006/customXml" ds:itemID="{A35A1B7B-01A0-4C11-B234-DCCA7EE7F82A}">
  <ds:schemaRefs/>
</ds:datastoreItem>
</file>

<file path=customXml/itemProps6.xml><?xml version="1.0" encoding="utf-8"?>
<ds:datastoreItem xmlns:ds="http://schemas.openxmlformats.org/officeDocument/2006/customXml" ds:itemID="{9A157CD6-79F4-41E3-9887-77D2997C6F0A}">
  <ds:schemaRefs>
    <ds:schemaRef ds:uri="http://schemas.microsoft.com/sharepoint/events"/>
  </ds:schemaRefs>
</ds:datastoreItem>
</file>

<file path=customXml/itemProps7.xml><?xml version="1.0" encoding="utf-8"?>
<ds:datastoreItem xmlns:ds="http://schemas.openxmlformats.org/officeDocument/2006/customXml" ds:itemID="{BD9B4CC4-4E63-4F3A-9FDA-AB4019BC5DD2}">
  <ds:schemaRefs/>
</ds:datastoreItem>
</file>

<file path=customXml/itemProps8.xml><?xml version="1.0" encoding="utf-8"?>
<ds:datastoreItem xmlns:ds="http://schemas.openxmlformats.org/officeDocument/2006/customXml" ds:itemID="{B5E07057-CEA0-43A5-984F-C7044E3797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b9fd03-0889-4d51-bd8f-1187a7c244ba"/>
    <ds:schemaRef ds:uri="2d440c67-b425-4eff-bb53-4d826c81e5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9.xml><?xml version="1.0" encoding="utf-8"?>
<ds:datastoreItem xmlns:ds="http://schemas.openxmlformats.org/officeDocument/2006/customXml" ds:itemID="{0BE5A513-D543-47CE-A423-40C25F5CD3E4}">
  <ds:schemaRefs>
    <ds:schemaRef ds:uri="Microsoft.SharePoint.Taxonomy.ContentTypeSync"/>
  </ds:schemaRefs>
</ds:datastoreItem>
</file>

<file path=docMetadata/LabelInfo.xml><?xml version="1.0" encoding="utf-8"?>
<clbl:labelList xmlns:clbl="http://schemas.microsoft.com/office/2020/mipLabelMetadata">
  <clbl:label id="{a30ee736-9350-4b29-845a-c3944302326f}" enabled="1" method="Standard" siteId="{ed6fb0f7-ec68-46f1-b035-fe5de3a02568}" removed="0"/>
</clbl:labelList>
</file>

<file path=docProps/app.xml><?xml version="1.0" encoding="utf-8"?>
<Properties xmlns="http://schemas.openxmlformats.org/officeDocument/2006/extended-properties" xmlns:vt="http://schemas.openxmlformats.org/officeDocument/2006/docPropsVTypes">
  <Template>MJ New Theme Slideshow</Template>
  <TotalTime>174</TotalTime>
  <Words>9146</Words>
  <Application>Microsoft Office PowerPoint</Application>
  <PresentationFormat>A4 Paper (210x297 mm)</PresentationFormat>
  <Paragraphs>772</Paragraphs>
  <Slides>26</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 Black</vt:lpstr>
      <vt:lpstr>Wingdings</vt:lpstr>
      <vt:lpstr>Abadi</vt:lpstr>
      <vt:lpstr>Segoe UI</vt:lpstr>
      <vt:lpstr>Calibri</vt:lpstr>
      <vt:lpstr>Abadi ExtraLight</vt:lpstr>
      <vt:lpstr>Segoe UI Black</vt:lpstr>
      <vt:lpstr>Arial</vt:lpstr>
      <vt:lpstr>Wingdings 3</vt:lpstr>
      <vt:lpstr>Bradley Hand ITC</vt:lpstr>
      <vt:lpstr>Segoe UI Semibold</vt:lpstr>
      <vt:lpstr>Office 2013 - 2022 Theme</vt:lpstr>
      <vt:lpstr>Worker support  practice toolkit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Sharyn Jones</dc:creator>
  <cp:lastModifiedBy>Natalie James</cp:lastModifiedBy>
  <cp:revision>7</cp:revision>
  <dcterms:created xsi:type="dcterms:W3CDTF">2025-09-16T04:25:22Z</dcterms:created>
  <dcterms:modified xsi:type="dcterms:W3CDTF">2025-11-10T01:56:20Z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TemplafyTimeStamp">
    <vt:lpwstr>2023-03-12T22:12:31</vt:lpwstr>
  </property>
  <property fmtid="{D5CDD505-2E9C-101B-9397-08002B2CF9AE}" pid="4" name="TemplafyTenantId">
    <vt:lpwstr>martinjenkins</vt:lpwstr>
  </property>
  <property fmtid="{D5CDD505-2E9C-101B-9397-08002B2CF9AE}" pid="5" name="TemplafyTemplateId">
    <vt:lpwstr>638142559501156240</vt:lpwstr>
  </property>
  <property fmtid="{D5CDD505-2E9C-101B-9397-08002B2CF9AE}" pid="6" name="TemplafyUserProfileId">
    <vt:lpwstr>1145821795009953799</vt:lpwstr>
  </property>
  <property fmtid="{D5CDD505-2E9C-101B-9397-08002B2CF9AE}" pid="7" name="TemplafyFromBlank">
    <vt:bool>true</vt:bool>
  </property>
  <property fmtid="{D5CDD505-2E9C-101B-9397-08002B2CF9AE}" pid="8" name="_dlc_DocIdItemGuid">
    <vt:lpwstr>d22e7618-a4d9-4728-8f82-2a9db8bea278</vt:lpwstr>
  </property>
  <property fmtid="{D5CDD505-2E9C-101B-9397-08002B2CF9AE}" pid="9" name="Business Unit">
    <vt:lpwstr>2;#FEE|39b848ba-4a56-4602-b824-efa99fd25509</vt:lpwstr>
  </property>
  <property fmtid="{D5CDD505-2E9C-101B-9397-08002B2CF9AE}" pid="10" name="lcf76f155ced4ddcb4097134ff3c332f">
    <vt:lpwstr/>
  </property>
  <property fmtid="{D5CDD505-2E9C-101B-9397-08002B2CF9AE}" pid="11" name="Business_x0020_Unit">
    <vt:lpwstr>2;#FEE|39b848ba-4a56-4602-b824-efa99fd25509</vt:lpwstr>
  </property>
  <property fmtid="{D5CDD505-2E9C-101B-9397-08002B2CF9AE}" pid="12" name="Doc_x0020_Type">
    <vt:lpwstr>9;#Deliverables|c3d7f3ea-3b4d-4706-b41a-1b5bd95c9c19</vt:lpwstr>
  </property>
  <property fmtid="{D5CDD505-2E9C-101B-9397-08002B2CF9AE}" pid="13" name="Doc Type">
    <vt:lpwstr>9;#Deliverables|c3d7f3ea-3b4d-4706-b41a-1b5bd95c9c19</vt:lpwstr>
  </property>
  <property fmtid="{D5CDD505-2E9C-101B-9397-08002B2CF9AE}" pid="14" name="ContentTypeId">
    <vt:lpwstr>0x0101001D6B8EECF106BB419C03AD670A4727B700C115D98B29A3E94399E8E51C8C1066E5</vt:lpwstr>
  </property>
  <property fmtid="{D5CDD505-2E9C-101B-9397-08002B2CF9AE}" pid="15" name="Order">
    <vt:r8>709800</vt:r8>
  </property>
  <property fmtid="{D5CDD505-2E9C-101B-9397-08002B2CF9AE}" pid="16" name="xd_Signature">
    <vt:bool>false</vt:bool>
  </property>
  <property fmtid="{D5CDD505-2E9C-101B-9397-08002B2CF9AE}" pid="17" name="xd_ProgID">
    <vt:lpwstr/>
  </property>
  <property fmtid="{D5CDD505-2E9C-101B-9397-08002B2CF9AE}" pid="18" name="ComplianceAssetId">
    <vt:lpwstr/>
  </property>
  <property fmtid="{D5CDD505-2E9C-101B-9397-08002B2CF9AE}" pid="19" name="TemplateUrl">
    <vt:lpwstr/>
  </property>
  <property fmtid="{D5CDD505-2E9C-101B-9397-08002B2CF9AE}" pid="20" name="_ExtendedDescription">
    <vt:lpwstr/>
  </property>
  <property fmtid="{D5CDD505-2E9C-101B-9397-08002B2CF9AE}" pid="21" name="TriggerFlowInfo">
    <vt:lpwstr/>
  </property>
</Properties>
</file>