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10693400" cy="7556500"/>
  <p:notesSz cx="6858000" cy="9144000"/>
  <p:embeddedFontLst>
    <p:embeddedFont>
      <p:font typeface="Montserrat" panose="00000500000000000000" pitchFamily="2" charset="0"/>
      <p:regular r:id="rId48"/>
      <p:bold r:id="rId49"/>
      <p:italic r:id="rId50"/>
      <p:boldItalic r:id="rId51"/>
    </p:embeddedFont>
    <p:embeddedFont>
      <p:font typeface="Montserrat Bold" panose="00000800000000000000" pitchFamily="2" charset="0"/>
      <p:regular r:id="rId52"/>
      <p:bold r:id="rId53"/>
      <p:italic r:id="rId54"/>
      <p:boldItalic r:id="rId55"/>
    </p:embeddedFont>
    <p:embeddedFont>
      <p:font typeface="Montserrat Bold Italics" panose="020B0604020202020204" charset="0"/>
      <p:regular r:id="rId56"/>
      <p:bold r:id="rId57"/>
      <p:italic r:id="rId58"/>
      <p:boldItalic r:id="rId59"/>
    </p:embeddedFont>
    <p:embeddedFont>
      <p:font typeface="Open Sans" panose="020B0606030504020204"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055871-E2C6-1783-E3C0-8D686A43EA29}" v="9" dt="2025-11-13T16:42:27.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89" autoAdjust="0"/>
  </p:normalViewPr>
  <p:slideViewPr>
    <p:cSldViewPr>
      <p:cViewPr>
        <p:scale>
          <a:sx n="94" d="100"/>
          <a:sy n="94" d="100"/>
        </p:scale>
        <p:origin x="2152" y="4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3.fntdata"/><Relationship Id="rId55"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un Gear" userId="S::gt2663@manukau.ac.nz::99a632ea-ff7d-4f9b-b275-1c0798bb67a6" providerId="AD" clId="Web-{41055871-E2C6-1783-E3C0-8D686A43EA29}"/>
    <pc:docChg chg="modSld">
      <pc:chgData name="Shaun Gear" userId="S::gt2663@manukau.ac.nz::99a632ea-ff7d-4f9b-b275-1c0798bb67a6" providerId="AD" clId="Web-{41055871-E2C6-1783-E3C0-8D686A43EA29}" dt="2025-11-13T16:42:26.180" v="2" actId="20577"/>
      <pc:docMkLst>
        <pc:docMk/>
      </pc:docMkLst>
      <pc:sldChg chg="modSp">
        <pc:chgData name="Shaun Gear" userId="S::gt2663@manukau.ac.nz::99a632ea-ff7d-4f9b-b275-1c0798bb67a6" providerId="AD" clId="Web-{41055871-E2C6-1783-E3C0-8D686A43EA29}" dt="2025-11-13T16:42:26.180" v="2" actId="20577"/>
        <pc:sldMkLst>
          <pc:docMk/>
          <pc:sldMk cId="0" sldId="256"/>
        </pc:sldMkLst>
        <pc:spChg chg="mod">
          <ac:chgData name="Shaun Gear" userId="S::gt2663@manukau.ac.nz::99a632ea-ff7d-4f9b-b275-1c0798bb67a6" providerId="AD" clId="Web-{41055871-E2C6-1783-E3C0-8D686A43EA29}" dt="2025-11-13T16:42:26.180" v="2" actId="20577"/>
          <ac:spMkLst>
            <pc:docMk/>
            <pc:sldMk cId="0" sldId="256"/>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844DC-A77B-834D-B959-65D2E2E21C89}" type="datetimeFigureOut">
              <a:rPr lang="en-US" smtClean="0"/>
              <a:t>11/13/2025</a:t>
            </a:fld>
            <a:endParaRPr lang="en-US"/>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099A2-7E85-D14E-A173-F940CACB83D3}" type="slidenum">
              <a:rPr lang="en-US" smtClean="0"/>
              <a:t>‹#›</a:t>
            </a:fld>
            <a:endParaRPr lang="en-US"/>
          </a:p>
        </p:txBody>
      </p:sp>
    </p:spTree>
    <p:extLst>
      <p:ext uri="{BB962C8B-B14F-4D97-AF65-F5344CB8AC3E}">
        <p14:creationId xmlns:p14="http://schemas.microsoft.com/office/powerpoint/2010/main" val="48984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1099A2-7E85-D14E-A173-F940CACB83D3}" type="slidenum">
              <a:rPr lang="en-US" smtClean="0"/>
              <a:t>13</a:t>
            </a:fld>
            <a:endParaRPr lang="en-US"/>
          </a:p>
        </p:txBody>
      </p:sp>
    </p:spTree>
    <p:extLst>
      <p:ext uri="{BB962C8B-B14F-4D97-AF65-F5344CB8AC3E}">
        <p14:creationId xmlns:p14="http://schemas.microsoft.com/office/powerpoint/2010/main" val="517461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static1.squarespace.com/static/61414dd5b6902366bcd39cd3/t/629e7567e953152063f48c5b/1654551913601/The-WE3-Continuum-and-Activities-August-2020.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slide" Target="slide40.xml"/><Relationship Id="rId4" Type="http://schemas.openxmlformats.org/officeDocument/2006/relationships/slide" Target="slide38.xml"/></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36.xml"/><Relationship Id="rId7" Type="http://schemas.openxmlformats.org/officeDocument/2006/relationships/slide" Target="slide8.xml"/><Relationship Id="rId2" Type="http://schemas.openxmlformats.org/officeDocument/2006/relationships/slide" Target="slide41.xm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slide" Target="slide32.xml"/><Relationship Id="rId5" Type="http://schemas.openxmlformats.org/officeDocument/2006/relationships/slide" Target="slide20.xml"/><Relationship Id="rId10" Type="http://schemas.openxmlformats.org/officeDocument/2006/relationships/slide" Target="slide29.xml"/><Relationship Id="rId4" Type="http://schemas.openxmlformats.org/officeDocument/2006/relationships/slide" Target="slide18.xml"/><Relationship Id="rId9" Type="http://schemas.openxmlformats.org/officeDocument/2006/relationships/slide" Target="slide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slide" Target="slide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slide" Target="slide40.xml"/><Relationship Id="rId5" Type="http://schemas.openxmlformats.org/officeDocument/2006/relationships/slide" Target="slide38.xml"/><Relationship Id="rId4" Type="http://schemas.openxmlformats.org/officeDocument/2006/relationships/hyperlink" Target="https://hangaarorau.nz/wp-content/uploads/2025/10/Good-Employer-Guide-2025-Final-Edits.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thinkplace.co.nz/" TargetMode="External"/><Relationship Id="rId2" Type="http://schemas.openxmlformats.org/officeDocument/2006/relationships/hyperlink" Target="https://concove.ac.nz/"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hangaarorau.nz/wp-content/uploads/2025/10/Good-Employer-Guide-2025-Final-Edits.pdf"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7.xml"/><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AA97D"/>
        </a:solidFill>
        <a:effectLst/>
      </p:bgPr>
    </p:bg>
    <p:spTree>
      <p:nvGrpSpPr>
        <p:cNvPr id="1" name=""/>
        <p:cNvGrpSpPr/>
        <p:nvPr/>
      </p:nvGrpSpPr>
      <p:grpSpPr>
        <a:xfrm>
          <a:off x="0" y="0"/>
          <a:ext cx="0" cy="0"/>
          <a:chOff x="0" y="0"/>
          <a:chExt cx="0" cy="0"/>
        </a:xfrm>
      </p:grpSpPr>
      <p:sp>
        <p:nvSpPr>
          <p:cNvPr id="2" name="Freeform 2"/>
          <p:cNvSpPr/>
          <p:nvPr/>
        </p:nvSpPr>
        <p:spPr>
          <a:xfrm>
            <a:off x="464010" y="414509"/>
            <a:ext cx="1649406" cy="824713"/>
          </a:xfrm>
          <a:custGeom>
            <a:avLst/>
            <a:gdLst/>
            <a:ahLst/>
            <a:cxnLst/>
            <a:rect l="l" t="t" r="r" b="b"/>
            <a:pathLst>
              <a:path w="1649406" h="824713">
                <a:moveTo>
                  <a:pt x="0" y="0"/>
                </a:moveTo>
                <a:lnTo>
                  <a:pt x="1649407" y="0"/>
                </a:lnTo>
                <a:lnTo>
                  <a:pt x="1649407" y="824713"/>
                </a:lnTo>
                <a:lnTo>
                  <a:pt x="0" y="824713"/>
                </a:lnTo>
                <a:lnTo>
                  <a:pt x="0" y="0"/>
                </a:lnTo>
                <a:close/>
              </a:path>
            </a:pathLst>
          </a:custGeom>
          <a:blipFill>
            <a:blip r:embed="rId2"/>
            <a:stretch>
              <a:fillRect r="-1"/>
            </a:stretch>
          </a:blipFill>
        </p:spPr>
        <p:txBody>
          <a:bodyPr/>
          <a:lstStyle/>
          <a:p>
            <a:endParaRPr lang="en-US"/>
          </a:p>
        </p:txBody>
      </p:sp>
      <p:sp>
        <p:nvSpPr>
          <p:cNvPr id="3" name="Freeform 3"/>
          <p:cNvSpPr/>
          <p:nvPr/>
        </p:nvSpPr>
        <p:spPr>
          <a:xfrm>
            <a:off x="7979893" y="457210"/>
            <a:ext cx="2254910" cy="540382"/>
          </a:xfrm>
          <a:custGeom>
            <a:avLst/>
            <a:gdLst/>
            <a:ahLst/>
            <a:cxnLst/>
            <a:rect l="l" t="t" r="r" b="b"/>
            <a:pathLst>
              <a:path w="2254910" h="540382">
                <a:moveTo>
                  <a:pt x="0" y="0"/>
                </a:moveTo>
                <a:lnTo>
                  <a:pt x="2254910" y="0"/>
                </a:lnTo>
                <a:lnTo>
                  <a:pt x="2254910" y="540381"/>
                </a:lnTo>
                <a:lnTo>
                  <a:pt x="0" y="540381"/>
                </a:lnTo>
                <a:lnTo>
                  <a:pt x="0" y="0"/>
                </a:lnTo>
                <a:close/>
              </a:path>
            </a:pathLst>
          </a:custGeom>
          <a:blipFill>
            <a:blip r:embed="rId3"/>
            <a:stretch>
              <a:fillRect t="-1"/>
            </a:stretch>
          </a:blipFill>
        </p:spPr>
        <p:txBody>
          <a:bodyPr/>
          <a:lstStyle/>
          <a:p>
            <a:endParaRPr lang="en-US"/>
          </a:p>
        </p:txBody>
      </p:sp>
      <p:sp>
        <p:nvSpPr>
          <p:cNvPr id="4" name="Freeform 4"/>
          <p:cNvSpPr/>
          <p:nvPr/>
        </p:nvSpPr>
        <p:spPr>
          <a:xfrm>
            <a:off x="5410929" y="2276977"/>
            <a:ext cx="5137928" cy="4252322"/>
          </a:xfrm>
          <a:custGeom>
            <a:avLst/>
            <a:gdLst/>
            <a:ahLst/>
            <a:cxnLst/>
            <a:rect l="l" t="t" r="r" b="b"/>
            <a:pathLst>
              <a:path w="5137928" h="4252322">
                <a:moveTo>
                  <a:pt x="0" y="0"/>
                </a:moveTo>
                <a:lnTo>
                  <a:pt x="5137928" y="0"/>
                </a:lnTo>
                <a:lnTo>
                  <a:pt x="5137928" y="4252322"/>
                </a:lnTo>
                <a:lnTo>
                  <a:pt x="0" y="42523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457200" y="5148653"/>
            <a:ext cx="4204040" cy="1109281"/>
          </a:xfrm>
          <a:prstGeom prst="rect">
            <a:avLst/>
          </a:prstGeom>
        </p:spPr>
        <p:txBody>
          <a:bodyPr lIns="0" tIns="0" rIns="0" bIns="0" rtlCol="0" anchor="t">
            <a:spAutoFit/>
          </a:bodyPr>
          <a:lstStyle/>
          <a:p>
            <a:pPr algn="l">
              <a:lnSpc>
                <a:spcPts val="2900"/>
              </a:lnSpc>
            </a:pPr>
            <a:r>
              <a:rPr lang="en-US" sz="2000" spc="-10">
                <a:solidFill>
                  <a:srgbClr val="FFFFFF"/>
                </a:solidFill>
                <a:latin typeface="Montserrat"/>
                <a:ea typeface="Montserrat"/>
                <a:cs typeface="Montserrat"/>
                <a:sym typeface="Montserrat"/>
              </a:rPr>
              <a:t>An industry-school engagement Starter Kit for small- and medium-sized employers.</a:t>
            </a:r>
          </a:p>
        </p:txBody>
      </p:sp>
      <p:sp>
        <p:nvSpPr>
          <p:cNvPr id="6" name="TextBox 6"/>
          <p:cNvSpPr txBox="1"/>
          <p:nvPr/>
        </p:nvSpPr>
        <p:spPr>
          <a:xfrm>
            <a:off x="366417" y="2290439"/>
            <a:ext cx="5137928" cy="2535618"/>
          </a:xfrm>
          <a:prstGeom prst="rect">
            <a:avLst/>
          </a:prstGeom>
        </p:spPr>
        <p:txBody>
          <a:bodyPr wrap="square" lIns="0" tIns="0" rIns="0" bIns="0" rtlCol="0" anchor="t">
            <a:spAutoFit/>
          </a:bodyPr>
          <a:lstStyle/>
          <a:p>
            <a:pPr algn="l">
              <a:lnSpc>
                <a:spcPts val="6599"/>
              </a:lnSpc>
            </a:pPr>
            <a:r>
              <a:rPr lang="en-US" sz="6700" spc="-33" dirty="0">
                <a:solidFill>
                  <a:srgbClr val="FFFFFF"/>
                </a:solidFill>
                <a:latin typeface="Montserrat Bold"/>
                <a:ea typeface="Montserrat Bold"/>
                <a:cs typeface="Montserrat Bold"/>
                <a:sym typeface="Montserrat Bold"/>
              </a:rPr>
              <a:t>Inspiring the next generation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83413" y="605009"/>
            <a:ext cx="10325176" cy="3172"/>
            <a:chOff x="0" y="0"/>
            <a:chExt cx="10325176" cy="3175"/>
          </a:xfrm>
        </p:grpSpPr>
        <p:sp>
          <p:nvSpPr>
            <p:cNvPr id="3" name="Freeform 3"/>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4" name="Group 4"/>
          <p:cNvGrpSpPr>
            <a:grpSpLocks noChangeAspect="1"/>
          </p:cNvGrpSpPr>
          <p:nvPr/>
        </p:nvGrpSpPr>
        <p:grpSpPr>
          <a:xfrm>
            <a:off x="5422202" y="5230901"/>
            <a:ext cx="4521203" cy="50797"/>
            <a:chOff x="0" y="0"/>
            <a:chExt cx="4521200" cy="50800"/>
          </a:xfrm>
        </p:grpSpPr>
        <p:sp>
          <p:nvSpPr>
            <p:cNvPr id="5" name="Freeform 5"/>
            <p:cNvSpPr/>
            <p:nvPr/>
          </p:nvSpPr>
          <p:spPr>
            <a:xfrm>
              <a:off x="0" y="0"/>
              <a:ext cx="4521200" cy="50800"/>
            </a:xfrm>
            <a:custGeom>
              <a:avLst/>
              <a:gdLst/>
              <a:ahLst/>
              <a:cxnLst/>
              <a:rect l="l" t="t" r="r" b="b"/>
              <a:pathLst>
                <a:path w="4521200" h="50800">
                  <a:moveTo>
                    <a:pt x="25400" y="0"/>
                  </a:moveTo>
                  <a:lnTo>
                    <a:pt x="4495800" y="0"/>
                  </a:lnTo>
                  <a:cubicBezTo>
                    <a:pt x="4509770" y="0"/>
                    <a:pt x="4521200" y="11430"/>
                    <a:pt x="4521200" y="25400"/>
                  </a:cubicBezTo>
                  <a:cubicBezTo>
                    <a:pt x="4521200" y="39370"/>
                    <a:pt x="4509770" y="50800"/>
                    <a:pt x="4495800" y="50800"/>
                  </a:cubicBezTo>
                  <a:lnTo>
                    <a:pt x="25400" y="50800"/>
                  </a:lnTo>
                  <a:cubicBezTo>
                    <a:pt x="11430" y="50800"/>
                    <a:pt x="0" y="39370"/>
                    <a:pt x="0" y="25400"/>
                  </a:cubicBezTo>
                  <a:cubicBezTo>
                    <a:pt x="0" y="11430"/>
                    <a:pt x="11430" y="0"/>
                    <a:pt x="25400" y="0"/>
                  </a:cubicBezTo>
                  <a:close/>
                </a:path>
              </a:pathLst>
            </a:custGeom>
            <a:solidFill>
              <a:srgbClr val="2D69FF"/>
            </a:solidFill>
          </p:spPr>
          <p:txBody>
            <a:bodyPr/>
            <a:lstStyle/>
            <a:p>
              <a:endParaRPr lang="en-US"/>
            </a:p>
          </p:txBody>
        </p:sp>
      </p:grpSp>
      <p:grpSp>
        <p:nvGrpSpPr>
          <p:cNvPr id="6" name="Group 6"/>
          <p:cNvGrpSpPr>
            <a:grpSpLocks noChangeAspect="1"/>
          </p:cNvGrpSpPr>
          <p:nvPr/>
        </p:nvGrpSpPr>
        <p:grpSpPr>
          <a:xfrm>
            <a:off x="5422202" y="6683597"/>
            <a:ext cx="4521203" cy="50797"/>
            <a:chOff x="0" y="0"/>
            <a:chExt cx="4521200" cy="50800"/>
          </a:xfrm>
        </p:grpSpPr>
        <p:sp>
          <p:nvSpPr>
            <p:cNvPr id="7" name="Freeform 7"/>
            <p:cNvSpPr/>
            <p:nvPr/>
          </p:nvSpPr>
          <p:spPr>
            <a:xfrm>
              <a:off x="0" y="0"/>
              <a:ext cx="4521200" cy="50800"/>
            </a:xfrm>
            <a:custGeom>
              <a:avLst/>
              <a:gdLst/>
              <a:ahLst/>
              <a:cxnLst/>
              <a:rect l="l" t="t" r="r" b="b"/>
              <a:pathLst>
                <a:path w="4521200" h="50800">
                  <a:moveTo>
                    <a:pt x="25400" y="0"/>
                  </a:moveTo>
                  <a:lnTo>
                    <a:pt x="4495800" y="0"/>
                  </a:lnTo>
                  <a:cubicBezTo>
                    <a:pt x="4509770" y="0"/>
                    <a:pt x="4521200" y="11430"/>
                    <a:pt x="4521200" y="25400"/>
                  </a:cubicBezTo>
                  <a:cubicBezTo>
                    <a:pt x="4521200" y="39370"/>
                    <a:pt x="4509770" y="50800"/>
                    <a:pt x="4495800" y="50800"/>
                  </a:cubicBezTo>
                  <a:lnTo>
                    <a:pt x="25400" y="50800"/>
                  </a:lnTo>
                  <a:cubicBezTo>
                    <a:pt x="11430" y="50800"/>
                    <a:pt x="0" y="39370"/>
                    <a:pt x="0" y="25400"/>
                  </a:cubicBezTo>
                  <a:cubicBezTo>
                    <a:pt x="0" y="11430"/>
                    <a:pt x="11430" y="0"/>
                    <a:pt x="25400" y="0"/>
                  </a:cubicBezTo>
                  <a:close/>
                </a:path>
              </a:pathLst>
            </a:custGeom>
            <a:solidFill>
              <a:srgbClr val="2D69FF"/>
            </a:solidFill>
          </p:spPr>
          <p:txBody>
            <a:bodyPr/>
            <a:lstStyle/>
            <a:p>
              <a:endParaRPr lang="en-US"/>
            </a:p>
          </p:txBody>
        </p:sp>
      </p:grpSp>
      <p:grpSp>
        <p:nvGrpSpPr>
          <p:cNvPr id="8" name="Group 8"/>
          <p:cNvGrpSpPr>
            <a:grpSpLocks noChangeAspect="1"/>
          </p:cNvGrpSpPr>
          <p:nvPr/>
        </p:nvGrpSpPr>
        <p:grpSpPr>
          <a:xfrm>
            <a:off x="8247793" y="93026"/>
            <a:ext cx="2041522" cy="335623"/>
            <a:chOff x="0" y="0"/>
            <a:chExt cx="2041525" cy="335623"/>
          </a:xfrm>
        </p:grpSpPr>
        <p:sp>
          <p:nvSpPr>
            <p:cNvPr id="9" name="Freeform 9"/>
            <p:cNvSpPr/>
            <p:nvPr/>
          </p:nvSpPr>
          <p:spPr>
            <a:xfrm>
              <a:off x="69850" y="69850"/>
              <a:ext cx="1901825" cy="195834"/>
            </a:xfrm>
            <a:custGeom>
              <a:avLst/>
              <a:gdLst/>
              <a:ahLst/>
              <a:cxnLst/>
              <a:rect l="l" t="t" r="r" b="b"/>
              <a:pathLst>
                <a:path w="1901825" h="195834">
                  <a:moveTo>
                    <a:pt x="97917" y="0"/>
                  </a:moveTo>
                  <a:cubicBezTo>
                    <a:pt x="43815" y="0"/>
                    <a:pt x="0" y="43815"/>
                    <a:pt x="0" y="97917"/>
                  </a:cubicBezTo>
                  <a:cubicBezTo>
                    <a:pt x="0" y="152019"/>
                    <a:pt x="43815" y="195834"/>
                    <a:pt x="97917" y="195834"/>
                  </a:cubicBezTo>
                  <a:lnTo>
                    <a:pt x="1803908" y="195834"/>
                  </a:lnTo>
                  <a:cubicBezTo>
                    <a:pt x="1858010" y="195834"/>
                    <a:pt x="1901825" y="152019"/>
                    <a:pt x="1901825" y="97917"/>
                  </a:cubicBezTo>
                  <a:cubicBezTo>
                    <a:pt x="1901825" y="43815"/>
                    <a:pt x="1858010" y="0"/>
                    <a:pt x="1803908" y="0"/>
                  </a:cubicBezTo>
                  <a:close/>
                </a:path>
              </a:pathLst>
            </a:custGeom>
            <a:solidFill>
              <a:srgbClr val="BCE4FE"/>
            </a:solidFill>
          </p:spPr>
          <p:txBody>
            <a:bodyPr/>
            <a:lstStyle/>
            <a:p>
              <a:endParaRPr lang="en-US"/>
            </a:p>
          </p:txBody>
        </p:sp>
        <p:sp>
          <p:nvSpPr>
            <p:cNvPr id="10" name="Freeform 10"/>
            <p:cNvSpPr/>
            <p:nvPr/>
          </p:nvSpPr>
          <p:spPr>
            <a:xfrm>
              <a:off x="63500" y="63500"/>
              <a:ext cx="1914525" cy="208661"/>
            </a:xfrm>
            <a:custGeom>
              <a:avLst/>
              <a:gdLst/>
              <a:ahLst/>
              <a:cxnLst/>
              <a:rect l="l" t="t" r="r" b="b"/>
              <a:pathLst>
                <a:path w="1914525" h="208661">
                  <a:moveTo>
                    <a:pt x="104267" y="12700"/>
                  </a:moveTo>
                  <a:cubicBezTo>
                    <a:pt x="53721" y="12700"/>
                    <a:pt x="12700" y="53721"/>
                    <a:pt x="12700" y="104267"/>
                  </a:cubicBezTo>
                  <a:lnTo>
                    <a:pt x="6350" y="104267"/>
                  </a:lnTo>
                  <a:lnTo>
                    <a:pt x="12700" y="104267"/>
                  </a:lnTo>
                  <a:cubicBezTo>
                    <a:pt x="12700" y="154813"/>
                    <a:pt x="53721" y="195834"/>
                    <a:pt x="104267" y="195834"/>
                  </a:cubicBezTo>
                  <a:lnTo>
                    <a:pt x="104267" y="202184"/>
                  </a:lnTo>
                  <a:lnTo>
                    <a:pt x="104267" y="195834"/>
                  </a:lnTo>
                  <a:lnTo>
                    <a:pt x="1810258" y="195834"/>
                  </a:lnTo>
                  <a:lnTo>
                    <a:pt x="1810258" y="202184"/>
                  </a:lnTo>
                  <a:lnTo>
                    <a:pt x="1810258" y="195834"/>
                  </a:lnTo>
                  <a:cubicBezTo>
                    <a:pt x="1860804" y="195834"/>
                    <a:pt x="1901825" y="154813"/>
                    <a:pt x="1901825" y="104267"/>
                  </a:cubicBezTo>
                  <a:lnTo>
                    <a:pt x="1908175" y="104267"/>
                  </a:lnTo>
                  <a:lnTo>
                    <a:pt x="1901825" y="104267"/>
                  </a:lnTo>
                  <a:cubicBezTo>
                    <a:pt x="1901825" y="53721"/>
                    <a:pt x="1860804" y="12700"/>
                    <a:pt x="1810258" y="12700"/>
                  </a:cubicBezTo>
                  <a:lnTo>
                    <a:pt x="1810258" y="6350"/>
                  </a:lnTo>
                  <a:lnTo>
                    <a:pt x="1810258" y="12700"/>
                  </a:lnTo>
                  <a:lnTo>
                    <a:pt x="104267" y="12700"/>
                  </a:lnTo>
                  <a:lnTo>
                    <a:pt x="104267" y="6350"/>
                  </a:lnTo>
                  <a:lnTo>
                    <a:pt x="104267" y="12700"/>
                  </a:lnTo>
                  <a:moveTo>
                    <a:pt x="104267" y="0"/>
                  </a:moveTo>
                  <a:lnTo>
                    <a:pt x="1810258" y="0"/>
                  </a:lnTo>
                  <a:cubicBezTo>
                    <a:pt x="1867916" y="0"/>
                    <a:pt x="1914525" y="46736"/>
                    <a:pt x="1914525" y="104267"/>
                  </a:cubicBezTo>
                  <a:cubicBezTo>
                    <a:pt x="1914525" y="161798"/>
                    <a:pt x="1867789" y="208534"/>
                    <a:pt x="1810258" y="208534"/>
                  </a:cubicBezTo>
                  <a:lnTo>
                    <a:pt x="104267" y="208534"/>
                  </a:lnTo>
                  <a:cubicBezTo>
                    <a:pt x="46736" y="208661"/>
                    <a:pt x="0" y="161925"/>
                    <a:pt x="0" y="104267"/>
                  </a:cubicBezTo>
                  <a:cubicBezTo>
                    <a:pt x="0" y="46609"/>
                    <a:pt x="46736" y="0"/>
                    <a:pt x="104267" y="0"/>
                  </a:cubicBezTo>
                  <a:close/>
                </a:path>
              </a:pathLst>
            </a:custGeom>
            <a:solidFill>
              <a:srgbClr val="BCE4FE"/>
            </a:solidFill>
          </p:spPr>
          <p:txBody>
            <a:bodyPr/>
            <a:lstStyle/>
            <a:p>
              <a:endParaRPr lang="en-US"/>
            </a:p>
          </p:txBody>
        </p:sp>
      </p:grpSp>
      <p:sp>
        <p:nvSpPr>
          <p:cNvPr id="11" name="TextBox 11"/>
          <p:cNvSpPr txBox="1"/>
          <p:nvPr/>
        </p:nvSpPr>
        <p:spPr>
          <a:xfrm>
            <a:off x="457200" y="2111054"/>
            <a:ext cx="7853648" cy="1477585"/>
          </a:xfrm>
          <a:prstGeom prst="rect">
            <a:avLst/>
          </a:prstGeom>
        </p:spPr>
        <p:txBody>
          <a:bodyPr lIns="0" tIns="0" rIns="0" bIns="0" rtlCol="0" anchor="t">
            <a:spAutoFit/>
          </a:bodyPr>
          <a:lstStyle/>
          <a:p>
            <a:pPr algn="just">
              <a:lnSpc>
                <a:spcPts val="2900"/>
              </a:lnSpc>
            </a:pPr>
            <a:r>
              <a:rPr lang="en-US" sz="2000" spc="-10">
                <a:solidFill>
                  <a:srgbClr val="000000"/>
                </a:solidFill>
                <a:latin typeface="Montserrat"/>
                <a:ea typeface="Montserrat"/>
                <a:cs typeface="Montserrat"/>
                <a:sym typeface="Montserrat"/>
              </a:rPr>
              <a:t>Young people can only aspire to careers and possibilities that they can see. Industry-school engagement is a proven way to inform and inspire the next generation, bridging the gap between the future workforce and the world of work. </a:t>
            </a:r>
          </a:p>
        </p:txBody>
      </p:sp>
      <p:sp>
        <p:nvSpPr>
          <p:cNvPr id="12" name="TextBox 12"/>
          <p:cNvSpPr txBox="1"/>
          <p:nvPr/>
        </p:nvSpPr>
        <p:spPr>
          <a:xfrm>
            <a:off x="457200" y="4062917"/>
            <a:ext cx="4787903" cy="1080478"/>
          </a:xfrm>
          <a:prstGeom prst="rect">
            <a:avLst/>
          </a:prstGeom>
        </p:spPr>
        <p:txBody>
          <a:bodyPr lIns="0" tIns="0" rIns="0" bIns="0" rtlCol="0" anchor="t">
            <a:spAutoFit/>
          </a:bodyPr>
          <a:lstStyle/>
          <a:p>
            <a:pPr>
              <a:lnSpc>
                <a:spcPts val="1699"/>
              </a:lnSpc>
            </a:pPr>
            <a:r>
              <a:rPr lang="en-US" sz="1100" spc="-5" dirty="0">
                <a:solidFill>
                  <a:srgbClr val="000000"/>
                </a:solidFill>
                <a:latin typeface="Montserrat"/>
                <a:ea typeface="Montserrat"/>
                <a:cs typeface="Montserrat"/>
                <a:sym typeface="Montserrat"/>
              </a:rPr>
              <a:t>It might be convenient to say it is the role of government or schools to prepare young people for the world of work. But employers are uniquely qualified to show young people the realities and diversity of exciting and rewarding work possibilities that exist. You might not know everything, but you know your industry better than anyone. </a:t>
            </a:r>
          </a:p>
        </p:txBody>
      </p:sp>
      <p:sp>
        <p:nvSpPr>
          <p:cNvPr id="13" name="TextBox 13"/>
          <p:cNvSpPr txBox="1"/>
          <p:nvPr/>
        </p:nvSpPr>
        <p:spPr>
          <a:xfrm>
            <a:off x="457200" y="5358317"/>
            <a:ext cx="4668488" cy="1296381"/>
          </a:xfrm>
          <a:prstGeom prst="rect">
            <a:avLst/>
          </a:prstGeom>
        </p:spPr>
        <p:txBody>
          <a:bodyPr lIns="0" tIns="0" rIns="0" bIns="0" rtlCol="0" anchor="t">
            <a:spAutoFit/>
          </a:bodyPr>
          <a:lstStyle/>
          <a:p>
            <a:pPr>
              <a:lnSpc>
                <a:spcPts val="1699"/>
              </a:lnSpc>
            </a:pPr>
            <a:r>
              <a:rPr lang="en-US" sz="1100" spc="-5">
                <a:solidFill>
                  <a:srgbClr val="000000"/>
                </a:solidFill>
                <a:latin typeface="Montserrat"/>
                <a:ea typeface="Montserrat"/>
                <a:cs typeface="Montserrat"/>
                <a:sym typeface="Montserrat"/>
              </a:rPr>
              <a:t>Young people who enter the world of work don’t always do so on their own terms, with confidence, or with full knowledge of what they could be doing. Their choices are often limited. In many cases their decisions are heavily influenced by others. By exposing young people to more diverse possibilities and pathways, you are expanding their horizons. </a:t>
            </a:r>
          </a:p>
        </p:txBody>
      </p:sp>
      <p:sp>
        <p:nvSpPr>
          <p:cNvPr id="14" name="TextBox 14"/>
          <p:cNvSpPr txBox="1"/>
          <p:nvPr/>
        </p:nvSpPr>
        <p:spPr>
          <a:xfrm>
            <a:off x="5422202" y="4101017"/>
            <a:ext cx="4646552" cy="864584"/>
          </a:xfrm>
          <a:prstGeom prst="rect">
            <a:avLst/>
          </a:prstGeom>
        </p:spPr>
        <p:txBody>
          <a:bodyPr lIns="0" tIns="0" rIns="0" bIns="0" rtlCol="0" anchor="t">
            <a:spAutoFit/>
          </a:bodyPr>
          <a:lstStyle/>
          <a:p>
            <a:pPr>
              <a:lnSpc>
                <a:spcPts val="1699"/>
              </a:lnSpc>
            </a:pPr>
            <a:r>
              <a:rPr lang="en-US" sz="1100" spc="-5">
                <a:solidFill>
                  <a:srgbClr val="000000"/>
                </a:solidFill>
                <a:latin typeface="Montserrat"/>
                <a:ea typeface="Montserrat"/>
                <a:cs typeface="Montserrat"/>
                <a:sym typeface="Montserrat"/>
              </a:rPr>
              <a:t>This is about filling gaps in students’ knowledge and awareness of the opportunities within your industry, so they can make informed choices when they leave school – whether it’s into university, vocational education or into employment. </a:t>
            </a:r>
          </a:p>
        </p:txBody>
      </p:sp>
      <p:sp>
        <p:nvSpPr>
          <p:cNvPr id="15" name="TextBox 15"/>
          <p:cNvSpPr txBox="1"/>
          <p:nvPr/>
        </p:nvSpPr>
        <p:spPr>
          <a:xfrm>
            <a:off x="457200" y="1257510"/>
            <a:ext cx="8080753"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The next generation matters to your business</a:t>
            </a:r>
          </a:p>
        </p:txBody>
      </p:sp>
      <p:sp>
        <p:nvSpPr>
          <p:cNvPr id="16" name="TextBox 16"/>
          <p:cNvSpPr txBox="1"/>
          <p:nvPr/>
        </p:nvSpPr>
        <p:spPr>
          <a:xfrm>
            <a:off x="8420300" y="168650"/>
            <a:ext cx="1875758" cy="153504"/>
          </a:xfrm>
          <a:prstGeom prst="rect">
            <a:avLst/>
          </a:prstGeom>
        </p:spPr>
        <p:txBody>
          <a:bodyPr wrap="square" lIns="0" tIns="0" rIns="0" bIns="0" rtlCol="0" anchor="t">
            <a:spAutoFit/>
          </a:bodyPr>
          <a:lstStyle/>
          <a:p>
            <a:pPr algn="l">
              <a:lnSpc>
                <a:spcPts val="1260"/>
              </a:lnSpc>
            </a:pPr>
            <a:r>
              <a:rPr lang="en-US" sz="900" spc="-4">
                <a:solidFill>
                  <a:srgbClr val="000000"/>
                </a:solidFill>
                <a:latin typeface="Montserrat"/>
                <a:ea typeface="Montserrat"/>
                <a:cs typeface="Montserrat"/>
                <a:sym typeface="Montserrat"/>
              </a:rPr>
              <a:t>Part 1 | Understanding the gap</a:t>
            </a:r>
          </a:p>
        </p:txBody>
      </p:sp>
      <p:sp>
        <p:nvSpPr>
          <p:cNvPr id="17" name="TextBox 17"/>
          <p:cNvSpPr txBox="1"/>
          <p:nvPr/>
        </p:nvSpPr>
        <p:spPr>
          <a:xfrm>
            <a:off x="5422202" y="5416410"/>
            <a:ext cx="4577210" cy="1029462"/>
          </a:xfrm>
          <a:prstGeom prst="rect">
            <a:avLst/>
          </a:prstGeom>
        </p:spPr>
        <p:txBody>
          <a:bodyPr lIns="0" tIns="0" rIns="0" bIns="0" rtlCol="0" anchor="t">
            <a:spAutoFit/>
          </a:bodyPr>
          <a:lstStyle/>
          <a:p>
            <a:pPr algn="l">
              <a:lnSpc>
                <a:spcPts val="2000"/>
              </a:lnSpc>
            </a:pPr>
            <a:r>
              <a:rPr lang="en-US" sz="1399" b="1" spc="-6">
                <a:solidFill>
                  <a:srgbClr val="000000"/>
                </a:solidFill>
                <a:latin typeface="Montserrat Bold"/>
                <a:ea typeface="Montserrat Bold"/>
                <a:cs typeface="Montserrat Bold"/>
                <a:sym typeface="Montserrat Bold"/>
              </a:rPr>
              <a:t>With these connections, you have a pivotal role in supporting young people to build the ‘work-ready’ skills and characteristics that your industry needs of your future workforce. </a:t>
            </a:r>
          </a:p>
        </p:txBody>
      </p:sp>
      <p:sp>
        <p:nvSpPr>
          <p:cNvPr id="19" name="TextBox 19"/>
          <p:cNvSpPr txBox="1"/>
          <p:nvPr/>
        </p:nvSpPr>
        <p:spPr>
          <a:xfrm>
            <a:off x="10296058" y="176755"/>
            <a:ext cx="146514" cy="174622"/>
          </a:xfrm>
          <a:prstGeom prst="rect">
            <a:avLst/>
          </a:prstGeom>
        </p:spPr>
        <p:txBody>
          <a:bodyPr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10</a:t>
            </a:r>
          </a:p>
        </p:txBody>
      </p:sp>
      <p:sp>
        <p:nvSpPr>
          <p:cNvPr id="20" name="TextBox 32">
            <a:extLst>
              <a:ext uri="{FF2B5EF4-FFF2-40B4-BE49-F238E27FC236}">
                <a16:creationId xmlns:a16="http://schemas.microsoft.com/office/drawing/2014/main" id="{81051044-C799-8E4A-3D1A-F87BF04545EF}"/>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62898" y="4893955"/>
            <a:ext cx="4000500" cy="50797"/>
            <a:chOff x="0" y="0"/>
            <a:chExt cx="4000500" cy="50800"/>
          </a:xfrm>
        </p:grpSpPr>
        <p:sp>
          <p:nvSpPr>
            <p:cNvPr id="3" name="Freeform 3"/>
            <p:cNvSpPr/>
            <p:nvPr/>
          </p:nvSpPr>
          <p:spPr>
            <a:xfrm>
              <a:off x="0" y="0"/>
              <a:ext cx="4000500" cy="50800"/>
            </a:xfrm>
            <a:custGeom>
              <a:avLst/>
              <a:gdLst/>
              <a:ahLst/>
              <a:cxnLst/>
              <a:rect l="l" t="t" r="r" b="b"/>
              <a:pathLst>
                <a:path w="4000500" h="50800">
                  <a:moveTo>
                    <a:pt x="25400" y="0"/>
                  </a:moveTo>
                  <a:lnTo>
                    <a:pt x="3975100" y="0"/>
                  </a:lnTo>
                  <a:cubicBezTo>
                    <a:pt x="3989070" y="0"/>
                    <a:pt x="4000500" y="11430"/>
                    <a:pt x="4000500" y="25400"/>
                  </a:cubicBezTo>
                  <a:cubicBezTo>
                    <a:pt x="4000500" y="39370"/>
                    <a:pt x="3989070" y="50800"/>
                    <a:pt x="3975100" y="50800"/>
                  </a:cubicBezTo>
                  <a:lnTo>
                    <a:pt x="25400" y="50800"/>
                  </a:lnTo>
                  <a:cubicBezTo>
                    <a:pt x="11430" y="50800"/>
                    <a:pt x="0" y="39370"/>
                    <a:pt x="0" y="25400"/>
                  </a:cubicBezTo>
                  <a:cubicBezTo>
                    <a:pt x="0" y="11430"/>
                    <a:pt x="11430" y="0"/>
                    <a:pt x="25400" y="0"/>
                  </a:cubicBezTo>
                  <a:close/>
                </a:path>
              </a:pathLst>
            </a:custGeom>
            <a:solidFill>
              <a:srgbClr val="2D69FF"/>
            </a:solidFill>
          </p:spPr>
          <p:txBody>
            <a:bodyPr/>
            <a:lstStyle/>
            <a:p>
              <a:endParaRPr lang="en-US"/>
            </a:p>
          </p:txBody>
        </p:sp>
      </p:grpSp>
      <p:grpSp>
        <p:nvGrpSpPr>
          <p:cNvPr id="4" name="Group 4"/>
          <p:cNvGrpSpPr>
            <a:grpSpLocks noChangeAspect="1"/>
          </p:cNvGrpSpPr>
          <p:nvPr/>
        </p:nvGrpSpPr>
        <p:grpSpPr>
          <a:xfrm>
            <a:off x="862898" y="5916301"/>
            <a:ext cx="4000500" cy="50797"/>
            <a:chOff x="0" y="0"/>
            <a:chExt cx="4000500" cy="50800"/>
          </a:xfrm>
        </p:grpSpPr>
        <p:sp>
          <p:nvSpPr>
            <p:cNvPr id="5" name="Freeform 5"/>
            <p:cNvSpPr/>
            <p:nvPr/>
          </p:nvSpPr>
          <p:spPr>
            <a:xfrm>
              <a:off x="0" y="0"/>
              <a:ext cx="4000500" cy="50800"/>
            </a:xfrm>
            <a:custGeom>
              <a:avLst/>
              <a:gdLst/>
              <a:ahLst/>
              <a:cxnLst/>
              <a:rect l="l" t="t" r="r" b="b"/>
              <a:pathLst>
                <a:path w="4000500" h="50800">
                  <a:moveTo>
                    <a:pt x="25400" y="0"/>
                  </a:moveTo>
                  <a:lnTo>
                    <a:pt x="3975100" y="0"/>
                  </a:lnTo>
                  <a:cubicBezTo>
                    <a:pt x="3989070" y="0"/>
                    <a:pt x="4000500" y="11430"/>
                    <a:pt x="4000500" y="25400"/>
                  </a:cubicBezTo>
                  <a:cubicBezTo>
                    <a:pt x="4000500" y="39370"/>
                    <a:pt x="3989070" y="50800"/>
                    <a:pt x="3975100" y="50800"/>
                  </a:cubicBezTo>
                  <a:lnTo>
                    <a:pt x="25400" y="50800"/>
                  </a:lnTo>
                  <a:cubicBezTo>
                    <a:pt x="11430" y="50800"/>
                    <a:pt x="0" y="39370"/>
                    <a:pt x="0" y="25400"/>
                  </a:cubicBezTo>
                  <a:cubicBezTo>
                    <a:pt x="0" y="11430"/>
                    <a:pt x="11430" y="0"/>
                    <a:pt x="25400" y="0"/>
                  </a:cubicBezTo>
                  <a:close/>
                </a:path>
              </a:pathLst>
            </a:custGeom>
            <a:solidFill>
              <a:srgbClr val="2D69FF"/>
            </a:solidFill>
          </p:spPr>
          <p:txBody>
            <a:bodyPr/>
            <a:lstStyle/>
            <a:p>
              <a:endParaRPr lang="en-US"/>
            </a:p>
          </p:txBody>
        </p:sp>
      </p:grpSp>
      <p:grpSp>
        <p:nvGrpSpPr>
          <p:cNvPr id="6" name="Group 6"/>
          <p:cNvGrpSpPr>
            <a:grpSpLocks noChangeAspect="1"/>
          </p:cNvGrpSpPr>
          <p:nvPr/>
        </p:nvGrpSpPr>
        <p:grpSpPr>
          <a:xfrm>
            <a:off x="183413" y="605009"/>
            <a:ext cx="10325176" cy="3172"/>
            <a:chOff x="0" y="0"/>
            <a:chExt cx="10325176" cy="3175"/>
          </a:xfrm>
        </p:grpSpPr>
        <p:sp>
          <p:nvSpPr>
            <p:cNvPr id="7" name="Freeform 7"/>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8" name="Group 8"/>
          <p:cNvGrpSpPr>
            <a:grpSpLocks noChangeAspect="1"/>
          </p:cNvGrpSpPr>
          <p:nvPr/>
        </p:nvGrpSpPr>
        <p:grpSpPr>
          <a:xfrm>
            <a:off x="8247793" y="121739"/>
            <a:ext cx="2041522" cy="335623"/>
            <a:chOff x="0" y="0"/>
            <a:chExt cx="2041525" cy="335623"/>
          </a:xfrm>
        </p:grpSpPr>
        <p:sp>
          <p:nvSpPr>
            <p:cNvPr id="9" name="Freeform 9"/>
            <p:cNvSpPr/>
            <p:nvPr/>
          </p:nvSpPr>
          <p:spPr>
            <a:xfrm>
              <a:off x="69850" y="69850"/>
              <a:ext cx="1901825" cy="195834"/>
            </a:xfrm>
            <a:custGeom>
              <a:avLst/>
              <a:gdLst/>
              <a:ahLst/>
              <a:cxnLst/>
              <a:rect l="l" t="t" r="r" b="b"/>
              <a:pathLst>
                <a:path w="1901825" h="195834">
                  <a:moveTo>
                    <a:pt x="97917" y="0"/>
                  </a:moveTo>
                  <a:cubicBezTo>
                    <a:pt x="43815" y="0"/>
                    <a:pt x="0" y="43815"/>
                    <a:pt x="0" y="97917"/>
                  </a:cubicBezTo>
                  <a:cubicBezTo>
                    <a:pt x="0" y="152019"/>
                    <a:pt x="43815" y="195834"/>
                    <a:pt x="97917" y="195834"/>
                  </a:cubicBezTo>
                  <a:lnTo>
                    <a:pt x="1803908" y="195834"/>
                  </a:lnTo>
                  <a:cubicBezTo>
                    <a:pt x="1858010" y="195834"/>
                    <a:pt x="1901825" y="152019"/>
                    <a:pt x="1901825" y="97917"/>
                  </a:cubicBezTo>
                  <a:cubicBezTo>
                    <a:pt x="1901825" y="43815"/>
                    <a:pt x="1858010" y="0"/>
                    <a:pt x="1803908" y="0"/>
                  </a:cubicBezTo>
                  <a:close/>
                </a:path>
              </a:pathLst>
            </a:custGeom>
            <a:solidFill>
              <a:srgbClr val="BCE4FE"/>
            </a:solidFill>
          </p:spPr>
          <p:txBody>
            <a:bodyPr/>
            <a:lstStyle/>
            <a:p>
              <a:endParaRPr lang="en-US"/>
            </a:p>
          </p:txBody>
        </p:sp>
        <p:sp>
          <p:nvSpPr>
            <p:cNvPr id="10" name="Freeform 10"/>
            <p:cNvSpPr/>
            <p:nvPr/>
          </p:nvSpPr>
          <p:spPr>
            <a:xfrm>
              <a:off x="63500" y="63500"/>
              <a:ext cx="1914525" cy="208661"/>
            </a:xfrm>
            <a:custGeom>
              <a:avLst/>
              <a:gdLst/>
              <a:ahLst/>
              <a:cxnLst/>
              <a:rect l="l" t="t" r="r" b="b"/>
              <a:pathLst>
                <a:path w="1914525" h="208661">
                  <a:moveTo>
                    <a:pt x="104267" y="12700"/>
                  </a:moveTo>
                  <a:cubicBezTo>
                    <a:pt x="53721" y="12700"/>
                    <a:pt x="12700" y="53721"/>
                    <a:pt x="12700" y="104267"/>
                  </a:cubicBezTo>
                  <a:lnTo>
                    <a:pt x="6350" y="104267"/>
                  </a:lnTo>
                  <a:lnTo>
                    <a:pt x="12700" y="104267"/>
                  </a:lnTo>
                  <a:cubicBezTo>
                    <a:pt x="12700" y="154813"/>
                    <a:pt x="53721" y="195834"/>
                    <a:pt x="104267" y="195834"/>
                  </a:cubicBezTo>
                  <a:lnTo>
                    <a:pt x="104267" y="202184"/>
                  </a:lnTo>
                  <a:lnTo>
                    <a:pt x="104267" y="195834"/>
                  </a:lnTo>
                  <a:lnTo>
                    <a:pt x="1810258" y="195834"/>
                  </a:lnTo>
                  <a:lnTo>
                    <a:pt x="1810258" y="202184"/>
                  </a:lnTo>
                  <a:lnTo>
                    <a:pt x="1810258" y="195834"/>
                  </a:lnTo>
                  <a:cubicBezTo>
                    <a:pt x="1860804" y="195834"/>
                    <a:pt x="1901825" y="154813"/>
                    <a:pt x="1901825" y="104267"/>
                  </a:cubicBezTo>
                  <a:lnTo>
                    <a:pt x="1908175" y="104267"/>
                  </a:lnTo>
                  <a:lnTo>
                    <a:pt x="1901825" y="104267"/>
                  </a:lnTo>
                  <a:cubicBezTo>
                    <a:pt x="1901825" y="53721"/>
                    <a:pt x="1860804" y="12700"/>
                    <a:pt x="1810258" y="12700"/>
                  </a:cubicBezTo>
                  <a:lnTo>
                    <a:pt x="1810258" y="6350"/>
                  </a:lnTo>
                  <a:lnTo>
                    <a:pt x="1810258" y="12700"/>
                  </a:lnTo>
                  <a:lnTo>
                    <a:pt x="104267" y="12700"/>
                  </a:lnTo>
                  <a:lnTo>
                    <a:pt x="104267" y="6350"/>
                  </a:lnTo>
                  <a:lnTo>
                    <a:pt x="104267" y="12700"/>
                  </a:lnTo>
                  <a:moveTo>
                    <a:pt x="104267" y="0"/>
                  </a:moveTo>
                  <a:lnTo>
                    <a:pt x="1810258" y="0"/>
                  </a:lnTo>
                  <a:cubicBezTo>
                    <a:pt x="1867916" y="0"/>
                    <a:pt x="1914525" y="46736"/>
                    <a:pt x="1914525" y="104267"/>
                  </a:cubicBezTo>
                  <a:cubicBezTo>
                    <a:pt x="1914525" y="161798"/>
                    <a:pt x="1867789" y="208534"/>
                    <a:pt x="1810258" y="208534"/>
                  </a:cubicBezTo>
                  <a:lnTo>
                    <a:pt x="104267" y="208534"/>
                  </a:lnTo>
                  <a:cubicBezTo>
                    <a:pt x="46736" y="208661"/>
                    <a:pt x="0" y="161925"/>
                    <a:pt x="0" y="104267"/>
                  </a:cubicBezTo>
                  <a:cubicBezTo>
                    <a:pt x="0" y="46609"/>
                    <a:pt x="46736" y="0"/>
                    <a:pt x="104267" y="0"/>
                  </a:cubicBezTo>
                  <a:close/>
                </a:path>
              </a:pathLst>
            </a:custGeom>
            <a:solidFill>
              <a:srgbClr val="BCE4FE"/>
            </a:solidFill>
          </p:spPr>
          <p:txBody>
            <a:bodyPr/>
            <a:lstStyle/>
            <a:p>
              <a:endParaRPr lang="en-US"/>
            </a:p>
          </p:txBody>
        </p:sp>
      </p:grpSp>
      <p:sp>
        <p:nvSpPr>
          <p:cNvPr id="11" name="TextBox 11"/>
          <p:cNvSpPr txBox="1"/>
          <p:nvPr/>
        </p:nvSpPr>
        <p:spPr>
          <a:xfrm>
            <a:off x="881815" y="5114630"/>
            <a:ext cx="3273638" cy="521465"/>
          </a:xfrm>
          <a:prstGeom prst="rect">
            <a:avLst/>
          </a:prstGeom>
        </p:spPr>
        <p:txBody>
          <a:bodyPr lIns="0" tIns="0" rIns="0" bIns="0" rtlCol="0" anchor="t">
            <a:spAutoFit/>
          </a:bodyPr>
          <a:lstStyle/>
          <a:p>
            <a:pPr algn="l">
              <a:lnSpc>
                <a:spcPts val="2000"/>
              </a:lnSpc>
            </a:pPr>
            <a:r>
              <a:rPr lang="en-US" sz="1399" b="1" spc="-6">
                <a:solidFill>
                  <a:srgbClr val="000000"/>
                </a:solidFill>
                <a:latin typeface="Montserrat Bold"/>
                <a:ea typeface="Montserrat Bold"/>
                <a:cs typeface="Montserrat Bold"/>
                <a:sym typeface="Montserrat Bold"/>
              </a:rPr>
              <a:t>You want to give something back to your community and industry. </a:t>
            </a:r>
          </a:p>
        </p:txBody>
      </p:sp>
      <p:sp>
        <p:nvSpPr>
          <p:cNvPr id="12" name="TextBox 12"/>
          <p:cNvSpPr txBox="1"/>
          <p:nvPr/>
        </p:nvSpPr>
        <p:spPr>
          <a:xfrm>
            <a:off x="881815" y="4098627"/>
            <a:ext cx="3714874" cy="521465"/>
          </a:xfrm>
          <a:prstGeom prst="rect">
            <a:avLst/>
          </a:prstGeom>
        </p:spPr>
        <p:txBody>
          <a:bodyPr lIns="0" tIns="0" rIns="0" bIns="0" rtlCol="0" anchor="t">
            <a:spAutoFit/>
          </a:bodyPr>
          <a:lstStyle/>
          <a:p>
            <a:pPr algn="l">
              <a:lnSpc>
                <a:spcPts val="2000"/>
              </a:lnSpc>
            </a:pPr>
            <a:r>
              <a:rPr lang="en-US" sz="1399" b="1" spc="-6">
                <a:solidFill>
                  <a:srgbClr val="000000"/>
                </a:solidFill>
                <a:latin typeface="Montserrat Bold"/>
                <a:ea typeface="Montserrat Bold"/>
                <a:cs typeface="Montserrat Bold"/>
                <a:sym typeface="Montserrat Bold"/>
              </a:rPr>
              <a:t>You are building relationships to create a sustainable flow of future employees. </a:t>
            </a:r>
          </a:p>
        </p:txBody>
      </p:sp>
      <p:sp>
        <p:nvSpPr>
          <p:cNvPr id="13" name="TextBox 13"/>
          <p:cNvSpPr txBox="1"/>
          <p:nvPr/>
        </p:nvSpPr>
        <p:spPr>
          <a:xfrm>
            <a:off x="881815" y="6130633"/>
            <a:ext cx="3970753" cy="775459"/>
          </a:xfrm>
          <a:prstGeom prst="rect">
            <a:avLst/>
          </a:prstGeom>
        </p:spPr>
        <p:txBody>
          <a:bodyPr lIns="0" tIns="0" rIns="0" bIns="0" rtlCol="0" anchor="t">
            <a:spAutoFit/>
          </a:bodyPr>
          <a:lstStyle/>
          <a:p>
            <a:pPr algn="l">
              <a:lnSpc>
                <a:spcPts val="2000"/>
              </a:lnSpc>
            </a:pPr>
            <a:r>
              <a:rPr lang="en-US" sz="1399" b="1" spc="-6">
                <a:solidFill>
                  <a:srgbClr val="000000"/>
                </a:solidFill>
                <a:latin typeface="Montserrat Bold"/>
                <a:ea typeface="Montserrat Bold"/>
                <a:cs typeface="Montserrat Bold"/>
                <a:sym typeface="Montserrat Bold"/>
              </a:rPr>
              <a:t>You find meaning in providing inspiration to young people and opening up possibilities and pathways for them. </a:t>
            </a:r>
          </a:p>
        </p:txBody>
      </p:sp>
      <p:sp>
        <p:nvSpPr>
          <p:cNvPr id="14" name="TextBox 14"/>
          <p:cNvSpPr txBox="1"/>
          <p:nvPr/>
        </p:nvSpPr>
        <p:spPr>
          <a:xfrm>
            <a:off x="455733" y="1245689"/>
            <a:ext cx="6690261" cy="2244725"/>
          </a:xfrm>
          <a:prstGeom prst="rect">
            <a:avLst/>
          </a:prstGeom>
        </p:spPr>
        <p:txBody>
          <a:bodyPr lIns="0" tIns="0" rIns="0" bIns="0" rtlCol="0" anchor="t">
            <a:spAutoFit/>
          </a:bodyPr>
          <a:lstStyle/>
          <a:p>
            <a:pPr algn="l">
              <a:lnSpc>
                <a:spcPts val="3359"/>
              </a:lnSpc>
            </a:pPr>
            <a:r>
              <a:rPr lang="en-US" sz="2799" spc="-13">
                <a:solidFill>
                  <a:srgbClr val="000000"/>
                </a:solidFill>
                <a:latin typeface="Montserrat"/>
                <a:ea typeface="Montserrat"/>
                <a:cs typeface="Montserrat"/>
                <a:sym typeface="Montserrat"/>
              </a:rPr>
              <a:t>Connecting to your ‘why’ in order </a:t>
            </a:r>
          </a:p>
          <a:p>
            <a:pPr algn="l">
              <a:lnSpc>
                <a:spcPts val="3359"/>
              </a:lnSpc>
            </a:pPr>
            <a:r>
              <a:rPr lang="en-US" sz="2799" spc="-13">
                <a:solidFill>
                  <a:srgbClr val="000000"/>
                </a:solidFill>
                <a:latin typeface="Montserrat"/>
                <a:ea typeface="Montserrat"/>
                <a:cs typeface="Montserrat"/>
                <a:sym typeface="Montserrat"/>
              </a:rPr>
              <a:t>to bridge the gap </a:t>
            </a:r>
          </a:p>
          <a:p>
            <a:pPr algn="l">
              <a:lnSpc>
                <a:spcPts val="2900"/>
              </a:lnSpc>
            </a:pPr>
            <a:endParaRPr lang="en-US" sz="2799" spc="-13">
              <a:solidFill>
                <a:srgbClr val="000000"/>
              </a:solidFill>
              <a:latin typeface="Montserrat"/>
              <a:ea typeface="Montserrat"/>
              <a:cs typeface="Montserrat"/>
              <a:sym typeface="Montserrat"/>
            </a:endParaRPr>
          </a:p>
          <a:p>
            <a:pPr algn="l">
              <a:lnSpc>
                <a:spcPts val="2900"/>
              </a:lnSpc>
            </a:pPr>
            <a:r>
              <a:rPr lang="en-US" sz="2000" spc="-10">
                <a:solidFill>
                  <a:srgbClr val="000000"/>
                </a:solidFill>
                <a:latin typeface="Montserrat"/>
                <a:ea typeface="Montserrat"/>
                <a:cs typeface="Montserrat"/>
                <a:sym typeface="Montserrat"/>
              </a:rPr>
              <a:t>There are several reasons why, as a leader of a </a:t>
            </a:r>
          </a:p>
          <a:p>
            <a:pPr algn="l">
              <a:lnSpc>
                <a:spcPts val="2900"/>
              </a:lnSpc>
            </a:pPr>
            <a:r>
              <a:rPr lang="en-US" sz="2000" spc="-10">
                <a:solidFill>
                  <a:srgbClr val="000000"/>
                </a:solidFill>
                <a:latin typeface="Montserrat"/>
                <a:ea typeface="Montserrat"/>
                <a:cs typeface="Montserrat"/>
                <a:sym typeface="Montserrat"/>
              </a:rPr>
              <a:t>small- and medium-sized business, you might feel compelled to help bridge the education-work gap. </a:t>
            </a:r>
          </a:p>
        </p:txBody>
      </p:sp>
      <p:sp>
        <p:nvSpPr>
          <p:cNvPr id="15" name="TextBox 15"/>
          <p:cNvSpPr txBox="1"/>
          <p:nvPr/>
        </p:nvSpPr>
        <p:spPr>
          <a:xfrm>
            <a:off x="468430" y="4094397"/>
            <a:ext cx="160630" cy="363160"/>
          </a:xfrm>
          <a:prstGeom prst="rect">
            <a:avLst/>
          </a:prstGeom>
        </p:spPr>
        <p:txBody>
          <a:bodyPr lIns="0" tIns="0" rIns="0" bIns="0" rtlCol="0" anchor="t">
            <a:spAutoFit/>
          </a:bodyPr>
          <a:lstStyle/>
          <a:p>
            <a:pPr algn="l">
              <a:lnSpc>
                <a:spcPts val="2800"/>
              </a:lnSpc>
            </a:pPr>
            <a:r>
              <a:rPr lang="en-US" sz="2000" spc="-10">
                <a:solidFill>
                  <a:srgbClr val="000000"/>
                </a:solidFill>
                <a:latin typeface="Montserrat"/>
                <a:ea typeface="Montserrat"/>
                <a:cs typeface="Montserrat"/>
                <a:sym typeface="Montserrat"/>
              </a:rPr>
              <a:t>1.</a:t>
            </a:r>
          </a:p>
        </p:txBody>
      </p:sp>
      <p:sp>
        <p:nvSpPr>
          <p:cNvPr id="16" name="TextBox 16"/>
          <p:cNvSpPr txBox="1"/>
          <p:nvPr/>
        </p:nvSpPr>
        <p:spPr>
          <a:xfrm>
            <a:off x="468430" y="5093884"/>
            <a:ext cx="220999" cy="363160"/>
          </a:xfrm>
          <a:prstGeom prst="rect">
            <a:avLst/>
          </a:prstGeom>
        </p:spPr>
        <p:txBody>
          <a:bodyPr lIns="0" tIns="0" rIns="0" bIns="0" rtlCol="0" anchor="t">
            <a:spAutoFit/>
          </a:bodyPr>
          <a:lstStyle/>
          <a:p>
            <a:pPr algn="l">
              <a:lnSpc>
                <a:spcPts val="2800"/>
              </a:lnSpc>
            </a:pPr>
            <a:r>
              <a:rPr lang="en-US" sz="2000" spc="-10">
                <a:solidFill>
                  <a:srgbClr val="000000"/>
                </a:solidFill>
                <a:latin typeface="Montserrat"/>
                <a:ea typeface="Montserrat"/>
                <a:cs typeface="Montserrat"/>
                <a:sym typeface="Montserrat"/>
              </a:rPr>
              <a:t>2.</a:t>
            </a:r>
          </a:p>
        </p:txBody>
      </p:sp>
      <p:sp>
        <p:nvSpPr>
          <p:cNvPr id="17" name="TextBox 17"/>
          <p:cNvSpPr txBox="1"/>
          <p:nvPr/>
        </p:nvSpPr>
        <p:spPr>
          <a:xfrm>
            <a:off x="468430" y="6097819"/>
            <a:ext cx="221771" cy="363160"/>
          </a:xfrm>
          <a:prstGeom prst="rect">
            <a:avLst/>
          </a:prstGeom>
        </p:spPr>
        <p:txBody>
          <a:bodyPr lIns="0" tIns="0" rIns="0" bIns="0" rtlCol="0" anchor="t">
            <a:spAutoFit/>
          </a:bodyPr>
          <a:lstStyle/>
          <a:p>
            <a:pPr algn="l">
              <a:lnSpc>
                <a:spcPts val="2800"/>
              </a:lnSpc>
            </a:pPr>
            <a:r>
              <a:rPr lang="en-US" sz="2000" spc="-10">
                <a:solidFill>
                  <a:srgbClr val="000000"/>
                </a:solidFill>
                <a:latin typeface="Montserrat"/>
                <a:ea typeface="Montserrat"/>
                <a:cs typeface="Montserrat"/>
                <a:sym typeface="Montserrat"/>
              </a:rPr>
              <a:t>3.</a:t>
            </a:r>
          </a:p>
        </p:txBody>
      </p:sp>
      <p:sp>
        <p:nvSpPr>
          <p:cNvPr id="18" name="TextBox 18"/>
          <p:cNvSpPr txBox="1"/>
          <p:nvPr/>
        </p:nvSpPr>
        <p:spPr>
          <a:xfrm>
            <a:off x="5422202" y="4099579"/>
            <a:ext cx="4901041" cy="1296381"/>
          </a:xfrm>
          <a:prstGeom prst="rect">
            <a:avLst/>
          </a:prstGeom>
        </p:spPr>
        <p:txBody>
          <a:bodyPr lIns="0" tIns="0" rIns="0" bIns="0" rtlCol="0" anchor="t">
            <a:spAutoFit/>
          </a:bodyPr>
          <a:lstStyle/>
          <a:p>
            <a:pPr>
              <a:lnSpc>
                <a:spcPts val="1699"/>
              </a:lnSpc>
            </a:pPr>
            <a:r>
              <a:rPr lang="en-US" sz="1100" spc="-5" dirty="0">
                <a:solidFill>
                  <a:srgbClr val="000000"/>
                </a:solidFill>
                <a:latin typeface="Montserrat"/>
                <a:ea typeface="Montserrat"/>
                <a:cs typeface="Montserrat"/>
                <a:sym typeface="Montserrat"/>
              </a:rPr>
              <a:t>But leaders in small- and medium-sized businesses wear many hats. You don’t have the resources that the big companies have and you are time poor. There can be a mismatch between your aspirations and what you can practically achieve, given your other commitments. It is hard to invest in your future workforce when you have so many demands on your time and energy right here and now. </a:t>
            </a:r>
          </a:p>
        </p:txBody>
      </p:sp>
      <p:sp>
        <p:nvSpPr>
          <p:cNvPr id="19" name="TextBox 19"/>
          <p:cNvSpPr txBox="1"/>
          <p:nvPr/>
        </p:nvSpPr>
        <p:spPr>
          <a:xfrm>
            <a:off x="5422202" y="5610882"/>
            <a:ext cx="4923082" cy="1080478"/>
          </a:xfrm>
          <a:prstGeom prst="rect">
            <a:avLst/>
          </a:prstGeom>
        </p:spPr>
        <p:txBody>
          <a:bodyPr lIns="0" tIns="0" rIns="0" bIns="0" rtlCol="0" anchor="t">
            <a:spAutoFit/>
          </a:bodyPr>
          <a:lstStyle/>
          <a:p>
            <a:pPr>
              <a:lnSpc>
                <a:spcPts val="1699"/>
              </a:lnSpc>
            </a:pPr>
            <a:r>
              <a:rPr lang="en-US" sz="1100" spc="-5">
                <a:solidFill>
                  <a:srgbClr val="000000"/>
                </a:solidFill>
                <a:latin typeface="Montserrat"/>
                <a:ea typeface="Montserrat"/>
                <a:cs typeface="Montserrat"/>
                <a:sym typeface="Montserrat"/>
              </a:rPr>
              <a:t>While you may not have the diversity of people, career pathways or collateral of large companies, you do have the chance to make a real impact without being overwhelmed by the effort. You’ll also find it very rewarding when you make time for, inform and engage students and make a real difference during a major decision-point in their lives. </a:t>
            </a:r>
          </a:p>
        </p:txBody>
      </p:sp>
      <p:sp>
        <p:nvSpPr>
          <p:cNvPr id="20" name="TextBox 20"/>
          <p:cNvSpPr txBox="1"/>
          <p:nvPr/>
        </p:nvSpPr>
        <p:spPr>
          <a:xfrm>
            <a:off x="8420299" y="177051"/>
            <a:ext cx="1811865" cy="153504"/>
          </a:xfrm>
          <a:prstGeom prst="rect">
            <a:avLst/>
          </a:prstGeom>
        </p:spPr>
        <p:txBody>
          <a:bodyPr wrap="square" lIns="0" tIns="0" rIns="0" bIns="0" rtlCol="0" anchor="t">
            <a:spAutoFit/>
          </a:bodyPr>
          <a:lstStyle/>
          <a:p>
            <a:pPr algn="l">
              <a:lnSpc>
                <a:spcPts val="1260"/>
              </a:lnSpc>
            </a:pPr>
            <a:r>
              <a:rPr lang="en-US" sz="900" spc="-4" dirty="0">
                <a:solidFill>
                  <a:srgbClr val="000000"/>
                </a:solidFill>
                <a:latin typeface="Montserrat"/>
                <a:ea typeface="Montserrat"/>
                <a:cs typeface="Montserrat"/>
                <a:sym typeface="Montserrat"/>
              </a:rPr>
              <a:t>Part 1 | Understanding the gap</a:t>
            </a:r>
          </a:p>
        </p:txBody>
      </p:sp>
      <p:sp>
        <p:nvSpPr>
          <p:cNvPr id="22" name="TextBox 22"/>
          <p:cNvSpPr txBox="1"/>
          <p:nvPr/>
        </p:nvSpPr>
        <p:spPr>
          <a:xfrm>
            <a:off x="10332568" y="176755"/>
            <a:ext cx="360832" cy="167738"/>
          </a:xfrm>
          <a:prstGeom prst="rect">
            <a:avLst/>
          </a:prstGeom>
        </p:spPr>
        <p:txBody>
          <a:bodyPr wrap="square" lIns="0" tIns="0" rIns="0" bIns="0" rtlCol="0" anchor="t">
            <a:spAutoFit/>
          </a:bodyPr>
          <a:lstStyle/>
          <a:p>
            <a:pPr algn="l">
              <a:lnSpc>
                <a:spcPts val="1400"/>
              </a:lnSpc>
            </a:pPr>
            <a:r>
              <a:rPr lang="en-US" sz="1000" spc="-6" dirty="0">
                <a:solidFill>
                  <a:srgbClr val="000000"/>
                </a:solidFill>
                <a:latin typeface="Open Sans"/>
                <a:ea typeface="Open Sans"/>
                <a:cs typeface="Open Sans"/>
                <a:sym typeface="Open Sans"/>
              </a:rPr>
              <a:t>11</a:t>
            </a:r>
          </a:p>
        </p:txBody>
      </p:sp>
      <p:sp>
        <p:nvSpPr>
          <p:cNvPr id="23" name="TextBox 32">
            <a:extLst>
              <a:ext uri="{FF2B5EF4-FFF2-40B4-BE49-F238E27FC236}">
                <a16:creationId xmlns:a16="http://schemas.microsoft.com/office/drawing/2014/main" id="{82E79C7E-C70B-05D7-2FDB-4C2099BA4657}"/>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93706" y="6375406"/>
            <a:ext cx="611534" cy="611543"/>
            <a:chOff x="0" y="0"/>
            <a:chExt cx="611530" cy="611543"/>
          </a:xfrm>
        </p:grpSpPr>
        <p:sp>
          <p:nvSpPr>
            <p:cNvPr id="3" name="Freeform 3"/>
            <p:cNvSpPr/>
            <p:nvPr/>
          </p:nvSpPr>
          <p:spPr>
            <a:xfrm>
              <a:off x="63500" y="63500"/>
              <a:ext cx="484632" cy="484632"/>
            </a:xfrm>
            <a:custGeom>
              <a:avLst/>
              <a:gdLst/>
              <a:ahLst/>
              <a:cxnLst/>
              <a:rect l="l" t="t" r="r" b="b"/>
              <a:pathLst>
                <a:path w="484632" h="484632">
                  <a:moveTo>
                    <a:pt x="242316" y="484505"/>
                  </a:moveTo>
                  <a:cubicBezTo>
                    <a:pt x="376174" y="484505"/>
                    <a:pt x="484632" y="376047"/>
                    <a:pt x="484632" y="242189"/>
                  </a:cubicBezTo>
                  <a:cubicBezTo>
                    <a:pt x="484632" y="108331"/>
                    <a:pt x="376047" y="0"/>
                    <a:pt x="242316" y="0"/>
                  </a:cubicBezTo>
                  <a:cubicBezTo>
                    <a:pt x="108585" y="0"/>
                    <a:pt x="0" y="108458"/>
                    <a:pt x="0" y="242316"/>
                  </a:cubicBezTo>
                  <a:cubicBezTo>
                    <a:pt x="0" y="376174"/>
                    <a:pt x="108458" y="484632"/>
                    <a:pt x="242316" y="484632"/>
                  </a:cubicBezTo>
                </a:path>
              </a:pathLst>
            </a:custGeom>
            <a:solidFill>
              <a:srgbClr val="DFFC8E"/>
            </a:solidFill>
          </p:spPr>
          <p:txBody>
            <a:bodyPr/>
            <a:lstStyle/>
            <a:p>
              <a:endParaRPr lang="en-US"/>
            </a:p>
          </p:txBody>
        </p:sp>
        <p:sp>
          <p:nvSpPr>
            <p:cNvPr id="4" name="Freeform 4"/>
            <p:cNvSpPr/>
            <p:nvPr/>
          </p:nvSpPr>
          <p:spPr>
            <a:xfrm>
              <a:off x="295529" y="165100"/>
              <a:ext cx="28702" cy="192024"/>
            </a:xfrm>
            <a:custGeom>
              <a:avLst/>
              <a:gdLst/>
              <a:ahLst/>
              <a:cxnLst/>
              <a:rect l="l" t="t" r="r" b="b"/>
              <a:pathLst>
                <a:path w="28702" h="192024">
                  <a:moveTo>
                    <a:pt x="28702" y="254"/>
                  </a:moveTo>
                  <a:lnTo>
                    <a:pt x="26416" y="192024"/>
                  </a:lnTo>
                  <a:lnTo>
                    <a:pt x="0" y="191770"/>
                  </a:lnTo>
                  <a:lnTo>
                    <a:pt x="2286" y="0"/>
                  </a:lnTo>
                  <a:close/>
                </a:path>
              </a:pathLst>
            </a:custGeom>
            <a:solidFill>
              <a:srgbClr val="2D69FF"/>
            </a:solidFill>
          </p:spPr>
          <p:txBody>
            <a:bodyPr/>
            <a:lstStyle/>
            <a:p>
              <a:endParaRPr lang="en-US"/>
            </a:p>
          </p:txBody>
        </p:sp>
        <p:sp>
          <p:nvSpPr>
            <p:cNvPr id="5" name="Freeform 5"/>
            <p:cNvSpPr/>
            <p:nvPr/>
          </p:nvSpPr>
          <p:spPr>
            <a:xfrm>
              <a:off x="216662" y="298196"/>
              <a:ext cx="184785" cy="93726"/>
            </a:xfrm>
            <a:custGeom>
              <a:avLst/>
              <a:gdLst/>
              <a:ahLst/>
              <a:cxnLst/>
              <a:rect l="l" t="t" r="r" b="b"/>
              <a:pathLst>
                <a:path w="184785" h="93726">
                  <a:moveTo>
                    <a:pt x="16637" y="0"/>
                  </a:moveTo>
                  <a:lnTo>
                    <a:pt x="98425" y="67056"/>
                  </a:lnTo>
                  <a:lnTo>
                    <a:pt x="90043" y="77216"/>
                  </a:lnTo>
                  <a:lnTo>
                    <a:pt x="82550" y="66294"/>
                  </a:lnTo>
                  <a:lnTo>
                    <a:pt x="169926" y="6604"/>
                  </a:lnTo>
                  <a:lnTo>
                    <a:pt x="184785" y="28448"/>
                  </a:lnTo>
                  <a:lnTo>
                    <a:pt x="97536" y="88138"/>
                  </a:lnTo>
                  <a:lnTo>
                    <a:pt x="89408" y="93726"/>
                  </a:lnTo>
                  <a:lnTo>
                    <a:pt x="81788" y="87503"/>
                  </a:lnTo>
                  <a:lnTo>
                    <a:pt x="0" y="20447"/>
                  </a:lnTo>
                  <a:close/>
                </a:path>
              </a:pathLst>
            </a:custGeom>
            <a:solidFill>
              <a:srgbClr val="2D69FF"/>
            </a:solidFill>
          </p:spPr>
          <p:txBody>
            <a:bodyPr/>
            <a:lstStyle/>
            <a:p>
              <a:endParaRPr lang="en-US"/>
            </a:p>
          </p:txBody>
        </p:sp>
        <p:sp>
          <p:nvSpPr>
            <p:cNvPr id="6" name="Freeform 6"/>
            <p:cNvSpPr/>
            <p:nvPr/>
          </p:nvSpPr>
          <p:spPr>
            <a:xfrm>
              <a:off x="215138" y="418338"/>
              <a:ext cx="177800" cy="26416"/>
            </a:xfrm>
            <a:custGeom>
              <a:avLst/>
              <a:gdLst/>
              <a:ahLst/>
              <a:cxnLst/>
              <a:rect l="l" t="t" r="r" b="b"/>
              <a:pathLst>
                <a:path w="177800" h="26416">
                  <a:moveTo>
                    <a:pt x="0" y="0"/>
                  </a:moveTo>
                  <a:lnTo>
                    <a:pt x="177800" y="0"/>
                  </a:lnTo>
                  <a:lnTo>
                    <a:pt x="177800" y="26416"/>
                  </a:lnTo>
                  <a:lnTo>
                    <a:pt x="0" y="26416"/>
                  </a:lnTo>
                  <a:close/>
                </a:path>
              </a:pathLst>
            </a:custGeom>
            <a:solidFill>
              <a:srgbClr val="2D69FF"/>
            </a:solidFill>
          </p:spPr>
          <p:txBody>
            <a:bodyPr/>
            <a:lstStyle/>
            <a:p>
              <a:endParaRPr lang="en-US"/>
            </a:p>
          </p:txBody>
        </p:sp>
      </p:grpSp>
      <p:grpSp>
        <p:nvGrpSpPr>
          <p:cNvPr id="11" name="Group 11"/>
          <p:cNvGrpSpPr>
            <a:grpSpLocks noChangeAspect="1"/>
          </p:cNvGrpSpPr>
          <p:nvPr/>
        </p:nvGrpSpPr>
        <p:grpSpPr>
          <a:xfrm>
            <a:off x="183413" y="605009"/>
            <a:ext cx="10325176" cy="3172"/>
            <a:chOff x="0" y="0"/>
            <a:chExt cx="10325176" cy="3175"/>
          </a:xfrm>
        </p:grpSpPr>
        <p:sp>
          <p:nvSpPr>
            <p:cNvPr id="12" name="Freeform 12"/>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13" name="Group 13"/>
          <p:cNvGrpSpPr>
            <a:grpSpLocks noChangeAspect="1"/>
          </p:cNvGrpSpPr>
          <p:nvPr/>
        </p:nvGrpSpPr>
        <p:grpSpPr>
          <a:xfrm>
            <a:off x="4639285" y="1618145"/>
            <a:ext cx="5623855" cy="5574868"/>
            <a:chOff x="0" y="0"/>
            <a:chExt cx="5623852" cy="5574868"/>
          </a:xfrm>
        </p:grpSpPr>
        <p:sp>
          <p:nvSpPr>
            <p:cNvPr id="14" name="Freeform 14"/>
            <p:cNvSpPr/>
            <p:nvPr/>
          </p:nvSpPr>
          <p:spPr>
            <a:xfrm>
              <a:off x="62865" y="62992"/>
              <a:ext cx="5498084" cy="5448300"/>
            </a:xfrm>
            <a:custGeom>
              <a:avLst/>
              <a:gdLst/>
              <a:ahLst/>
              <a:cxnLst/>
              <a:rect l="l" t="t" r="r" b="b"/>
              <a:pathLst>
                <a:path w="5498084" h="5448300">
                  <a:moveTo>
                    <a:pt x="5497322" y="8509"/>
                  </a:moveTo>
                  <a:lnTo>
                    <a:pt x="4195191" y="5443474"/>
                  </a:lnTo>
                  <a:cubicBezTo>
                    <a:pt x="4194556" y="5446268"/>
                    <a:pt x="4192016" y="5448300"/>
                    <a:pt x="4188968" y="5448300"/>
                  </a:cubicBezTo>
                  <a:lnTo>
                    <a:pt x="1307211" y="5448173"/>
                  </a:lnTo>
                  <a:cubicBezTo>
                    <a:pt x="1304290" y="5448173"/>
                    <a:pt x="1301750" y="5446141"/>
                    <a:pt x="1300988" y="5443347"/>
                  </a:cubicBezTo>
                  <a:lnTo>
                    <a:pt x="762" y="8382"/>
                  </a:lnTo>
                  <a:cubicBezTo>
                    <a:pt x="0" y="4953"/>
                    <a:pt x="2032" y="1524"/>
                    <a:pt x="5461" y="762"/>
                  </a:cubicBezTo>
                  <a:cubicBezTo>
                    <a:pt x="8890" y="0"/>
                    <a:pt x="12319" y="2032"/>
                    <a:pt x="13081" y="5461"/>
                  </a:cubicBezTo>
                  <a:lnTo>
                    <a:pt x="1313434" y="5440426"/>
                  </a:lnTo>
                  <a:lnTo>
                    <a:pt x="1307211" y="5441950"/>
                  </a:lnTo>
                  <a:lnTo>
                    <a:pt x="1307211" y="5435600"/>
                  </a:lnTo>
                  <a:lnTo>
                    <a:pt x="4188968" y="5435727"/>
                  </a:lnTo>
                  <a:lnTo>
                    <a:pt x="4188968" y="5442077"/>
                  </a:lnTo>
                  <a:lnTo>
                    <a:pt x="4182745" y="5440553"/>
                  </a:lnTo>
                  <a:lnTo>
                    <a:pt x="5485003" y="5588"/>
                  </a:lnTo>
                  <a:cubicBezTo>
                    <a:pt x="5485765" y="2159"/>
                    <a:pt x="5489194" y="127"/>
                    <a:pt x="5492623" y="889"/>
                  </a:cubicBezTo>
                  <a:cubicBezTo>
                    <a:pt x="5496052" y="1651"/>
                    <a:pt x="5498084" y="5080"/>
                    <a:pt x="5497322" y="8509"/>
                  </a:cubicBezTo>
                  <a:close/>
                </a:path>
              </a:pathLst>
            </a:custGeom>
            <a:solidFill>
              <a:srgbClr val="000000"/>
            </a:solidFill>
          </p:spPr>
          <p:txBody>
            <a:bodyPr/>
            <a:lstStyle/>
            <a:p>
              <a:endParaRPr lang="en-US"/>
            </a:p>
          </p:txBody>
        </p:sp>
        <p:sp>
          <p:nvSpPr>
            <p:cNvPr id="15" name="Freeform 15"/>
            <p:cNvSpPr/>
            <p:nvPr/>
          </p:nvSpPr>
          <p:spPr>
            <a:xfrm>
              <a:off x="726948" y="943102"/>
              <a:ext cx="1025398" cy="253746"/>
            </a:xfrm>
            <a:custGeom>
              <a:avLst/>
              <a:gdLst/>
              <a:ahLst/>
              <a:cxnLst/>
              <a:rect l="l" t="t" r="r" b="b"/>
              <a:pathLst>
                <a:path w="1025398" h="253746">
                  <a:moveTo>
                    <a:pt x="126873" y="0"/>
                  </a:moveTo>
                  <a:cubicBezTo>
                    <a:pt x="56769" y="0"/>
                    <a:pt x="0" y="56769"/>
                    <a:pt x="0" y="126873"/>
                  </a:cubicBezTo>
                  <a:cubicBezTo>
                    <a:pt x="0" y="196977"/>
                    <a:pt x="56769" y="253746"/>
                    <a:pt x="126873" y="253746"/>
                  </a:cubicBezTo>
                  <a:lnTo>
                    <a:pt x="898525" y="253746"/>
                  </a:lnTo>
                  <a:cubicBezTo>
                    <a:pt x="968629" y="253746"/>
                    <a:pt x="1025398" y="196977"/>
                    <a:pt x="1025398" y="126873"/>
                  </a:cubicBezTo>
                  <a:cubicBezTo>
                    <a:pt x="1025398" y="56769"/>
                    <a:pt x="968629" y="0"/>
                    <a:pt x="898525" y="0"/>
                  </a:cubicBezTo>
                  <a:close/>
                </a:path>
              </a:pathLst>
            </a:custGeom>
            <a:solidFill>
              <a:srgbClr val="DFFC8E"/>
            </a:solidFill>
          </p:spPr>
          <p:txBody>
            <a:bodyPr/>
            <a:lstStyle/>
            <a:p>
              <a:endParaRPr lang="en-US"/>
            </a:p>
          </p:txBody>
        </p:sp>
        <p:sp>
          <p:nvSpPr>
            <p:cNvPr id="16" name="Freeform 16"/>
            <p:cNvSpPr/>
            <p:nvPr/>
          </p:nvSpPr>
          <p:spPr>
            <a:xfrm>
              <a:off x="3169666" y="2529713"/>
              <a:ext cx="605536" cy="199009"/>
            </a:xfrm>
            <a:custGeom>
              <a:avLst/>
              <a:gdLst/>
              <a:ahLst/>
              <a:cxnLst/>
              <a:rect l="l" t="t" r="r" b="b"/>
              <a:pathLst>
                <a:path w="605536" h="199009">
                  <a:moveTo>
                    <a:pt x="62103" y="0"/>
                  </a:moveTo>
                  <a:cubicBezTo>
                    <a:pt x="27813" y="0"/>
                    <a:pt x="0" y="27813"/>
                    <a:pt x="0" y="62103"/>
                  </a:cubicBezTo>
                  <a:lnTo>
                    <a:pt x="0" y="136906"/>
                  </a:lnTo>
                  <a:cubicBezTo>
                    <a:pt x="0" y="171196"/>
                    <a:pt x="27813" y="199009"/>
                    <a:pt x="62103" y="199009"/>
                  </a:cubicBezTo>
                  <a:lnTo>
                    <a:pt x="543433" y="199009"/>
                  </a:lnTo>
                  <a:cubicBezTo>
                    <a:pt x="577723" y="199009"/>
                    <a:pt x="605536" y="171196"/>
                    <a:pt x="605536" y="136906"/>
                  </a:cubicBezTo>
                  <a:lnTo>
                    <a:pt x="605536" y="62103"/>
                  </a:lnTo>
                  <a:cubicBezTo>
                    <a:pt x="605536" y="27813"/>
                    <a:pt x="577723" y="0"/>
                    <a:pt x="543433" y="0"/>
                  </a:cubicBezTo>
                  <a:close/>
                </a:path>
              </a:pathLst>
            </a:custGeom>
            <a:solidFill>
              <a:srgbClr val="BCE4FE"/>
            </a:solidFill>
          </p:spPr>
          <p:txBody>
            <a:bodyPr/>
            <a:lstStyle/>
            <a:p>
              <a:endParaRPr lang="en-US"/>
            </a:p>
          </p:txBody>
        </p:sp>
        <p:sp>
          <p:nvSpPr>
            <p:cNvPr id="17" name="Freeform 17"/>
            <p:cNvSpPr/>
            <p:nvPr/>
          </p:nvSpPr>
          <p:spPr>
            <a:xfrm>
              <a:off x="2394966" y="3789553"/>
              <a:ext cx="774573" cy="227457"/>
            </a:xfrm>
            <a:custGeom>
              <a:avLst/>
              <a:gdLst/>
              <a:ahLst/>
              <a:cxnLst/>
              <a:rect l="l" t="t" r="r" b="b"/>
              <a:pathLst>
                <a:path w="774573" h="227457">
                  <a:moveTo>
                    <a:pt x="75311" y="0"/>
                  </a:moveTo>
                  <a:cubicBezTo>
                    <a:pt x="33655" y="0"/>
                    <a:pt x="0" y="33782"/>
                    <a:pt x="0" y="75311"/>
                  </a:cubicBezTo>
                  <a:lnTo>
                    <a:pt x="0" y="152146"/>
                  </a:lnTo>
                  <a:cubicBezTo>
                    <a:pt x="0" y="193802"/>
                    <a:pt x="33782" y="227457"/>
                    <a:pt x="75311" y="227457"/>
                  </a:cubicBezTo>
                  <a:lnTo>
                    <a:pt x="699262" y="227457"/>
                  </a:lnTo>
                  <a:cubicBezTo>
                    <a:pt x="740918" y="227457"/>
                    <a:pt x="774573" y="193675"/>
                    <a:pt x="774573" y="152146"/>
                  </a:cubicBezTo>
                  <a:lnTo>
                    <a:pt x="774573" y="75311"/>
                  </a:lnTo>
                  <a:cubicBezTo>
                    <a:pt x="774573" y="33655"/>
                    <a:pt x="740791" y="0"/>
                    <a:pt x="699262" y="0"/>
                  </a:cubicBezTo>
                  <a:close/>
                </a:path>
              </a:pathLst>
            </a:custGeom>
            <a:solidFill>
              <a:srgbClr val="F8C7A5"/>
            </a:solidFill>
          </p:spPr>
          <p:txBody>
            <a:bodyPr/>
            <a:lstStyle/>
            <a:p>
              <a:endParaRPr lang="en-US"/>
            </a:p>
          </p:txBody>
        </p:sp>
        <p:sp>
          <p:nvSpPr>
            <p:cNvPr id="18" name="Freeform 18"/>
            <p:cNvSpPr/>
            <p:nvPr/>
          </p:nvSpPr>
          <p:spPr>
            <a:xfrm>
              <a:off x="3941572" y="3588639"/>
              <a:ext cx="374650" cy="215646"/>
            </a:xfrm>
            <a:custGeom>
              <a:avLst/>
              <a:gdLst/>
              <a:ahLst/>
              <a:cxnLst/>
              <a:rect l="l" t="t" r="r" b="b"/>
              <a:pathLst>
                <a:path w="374650" h="215646">
                  <a:moveTo>
                    <a:pt x="88773" y="0"/>
                  </a:moveTo>
                  <a:cubicBezTo>
                    <a:pt x="39751" y="0"/>
                    <a:pt x="0" y="39751"/>
                    <a:pt x="0" y="88773"/>
                  </a:cubicBezTo>
                  <a:lnTo>
                    <a:pt x="0" y="126873"/>
                  </a:lnTo>
                  <a:cubicBezTo>
                    <a:pt x="0" y="175895"/>
                    <a:pt x="39751" y="215646"/>
                    <a:pt x="88773" y="215646"/>
                  </a:cubicBezTo>
                  <a:lnTo>
                    <a:pt x="285877" y="215646"/>
                  </a:lnTo>
                  <a:cubicBezTo>
                    <a:pt x="334899" y="215646"/>
                    <a:pt x="374650" y="175895"/>
                    <a:pt x="374650" y="126873"/>
                  </a:cubicBezTo>
                  <a:lnTo>
                    <a:pt x="374650" y="88773"/>
                  </a:lnTo>
                  <a:cubicBezTo>
                    <a:pt x="374650" y="39751"/>
                    <a:pt x="334899" y="0"/>
                    <a:pt x="285877" y="0"/>
                  </a:cubicBezTo>
                  <a:close/>
                </a:path>
              </a:pathLst>
            </a:custGeom>
            <a:solidFill>
              <a:srgbClr val="F8C7A5"/>
            </a:solidFill>
          </p:spPr>
          <p:txBody>
            <a:bodyPr/>
            <a:lstStyle/>
            <a:p>
              <a:endParaRPr lang="en-US"/>
            </a:p>
          </p:txBody>
        </p:sp>
        <p:sp>
          <p:nvSpPr>
            <p:cNvPr id="19" name="Freeform 19"/>
            <p:cNvSpPr/>
            <p:nvPr/>
          </p:nvSpPr>
          <p:spPr>
            <a:xfrm>
              <a:off x="896112" y="2348230"/>
              <a:ext cx="1194943" cy="253746"/>
            </a:xfrm>
            <a:custGeom>
              <a:avLst/>
              <a:gdLst/>
              <a:ahLst/>
              <a:cxnLst/>
              <a:rect l="l" t="t" r="r" b="b"/>
              <a:pathLst>
                <a:path w="1194943" h="253746">
                  <a:moveTo>
                    <a:pt x="126873" y="0"/>
                  </a:moveTo>
                  <a:cubicBezTo>
                    <a:pt x="56769" y="0"/>
                    <a:pt x="0" y="56769"/>
                    <a:pt x="0" y="126873"/>
                  </a:cubicBezTo>
                  <a:cubicBezTo>
                    <a:pt x="0" y="196977"/>
                    <a:pt x="56769" y="253746"/>
                    <a:pt x="126873" y="253746"/>
                  </a:cubicBezTo>
                  <a:lnTo>
                    <a:pt x="1068070" y="253746"/>
                  </a:lnTo>
                  <a:cubicBezTo>
                    <a:pt x="1138174" y="253746"/>
                    <a:pt x="1194943" y="196977"/>
                    <a:pt x="1194943" y="126873"/>
                  </a:cubicBezTo>
                  <a:cubicBezTo>
                    <a:pt x="1194943" y="56769"/>
                    <a:pt x="1138174" y="0"/>
                    <a:pt x="1068070" y="0"/>
                  </a:cubicBezTo>
                  <a:close/>
                </a:path>
              </a:pathLst>
            </a:custGeom>
            <a:solidFill>
              <a:srgbClr val="BCE4FE"/>
            </a:solidFill>
          </p:spPr>
          <p:txBody>
            <a:bodyPr/>
            <a:lstStyle/>
            <a:p>
              <a:endParaRPr lang="en-US"/>
            </a:p>
          </p:txBody>
        </p:sp>
        <p:sp>
          <p:nvSpPr>
            <p:cNvPr id="20" name="Freeform 20"/>
            <p:cNvSpPr/>
            <p:nvPr/>
          </p:nvSpPr>
          <p:spPr>
            <a:xfrm>
              <a:off x="3166872" y="1114425"/>
              <a:ext cx="774700" cy="215646"/>
            </a:xfrm>
            <a:custGeom>
              <a:avLst/>
              <a:gdLst/>
              <a:ahLst/>
              <a:cxnLst/>
              <a:rect l="l" t="t" r="r" b="b"/>
              <a:pathLst>
                <a:path w="774700" h="215646">
                  <a:moveTo>
                    <a:pt x="69723" y="0"/>
                  </a:moveTo>
                  <a:cubicBezTo>
                    <a:pt x="31242" y="0"/>
                    <a:pt x="0" y="31242"/>
                    <a:pt x="0" y="69723"/>
                  </a:cubicBezTo>
                  <a:lnTo>
                    <a:pt x="0" y="145923"/>
                  </a:lnTo>
                  <a:cubicBezTo>
                    <a:pt x="0" y="184404"/>
                    <a:pt x="31242" y="215646"/>
                    <a:pt x="69723" y="215646"/>
                  </a:cubicBezTo>
                  <a:lnTo>
                    <a:pt x="704977" y="215646"/>
                  </a:lnTo>
                  <a:cubicBezTo>
                    <a:pt x="743458" y="215646"/>
                    <a:pt x="774700" y="184404"/>
                    <a:pt x="774700" y="145923"/>
                  </a:cubicBezTo>
                  <a:lnTo>
                    <a:pt x="774700" y="69723"/>
                  </a:lnTo>
                  <a:cubicBezTo>
                    <a:pt x="774700" y="31242"/>
                    <a:pt x="743458" y="0"/>
                    <a:pt x="704977" y="0"/>
                  </a:cubicBezTo>
                  <a:close/>
                </a:path>
              </a:pathLst>
            </a:custGeom>
            <a:solidFill>
              <a:srgbClr val="DFFC8E"/>
            </a:solidFill>
          </p:spPr>
          <p:txBody>
            <a:bodyPr/>
            <a:lstStyle/>
            <a:p>
              <a:endParaRPr lang="en-US"/>
            </a:p>
          </p:txBody>
        </p:sp>
        <p:sp>
          <p:nvSpPr>
            <p:cNvPr id="21" name="Freeform 21"/>
            <p:cNvSpPr/>
            <p:nvPr/>
          </p:nvSpPr>
          <p:spPr>
            <a:xfrm>
              <a:off x="1145413" y="3839591"/>
              <a:ext cx="1102741" cy="253746"/>
            </a:xfrm>
            <a:custGeom>
              <a:avLst/>
              <a:gdLst/>
              <a:ahLst/>
              <a:cxnLst/>
              <a:rect l="l" t="t" r="r" b="b"/>
              <a:pathLst>
                <a:path w="1102741" h="253746">
                  <a:moveTo>
                    <a:pt x="126873" y="0"/>
                  </a:moveTo>
                  <a:cubicBezTo>
                    <a:pt x="56769" y="0"/>
                    <a:pt x="0" y="56769"/>
                    <a:pt x="0" y="126873"/>
                  </a:cubicBezTo>
                  <a:cubicBezTo>
                    <a:pt x="0" y="196977"/>
                    <a:pt x="56769" y="253746"/>
                    <a:pt x="126873" y="253746"/>
                  </a:cubicBezTo>
                  <a:lnTo>
                    <a:pt x="975868" y="253746"/>
                  </a:lnTo>
                  <a:cubicBezTo>
                    <a:pt x="1045972" y="253746"/>
                    <a:pt x="1102741" y="196977"/>
                    <a:pt x="1102741" y="126873"/>
                  </a:cubicBezTo>
                  <a:cubicBezTo>
                    <a:pt x="1102741" y="56769"/>
                    <a:pt x="1045972" y="0"/>
                    <a:pt x="975868" y="0"/>
                  </a:cubicBezTo>
                  <a:close/>
                </a:path>
              </a:pathLst>
            </a:custGeom>
            <a:solidFill>
              <a:srgbClr val="EF863B"/>
            </a:solidFill>
          </p:spPr>
          <p:txBody>
            <a:bodyPr/>
            <a:lstStyle/>
            <a:p>
              <a:endParaRPr lang="en-US"/>
            </a:p>
          </p:txBody>
        </p:sp>
      </p:grpSp>
      <p:sp>
        <p:nvSpPr>
          <p:cNvPr id="24" name="TextBox 24"/>
          <p:cNvSpPr txBox="1"/>
          <p:nvPr/>
        </p:nvSpPr>
        <p:spPr>
          <a:xfrm>
            <a:off x="449885" y="1097185"/>
            <a:ext cx="2680649" cy="643890"/>
          </a:xfrm>
          <a:prstGeom prst="rect">
            <a:avLst/>
          </a:prstGeom>
        </p:spPr>
        <p:txBody>
          <a:bodyPr lIns="0" tIns="0" rIns="0" bIns="0" rtlCol="0" anchor="t">
            <a:spAutoFit/>
          </a:bodyPr>
          <a:lstStyle/>
          <a:p>
            <a:pPr algn="l">
              <a:lnSpc>
                <a:spcPts val="2799"/>
              </a:lnSpc>
            </a:pPr>
            <a:r>
              <a:rPr lang="en-US" sz="2799" spc="-13">
                <a:solidFill>
                  <a:srgbClr val="000000"/>
                </a:solidFill>
                <a:latin typeface="Montserrat"/>
                <a:ea typeface="Montserrat"/>
                <a:cs typeface="Montserrat"/>
                <a:sym typeface="Montserrat"/>
              </a:rPr>
              <a:t>A useful model</a:t>
            </a:r>
          </a:p>
          <a:p>
            <a:pPr algn="l">
              <a:lnSpc>
                <a:spcPts val="3499"/>
              </a:lnSpc>
            </a:pPr>
            <a:r>
              <a:rPr lang="en-US" sz="1399" spc="-6">
                <a:solidFill>
                  <a:srgbClr val="000000"/>
                </a:solidFill>
                <a:latin typeface="Montserrat"/>
                <a:ea typeface="Montserrat"/>
                <a:cs typeface="Montserrat"/>
                <a:sym typeface="Montserrat"/>
              </a:rPr>
              <a:t>(for people who like models)</a:t>
            </a:r>
          </a:p>
        </p:txBody>
      </p:sp>
      <p:sp>
        <p:nvSpPr>
          <p:cNvPr id="25" name="TextBox 25"/>
          <p:cNvSpPr txBox="1"/>
          <p:nvPr/>
        </p:nvSpPr>
        <p:spPr>
          <a:xfrm>
            <a:off x="403127" y="1410691"/>
            <a:ext cx="47701" cy="398993"/>
          </a:xfrm>
          <a:prstGeom prst="rect">
            <a:avLst/>
          </a:prstGeom>
        </p:spPr>
        <p:txBody>
          <a:bodyPr lIns="0" tIns="0" rIns="0" bIns="0" rtlCol="0" anchor="t">
            <a:spAutoFit/>
          </a:bodyPr>
          <a:lstStyle/>
          <a:p>
            <a:pPr algn="l">
              <a:lnSpc>
                <a:spcPts val="3499"/>
              </a:lnSpc>
            </a:pPr>
            <a:r>
              <a:rPr lang="en-US" sz="1399" spc="-6">
                <a:solidFill>
                  <a:srgbClr val="000000"/>
                </a:solidFill>
                <a:latin typeface="Montserrat"/>
                <a:ea typeface="Montserrat"/>
                <a:cs typeface="Montserrat"/>
                <a:sym typeface="Montserrat"/>
              </a:rPr>
              <a:t> </a:t>
            </a:r>
          </a:p>
        </p:txBody>
      </p:sp>
      <p:sp>
        <p:nvSpPr>
          <p:cNvPr id="26" name="TextBox 26"/>
          <p:cNvSpPr txBox="1"/>
          <p:nvPr/>
        </p:nvSpPr>
        <p:spPr>
          <a:xfrm>
            <a:off x="457200" y="2001393"/>
            <a:ext cx="4011016" cy="2362313"/>
          </a:xfrm>
          <a:prstGeom prst="rect">
            <a:avLst/>
          </a:prstGeom>
        </p:spPr>
        <p:txBody>
          <a:bodyPr lIns="0" tIns="0" rIns="0" bIns="0" rtlCol="0" anchor="t">
            <a:spAutoFit/>
          </a:bodyPr>
          <a:lstStyle/>
          <a:p>
            <a:pPr algn="l"/>
            <a:r>
              <a:rPr lang="en-US" sz="1399" spc="-6" dirty="0">
                <a:solidFill>
                  <a:srgbClr val="000000"/>
                </a:solidFill>
                <a:latin typeface="Montserrat"/>
                <a:ea typeface="Montserrat"/>
                <a:cs typeface="Montserrat"/>
                <a:sym typeface="Montserrat"/>
              </a:rPr>
              <a:t>Dave Turner developed a brilliant framework </a:t>
            </a:r>
          </a:p>
          <a:p>
            <a:pPr algn="l"/>
            <a:r>
              <a:rPr lang="en-US" sz="1399" spc="-6" dirty="0">
                <a:solidFill>
                  <a:srgbClr val="000000"/>
                </a:solidFill>
                <a:latin typeface="Montserrat"/>
                <a:ea typeface="Montserrat"/>
                <a:cs typeface="Montserrat"/>
                <a:sym typeface="Montserrat"/>
              </a:rPr>
              <a:t>for thinking about the continuum of </a:t>
            </a:r>
          </a:p>
          <a:p>
            <a:pPr algn="l"/>
            <a:r>
              <a:rPr lang="en-US" sz="1399" spc="-6" dirty="0">
                <a:solidFill>
                  <a:srgbClr val="000000"/>
                </a:solidFill>
                <a:latin typeface="Montserrat"/>
                <a:ea typeface="Montserrat"/>
                <a:cs typeface="Montserrat"/>
                <a:sym typeface="Montserrat"/>
              </a:rPr>
              <a:t>activities that young people can participate </a:t>
            </a:r>
          </a:p>
          <a:p>
            <a:pPr algn="l"/>
            <a:r>
              <a:rPr lang="en-US" sz="1399" spc="-6" dirty="0">
                <a:solidFill>
                  <a:srgbClr val="000000"/>
                </a:solidFill>
                <a:latin typeface="Montserrat"/>
                <a:ea typeface="Montserrat"/>
                <a:cs typeface="Montserrat"/>
                <a:sym typeface="Montserrat"/>
              </a:rPr>
              <a:t>in that introduce, entice and induct young </a:t>
            </a:r>
          </a:p>
          <a:p>
            <a:pPr algn="l"/>
            <a:r>
              <a:rPr lang="en-US" sz="1399" spc="-6" dirty="0">
                <a:solidFill>
                  <a:srgbClr val="000000"/>
                </a:solidFill>
                <a:latin typeface="Montserrat"/>
                <a:ea typeface="Montserrat"/>
                <a:cs typeface="Montserrat"/>
                <a:sym typeface="Montserrat"/>
              </a:rPr>
              <a:t>people into the world of work. </a:t>
            </a:r>
          </a:p>
          <a:p>
            <a:pPr algn="l"/>
            <a:endParaRPr lang="en-US" sz="1399" spc="-6" dirty="0">
              <a:solidFill>
                <a:srgbClr val="000000"/>
              </a:solidFill>
              <a:latin typeface="Montserrat"/>
              <a:ea typeface="Montserrat"/>
              <a:cs typeface="Montserrat"/>
              <a:sym typeface="Montserrat"/>
            </a:endParaRPr>
          </a:p>
          <a:p>
            <a:pPr algn="l">
              <a:lnSpc>
                <a:spcPts val="1699"/>
              </a:lnSpc>
            </a:pPr>
            <a:r>
              <a:rPr lang="en-US" sz="1100" spc="-5" dirty="0">
                <a:solidFill>
                  <a:srgbClr val="000000"/>
                </a:solidFill>
                <a:latin typeface="Montserrat"/>
                <a:ea typeface="Montserrat"/>
                <a:cs typeface="Montserrat"/>
                <a:sym typeface="Montserrat"/>
              </a:rPr>
              <a:t>The framework is called the </a:t>
            </a:r>
            <a:r>
              <a:rPr lang="en-US" sz="1100" b="1" i="1" spc="-5" dirty="0">
                <a:solidFill>
                  <a:srgbClr val="000000"/>
                </a:solidFill>
                <a:latin typeface="Montserrat Bold Italics"/>
                <a:ea typeface="Montserrat Bold Italics"/>
                <a:cs typeface="Montserrat Bold Italics"/>
                <a:sym typeface="Montserrat Bold Italics"/>
              </a:rPr>
              <a:t>Work Exposure, Work Exploration and Work Experience Continuum (WE3) Continuum</a:t>
            </a:r>
            <a:r>
              <a:rPr lang="en-US" sz="1100" spc="-5" dirty="0">
                <a:solidFill>
                  <a:srgbClr val="000000"/>
                </a:solidFill>
                <a:latin typeface="Montserrat"/>
                <a:ea typeface="Montserrat"/>
                <a:cs typeface="Montserrat"/>
                <a:sym typeface="Montserrat"/>
              </a:rPr>
              <a:t>. It shows how this continuum of experiences can work together to reveal to young people what the world of work is like as well as excite and motivate them. </a:t>
            </a:r>
          </a:p>
        </p:txBody>
      </p:sp>
      <p:sp>
        <p:nvSpPr>
          <p:cNvPr id="27" name="TextBox 27"/>
          <p:cNvSpPr txBox="1"/>
          <p:nvPr/>
        </p:nvSpPr>
        <p:spPr>
          <a:xfrm>
            <a:off x="5465026" y="2285429"/>
            <a:ext cx="889911" cy="775459"/>
          </a:xfrm>
          <a:prstGeom prst="rect">
            <a:avLst/>
          </a:prstGeom>
        </p:spPr>
        <p:txBody>
          <a:bodyPr lIns="0" tIns="0" rIns="0" bIns="0" rtlCol="0" anchor="t">
            <a:spAutoFit/>
          </a:bodyPr>
          <a:lstStyle/>
          <a:p>
            <a:pPr algn="ctr">
              <a:lnSpc>
                <a:spcPts val="2000"/>
              </a:lnSpc>
            </a:pPr>
            <a:r>
              <a:rPr lang="en-US" sz="1399" b="1" spc="-6">
                <a:solidFill>
                  <a:srgbClr val="000000"/>
                </a:solidFill>
                <a:latin typeface="Montserrat Bold"/>
                <a:ea typeface="Montserrat Bold"/>
                <a:cs typeface="Montserrat Bold"/>
                <a:sym typeface="Montserrat Bold"/>
              </a:rPr>
              <a:t>1. Work Exposure Activities </a:t>
            </a:r>
          </a:p>
        </p:txBody>
      </p:sp>
      <p:sp>
        <p:nvSpPr>
          <p:cNvPr id="28" name="TextBox 28"/>
          <p:cNvSpPr txBox="1"/>
          <p:nvPr/>
        </p:nvSpPr>
        <p:spPr>
          <a:xfrm>
            <a:off x="5621017" y="3700363"/>
            <a:ext cx="1077620" cy="775459"/>
          </a:xfrm>
          <a:prstGeom prst="rect">
            <a:avLst/>
          </a:prstGeom>
        </p:spPr>
        <p:txBody>
          <a:bodyPr lIns="0" tIns="0" rIns="0" bIns="0" rtlCol="0" anchor="t">
            <a:spAutoFit/>
          </a:bodyPr>
          <a:lstStyle/>
          <a:p>
            <a:pPr algn="ctr">
              <a:lnSpc>
                <a:spcPts val="2000"/>
              </a:lnSpc>
            </a:pPr>
            <a:r>
              <a:rPr lang="en-US" sz="1399" b="1" spc="-6">
                <a:solidFill>
                  <a:srgbClr val="000000"/>
                </a:solidFill>
                <a:latin typeface="Montserrat Bold"/>
                <a:ea typeface="Montserrat Bold"/>
                <a:cs typeface="Montserrat Bold"/>
                <a:sym typeface="Montserrat Bold"/>
              </a:rPr>
              <a:t>2. Work Exploration Activities </a:t>
            </a:r>
          </a:p>
        </p:txBody>
      </p:sp>
      <p:sp>
        <p:nvSpPr>
          <p:cNvPr id="29" name="TextBox 29"/>
          <p:cNvSpPr txBox="1"/>
          <p:nvPr/>
        </p:nvSpPr>
        <p:spPr>
          <a:xfrm>
            <a:off x="5999559" y="5148710"/>
            <a:ext cx="732130" cy="267462"/>
          </a:xfrm>
          <a:prstGeom prst="rect">
            <a:avLst/>
          </a:prstGeom>
        </p:spPr>
        <p:txBody>
          <a:bodyPr lIns="0" tIns="0" rIns="0" bIns="0" rtlCol="0" anchor="t">
            <a:spAutoFit/>
          </a:bodyPr>
          <a:lstStyle/>
          <a:p>
            <a:pPr algn="l">
              <a:lnSpc>
                <a:spcPts val="2000"/>
              </a:lnSpc>
            </a:pPr>
            <a:r>
              <a:rPr lang="en-US" sz="1399" b="1" spc="-6">
                <a:solidFill>
                  <a:srgbClr val="000000"/>
                </a:solidFill>
                <a:latin typeface="Montserrat Bold"/>
                <a:ea typeface="Montserrat Bold"/>
                <a:cs typeface="Montserrat Bold"/>
                <a:sym typeface="Montserrat Bold"/>
              </a:rPr>
              <a:t>3. Work </a:t>
            </a:r>
          </a:p>
        </p:txBody>
      </p:sp>
      <p:sp>
        <p:nvSpPr>
          <p:cNvPr id="30" name="TextBox 30"/>
          <p:cNvSpPr txBox="1"/>
          <p:nvPr/>
        </p:nvSpPr>
        <p:spPr>
          <a:xfrm>
            <a:off x="5834481" y="5427355"/>
            <a:ext cx="1286893" cy="236668"/>
          </a:xfrm>
          <a:prstGeom prst="rect">
            <a:avLst/>
          </a:prstGeom>
        </p:spPr>
        <p:txBody>
          <a:bodyPr wrap="square" lIns="0" tIns="0" rIns="0" bIns="0" rtlCol="0" anchor="t">
            <a:spAutoFit/>
          </a:bodyPr>
          <a:lstStyle/>
          <a:p>
            <a:pPr algn="l">
              <a:lnSpc>
                <a:spcPts val="2000"/>
              </a:lnSpc>
            </a:pPr>
            <a:r>
              <a:rPr lang="en-US" sz="1399" b="1" spc="-6" dirty="0">
                <a:solidFill>
                  <a:srgbClr val="000000"/>
                </a:solidFill>
                <a:latin typeface="Montserrat Bold"/>
                <a:ea typeface="Montserrat Bold"/>
                <a:cs typeface="Montserrat Bold"/>
                <a:sym typeface="Montserrat Bold"/>
              </a:rPr>
              <a:t>Experience</a:t>
            </a:r>
          </a:p>
        </p:txBody>
      </p:sp>
      <p:sp>
        <p:nvSpPr>
          <p:cNvPr id="31" name="TextBox 31"/>
          <p:cNvSpPr txBox="1"/>
          <p:nvPr/>
        </p:nvSpPr>
        <p:spPr>
          <a:xfrm>
            <a:off x="5924360" y="5656717"/>
            <a:ext cx="885558" cy="267462"/>
          </a:xfrm>
          <a:prstGeom prst="rect">
            <a:avLst/>
          </a:prstGeom>
        </p:spPr>
        <p:txBody>
          <a:bodyPr lIns="0" tIns="0" rIns="0" bIns="0" rtlCol="0" anchor="t">
            <a:spAutoFit/>
          </a:bodyPr>
          <a:lstStyle/>
          <a:p>
            <a:pPr algn="l">
              <a:lnSpc>
                <a:spcPts val="2000"/>
              </a:lnSpc>
            </a:pPr>
            <a:r>
              <a:rPr lang="en-US" sz="1399" b="1" spc="-6">
                <a:solidFill>
                  <a:srgbClr val="000000"/>
                </a:solidFill>
                <a:latin typeface="Montserrat Bold"/>
                <a:ea typeface="Montserrat Bold"/>
                <a:cs typeface="Montserrat Bold"/>
                <a:sym typeface="Montserrat Bold"/>
              </a:rPr>
              <a:t>Activities </a:t>
            </a:r>
          </a:p>
        </p:txBody>
      </p:sp>
      <p:sp>
        <p:nvSpPr>
          <p:cNvPr id="32" name="TextBox 32"/>
          <p:cNvSpPr txBox="1"/>
          <p:nvPr/>
        </p:nvSpPr>
        <p:spPr>
          <a:xfrm>
            <a:off x="5048678" y="1492867"/>
            <a:ext cx="4805029" cy="493148"/>
          </a:xfrm>
          <a:prstGeom prst="rect">
            <a:avLst/>
          </a:prstGeom>
        </p:spPr>
        <p:txBody>
          <a:bodyPr wrap="square" lIns="0" tIns="0" rIns="0" bIns="0" rtlCol="0" anchor="t">
            <a:spAutoFit/>
          </a:bodyPr>
          <a:lstStyle/>
          <a:p>
            <a:pPr algn="ctr">
              <a:lnSpc>
                <a:spcPts val="2000"/>
              </a:lnSpc>
            </a:pPr>
            <a:r>
              <a:rPr lang="en-US" sz="1399" b="1" spc="-6" dirty="0">
                <a:solidFill>
                  <a:srgbClr val="000000"/>
                </a:solidFill>
                <a:latin typeface="Montserrat Bold"/>
                <a:ea typeface="Montserrat Bold"/>
                <a:cs typeface="Montserrat Bold"/>
                <a:sym typeface="Montserrat Bold"/>
              </a:rPr>
              <a:t>Work Exposure, Work Exploration and Work Experience Continuum (WE3) Continuum</a:t>
            </a:r>
          </a:p>
        </p:txBody>
      </p:sp>
      <p:sp>
        <p:nvSpPr>
          <p:cNvPr id="34" name="TextBox 34"/>
          <p:cNvSpPr txBox="1"/>
          <p:nvPr/>
        </p:nvSpPr>
        <p:spPr>
          <a:xfrm>
            <a:off x="1108134" y="6457213"/>
            <a:ext cx="3098206" cy="432778"/>
          </a:xfrm>
          <a:prstGeom prst="rect">
            <a:avLst/>
          </a:prstGeom>
        </p:spPr>
        <p:txBody>
          <a:bodyPr lIns="0" tIns="0" rIns="0" bIns="0" rtlCol="0" anchor="t">
            <a:spAutoFit/>
          </a:bodyPr>
          <a:lstStyle/>
          <a:p>
            <a:pPr algn="l">
              <a:lnSpc>
                <a:spcPts val="1699"/>
              </a:lnSpc>
            </a:pPr>
            <a:r>
              <a:rPr lang="en-US" sz="1100" spc="-5" dirty="0">
                <a:solidFill>
                  <a:srgbClr val="2D69FF"/>
                </a:solidFill>
                <a:latin typeface="Montserrat"/>
                <a:ea typeface="Montserrat"/>
                <a:cs typeface="Montserrat"/>
                <a:sym typeface="Montserrat"/>
                <a:hlinkClick r:id="rId2" tooltip="https://static1.squarespace.com/static/61414dd5b6902366bcd39cd3/t/629e7567e953152063f48c5b/1654551913601/The-WE3-Continuum-and-Activities-August-2020.pdf"/>
              </a:rPr>
              <a:t>Work Exposure, Work Exploration and Work Experience Continuum (WE3) Continuum</a:t>
            </a:r>
          </a:p>
        </p:txBody>
      </p:sp>
      <p:sp>
        <p:nvSpPr>
          <p:cNvPr id="35" name="TextBox 35"/>
          <p:cNvSpPr txBox="1"/>
          <p:nvPr/>
        </p:nvSpPr>
        <p:spPr>
          <a:xfrm>
            <a:off x="458867" y="4706202"/>
            <a:ext cx="3794274" cy="1080478"/>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The other point of the framework is that more interactions with employers and entrepreneurs whilst at school positively impacts learning outcomes. Many schools are familiar with this, so you’ll be talking the same language.</a:t>
            </a:r>
          </a:p>
        </p:txBody>
      </p:sp>
      <p:sp>
        <p:nvSpPr>
          <p:cNvPr id="36" name="TextBox 36"/>
          <p:cNvSpPr txBox="1"/>
          <p:nvPr/>
        </p:nvSpPr>
        <p:spPr>
          <a:xfrm>
            <a:off x="7064626" y="3700363"/>
            <a:ext cx="1775174" cy="828104"/>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Helping young people understand what is interesting to them within the world of work. </a:t>
            </a:r>
          </a:p>
        </p:txBody>
      </p:sp>
      <p:sp>
        <p:nvSpPr>
          <p:cNvPr id="37" name="TextBox 37"/>
          <p:cNvSpPr txBox="1"/>
          <p:nvPr/>
        </p:nvSpPr>
        <p:spPr>
          <a:xfrm>
            <a:off x="7068179" y="5185396"/>
            <a:ext cx="1898437" cy="828104"/>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Helping young people test and refine their interests and preferences in the world of work. </a:t>
            </a:r>
          </a:p>
        </p:txBody>
      </p:sp>
      <p:sp>
        <p:nvSpPr>
          <p:cNvPr id="38" name="TextBox 38"/>
          <p:cNvSpPr txBox="1"/>
          <p:nvPr/>
        </p:nvSpPr>
        <p:spPr>
          <a:xfrm>
            <a:off x="7079713" y="2285429"/>
            <a:ext cx="1993049" cy="864584"/>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Helping young people understand what is interesting in general within the world of work. </a:t>
            </a:r>
          </a:p>
        </p:txBody>
      </p:sp>
      <p:sp>
        <p:nvSpPr>
          <p:cNvPr id="41" name="TextBox 41"/>
          <p:cNvSpPr txBox="1"/>
          <p:nvPr/>
        </p:nvSpPr>
        <p:spPr>
          <a:xfrm>
            <a:off x="10316375" y="176754"/>
            <a:ext cx="288125" cy="167738"/>
          </a:xfrm>
          <a:prstGeom prst="rect">
            <a:avLst/>
          </a:prstGeom>
        </p:spPr>
        <p:txBody>
          <a:bodyPr wrap="square" lIns="0" tIns="0" rIns="0" bIns="0" rtlCol="0" anchor="t">
            <a:spAutoFit/>
          </a:bodyPr>
          <a:lstStyle/>
          <a:p>
            <a:pPr algn="l">
              <a:lnSpc>
                <a:spcPts val="1400"/>
              </a:lnSpc>
            </a:pPr>
            <a:r>
              <a:rPr lang="en-US" sz="1000" spc="-6" dirty="0">
                <a:solidFill>
                  <a:srgbClr val="000000"/>
                </a:solidFill>
                <a:latin typeface="Open Sans"/>
                <a:ea typeface="Open Sans"/>
                <a:cs typeface="Open Sans"/>
                <a:sym typeface="Open Sans"/>
              </a:rPr>
              <a:t>12</a:t>
            </a:r>
          </a:p>
        </p:txBody>
      </p:sp>
      <p:sp>
        <p:nvSpPr>
          <p:cNvPr id="42" name="TextBox 32">
            <a:extLst>
              <a:ext uri="{FF2B5EF4-FFF2-40B4-BE49-F238E27FC236}">
                <a16:creationId xmlns:a16="http://schemas.microsoft.com/office/drawing/2014/main" id="{EE35DDA1-9D76-1622-2333-2236DD80BF97}"/>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grpSp>
        <p:nvGrpSpPr>
          <p:cNvPr id="43" name="Group 8">
            <a:extLst>
              <a:ext uri="{FF2B5EF4-FFF2-40B4-BE49-F238E27FC236}">
                <a16:creationId xmlns:a16="http://schemas.microsoft.com/office/drawing/2014/main" id="{888F3742-A807-9853-ACA1-0D642472862B}"/>
              </a:ext>
            </a:extLst>
          </p:cNvPr>
          <p:cNvGrpSpPr>
            <a:grpSpLocks noChangeAspect="1"/>
          </p:cNvGrpSpPr>
          <p:nvPr/>
        </p:nvGrpSpPr>
        <p:grpSpPr>
          <a:xfrm>
            <a:off x="8247793" y="121739"/>
            <a:ext cx="2041522" cy="335623"/>
            <a:chOff x="0" y="0"/>
            <a:chExt cx="2041525" cy="335623"/>
          </a:xfrm>
        </p:grpSpPr>
        <p:sp>
          <p:nvSpPr>
            <p:cNvPr id="44" name="Freeform 9">
              <a:extLst>
                <a:ext uri="{FF2B5EF4-FFF2-40B4-BE49-F238E27FC236}">
                  <a16:creationId xmlns:a16="http://schemas.microsoft.com/office/drawing/2014/main" id="{2655E464-EDEE-4575-9E86-E439F36D89BA}"/>
                </a:ext>
              </a:extLst>
            </p:cNvPr>
            <p:cNvSpPr/>
            <p:nvPr/>
          </p:nvSpPr>
          <p:spPr>
            <a:xfrm>
              <a:off x="69850" y="69850"/>
              <a:ext cx="1901825" cy="195834"/>
            </a:xfrm>
            <a:custGeom>
              <a:avLst/>
              <a:gdLst/>
              <a:ahLst/>
              <a:cxnLst/>
              <a:rect l="l" t="t" r="r" b="b"/>
              <a:pathLst>
                <a:path w="1901825" h="195834">
                  <a:moveTo>
                    <a:pt x="97917" y="0"/>
                  </a:moveTo>
                  <a:cubicBezTo>
                    <a:pt x="43815" y="0"/>
                    <a:pt x="0" y="43815"/>
                    <a:pt x="0" y="97917"/>
                  </a:cubicBezTo>
                  <a:cubicBezTo>
                    <a:pt x="0" y="152019"/>
                    <a:pt x="43815" y="195834"/>
                    <a:pt x="97917" y="195834"/>
                  </a:cubicBezTo>
                  <a:lnTo>
                    <a:pt x="1803908" y="195834"/>
                  </a:lnTo>
                  <a:cubicBezTo>
                    <a:pt x="1858010" y="195834"/>
                    <a:pt x="1901825" y="152019"/>
                    <a:pt x="1901825" y="97917"/>
                  </a:cubicBezTo>
                  <a:cubicBezTo>
                    <a:pt x="1901825" y="43815"/>
                    <a:pt x="1858010" y="0"/>
                    <a:pt x="1803908" y="0"/>
                  </a:cubicBezTo>
                  <a:close/>
                </a:path>
              </a:pathLst>
            </a:custGeom>
            <a:solidFill>
              <a:srgbClr val="BCE4FE"/>
            </a:solidFill>
          </p:spPr>
          <p:txBody>
            <a:bodyPr/>
            <a:lstStyle/>
            <a:p>
              <a:endParaRPr lang="en-US"/>
            </a:p>
          </p:txBody>
        </p:sp>
        <p:sp>
          <p:nvSpPr>
            <p:cNvPr id="45" name="Freeform 10">
              <a:extLst>
                <a:ext uri="{FF2B5EF4-FFF2-40B4-BE49-F238E27FC236}">
                  <a16:creationId xmlns:a16="http://schemas.microsoft.com/office/drawing/2014/main" id="{DFC701C1-8982-4053-2AEA-1D9ECE6B63D9}"/>
                </a:ext>
              </a:extLst>
            </p:cNvPr>
            <p:cNvSpPr/>
            <p:nvPr/>
          </p:nvSpPr>
          <p:spPr>
            <a:xfrm>
              <a:off x="63500" y="63500"/>
              <a:ext cx="1914525" cy="208661"/>
            </a:xfrm>
            <a:custGeom>
              <a:avLst/>
              <a:gdLst/>
              <a:ahLst/>
              <a:cxnLst/>
              <a:rect l="l" t="t" r="r" b="b"/>
              <a:pathLst>
                <a:path w="1914525" h="208661">
                  <a:moveTo>
                    <a:pt x="104267" y="12700"/>
                  </a:moveTo>
                  <a:cubicBezTo>
                    <a:pt x="53721" y="12700"/>
                    <a:pt x="12700" y="53721"/>
                    <a:pt x="12700" y="104267"/>
                  </a:cubicBezTo>
                  <a:lnTo>
                    <a:pt x="6350" y="104267"/>
                  </a:lnTo>
                  <a:lnTo>
                    <a:pt x="12700" y="104267"/>
                  </a:lnTo>
                  <a:cubicBezTo>
                    <a:pt x="12700" y="154813"/>
                    <a:pt x="53721" y="195834"/>
                    <a:pt x="104267" y="195834"/>
                  </a:cubicBezTo>
                  <a:lnTo>
                    <a:pt x="104267" y="202184"/>
                  </a:lnTo>
                  <a:lnTo>
                    <a:pt x="104267" y="195834"/>
                  </a:lnTo>
                  <a:lnTo>
                    <a:pt x="1810258" y="195834"/>
                  </a:lnTo>
                  <a:lnTo>
                    <a:pt x="1810258" y="202184"/>
                  </a:lnTo>
                  <a:lnTo>
                    <a:pt x="1810258" y="195834"/>
                  </a:lnTo>
                  <a:cubicBezTo>
                    <a:pt x="1860804" y="195834"/>
                    <a:pt x="1901825" y="154813"/>
                    <a:pt x="1901825" y="104267"/>
                  </a:cubicBezTo>
                  <a:lnTo>
                    <a:pt x="1908175" y="104267"/>
                  </a:lnTo>
                  <a:lnTo>
                    <a:pt x="1901825" y="104267"/>
                  </a:lnTo>
                  <a:cubicBezTo>
                    <a:pt x="1901825" y="53721"/>
                    <a:pt x="1860804" y="12700"/>
                    <a:pt x="1810258" y="12700"/>
                  </a:cubicBezTo>
                  <a:lnTo>
                    <a:pt x="1810258" y="6350"/>
                  </a:lnTo>
                  <a:lnTo>
                    <a:pt x="1810258" y="12700"/>
                  </a:lnTo>
                  <a:lnTo>
                    <a:pt x="104267" y="12700"/>
                  </a:lnTo>
                  <a:lnTo>
                    <a:pt x="104267" y="6350"/>
                  </a:lnTo>
                  <a:lnTo>
                    <a:pt x="104267" y="12700"/>
                  </a:lnTo>
                  <a:moveTo>
                    <a:pt x="104267" y="0"/>
                  </a:moveTo>
                  <a:lnTo>
                    <a:pt x="1810258" y="0"/>
                  </a:lnTo>
                  <a:cubicBezTo>
                    <a:pt x="1867916" y="0"/>
                    <a:pt x="1914525" y="46736"/>
                    <a:pt x="1914525" y="104267"/>
                  </a:cubicBezTo>
                  <a:cubicBezTo>
                    <a:pt x="1914525" y="161798"/>
                    <a:pt x="1867789" y="208534"/>
                    <a:pt x="1810258" y="208534"/>
                  </a:cubicBezTo>
                  <a:lnTo>
                    <a:pt x="104267" y="208534"/>
                  </a:lnTo>
                  <a:cubicBezTo>
                    <a:pt x="46736" y="208661"/>
                    <a:pt x="0" y="161925"/>
                    <a:pt x="0" y="104267"/>
                  </a:cubicBezTo>
                  <a:cubicBezTo>
                    <a:pt x="0" y="46609"/>
                    <a:pt x="46736" y="0"/>
                    <a:pt x="104267" y="0"/>
                  </a:cubicBezTo>
                  <a:close/>
                </a:path>
              </a:pathLst>
            </a:custGeom>
            <a:solidFill>
              <a:srgbClr val="BCE4FE"/>
            </a:solidFill>
          </p:spPr>
          <p:txBody>
            <a:bodyPr/>
            <a:lstStyle/>
            <a:p>
              <a:endParaRPr lang="en-US"/>
            </a:p>
          </p:txBody>
        </p:sp>
      </p:grpSp>
      <p:sp>
        <p:nvSpPr>
          <p:cNvPr id="46" name="TextBox 20">
            <a:extLst>
              <a:ext uri="{FF2B5EF4-FFF2-40B4-BE49-F238E27FC236}">
                <a16:creationId xmlns:a16="http://schemas.microsoft.com/office/drawing/2014/main" id="{0C38870D-8294-284B-16EB-EDBE9EFC86B0}"/>
              </a:ext>
            </a:extLst>
          </p:cNvPr>
          <p:cNvSpPr txBox="1"/>
          <p:nvPr/>
        </p:nvSpPr>
        <p:spPr>
          <a:xfrm>
            <a:off x="8420299" y="177051"/>
            <a:ext cx="1811865" cy="153504"/>
          </a:xfrm>
          <a:prstGeom prst="rect">
            <a:avLst/>
          </a:prstGeom>
        </p:spPr>
        <p:txBody>
          <a:bodyPr wrap="square" lIns="0" tIns="0" rIns="0" bIns="0" rtlCol="0" anchor="t">
            <a:spAutoFit/>
          </a:bodyPr>
          <a:lstStyle/>
          <a:p>
            <a:pPr algn="l">
              <a:lnSpc>
                <a:spcPts val="1260"/>
              </a:lnSpc>
            </a:pPr>
            <a:r>
              <a:rPr lang="en-US" sz="900" spc="-4" dirty="0">
                <a:solidFill>
                  <a:srgbClr val="000000"/>
                </a:solidFill>
                <a:latin typeface="Montserrat"/>
                <a:ea typeface="Montserrat"/>
                <a:cs typeface="Montserrat"/>
                <a:sym typeface="Montserrat"/>
              </a:rPr>
              <a:t>Part 1 | Understanding the gap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83413" y="605009"/>
            <a:ext cx="10325176" cy="3172"/>
            <a:chOff x="0" y="0"/>
            <a:chExt cx="10325176" cy="3175"/>
          </a:xfrm>
        </p:grpSpPr>
        <p:sp>
          <p:nvSpPr>
            <p:cNvPr id="3" name="Freeform 3"/>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4" name="Group 4"/>
          <p:cNvGrpSpPr>
            <a:grpSpLocks noChangeAspect="1"/>
          </p:cNvGrpSpPr>
          <p:nvPr/>
        </p:nvGrpSpPr>
        <p:grpSpPr>
          <a:xfrm>
            <a:off x="5422202" y="5567086"/>
            <a:ext cx="4812602" cy="50797"/>
            <a:chOff x="0" y="0"/>
            <a:chExt cx="4812602" cy="50800"/>
          </a:xfrm>
        </p:grpSpPr>
        <p:sp>
          <p:nvSpPr>
            <p:cNvPr id="5" name="Freeform 5"/>
            <p:cNvSpPr/>
            <p:nvPr/>
          </p:nvSpPr>
          <p:spPr>
            <a:xfrm>
              <a:off x="0" y="0"/>
              <a:ext cx="4812665" cy="50800"/>
            </a:xfrm>
            <a:custGeom>
              <a:avLst/>
              <a:gdLst/>
              <a:ahLst/>
              <a:cxnLst/>
              <a:rect l="l" t="t" r="r" b="b"/>
              <a:pathLst>
                <a:path w="4812665" h="50800">
                  <a:moveTo>
                    <a:pt x="25400" y="0"/>
                  </a:moveTo>
                  <a:lnTo>
                    <a:pt x="4787265" y="0"/>
                  </a:lnTo>
                  <a:cubicBezTo>
                    <a:pt x="4801235" y="0"/>
                    <a:pt x="4812665" y="11430"/>
                    <a:pt x="4812665" y="25400"/>
                  </a:cubicBezTo>
                  <a:cubicBezTo>
                    <a:pt x="4812665" y="39370"/>
                    <a:pt x="4801235" y="50800"/>
                    <a:pt x="4787265" y="50800"/>
                  </a:cubicBezTo>
                  <a:lnTo>
                    <a:pt x="25400" y="50800"/>
                  </a:lnTo>
                  <a:cubicBezTo>
                    <a:pt x="11430" y="50800"/>
                    <a:pt x="0" y="39370"/>
                    <a:pt x="0" y="25400"/>
                  </a:cubicBezTo>
                  <a:cubicBezTo>
                    <a:pt x="0" y="11430"/>
                    <a:pt x="11430" y="0"/>
                    <a:pt x="25400" y="0"/>
                  </a:cubicBezTo>
                  <a:close/>
                </a:path>
              </a:pathLst>
            </a:custGeom>
            <a:solidFill>
              <a:srgbClr val="2D69FF"/>
            </a:solidFill>
          </p:spPr>
          <p:txBody>
            <a:bodyPr/>
            <a:lstStyle/>
            <a:p>
              <a:endParaRPr lang="en-US"/>
            </a:p>
          </p:txBody>
        </p:sp>
      </p:grpSp>
      <p:grpSp>
        <p:nvGrpSpPr>
          <p:cNvPr id="6" name="Group 6"/>
          <p:cNvGrpSpPr>
            <a:grpSpLocks noChangeAspect="1"/>
          </p:cNvGrpSpPr>
          <p:nvPr/>
        </p:nvGrpSpPr>
        <p:grpSpPr>
          <a:xfrm>
            <a:off x="5422202" y="7156453"/>
            <a:ext cx="4812602" cy="50797"/>
            <a:chOff x="0" y="0"/>
            <a:chExt cx="4812602" cy="50800"/>
          </a:xfrm>
        </p:grpSpPr>
        <p:sp>
          <p:nvSpPr>
            <p:cNvPr id="7" name="Freeform 7"/>
            <p:cNvSpPr/>
            <p:nvPr/>
          </p:nvSpPr>
          <p:spPr>
            <a:xfrm>
              <a:off x="0" y="0"/>
              <a:ext cx="4812665" cy="50800"/>
            </a:xfrm>
            <a:custGeom>
              <a:avLst/>
              <a:gdLst/>
              <a:ahLst/>
              <a:cxnLst/>
              <a:rect l="l" t="t" r="r" b="b"/>
              <a:pathLst>
                <a:path w="4812665" h="50800">
                  <a:moveTo>
                    <a:pt x="25400" y="0"/>
                  </a:moveTo>
                  <a:lnTo>
                    <a:pt x="4787265" y="0"/>
                  </a:lnTo>
                  <a:cubicBezTo>
                    <a:pt x="4801235" y="0"/>
                    <a:pt x="4812665" y="11430"/>
                    <a:pt x="4812665" y="25400"/>
                  </a:cubicBezTo>
                  <a:cubicBezTo>
                    <a:pt x="4812665" y="39370"/>
                    <a:pt x="4801235" y="50800"/>
                    <a:pt x="4787265" y="50800"/>
                  </a:cubicBezTo>
                  <a:lnTo>
                    <a:pt x="25400" y="50800"/>
                  </a:lnTo>
                  <a:cubicBezTo>
                    <a:pt x="11430" y="50800"/>
                    <a:pt x="0" y="39370"/>
                    <a:pt x="0" y="25400"/>
                  </a:cubicBezTo>
                  <a:cubicBezTo>
                    <a:pt x="0" y="11430"/>
                    <a:pt x="11430" y="0"/>
                    <a:pt x="25400" y="0"/>
                  </a:cubicBezTo>
                  <a:close/>
                </a:path>
              </a:pathLst>
            </a:custGeom>
            <a:solidFill>
              <a:srgbClr val="2D69FF"/>
            </a:solidFill>
          </p:spPr>
          <p:txBody>
            <a:bodyPr/>
            <a:lstStyle/>
            <a:p>
              <a:endParaRPr lang="en-US"/>
            </a:p>
          </p:txBody>
        </p:sp>
      </p:grpSp>
      <p:grpSp>
        <p:nvGrpSpPr>
          <p:cNvPr id="8" name="Group 8"/>
          <p:cNvGrpSpPr>
            <a:grpSpLocks noChangeAspect="1"/>
          </p:cNvGrpSpPr>
          <p:nvPr/>
        </p:nvGrpSpPr>
        <p:grpSpPr>
          <a:xfrm>
            <a:off x="8161334" y="97907"/>
            <a:ext cx="2060448" cy="372161"/>
            <a:chOff x="0" y="0"/>
            <a:chExt cx="2060448" cy="372161"/>
          </a:xfrm>
        </p:grpSpPr>
        <p:sp>
          <p:nvSpPr>
            <p:cNvPr id="9" name="Freeform 9"/>
            <p:cNvSpPr/>
            <p:nvPr/>
          </p:nvSpPr>
          <p:spPr>
            <a:xfrm>
              <a:off x="69850" y="69850"/>
              <a:ext cx="1920748" cy="232410"/>
            </a:xfrm>
            <a:custGeom>
              <a:avLst/>
              <a:gdLst/>
              <a:ahLst/>
              <a:cxnLst/>
              <a:rect l="l" t="t" r="r" b="b"/>
              <a:pathLst>
                <a:path w="1920748" h="232410">
                  <a:moveTo>
                    <a:pt x="116205" y="0"/>
                  </a:moveTo>
                  <a:cubicBezTo>
                    <a:pt x="52070" y="0"/>
                    <a:pt x="0" y="52070"/>
                    <a:pt x="0" y="116205"/>
                  </a:cubicBezTo>
                  <a:cubicBezTo>
                    <a:pt x="0" y="180340"/>
                    <a:pt x="52070" y="232410"/>
                    <a:pt x="116205" y="232410"/>
                  </a:cubicBezTo>
                  <a:lnTo>
                    <a:pt x="1804543" y="232410"/>
                  </a:lnTo>
                  <a:cubicBezTo>
                    <a:pt x="1868805" y="232410"/>
                    <a:pt x="1920748" y="180340"/>
                    <a:pt x="1920748" y="116205"/>
                  </a:cubicBezTo>
                  <a:cubicBezTo>
                    <a:pt x="1920748" y="52070"/>
                    <a:pt x="1868678" y="0"/>
                    <a:pt x="1804543" y="0"/>
                  </a:cubicBezTo>
                  <a:close/>
                </a:path>
              </a:pathLst>
            </a:custGeom>
            <a:solidFill>
              <a:srgbClr val="BCE4FE"/>
            </a:solidFill>
          </p:spPr>
          <p:txBody>
            <a:bodyPr/>
            <a:lstStyle/>
            <a:p>
              <a:endParaRPr lang="en-US"/>
            </a:p>
          </p:txBody>
        </p:sp>
        <p:sp>
          <p:nvSpPr>
            <p:cNvPr id="10" name="Freeform 10"/>
            <p:cNvSpPr/>
            <p:nvPr/>
          </p:nvSpPr>
          <p:spPr>
            <a:xfrm>
              <a:off x="63500" y="63500"/>
              <a:ext cx="1933448" cy="245110"/>
            </a:xfrm>
            <a:custGeom>
              <a:avLst/>
              <a:gdLst/>
              <a:ahLst/>
              <a:cxnLst/>
              <a:rect l="l" t="t" r="r" b="b"/>
              <a:pathLst>
                <a:path w="1933448" h="245110">
                  <a:moveTo>
                    <a:pt x="122555" y="12700"/>
                  </a:moveTo>
                  <a:cubicBezTo>
                    <a:pt x="61849" y="12700"/>
                    <a:pt x="12700" y="61849"/>
                    <a:pt x="12700" y="122555"/>
                  </a:cubicBezTo>
                  <a:lnTo>
                    <a:pt x="6350" y="122555"/>
                  </a:lnTo>
                  <a:lnTo>
                    <a:pt x="12700" y="122555"/>
                  </a:lnTo>
                  <a:cubicBezTo>
                    <a:pt x="12700" y="183261"/>
                    <a:pt x="61849" y="232410"/>
                    <a:pt x="122555" y="232410"/>
                  </a:cubicBezTo>
                  <a:lnTo>
                    <a:pt x="122555" y="238760"/>
                  </a:lnTo>
                  <a:lnTo>
                    <a:pt x="122555" y="232410"/>
                  </a:lnTo>
                  <a:lnTo>
                    <a:pt x="1810893" y="232410"/>
                  </a:lnTo>
                  <a:lnTo>
                    <a:pt x="1810893" y="238760"/>
                  </a:lnTo>
                  <a:lnTo>
                    <a:pt x="1810893" y="232410"/>
                  </a:lnTo>
                  <a:cubicBezTo>
                    <a:pt x="1871599" y="232410"/>
                    <a:pt x="1920748" y="183261"/>
                    <a:pt x="1920748" y="122555"/>
                  </a:cubicBezTo>
                  <a:lnTo>
                    <a:pt x="1927098" y="122555"/>
                  </a:lnTo>
                  <a:lnTo>
                    <a:pt x="1920748" y="122555"/>
                  </a:lnTo>
                  <a:cubicBezTo>
                    <a:pt x="1920748" y="61849"/>
                    <a:pt x="1871599" y="12700"/>
                    <a:pt x="1810893" y="12700"/>
                  </a:cubicBezTo>
                  <a:lnTo>
                    <a:pt x="1810893" y="6350"/>
                  </a:lnTo>
                  <a:lnTo>
                    <a:pt x="1810893" y="12700"/>
                  </a:lnTo>
                  <a:lnTo>
                    <a:pt x="122555" y="12700"/>
                  </a:lnTo>
                  <a:lnTo>
                    <a:pt x="122555" y="6350"/>
                  </a:lnTo>
                  <a:lnTo>
                    <a:pt x="122555" y="12700"/>
                  </a:lnTo>
                  <a:moveTo>
                    <a:pt x="122555" y="0"/>
                  </a:moveTo>
                  <a:lnTo>
                    <a:pt x="1810893" y="0"/>
                  </a:lnTo>
                  <a:cubicBezTo>
                    <a:pt x="1878584" y="0"/>
                    <a:pt x="1933448" y="54864"/>
                    <a:pt x="1933448" y="122555"/>
                  </a:cubicBezTo>
                  <a:cubicBezTo>
                    <a:pt x="1933448" y="190246"/>
                    <a:pt x="1878584" y="245110"/>
                    <a:pt x="1810893" y="245110"/>
                  </a:cubicBezTo>
                  <a:lnTo>
                    <a:pt x="122555" y="245110"/>
                  </a:lnTo>
                  <a:cubicBezTo>
                    <a:pt x="54864" y="245110"/>
                    <a:pt x="0" y="190246"/>
                    <a:pt x="0" y="122555"/>
                  </a:cubicBezTo>
                  <a:cubicBezTo>
                    <a:pt x="0" y="54864"/>
                    <a:pt x="54864" y="0"/>
                    <a:pt x="122555" y="0"/>
                  </a:cubicBezTo>
                  <a:close/>
                </a:path>
              </a:pathLst>
            </a:custGeom>
            <a:solidFill>
              <a:srgbClr val="BCE4FE"/>
            </a:solidFill>
          </p:spPr>
          <p:txBody>
            <a:bodyPr/>
            <a:lstStyle/>
            <a:p>
              <a:endParaRPr lang="en-US"/>
            </a:p>
          </p:txBody>
        </p:sp>
      </p:grpSp>
      <p:sp>
        <p:nvSpPr>
          <p:cNvPr id="11" name="TextBox 11"/>
          <p:cNvSpPr txBox="1"/>
          <p:nvPr/>
        </p:nvSpPr>
        <p:spPr>
          <a:xfrm>
            <a:off x="457200" y="1329595"/>
            <a:ext cx="4843586" cy="3891706"/>
          </a:xfrm>
          <a:prstGeom prst="rect">
            <a:avLst/>
          </a:prstGeom>
        </p:spPr>
        <p:txBody>
          <a:bodyPr lIns="0" tIns="0" rIns="0" bIns="0" rtlCol="0" anchor="t">
            <a:spAutoFit/>
          </a:bodyPr>
          <a:lstStyle/>
          <a:p>
            <a:pPr algn="l">
              <a:lnSpc>
                <a:spcPts val="3359"/>
              </a:lnSpc>
            </a:pPr>
            <a:r>
              <a:rPr lang="en-US" sz="2799" spc="-13" dirty="0">
                <a:solidFill>
                  <a:srgbClr val="000000"/>
                </a:solidFill>
                <a:latin typeface="Montserrat"/>
                <a:ea typeface="Montserrat"/>
                <a:cs typeface="Montserrat"/>
                <a:sym typeface="Montserrat"/>
              </a:rPr>
              <a:t>The world of school is very different to your world </a:t>
            </a:r>
          </a:p>
          <a:p>
            <a:pPr algn="l">
              <a:lnSpc>
                <a:spcPts val="2800"/>
              </a:lnSpc>
            </a:pPr>
            <a:endParaRPr lang="en-US" sz="2799" spc="-13" dirty="0">
              <a:solidFill>
                <a:srgbClr val="000000"/>
              </a:solidFill>
              <a:latin typeface="Montserrat"/>
              <a:ea typeface="Montserrat"/>
              <a:cs typeface="Montserrat"/>
              <a:sym typeface="Montserrat"/>
            </a:endParaRPr>
          </a:p>
          <a:p>
            <a:pPr algn="l">
              <a:lnSpc>
                <a:spcPts val="2800"/>
              </a:lnSpc>
            </a:pPr>
            <a:r>
              <a:rPr lang="en-US" sz="2000" spc="-10" dirty="0">
                <a:solidFill>
                  <a:srgbClr val="000000"/>
                </a:solidFill>
                <a:latin typeface="Montserrat"/>
                <a:ea typeface="Montserrat"/>
                <a:cs typeface="Montserrat"/>
                <a:sym typeface="Montserrat"/>
              </a:rPr>
              <a:t>Just like you, schools are juggling competing demands. </a:t>
            </a:r>
          </a:p>
          <a:p>
            <a:pPr algn="l">
              <a:lnSpc>
                <a:spcPts val="1699"/>
              </a:lnSpc>
            </a:pPr>
            <a:br>
              <a:rPr lang="en-US" sz="2000" spc="-10" dirty="0">
                <a:solidFill>
                  <a:srgbClr val="000000"/>
                </a:solidFill>
                <a:latin typeface="Montserrat"/>
                <a:ea typeface="Montserrat"/>
                <a:cs typeface="Montserrat"/>
                <a:sym typeface="Montserrat"/>
              </a:rPr>
            </a:br>
            <a:r>
              <a:rPr lang="en-US" sz="1100" spc="-5" dirty="0">
                <a:solidFill>
                  <a:srgbClr val="000000"/>
                </a:solidFill>
                <a:latin typeface="Montserrat"/>
                <a:ea typeface="Montserrat"/>
                <a:cs typeface="Montserrat"/>
                <a:sym typeface="Montserrat"/>
              </a:rPr>
              <a:t>Schools need to manage the needs of hundreds of individual students within a curriculum that has specific educational targets. This means they have a planning and operating cadence or rhythm that you need to understand. They’re not deliberately being slow or rigid, it’s just the way they need to operate. The school calendar is locked-in a long way in advance (think 6-12 months, not weeks). You need to plan ahead and understand what happens within the annual cycle of school terms. </a:t>
            </a:r>
          </a:p>
        </p:txBody>
      </p:sp>
      <p:sp>
        <p:nvSpPr>
          <p:cNvPr id="12" name="TextBox 12"/>
          <p:cNvSpPr txBox="1"/>
          <p:nvPr/>
        </p:nvSpPr>
        <p:spPr>
          <a:xfrm>
            <a:off x="461039" y="5488162"/>
            <a:ext cx="4748460" cy="1512284"/>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The curriculum means that students’ time is allocated to a range of competing priorities and complex classroom schedules, so the amount of time the school has available for meaningful work- related engagement with students is limited given the other demands on the students’ time. Even the logistics require planning; whether it’s organising safe transport for students, or making sure that your staff are ‘cleared’ to work with young people. </a:t>
            </a:r>
          </a:p>
        </p:txBody>
      </p:sp>
      <p:sp>
        <p:nvSpPr>
          <p:cNvPr id="13" name="TextBox 13"/>
          <p:cNvSpPr txBox="1"/>
          <p:nvPr/>
        </p:nvSpPr>
        <p:spPr>
          <a:xfrm>
            <a:off x="5434898" y="3473450"/>
            <a:ext cx="4875238" cy="1037654"/>
          </a:xfrm>
          <a:prstGeom prst="rect">
            <a:avLst/>
          </a:prstGeom>
        </p:spPr>
        <p:txBody>
          <a:bodyPr lIns="0" tIns="0" rIns="0" bIns="0" rtlCol="0" anchor="t">
            <a:spAutoFit/>
          </a:bodyPr>
          <a:lstStyle/>
          <a:p>
            <a:pPr algn="l">
              <a:lnSpc>
                <a:spcPts val="1699"/>
              </a:lnSpc>
            </a:pPr>
            <a:r>
              <a:rPr lang="en-US" sz="1100" spc="-5" dirty="0">
                <a:solidFill>
                  <a:srgbClr val="000000"/>
                </a:solidFill>
                <a:latin typeface="Montserrat"/>
                <a:ea typeface="Montserrat"/>
                <a:cs typeface="Montserrat"/>
                <a:sym typeface="Montserrat"/>
              </a:rPr>
              <a:t>While you operate within a specific industry, and probably a niche within that industry, schools have a responsibility to showcase a wide range of industries and vocations. Opportunities within your business might be interesting to some students but not others, and the school needs to consider a wide range of possibilities. </a:t>
            </a:r>
          </a:p>
        </p:txBody>
      </p:sp>
      <p:sp>
        <p:nvSpPr>
          <p:cNvPr id="14" name="TextBox 14"/>
          <p:cNvSpPr txBox="1"/>
          <p:nvPr/>
        </p:nvSpPr>
        <p:spPr>
          <a:xfrm>
            <a:off x="5434898" y="4768850"/>
            <a:ext cx="4179002" cy="634404"/>
          </a:xfrm>
          <a:prstGeom prst="rect">
            <a:avLst/>
          </a:prstGeom>
        </p:spPr>
        <p:txBody>
          <a:bodyPr wrap="square" lIns="0" tIns="0" rIns="0" bIns="0" rtlCol="0" anchor="t">
            <a:spAutoFit/>
          </a:bodyPr>
          <a:lstStyle/>
          <a:p>
            <a:pPr algn="l">
              <a:lnSpc>
                <a:spcPts val="1699"/>
              </a:lnSpc>
            </a:pPr>
            <a:r>
              <a:rPr lang="en-US" sz="1100" spc="-5" dirty="0">
                <a:solidFill>
                  <a:srgbClr val="000000"/>
                </a:solidFill>
                <a:latin typeface="Montserrat"/>
                <a:ea typeface="Montserrat"/>
                <a:cs typeface="Montserrat"/>
                <a:sym typeface="Montserrat"/>
              </a:rPr>
              <a:t>School careers advisors may not understand the variety and applicability of the diverse range of roles performed within your industry. </a:t>
            </a:r>
          </a:p>
        </p:txBody>
      </p:sp>
      <p:sp>
        <p:nvSpPr>
          <p:cNvPr id="15" name="TextBox 15"/>
          <p:cNvSpPr txBox="1"/>
          <p:nvPr/>
        </p:nvSpPr>
        <p:spPr>
          <a:xfrm>
            <a:off x="5422203" y="5772017"/>
            <a:ext cx="4496498" cy="1262590"/>
          </a:xfrm>
          <a:prstGeom prst="rect">
            <a:avLst/>
          </a:prstGeom>
        </p:spPr>
        <p:txBody>
          <a:bodyPr wrap="square" lIns="0" tIns="0" rIns="0" bIns="0" rtlCol="0" anchor="t">
            <a:spAutoFit/>
          </a:bodyPr>
          <a:lstStyle/>
          <a:p>
            <a:pPr algn="l">
              <a:lnSpc>
                <a:spcPts val="2000"/>
              </a:lnSpc>
            </a:pPr>
            <a:r>
              <a:rPr lang="en-US" sz="1399" b="1" spc="-6" dirty="0">
                <a:solidFill>
                  <a:srgbClr val="000000"/>
                </a:solidFill>
                <a:latin typeface="Montserrat Bold"/>
                <a:ea typeface="Montserrat Bold"/>
                <a:cs typeface="Montserrat Bold"/>
                <a:sym typeface="Montserrat Bold"/>
              </a:rPr>
              <a:t>They work with hundreds of students, so it’s incredibly difficult to pinpoint the value and make the time to engage with every employer and industry. Making it easier for them has a direct pay-back for you.</a:t>
            </a:r>
          </a:p>
        </p:txBody>
      </p:sp>
      <p:sp>
        <p:nvSpPr>
          <p:cNvPr id="17" name="TextBox 17"/>
          <p:cNvSpPr txBox="1"/>
          <p:nvPr/>
        </p:nvSpPr>
        <p:spPr>
          <a:xfrm>
            <a:off x="10315488" y="193719"/>
            <a:ext cx="193151" cy="167738"/>
          </a:xfrm>
          <a:prstGeom prst="rect">
            <a:avLst/>
          </a:prstGeom>
        </p:spPr>
        <p:txBody>
          <a:bodyPr wrap="square"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13</a:t>
            </a:r>
          </a:p>
        </p:txBody>
      </p:sp>
      <p:sp>
        <p:nvSpPr>
          <p:cNvPr id="18" name="TextBox 18"/>
          <p:cNvSpPr txBox="1"/>
          <p:nvPr/>
        </p:nvSpPr>
        <p:spPr>
          <a:xfrm>
            <a:off x="8330497" y="178622"/>
            <a:ext cx="1933447" cy="153504"/>
          </a:xfrm>
          <a:prstGeom prst="rect">
            <a:avLst/>
          </a:prstGeom>
        </p:spPr>
        <p:txBody>
          <a:bodyPr wrap="square" lIns="0" tIns="0" rIns="0" bIns="0" rtlCol="0" anchor="t">
            <a:spAutoFit/>
          </a:bodyPr>
          <a:lstStyle/>
          <a:p>
            <a:pPr algn="l">
              <a:lnSpc>
                <a:spcPts val="1260"/>
              </a:lnSpc>
            </a:pPr>
            <a:r>
              <a:rPr lang="en-US" sz="900" spc="-4" dirty="0">
                <a:solidFill>
                  <a:srgbClr val="000000"/>
                </a:solidFill>
                <a:latin typeface="Montserrat"/>
                <a:ea typeface="Montserrat"/>
                <a:cs typeface="Montserrat"/>
                <a:sym typeface="Montserrat"/>
              </a:rPr>
              <a:t>Part 1 | Understanding the gap</a:t>
            </a:r>
          </a:p>
        </p:txBody>
      </p:sp>
      <p:sp>
        <p:nvSpPr>
          <p:cNvPr id="19" name="TextBox 32">
            <a:extLst>
              <a:ext uri="{FF2B5EF4-FFF2-40B4-BE49-F238E27FC236}">
                <a16:creationId xmlns:a16="http://schemas.microsoft.com/office/drawing/2014/main" id="{67024CF6-2A0A-ECFD-97A5-E7D6A0DB5344}"/>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83413" y="605009"/>
            <a:ext cx="10325176" cy="3172"/>
            <a:chOff x="0" y="0"/>
            <a:chExt cx="10325176" cy="3175"/>
          </a:xfrm>
        </p:grpSpPr>
        <p:sp>
          <p:nvSpPr>
            <p:cNvPr id="3" name="Freeform 3"/>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4" name="Group 4"/>
          <p:cNvGrpSpPr>
            <a:grpSpLocks noChangeAspect="1"/>
          </p:cNvGrpSpPr>
          <p:nvPr/>
        </p:nvGrpSpPr>
        <p:grpSpPr>
          <a:xfrm>
            <a:off x="5422202" y="4046706"/>
            <a:ext cx="4812602" cy="50797"/>
            <a:chOff x="0" y="0"/>
            <a:chExt cx="4812602" cy="50800"/>
          </a:xfrm>
        </p:grpSpPr>
        <p:sp>
          <p:nvSpPr>
            <p:cNvPr id="5" name="Freeform 5"/>
            <p:cNvSpPr/>
            <p:nvPr/>
          </p:nvSpPr>
          <p:spPr>
            <a:xfrm>
              <a:off x="0" y="0"/>
              <a:ext cx="4812665" cy="50800"/>
            </a:xfrm>
            <a:custGeom>
              <a:avLst/>
              <a:gdLst/>
              <a:ahLst/>
              <a:cxnLst/>
              <a:rect l="l" t="t" r="r" b="b"/>
              <a:pathLst>
                <a:path w="4812665" h="50800">
                  <a:moveTo>
                    <a:pt x="25400" y="0"/>
                  </a:moveTo>
                  <a:lnTo>
                    <a:pt x="4787265" y="0"/>
                  </a:lnTo>
                  <a:cubicBezTo>
                    <a:pt x="4801235" y="0"/>
                    <a:pt x="4812665" y="11430"/>
                    <a:pt x="4812665" y="25400"/>
                  </a:cubicBezTo>
                  <a:cubicBezTo>
                    <a:pt x="4812665" y="39370"/>
                    <a:pt x="4801235" y="50800"/>
                    <a:pt x="4787265" y="50800"/>
                  </a:cubicBezTo>
                  <a:lnTo>
                    <a:pt x="25400" y="50800"/>
                  </a:lnTo>
                  <a:cubicBezTo>
                    <a:pt x="11430" y="50800"/>
                    <a:pt x="0" y="39370"/>
                    <a:pt x="0" y="25400"/>
                  </a:cubicBezTo>
                  <a:cubicBezTo>
                    <a:pt x="0" y="11430"/>
                    <a:pt x="11430" y="0"/>
                    <a:pt x="25400" y="0"/>
                  </a:cubicBezTo>
                  <a:close/>
                </a:path>
              </a:pathLst>
            </a:custGeom>
            <a:solidFill>
              <a:srgbClr val="2D69FF"/>
            </a:solidFill>
          </p:spPr>
          <p:txBody>
            <a:bodyPr/>
            <a:lstStyle/>
            <a:p>
              <a:endParaRPr lang="en-US"/>
            </a:p>
          </p:txBody>
        </p:sp>
      </p:grpSp>
      <p:grpSp>
        <p:nvGrpSpPr>
          <p:cNvPr id="6" name="Group 6"/>
          <p:cNvGrpSpPr>
            <a:grpSpLocks noChangeAspect="1"/>
          </p:cNvGrpSpPr>
          <p:nvPr/>
        </p:nvGrpSpPr>
        <p:grpSpPr>
          <a:xfrm>
            <a:off x="5422202" y="5473703"/>
            <a:ext cx="4812602" cy="50797"/>
            <a:chOff x="0" y="0"/>
            <a:chExt cx="4812602" cy="50800"/>
          </a:xfrm>
        </p:grpSpPr>
        <p:sp>
          <p:nvSpPr>
            <p:cNvPr id="7" name="Freeform 7"/>
            <p:cNvSpPr/>
            <p:nvPr/>
          </p:nvSpPr>
          <p:spPr>
            <a:xfrm>
              <a:off x="0" y="0"/>
              <a:ext cx="4812665" cy="50800"/>
            </a:xfrm>
            <a:custGeom>
              <a:avLst/>
              <a:gdLst/>
              <a:ahLst/>
              <a:cxnLst/>
              <a:rect l="l" t="t" r="r" b="b"/>
              <a:pathLst>
                <a:path w="4812665" h="50800">
                  <a:moveTo>
                    <a:pt x="25400" y="0"/>
                  </a:moveTo>
                  <a:lnTo>
                    <a:pt x="4787265" y="0"/>
                  </a:lnTo>
                  <a:cubicBezTo>
                    <a:pt x="4801235" y="0"/>
                    <a:pt x="4812665" y="11430"/>
                    <a:pt x="4812665" y="25400"/>
                  </a:cubicBezTo>
                  <a:cubicBezTo>
                    <a:pt x="4812665" y="39370"/>
                    <a:pt x="4801235" y="50800"/>
                    <a:pt x="4787265" y="50800"/>
                  </a:cubicBezTo>
                  <a:lnTo>
                    <a:pt x="25400" y="50800"/>
                  </a:lnTo>
                  <a:cubicBezTo>
                    <a:pt x="11430" y="50800"/>
                    <a:pt x="0" y="39370"/>
                    <a:pt x="0" y="25400"/>
                  </a:cubicBezTo>
                  <a:cubicBezTo>
                    <a:pt x="0" y="11430"/>
                    <a:pt x="11430" y="0"/>
                    <a:pt x="25400" y="0"/>
                  </a:cubicBezTo>
                  <a:close/>
                </a:path>
              </a:pathLst>
            </a:custGeom>
            <a:solidFill>
              <a:srgbClr val="2D69FF"/>
            </a:solidFill>
          </p:spPr>
          <p:txBody>
            <a:bodyPr/>
            <a:lstStyle/>
            <a:p>
              <a:endParaRPr lang="en-US"/>
            </a:p>
          </p:txBody>
        </p:sp>
      </p:grpSp>
      <p:sp>
        <p:nvSpPr>
          <p:cNvPr id="11" name="TextBox 11"/>
          <p:cNvSpPr txBox="1"/>
          <p:nvPr/>
        </p:nvSpPr>
        <p:spPr>
          <a:xfrm>
            <a:off x="457200" y="1304192"/>
            <a:ext cx="5907462" cy="2244725"/>
          </a:xfrm>
          <a:prstGeom prst="rect">
            <a:avLst/>
          </a:prstGeom>
        </p:spPr>
        <p:txBody>
          <a:bodyPr lIns="0" tIns="0" rIns="0" bIns="0" rtlCol="0" anchor="t">
            <a:spAutoFit/>
          </a:bodyPr>
          <a:lstStyle/>
          <a:p>
            <a:pPr algn="l">
              <a:lnSpc>
                <a:spcPts val="3359"/>
              </a:lnSpc>
            </a:pPr>
            <a:r>
              <a:rPr lang="en-US" sz="2799" spc="-13">
                <a:solidFill>
                  <a:srgbClr val="000000"/>
                </a:solidFill>
                <a:latin typeface="Montserrat"/>
                <a:ea typeface="Montserrat"/>
                <a:cs typeface="Montserrat"/>
                <a:sym typeface="Montserrat"/>
              </a:rPr>
              <a:t>What happens when these worlds intersect </a:t>
            </a:r>
          </a:p>
          <a:p>
            <a:pPr algn="l">
              <a:lnSpc>
                <a:spcPts val="2900"/>
              </a:lnSpc>
            </a:pPr>
            <a:endParaRPr lang="en-US" sz="2799" spc="-13">
              <a:solidFill>
                <a:srgbClr val="000000"/>
              </a:solidFill>
              <a:latin typeface="Montserrat"/>
              <a:ea typeface="Montserrat"/>
              <a:cs typeface="Montserrat"/>
              <a:sym typeface="Montserrat"/>
            </a:endParaRPr>
          </a:p>
          <a:p>
            <a:pPr algn="l">
              <a:lnSpc>
                <a:spcPts val="2900"/>
              </a:lnSpc>
            </a:pPr>
            <a:r>
              <a:rPr lang="en-US" sz="2000" spc="-10">
                <a:solidFill>
                  <a:srgbClr val="000000"/>
                </a:solidFill>
                <a:latin typeface="Montserrat"/>
                <a:ea typeface="Montserrat"/>
                <a:cs typeface="Montserrat"/>
                <a:sym typeface="Montserrat"/>
              </a:rPr>
              <a:t>When schools and employers come together, both gain. Schools know how young people learn, and you know the realities of work.</a:t>
            </a:r>
          </a:p>
        </p:txBody>
      </p:sp>
      <p:sp>
        <p:nvSpPr>
          <p:cNvPr id="12" name="TextBox 12"/>
          <p:cNvSpPr txBox="1"/>
          <p:nvPr/>
        </p:nvSpPr>
        <p:spPr>
          <a:xfrm>
            <a:off x="457200" y="3938768"/>
            <a:ext cx="4635907" cy="1037654"/>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Hosting a one-off visit for Year 13 students might spark interest, but the reality is that by Year 13, young people have already narrowed their options in terms of pathways and where their knowledge can take them. Sustained engagement over a long period has greater impact.</a:t>
            </a:r>
          </a:p>
        </p:txBody>
      </p:sp>
      <p:sp>
        <p:nvSpPr>
          <p:cNvPr id="13" name="TextBox 13"/>
          <p:cNvSpPr txBox="1"/>
          <p:nvPr/>
        </p:nvSpPr>
        <p:spPr>
          <a:xfrm>
            <a:off x="457200" y="5090265"/>
            <a:ext cx="4479510" cy="1666303"/>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With a diversity of needs and preferences among students, and the need for schools to cater for all of these, it is very easy for an industry engagement to feel underwhelming to young people. At this stage in life, young people are often worried about the future, confused about their options, and afraid of making wrong choices. These factors can manifest as disinterest, reticence or mistrust, especially as the world they’re growing up in is vastly different to what you have experienced. </a:t>
            </a:r>
          </a:p>
        </p:txBody>
      </p:sp>
      <p:sp>
        <p:nvSpPr>
          <p:cNvPr id="14" name="TextBox 14"/>
          <p:cNvSpPr txBox="1"/>
          <p:nvPr/>
        </p:nvSpPr>
        <p:spPr>
          <a:xfrm>
            <a:off x="5422202" y="5743575"/>
            <a:ext cx="4806563" cy="864584"/>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For employers, the cadence of school terms and timetables can feel slow for a fast-moving business. It can be frustrating when you offer to help but then everything feels cumbersome. You can align these rhythms by working together.</a:t>
            </a:r>
          </a:p>
        </p:txBody>
      </p:sp>
      <p:sp>
        <p:nvSpPr>
          <p:cNvPr id="15" name="TextBox 15"/>
          <p:cNvSpPr txBox="1"/>
          <p:nvPr/>
        </p:nvSpPr>
        <p:spPr>
          <a:xfrm>
            <a:off x="5422202" y="4223728"/>
            <a:ext cx="4493971" cy="1029462"/>
          </a:xfrm>
          <a:prstGeom prst="rect">
            <a:avLst/>
          </a:prstGeom>
        </p:spPr>
        <p:txBody>
          <a:bodyPr lIns="0" tIns="0" rIns="0" bIns="0" rtlCol="0" anchor="t">
            <a:spAutoFit/>
          </a:bodyPr>
          <a:lstStyle/>
          <a:p>
            <a:pPr algn="l">
              <a:lnSpc>
                <a:spcPts val="2000"/>
              </a:lnSpc>
            </a:pPr>
            <a:r>
              <a:rPr lang="en-US" sz="1399" b="1" spc="-6">
                <a:solidFill>
                  <a:srgbClr val="000000"/>
                </a:solidFill>
                <a:latin typeface="Montserrat Bold"/>
                <a:ea typeface="Montserrat Bold"/>
                <a:cs typeface="Montserrat Bold"/>
                <a:sym typeface="Montserrat Bold"/>
              </a:rPr>
              <a:t>Supporting students through the exposure- exploration-experience continuum prepares them to appreciate and take full advantage of the options ahead of them. </a:t>
            </a:r>
          </a:p>
        </p:txBody>
      </p:sp>
      <p:sp>
        <p:nvSpPr>
          <p:cNvPr id="17" name="TextBox 17"/>
          <p:cNvSpPr txBox="1"/>
          <p:nvPr/>
        </p:nvSpPr>
        <p:spPr>
          <a:xfrm>
            <a:off x="10313013" y="193719"/>
            <a:ext cx="291487" cy="167738"/>
          </a:xfrm>
          <a:prstGeom prst="rect">
            <a:avLst/>
          </a:prstGeom>
        </p:spPr>
        <p:txBody>
          <a:bodyPr wrap="square"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14</a:t>
            </a:r>
          </a:p>
        </p:txBody>
      </p:sp>
      <p:sp>
        <p:nvSpPr>
          <p:cNvPr id="19" name="TextBox 32">
            <a:extLst>
              <a:ext uri="{FF2B5EF4-FFF2-40B4-BE49-F238E27FC236}">
                <a16:creationId xmlns:a16="http://schemas.microsoft.com/office/drawing/2014/main" id="{A7FC4108-FAB8-8DB3-B69C-B4AC4D9C0DF4}"/>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grpSp>
        <p:nvGrpSpPr>
          <p:cNvPr id="20" name="Group 8">
            <a:extLst>
              <a:ext uri="{FF2B5EF4-FFF2-40B4-BE49-F238E27FC236}">
                <a16:creationId xmlns:a16="http://schemas.microsoft.com/office/drawing/2014/main" id="{C3746677-00BF-EB8F-DE09-2AC4A3CF0A1F}"/>
              </a:ext>
            </a:extLst>
          </p:cNvPr>
          <p:cNvGrpSpPr>
            <a:grpSpLocks noChangeAspect="1"/>
          </p:cNvGrpSpPr>
          <p:nvPr/>
        </p:nvGrpSpPr>
        <p:grpSpPr>
          <a:xfrm>
            <a:off x="8247793" y="121739"/>
            <a:ext cx="2041522" cy="335623"/>
            <a:chOff x="0" y="0"/>
            <a:chExt cx="2041525" cy="335623"/>
          </a:xfrm>
        </p:grpSpPr>
        <p:sp>
          <p:nvSpPr>
            <p:cNvPr id="21" name="Freeform 9">
              <a:extLst>
                <a:ext uri="{FF2B5EF4-FFF2-40B4-BE49-F238E27FC236}">
                  <a16:creationId xmlns:a16="http://schemas.microsoft.com/office/drawing/2014/main" id="{7F3661F7-3783-37F9-A1DA-6C453F63DCA9}"/>
                </a:ext>
              </a:extLst>
            </p:cNvPr>
            <p:cNvSpPr/>
            <p:nvPr/>
          </p:nvSpPr>
          <p:spPr>
            <a:xfrm>
              <a:off x="69850" y="69850"/>
              <a:ext cx="1901825" cy="195834"/>
            </a:xfrm>
            <a:custGeom>
              <a:avLst/>
              <a:gdLst/>
              <a:ahLst/>
              <a:cxnLst/>
              <a:rect l="l" t="t" r="r" b="b"/>
              <a:pathLst>
                <a:path w="1901825" h="195834">
                  <a:moveTo>
                    <a:pt x="97917" y="0"/>
                  </a:moveTo>
                  <a:cubicBezTo>
                    <a:pt x="43815" y="0"/>
                    <a:pt x="0" y="43815"/>
                    <a:pt x="0" y="97917"/>
                  </a:cubicBezTo>
                  <a:cubicBezTo>
                    <a:pt x="0" y="152019"/>
                    <a:pt x="43815" y="195834"/>
                    <a:pt x="97917" y="195834"/>
                  </a:cubicBezTo>
                  <a:lnTo>
                    <a:pt x="1803908" y="195834"/>
                  </a:lnTo>
                  <a:cubicBezTo>
                    <a:pt x="1858010" y="195834"/>
                    <a:pt x="1901825" y="152019"/>
                    <a:pt x="1901825" y="97917"/>
                  </a:cubicBezTo>
                  <a:cubicBezTo>
                    <a:pt x="1901825" y="43815"/>
                    <a:pt x="1858010" y="0"/>
                    <a:pt x="1803908" y="0"/>
                  </a:cubicBezTo>
                  <a:close/>
                </a:path>
              </a:pathLst>
            </a:custGeom>
            <a:solidFill>
              <a:srgbClr val="BCE4FE"/>
            </a:solidFill>
          </p:spPr>
          <p:txBody>
            <a:bodyPr/>
            <a:lstStyle/>
            <a:p>
              <a:endParaRPr lang="en-US"/>
            </a:p>
          </p:txBody>
        </p:sp>
        <p:sp>
          <p:nvSpPr>
            <p:cNvPr id="22" name="Freeform 10">
              <a:extLst>
                <a:ext uri="{FF2B5EF4-FFF2-40B4-BE49-F238E27FC236}">
                  <a16:creationId xmlns:a16="http://schemas.microsoft.com/office/drawing/2014/main" id="{9D99D3F2-FD4E-6427-6605-E5718A7E8895}"/>
                </a:ext>
              </a:extLst>
            </p:cNvPr>
            <p:cNvSpPr/>
            <p:nvPr/>
          </p:nvSpPr>
          <p:spPr>
            <a:xfrm>
              <a:off x="63500" y="63500"/>
              <a:ext cx="1914525" cy="208661"/>
            </a:xfrm>
            <a:custGeom>
              <a:avLst/>
              <a:gdLst/>
              <a:ahLst/>
              <a:cxnLst/>
              <a:rect l="l" t="t" r="r" b="b"/>
              <a:pathLst>
                <a:path w="1914525" h="208661">
                  <a:moveTo>
                    <a:pt x="104267" y="12700"/>
                  </a:moveTo>
                  <a:cubicBezTo>
                    <a:pt x="53721" y="12700"/>
                    <a:pt x="12700" y="53721"/>
                    <a:pt x="12700" y="104267"/>
                  </a:cubicBezTo>
                  <a:lnTo>
                    <a:pt x="6350" y="104267"/>
                  </a:lnTo>
                  <a:lnTo>
                    <a:pt x="12700" y="104267"/>
                  </a:lnTo>
                  <a:cubicBezTo>
                    <a:pt x="12700" y="154813"/>
                    <a:pt x="53721" y="195834"/>
                    <a:pt x="104267" y="195834"/>
                  </a:cubicBezTo>
                  <a:lnTo>
                    <a:pt x="104267" y="202184"/>
                  </a:lnTo>
                  <a:lnTo>
                    <a:pt x="104267" y="195834"/>
                  </a:lnTo>
                  <a:lnTo>
                    <a:pt x="1810258" y="195834"/>
                  </a:lnTo>
                  <a:lnTo>
                    <a:pt x="1810258" y="202184"/>
                  </a:lnTo>
                  <a:lnTo>
                    <a:pt x="1810258" y="195834"/>
                  </a:lnTo>
                  <a:cubicBezTo>
                    <a:pt x="1860804" y="195834"/>
                    <a:pt x="1901825" y="154813"/>
                    <a:pt x="1901825" y="104267"/>
                  </a:cubicBezTo>
                  <a:lnTo>
                    <a:pt x="1908175" y="104267"/>
                  </a:lnTo>
                  <a:lnTo>
                    <a:pt x="1901825" y="104267"/>
                  </a:lnTo>
                  <a:cubicBezTo>
                    <a:pt x="1901825" y="53721"/>
                    <a:pt x="1860804" y="12700"/>
                    <a:pt x="1810258" y="12700"/>
                  </a:cubicBezTo>
                  <a:lnTo>
                    <a:pt x="1810258" y="6350"/>
                  </a:lnTo>
                  <a:lnTo>
                    <a:pt x="1810258" y="12700"/>
                  </a:lnTo>
                  <a:lnTo>
                    <a:pt x="104267" y="12700"/>
                  </a:lnTo>
                  <a:lnTo>
                    <a:pt x="104267" y="6350"/>
                  </a:lnTo>
                  <a:lnTo>
                    <a:pt x="104267" y="12700"/>
                  </a:lnTo>
                  <a:moveTo>
                    <a:pt x="104267" y="0"/>
                  </a:moveTo>
                  <a:lnTo>
                    <a:pt x="1810258" y="0"/>
                  </a:lnTo>
                  <a:cubicBezTo>
                    <a:pt x="1867916" y="0"/>
                    <a:pt x="1914525" y="46736"/>
                    <a:pt x="1914525" y="104267"/>
                  </a:cubicBezTo>
                  <a:cubicBezTo>
                    <a:pt x="1914525" y="161798"/>
                    <a:pt x="1867789" y="208534"/>
                    <a:pt x="1810258" y="208534"/>
                  </a:cubicBezTo>
                  <a:lnTo>
                    <a:pt x="104267" y="208534"/>
                  </a:lnTo>
                  <a:cubicBezTo>
                    <a:pt x="46736" y="208661"/>
                    <a:pt x="0" y="161925"/>
                    <a:pt x="0" y="104267"/>
                  </a:cubicBezTo>
                  <a:cubicBezTo>
                    <a:pt x="0" y="46609"/>
                    <a:pt x="46736" y="0"/>
                    <a:pt x="104267" y="0"/>
                  </a:cubicBezTo>
                  <a:close/>
                </a:path>
              </a:pathLst>
            </a:custGeom>
            <a:solidFill>
              <a:srgbClr val="BCE4FE"/>
            </a:solidFill>
          </p:spPr>
          <p:txBody>
            <a:bodyPr/>
            <a:lstStyle/>
            <a:p>
              <a:endParaRPr lang="en-US"/>
            </a:p>
          </p:txBody>
        </p:sp>
      </p:grpSp>
      <p:sp>
        <p:nvSpPr>
          <p:cNvPr id="23" name="TextBox 20">
            <a:extLst>
              <a:ext uri="{FF2B5EF4-FFF2-40B4-BE49-F238E27FC236}">
                <a16:creationId xmlns:a16="http://schemas.microsoft.com/office/drawing/2014/main" id="{97C67AAA-C603-ED62-A02D-46B22D7EA625}"/>
              </a:ext>
            </a:extLst>
          </p:cNvPr>
          <p:cNvSpPr txBox="1"/>
          <p:nvPr/>
        </p:nvSpPr>
        <p:spPr>
          <a:xfrm>
            <a:off x="8420299" y="177051"/>
            <a:ext cx="1811865" cy="153504"/>
          </a:xfrm>
          <a:prstGeom prst="rect">
            <a:avLst/>
          </a:prstGeom>
        </p:spPr>
        <p:txBody>
          <a:bodyPr wrap="square" lIns="0" tIns="0" rIns="0" bIns="0" rtlCol="0" anchor="t">
            <a:spAutoFit/>
          </a:bodyPr>
          <a:lstStyle/>
          <a:p>
            <a:pPr algn="l">
              <a:lnSpc>
                <a:spcPts val="1260"/>
              </a:lnSpc>
            </a:pPr>
            <a:r>
              <a:rPr lang="en-US" sz="900" spc="-4" dirty="0">
                <a:solidFill>
                  <a:srgbClr val="000000"/>
                </a:solidFill>
                <a:latin typeface="Montserrat"/>
                <a:ea typeface="Montserrat"/>
                <a:cs typeface="Montserrat"/>
                <a:sym typeface="Montserrat"/>
              </a:rPr>
              <a:t>Part 1 | Understanding the gap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63503"/>
            <a:ext cx="10819000" cy="7687008"/>
          </a:xfrm>
          <a:custGeom>
            <a:avLst/>
            <a:gdLst/>
            <a:ahLst/>
            <a:cxnLst/>
            <a:rect l="l" t="t" r="r" b="b"/>
            <a:pathLst>
              <a:path w="10819000" h="7687008">
                <a:moveTo>
                  <a:pt x="0" y="0"/>
                </a:moveTo>
                <a:lnTo>
                  <a:pt x="10819000" y="0"/>
                </a:lnTo>
                <a:lnTo>
                  <a:pt x="10819000" y="7687008"/>
                </a:lnTo>
                <a:lnTo>
                  <a:pt x="0" y="76870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457200" y="1174499"/>
            <a:ext cx="4448623" cy="1666875"/>
          </a:xfrm>
          <a:prstGeom prst="rect">
            <a:avLst/>
          </a:prstGeom>
        </p:spPr>
        <p:txBody>
          <a:bodyPr lIns="0" tIns="0" rIns="0" bIns="0" rtlCol="0" anchor="t">
            <a:spAutoFit/>
          </a:bodyPr>
          <a:lstStyle/>
          <a:p>
            <a:pPr algn="l">
              <a:lnSpc>
                <a:spcPts val="3359"/>
              </a:lnSpc>
            </a:pPr>
            <a:r>
              <a:rPr lang="en-US" sz="2799" spc="-13">
                <a:solidFill>
                  <a:srgbClr val="000000"/>
                </a:solidFill>
                <a:latin typeface="Montserrat"/>
                <a:ea typeface="Montserrat"/>
                <a:cs typeface="Montserrat"/>
                <a:sym typeface="Montserrat"/>
              </a:rPr>
              <a:t>There are five steps to a successful engagement approach that results in meaningful connections </a:t>
            </a:r>
          </a:p>
        </p:txBody>
      </p:sp>
      <p:sp>
        <p:nvSpPr>
          <p:cNvPr id="4" name="TextBox 4"/>
          <p:cNvSpPr txBox="1"/>
          <p:nvPr/>
        </p:nvSpPr>
        <p:spPr>
          <a:xfrm>
            <a:off x="457200" y="4936407"/>
            <a:ext cx="1416006" cy="855427"/>
          </a:xfrm>
          <a:prstGeom prst="rect">
            <a:avLst/>
          </a:prstGeom>
        </p:spPr>
        <p:txBody>
          <a:bodyPr lIns="0" tIns="0" rIns="0" bIns="0" rtlCol="0" anchor="t">
            <a:spAutoFit/>
          </a:bodyPr>
          <a:lstStyle/>
          <a:p>
            <a:pPr algn="l">
              <a:lnSpc>
                <a:spcPts val="2333"/>
              </a:lnSpc>
            </a:pPr>
            <a:r>
              <a:rPr lang="en-US" sz="1399" b="1" spc="-6" dirty="0">
                <a:solidFill>
                  <a:srgbClr val="000000"/>
                </a:solidFill>
                <a:latin typeface="Montserrat Bold"/>
                <a:ea typeface="Montserrat Bold"/>
                <a:cs typeface="Montserrat Bold"/>
                <a:sym typeface="Montserrat Bold"/>
              </a:rPr>
              <a:t>Step 1 </a:t>
            </a:r>
            <a:br>
              <a:rPr lang="en-US" sz="1399" b="1" spc="-6" dirty="0">
                <a:solidFill>
                  <a:srgbClr val="000000"/>
                </a:solidFill>
                <a:latin typeface="Montserrat Bold"/>
                <a:ea typeface="Montserrat Bold"/>
                <a:cs typeface="Montserrat Bold"/>
                <a:sym typeface="Montserrat Bold"/>
              </a:rPr>
            </a:br>
            <a:r>
              <a:rPr lang="en-US" sz="1399" spc="-6" dirty="0">
                <a:solidFill>
                  <a:srgbClr val="000000"/>
                </a:solidFill>
                <a:latin typeface="Montserrat"/>
                <a:ea typeface="Montserrat"/>
                <a:cs typeface="Montserrat"/>
                <a:sym typeface="Montserrat"/>
              </a:rPr>
              <a:t>Finding your best entry point</a:t>
            </a:r>
          </a:p>
        </p:txBody>
      </p:sp>
      <p:sp>
        <p:nvSpPr>
          <p:cNvPr id="5" name="TextBox 5"/>
          <p:cNvSpPr txBox="1"/>
          <p:nvPr/>
        </p:nvSpPr>
        <p:spPr>
          <a:xfrm>
            <a:off x="2685698" y="5955735"/>
            <a:ext cx="1171194" cy="841086"/>
          </a:xfrm>
          <a:prstGeom prst="rect">
            <a:avLst/>
          </a:prstGeom>
        </p:spPr>
        <p:txBody>
          <a:bodyPr lIns="0" tIns="0" rIns="0" bIns="0" rtlCol="0" anchor="t">
            <a:spAutoFit/>
          </a:bodyPr>
          <a:lstStyle/>
          <a:p>
            <a:pPr algn="l">
              <a:lnSpc>
                <a:spcPts val="2333"/>
              </a:lnSpc>
            </a:pPr>
            <a:r>
              <a:rPr lang="en-US" sz="1399" b="1" spc="-6">
                <a:solidFill>
                  <a:srgbClr val="000000"/>
                </a:solidFill>
                <a:latin typeface="Montserrat Bold"/>
                <a:ea typeface="Montserrat Bold"/>
                <a:cs typeface="Montserrat Bold"/>
                <a:sym typeface="Montserrat Bold"/>
              </a:rPr>
              <a:t>Step 2 </a:t>
            </a:r>
            <a:r>
              <a:rPr lang="en-US" sz="1399" spc="-6">
                <a:solidFill>
                  <a:srgbClr val="000000"/>
                </a:solidFill>
                <a:latin typeface="Montserrat"/>
                <a:ea typeface="Montserrat"/>
                <a:cs typeface="Montserrat"/>
                <a:sym typeface="Montserrat"/>
              </a:rPr>
              <a:t>Starting well </a:t>
            </a:r>
          </a:p>
          <a:p>
            <a:pPr algn="l">
              <a:lnSpc>
                <a:spcPts val="1665"/>
              </a:lnSpc>
            </a:pPr>
            <a:r>
              <a:rPr lang="en-US" sz="1399" spc="-6">
                <a:solidFill>
                  <a:srgbClr val="000000"/>
                </a:solidFill>
                <a:latin typeface="Montserrat"/>
                <a:ea typeface="Montserrat"/>
                <a:cs typeface="Montserrat"/>
                <a:sym typeface="Montserrat"/>
              </a:rPr>
              <a:t>with schools</a:t>
            </a:r>
          </a:p>
        </p:txBody>
      </p:sp>
      <p:sp>
        <p:nvSpPr>
          <p:cNvPr id="6" name="TextBox 6"/>
          <p:cNvSpPr txBox="1"/>
          <p:nvPr/>
        </p:nvSpPr>
        <p:spPr>
          <a:xfrm>
            <a:off x="4755604" y="5071901"/>
            <a:ext cx="1348369" cy="560474"/>
          </a:xfrm>
          <a:prstGeom prst="rect">
            <a:avLst/>
          </a:prstGeom>
        </p:spPr>
        <p:txBody>
          <a:bodyPr lIns="0" tIns="0" rIns="0" bIns="0" rtlCol="0" anchor="t">
            <a:spAutoFit/>
          </a:bodyPr>
          <a:lstStyle/>
          <a:p>
            <a:pPr algn="l">
              <a:lnSpc>
                <a:spcPts val="2333"/>
              </a:lnSpc>
            </a:pPr>
            <a:r>
              <a:rPr lang="en-US" sz="1399" b="1" spc="-6" dirty="0">
                <a:solidFill>
                  <a:srgbClr val="000000"/>
                </a:solidFill>
                <a:latin typeface="Montserrat Bold"/>
                <a:ea typeface="Montserrat Bold"/>
                <a:cs typeface="Montserrat Bold"/>
                <a:sym typeface="Montserrat Bold"/>
              </a:rPr>
              <a:t>Step 3 </a:t>
            </a:r>
            <a:br>
              <a:rPr lang="en-US" sz="1399" b="1" spc="-6" dirty="0">
                <a:solidFill>
                  <a:srgbClr val="000000"/>
                </a:solidFill>
                <a:latin typeface="Montserrat Bold"/>
                <a:ea typeface="Montserrat Bold"/>
                <a:cs typeface="Montserrat Bold"/>
                <a:sym typeface="Montserrat Bold"/>
              </a:rPr>
            </a:br>
            <a:r>
              <a:rPr lang="en-US" sz="1399" spc="-6" dirty="0">
                <a:solidFill>
                  <a:srgbClr val="000000"/>
                </a:solidFill>
                <a:latin typeface="Montserrat"/>
                <a:ea typeface="Montserrat"/>
                <a:cs typeface="Montserrat"/>
                <a:sym typeface="Montserrat"/>
              </a:rPr>
              <a:t>Getting to ‘</a:t>
            </a:r>
            <a:r>
              <a:rPr lang="en-US" sz="1399" spc="-6" dirty="0" err="1">
                <a:solidFill>
                  <a:srgbClr val="000000"/>
                </a:solidFill>
                <a:latin typeface="Montserrat"/>
                <a:ea typeface="Montserrat"/>
                <a:cs typeface="Montserrat"/>
                <a:sym typeface="Montserrat"/>
              </a:rPr>
              <a:t>yes’</a:t>
            </a:r>
            <a:endParaRPr lang="en-US" sz="1399" spc="-6" dirty="0">
              <a:solidFill>
                <a:srgbClr val="000000"/>
              </a:solidFill>
              <a:latin typeface="Montserrat"/>
              <a:ea typeface="Montserrat"/>
              <a:cs typeface="Montserrat"/>
              <a:sym typeface="Montserrat"/>
            </a:endParaRPr>
          </a:p>
        </p:txBody>
      </p:sp>
      <p:sp>
        <p:nvSpPr>
          <p:cNvPr id="7" name="TextBox 7"/>
          <p:cNvSpPr txBox="1"/>
          <p:nvPr/>
        </p:nvSpPr>
        <p:spPr>
          <a:xfrm>
            <a:off x="6731137" y="6056938"/>
            <a:ext cx="1559300" cy="855427"/>
          </a:xfrm>
          <a:prstGeom prst="rect">
            <a:avLst/>
          </a:prstGeom>
        </p:spPr>
        <p:txBody>
          <a:bodyPr lIns="0" tIns="0" rIns="0" bIns="0" rtlCol="0" anchor="t">
            <a:spAutoFit/>
          </a:bodyPr>
          <a:lstStyle/>
          <a:p>
            <a:pPr algn="l">
              <a:lnSpc>
                <a:spcPts val="2333"/>
              </a:lnSpc>
            </a:pPr>
            <a:r>
              <a:rPr lang="en-US" sz="1399" b="1" spc="-6" dirty="0">
                <a:solidFill>
                  <a:srgbClr val="000000"/>
                </a:solidFill>
                <a:latin typeface="Montserrat Bold"/>
                <a:ea typeface="Montserrat Bold"/>
                <a:cs typeface="Montserrat Bold"/>
                <a:sym typeface="Montserrat Bold"/>
              </a:rPr>
              <a:t>Step 4 </a:t>
            </a:r>
            <a:br>
              <a:rPr lang="en-US" sz="1399" b="1" spc="-6" dirty="0">
                <a:solidFill>
                  <a:srgbClr val="000000"/>
                </a:solidFill>
                <a:latin typeface="Montserrat Bold"/>
                <a:ea typeface="Montserrat Bold"/>
                <a:cs typeface="Montserrat Bold"/>
                <a:sym typeface="Montserrat Bold"/>
              </a:rPr>
            </a:br>
            <a:r>
              <a:rPr lang="en-US" sz="1399" spc="-6" dirty="0">
                <a:solidFill>
                  <a:srgbClr val="000000"/>
                </a:solidFill>
                <a:latin typeface="Montserrat"/>
                <a:ea typeface="Montserrat"/>
                <a:cs typeface="Montserrat"/>
                <a:sym typeface="Montserrat"/>
              </a:rPr>
              <a:t>Making it happen</a:t>
            </a:r>
          </a:p>
        </p:txBody>
      </p:sp>
      <p:sp>
        <p:nvSpPr>
          <p:cNvPr id="8" name="TextBox 8"/>
          <p:cNvSpPr txBox="1"/>
          <p:nvPr/>
        </p:nvSpPr>
        <p:spPr>
          <a:xfrm>
            <a:off x="5417896" y="1261939"/>
            <a:ext cx="4377880" cy="1574794"/>
          </a:xfrm>
          <a:prstGeom prst="rect">
            <a:avLst/>
          </a:prstGeom>
        </p:spPr>
        <p:txBody>
          <a:bodyPr lIns="0" tIns="0" rIns="0" bIns="0" rtlCol="0" anchor="t">
            <a:spAutoFit/>
          </a:bodyPr>
          <a:lstStyle/>
          <a:p>
            <a:pPr algn="l">
              <a:lnSpc>
                <a:spcPts val="2000"/>
              </a:lnSpc>
            </a:pPr>
            <a:r>
              <a:rPr lang="en-US" sz="1399" b="1" spc="-6">
                <a:solidFill>
                  <a:srgbClr val="000000"/>
                </a:solidFill>
                <a:latin typeface="Montserrat Bold"/>
                <a:ea typeface="Montserrat Bold"/>
                <a:cs typeface="Montserrat Bold"/>
                <a:sym typeface="Montserrat Bold"/>
              </a:rPr>
              <a:t>These five steps will set the engagement up for success and help make meaningful connections between people within businesses and schools. </a:t>
            </a:r>
          </a:p>
          <a:p>
            <a:pPr algn="l">
              <a:lnSpc>
                <a:spcPts val="1699"/>
              </a:lnSpc>
            </a:pPr>
            <a:endParaRPr lang="en-US" sz="1399" b="1" spc="-6">
              <a:solidFill>
                <a:srgbClr val="000000"/>
              </a:solidFill>
              <a:latin typeface="Montserrat Bold"/>
              <a:ea typeface="Montserrat Bold"/>
              <a:cs typeface="Montserrat Bold"/>
              <a:sym typeface="Montserrat Bold"/>
            </a:endParaRPr>
          </a:p>
          <a:p>
            <a:pPr algn="l">
              <a:lnSpc>
                <a:spcPts val="1699"/>
              </a:lnSpc>
            </a:pPr>
            <a:r>
              <a:rPr lang="en-US" sz="1100" spc="-5">
                <a:solidFill>
                  <a:srgbClr val="000000"/>
                </a:solidFill>
                <a:latin typeface="Montserrat"/>
                <a:ea typeface="Montserrat"/>
                <a:cs typeface="Montserrat"/>
                <a:sym typeface="Montserrat"/>
              </a:rPr>
              <a:t>We’ll tell you more in the rest of this Starter Kit about each step, what’s involved, and how to succeed, and we’ll share some tips and tools that can help you on your journey. </a:t>
            </a:r>
          </a:p>
        </p:txBody>
      </p:sp>
      <p:sp>
        <p:nvSpPr>
          <p:cNvPr id="9" name="TextBox 9"/>
          <p:cNvSpPr txBox="1"/>
          <p:nvPr/>
        </p:nvSpPr>
        <p:spPr>
          <a:xfrm>
            <a:off x="8951424" y="5587041"/>
            <a:ext cx="1268768" cy="1150380"/>
          </a:xfrm>
          <a:prstGeom prst="rect">
            <a:avLst/>
          </a:prstGeom>
        </p:spPr>
        <p:txBody>
          <a:bodyPr lIns="0" tIns="0" rIns="0" bIns="0" rtlCol="0" anchor="t">
            <a:spAutoFit/>
          </a:bodyPr>
          <a:lstStyle/>
          <a:p>
            <a:pPr algn="l">
              <a:lnSpc>
                <a:spcPts val="2333"/>
              </a:lnSpc>
            </a:pPr>
            <a:r>
              <a:rPr lang="en-US" sz="1399" b="1" spc="-6" dirty="0">
                <a:solidFill>
                  <a:srgbClr val="000000"/>
                </a:solidFill>
                <a:latin typeface="Montserrat Bold"/>
                <a:ea typeface="Montserrat Bold"/>
                <a:cs typeface="Montserrat Bold"/>
                <a:sym typeface="Montserrat Bold"/>
              </a:rPr>
              <a:t>Step 5 </a:t>
            </a:r>
            <a:r>
              <a:rPr lang="en-US" sz="1399" spc="-6" dirty="0">
                <a:solidFill>
                  <a:srgbClr val="000000"/>
                </a:solidFill>
                <a:latin typeface="Montserrat"/>
                <a:ea typeface="Montserrat"/>
                <a:cs typeface="Montserrat"/>
                <a:sym typeface="Montserrat"/>
              </a:rPr>
              <a:t>Engaging well with students</a:t>
            </a:r>
          </a:p>
        </p:txBody>
      </p:sp>
      <p:sp>
        <p:nvSpPr>
          <p:cNvPr id="11" name="TextBox 11"/>
          <p:cNvSpPr txBox="1"/>
          <p:nvPr/>
        </p:nvSpPr>
        <p:spPr>
          <a:xfrm>
            <a:off x="10312756" y="193718"/>
            <a:ext cx="380644" cy="167738"/>
          </a:xfrm>
          <a:prstGeom prst="rect">
            <a:avLst/>
          </a:prstGeom>
        </p:spPr>
        <p:txBody>
          <a:bodyPr wrap="square" lIns="0" tIns="0" rIns="0" bIns="0" rtlCol="0" anchor="t">
            <a:spAutoFit/>
          </a:bodyPr>
          <a:lstStyle/>
          <a:p>
            <a:pPr algn="l">
              <a:lnSpc>
                <a:spcPts val="1400"/>
              </a:lnSpc>
            </a:pPr>
            <a:r>
              <a:rPr lang="en-US" sz="1000" spc="-6" dirty="0">
                <a:solidFill>
                  <a:srgbClr val="000000"/>
                </a:solidFill>
                <a:latin typeface="Open Sans"/>
                <a:ea typeface="Open Sans"/>
                <a:cs typeface="Open Sans"/>
                <a:sym typeface="Open Sans"/>
              </a:rPr>
              <a:t>15</a:t>
            </a:r>
          </a:p>
        </p:txBody>
      </p:sp>
      <p:sp>
        <p:nvSpPr>
          <p:cNvPr id="12" name="TextBox 12"/>
          <p:cNvSpPr txBox="1"/>
          <p:nvPr/>
        </p:nvSpPr>
        <p:spPr>
          <a:xfrm>
            <a:off x="8368598" y="173060"/>
            <a:ext cx="1851594" cy="153504"/>
          </a:xfrm>
          <a:prstGeom prst="rect">
            <a:avLst/>
          </a:prstGeom>
        </p:spPr>
        <p:txBody>
          <a:bodyPr wrap="square" lIns="0" tIns="0" rIns="0" bIns="0" rtlCol="0" anchor="t">
            <a:spAutoFit/>
          </a:bodyPr>
          <a:lstStyle/>
          <a:p>
            <a:pPr algn="l">
              <a:lnSpc>
                <a:spcPts val="1260"/>
              </a:lnSpc>
            </a:pPr>
            <a:r>
              <a:rPr lang="en-US" sz="900" spc="-4" dirty="0">
                <a:solidFill>
                  <a:srgbClr val="FFFFFF"/>
                </a:solidFill>
                <a:latin typeface="Montserrat"/>
                <a:ea typeface="Montserrat"/>
                <a:cs typeface="Montserrat"/>
                <a:sym typeface="Montserrat"/>
              </a:rPr>
              <a:t>Part 1 | Understanding the gap</a:t>
            </a:r>
          </a:p>
        </p:txBody>
      </p:sp>
      <p:sp>
        <p:nvSpPr>
          <p:cNvPr id="13" name="TextBox 32">
            <a:extLst>
              <a:ext uri="{FF2B5EF4-FFF2-40B4-BE49-F238E27FC236}">
                <a16:creationId xmlns:a16="http://schemas.microsoft.com/office/drawing/2014/main" id="{70E704CD-1623-D1A1-DE7F-37971DDEA9A4}"/>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63503"/>
            <a:ext cx="10819000" cy="7687008"/>
          </a:xfrm>
          <a:custGeom>
            <a:avLst/>
            <a:gdLst/>
            <a:ahLst/>
            <a:cxnLst/>
            <a:rect l="l" t="t" r="r" b="b"/>
            <a:pathLst>
              <a:path w="10819000" h="7687008">
                <a:moveTo>
                  <a:pt x="0" y="0"/>
                </a:moveTo>
                <a:lnTo>
                  <a:pt x="10819000" y="0"/>
                </a:lnTo>
                <a:lnTo>
                  <a:pt x="10819000" y="7687008"/>
                </a:lnTo>
                <a:lnTo>
                  <a:pt x="0" y="76870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469897" y="3697100"/>
            <a:ext cx="738997" cy="275140"/>
          </a:xfrm>
          <a:prstGeom prst="rect">
            <a:avLst/>
          </a:prstGeom>
        </p:spPr>
        <p:txBody>
          <a:bodyPr wrap="square" lIns="0" tIns="0" rIns="0" bIns="0" rtlCol="0" anchor="t">
            <a:spAutoFit/>
          </a:bodyPr>
          <a:lstStyle/>
          <a:p>
            <a:pPr algn="l">
              <a:lnSpc>
                <a:spcPts val="2408"/>
              </a:lnSpc>
            </a:pPr>
            <a:r>
              <a:rPr lang="en-US" sz="1399" b="1" spc="-6" dirty="0">
                <a:solidFill>
                  <a:srgbClr val="000000"/>
                </a:solidFill>
                <a:latin typeface="Montserrat Bold"/>
                <a:ea typeface="Montserrat Bold"/>
                <a:cs typeface="Montserrat Bold"/>
                <a:sym typeface="Montserrat Bold"/>
              </a:rPr>
              <a:t>Step 1</a:t>
            </a:r>
          </a:p>
        </p:txBody>
      </p:sp>
      <p:sp>
        <p:nvSpPr>
          <p:cNvPr id="4" name="TextBox 4"/>
          <p:cNvSpPr txBox="1"/>
          <p:nvPr/>
        </p:nvSpPr>
        <p:spPr>
          <a:xfrm>
            <a:off x="469897" y="4002119"/>
            <a:ext cx="1600991" cy="303743"/>
          </a:xfrm>
          <a:prstGeom prst="rect">
            <a:avLst/>
          </a:prstGeom>
        </p:spPr>
        <p:txBody>
          <a:bodyPr lIns="0" tIns="0" rIns="0" bIns="0" rtlCol="0" anchor="t">
            <a:spAutoFit/>
          </a:bodyPr>
          <a:lstStyle/>
          <a:p>
            <a:pPr algn="l">
              <a:lnSpc>
                <a:spcPts val="2408"/>
              </a:lnSpc>
            </a:pPr>
            <a:r>
              <a:rPr lang="en-US" sz="1399" spc="-6" dirty="0">
                <a:solidFill>
                  <a:srgbClr val="000000"/>
                </a:solidFill>
                <a:latin typeface="Montserrat"/>
                <a:ea typeface="Montserrat"/>
                <a:cs typeface="Montserrat"/>
                <a:sym typeface="Montserrat"/>
              </a:rPr>
              <a:t>Finding your best </a:t>
            </a:r>
          </a:p>
        </p:txBody>
      </p:sp>
      <p:sp>
        <p:nvSpPr>
          <p:cNvPr id="5" name="TextBox 5"/>
          <p:cNvSpPr txBox="1"/>
          <p:nvPr/>
        </p:nvSpPr>
        <p:spPr>
          <a:xfrm>
            <a:off x="469897" y="4341847"/>
            <a:ext cx="1024823" cy="218018"/>
          </a:xfrm>
          <a:prstGeom prst="rect">
            <a:avLst/>
          </a:prstGeom>
        </p:spPr>
        <p:txBody>
          <a:bodyPr lIns="0" tIns="0" rIns="0" bIns="0" rtlCol="0" anchor="t">
            <a:spAutoFit/>
          </a:bodyPr>
          <a:lstStyle/>
          <a:p>
            <a:pPr algn="l">
              <a:lnSpc>
                <a:spcPts val="1591"/>
              </a:lnSpc>
            </a:pPr>
            <a:r>
              <a:rPr lang="en-US" sz="1399" spc="-6">
                <a:solidFill>
                  <a:srgbClr val="000000"/>
                </a:solidFill>
                <a:latin typeface="Montserrat"/>
                <a:ea typeface="Montserrat"/>
                <a:cs typeface="Montserrat"/>
                <a:sym typeface="Montserrat"/>
              </a:rPr>
              <a:t>entry point </a:t>
            </a:r>
          </a:p>
        </p:txBody>
      </p:sp>
      <p:sp>
        <p:nvSpPr>
          <p:cNvPr id="6" name="TextBox 6"/>
          <p:cNvSpPr txBox="1"/>
          <p:nvPr/>
        </p:nvSpPr>
        <p:spPr>
          <a:xfrm>
            <a:off x="2490130" y="3697100"/>
            <a:ext cx="1171194" cy="860031"/>
          </a:xfrm>
          <a:prstGeom prst="rect">
            <a:avLst/>
          </a:prstGeom>
        </p:spPr>
        <p:txBody>
          <a:bodyPr lIns="0" tIns="0" rIns="0" bIns="0" rtlCol="0" anchor="t">
            <a:spAutoFit/>
          </a:bodyPr>
          <a:lstStyle/>
          <a:p>
            <a:pPr algn="l">
              <a:lnSpc>
                <a:spcPts val="2408"/>
              </a:lnSpc>
            </a:pPr>
            <a:r>
              <a:rPr lang="en-US" sz="1399" b="1" spc="-6">
                <a:solidFill>
                  <a:srgbClr val="000000"/>
                </a:solidFill>
                <a:latin typeface="Montserrat Bold"/>
                <a:ea typeface="Montserrat Bold"/>
                <a:cs typeface="Montserrat Bold"/>
                <a:sym typeface="Montserrat Bold"/>
              </a:rPr>
              <a:t>Step 2 </a:t>
            </a:r>
            <a:r>
              <a:rPr lang="en-US" sz="1399" spc="-6">
                <a:solidFill>
                  <a:srgbClr val="000000"/>
                </a:solidFill>
                <a:latin typeface="Montserrat"/>
                <a:ea typeface="Montserrat"/>
                <a:cs typeface="Montserrat"/>
                <a:sym typeface="Montserrat"/>
              </a:rPr>
              <a:t>Starting well </a:t>
            </a:r>
          </a:p>
          <a:p>
            <a:pPr algn="l">
              <a:lnSpc>
                <a:spcPts val="1591"/>
              </a:lnSpc>
            </a:pPr>
            <a:r>
              <a:rPr lang="en-US" sz="1399" spc="-6">
                <a:solidFill>
                  <a:srgbClr val="000000"/>
                </a:solidFill>
                <a:latin typeface="Montserrat"/>
                <a:ea typeface="Montserrat"/>
                <a:cs typeface="Montserrat"/>
                <a:sym typeface="Montserrat"/>
              </a:rPr>
              <a:t>with schools</a:t>
            </a:r>
          </a:p>
        </p:txBody>
      </p:sp>
      <p:sp>
        <p:nvSpPr>
          <p:cNvPr id="7" name="TextBox 7"/>
          <p:cNvSpPr txBox="1"/>
          <p:nvPr/>
        </p:nvSpPr>
        <p:spPr>
          <a:xfrm>
            <a:off x="4465368" y="3697100"/>
            <a:ext cx="736844" cy="860031"/>
          </a:xfrm>
          <a:prstGeom prst="rect">
            <a:avLst/>
          </a:prstGeom>
        </p:spPr>
        <p:txBody>
          <a:bodyPr lIns="0" tIns="0" rIns="0" bIns="0" rtlCol="0" anchor="t">
            <a:spAutoFit/>
          </a:bodyPr>
          <a:lstStyle/>
          <a:p>
            <a:pPr algn="l">
              <a:lnSpc>
                <a:spcPts val="2408"/>
              </a:lnSpc>
            </a:pPr>
            <a:r>
              <a:rPr lang="en-US" sz="1399" b="1" spc="-6">
                <a:solidFill>
                  <a:srgbClr val="000000"/>
                </a:solidFill>
                <a:latin typeface="Montserrat Bold"/>
                <a:ea typeface="Montserrat Bold"/>
                <a:cs typeface="Montserrat Bold"/>
                <a:sym typeface="Montserrat Bold"/>
              </a:rPr>
              <a:t>Step 3 </a:t>
            </a:r>
            <a:r>
              <a:rPr lang="en-US" sz="1399" spc="-6">
                <a:solidFill>
                  <a:srgbClr val="000000"/>
                </a:solidFill>
                <a:latin typeface="Montserrat"/>
                <a:ea typeface="Montserrat"/>
                <a:cs typeface="Montserrat"/>
                <a:sym typeface="Montserrat"/>
              </a:rPr>
              <a:t>Getting </a:t>
            </a:r>
          </a:p>
          <a:p>
            <a:pPr algn="l">
              <a:lnSpc>
                <a:spcPts val="1591"/>
              </a:lnSpc>
            </a:pPr>
            <a:r>
              <a:rPr lang="en-US" sz="1399" spc="-6">
                <a:solidFill>
                  <a:srgbClr val="000000"/>
                </a:solidFill>
                <a:latin typeface="Montserrat"/>
                <a:ea typeface="Montserrat"/>
                <a:cs typeface="Montserrat"/>
                <a:sym typeface="Montserrat"/>
              </a:rPr>
              <a:t>to ‘yes’</a:t>
            </a:r>
          </a:p>
        </p:txBody>
      </p:sp>
      <p:sp>
        <p:nvSpPr>
          <p:cNvPr id="8" name="TextBox 8"/>
          <p:cNvSpPr txBox="1"/>
          <p:nvPr/>
        </p:nvSpPr>
        <p:spPr>
          <a:xfrm>
            <a:off x="6483448" y="3697100"/>
            <a:ext cx="870871" cy="860031"/>
          </a:xfrm>
          <a:prstGeom prst="rect">
            <a:avLst/>
          </a:prstGeom>
        </p:spPr>
        <p:txBody>
          <a:bodyPr lIns="0" tIns="0" rIns="0" bIns="0" rtlCol="0" anchor="t">
            <a:spAutoFit/>
          </a:bodyPr>
          <a:lstStyle/>
          <a:p>
            <a:pPr algn="l">
              <a:lnSpc>
                <a:spcPts val="2408"/>
              </a:lnSpc>
            </a:pPr>
            <a:r>
              <a:rPr lang="en-US" sz="1399" b="1" spc="-6">
                <a:solidFill>
                  <a:srgbClr val="000000"/>
                </a:solidFill>
                <a:latin typeface="Montserrat Bold"/>
                <a:ea typeface="Montserrat Bold"/>
                <a:cs typeface="Montserrat Bold"/>
                <a:sym typeface="Montserrat Bold"/>
              </a:rPr>
              <a:t>Step 4 </a:t>
            </a:r>
            <a:r>
              <a:rPr lang="en-US" sz="1399" spc="-6">
                <a:solidFill>
                  <a:srgbClr val="000000"/>
                </a:solidFill>
                <a:latin typeface="Montserrat"/>
                <a:ea typeface="Montserrat"/>
                <a:cs typeface="Montserrat"/>
                <a:sym typeface="Montserrat"/>
              </a:rPr>
              <a:t>Making it </a:t>
            </a:r>
          </a:p>
          <a:p>
            <a:pPr algn="l">
              <a:lnSpc>
                <a:spcPts val="1591"/>
              </a:lnSpc>
            </a:pPr>
            <a:r>
              <a:rPr lang="en-US" sz="1399" spc="-6">
                <a:solidFill>
                  <a:srgbClr val="000000"/>
                </a:solidFill>
                <a:latin typeface="Montserrat"/>
                <a:ea typeface="Montserrat"/>
                <a:cs typeface="Montserrat"/>
                <a:sym typeface="Montserrat"/>
              </a:rPr>
              <a:t>happen</a:t>
            </a:r>
          </a:p>
        </p:txBody>
      </p:sp>
      <p:sp>
        <p:nvSpPr>
          <p:cNvPr id="9" name="TextBox 9"/>
          <p:cNvSpPr txBox="1"/>
          <p:nvPr/>
        </p:nvSpPr>
        <p:spPr>
          <a:xfrm>
            <a:off x="8516806" y="3697100"/>
            <a:ext cx="1401893" cy="890693"/>
          </a:xfrm>
          <a:prstGeom prst="rect">
            <a:avLst/>
          </a:prstGeom>
        </p:spPr>
        <p:txBody>
          <a:bodyPr wrap="square" lIns="0" tIns="0" rIns="0" bIns="0" rtlCol="0" anchor="t">
            <a:spAutoFit/>
          </a:bodyPr>
          <a:lstStyle/>
          <a:p>
            <a:pPr algn="l">
              <a:lnSpc>
                <a:spcPts val="2408"/>
              </a:lnSpc>
            </a:pPr>
            <a:r>
              <a:rPr lang="en-US" sz="1399" b="1" spc="-6" dirty="0">
                <a:solidFill>
                  <a:srgbClr val="000000"/>
                </a:solidFill>
                <a:latin typeface="Montserrat Bold"/>
                <a:ea typeface="Montserrat Bold"/>
                <a:cs typeface="Montserrat Bold"/>
                <a:sym typeface="Montserrat Bold"/>
              </a:rPr>
              <a:t>Step 5 </a:t>
            </a:r>
            <a:r>
              <a:rPr lang="en-US" sz="1399" spc="-6" dirty="0">
                <a:solidFill>
                  <a:srgbClr val="000000"/>
                </a:solidFill>
                <a:latin typeface="Montserrat"/>
                <a:ea typeface="Montserrat"/>
                <a:cs typeface="Montserrat"/>
                <a:sym typeface="Montserrat"/>
              </a:rPr>
              <a:t>Engaging well with students</a:t>
            </a:r>
          </a:p>
        </p:txBody>
      </p:sp>
      <p:sp>
        <p:nvSpPr>
          <p:cNvPr id="10" name="TextBox 10"/>
          <p:cNvSpPr txBox="1"/>
          <p:nvPr/>
        </p:nvSpPr>
        <p:spPr>
          <a:xfrm>
            <a:off x="457200" y="1150830"/>
            <a:ext cx="7029612"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Five steps to a successful engagement:</a:t>
            </a:r>
          </a:p>
        </p:txBody>
      </p:sp>
      <p:sp>
        <p:nvSpPr>
          <p:cNvPr id="11" name="TextBox 11"/>
          <p:cNvSpPr txBox="1"/>
          <p:nvPr/>
        </p:nvSpPr>
        <p:spPr>
          <a:xfrm>
            <a:off x="457200" y="4998672"/>
            <a:ext cx="1787947" cy="1772336"/>
          </a:xfrm>
          <a:prstGeom prst="rect">
            <a:avLst/>
          </a:prstGeom>
        </p:spPr>
        <p:txBody>
          <a:bodyPr lIns="0" tIns="0" rIns="0" bIns="0" rtlCol="0" anchor="t">
            <a:spAutoFit/>
          </a:bodyPr>
          <a:lstStyle/>
          <a:p>
            <a:pPr algn="l">
              <a:lnSpc>
                <a:spcPts val="1299"/>
              </a:lnSpc>
            </a:pPr>
            <a:r>
              <a:rPr lang="en-US" sz="900" spc="1">
                <a:solidFill>
                  <a:srgbClr val="000000"/>
                </a:solidFill>
                <a:latin typeface="Montserrat"/>
                <a:ea typeface="Montserrat"/>
                <a:cs typeface="Montserrat"/>
                <a:sym typeface="Montserrat"/>
              </a:rPr>
              <a:t>This step helps you start well by contributing to existing initiatives and relationships rather than trying to build something completely from scratch. It also helps you work out the best way to connect initially with the school. The result is that you have leverage and clarity on the best entry point to the school.</a:t>
            </a:r>
          </a:p>
        </p:txBody>
      </p:sp>
      <p:sp>
        <p:nvSpPr>
          <p:cNvPr id="12" name="TextBox 12"/>
          <p:cNvSpPr txBox="1"/>
          <p:nvPr/>
        </p:nvSpPr>
        <p:spPr>
          <a:xfrm>
            <a:off x="2490130" y="4998672"/>
            <a:ext cx="1643967" cy="1816322"/>
          </a:xfrm>
          <a:prstGeom prst="rect">
            <a:avLst/>
          </a:prstGeom>
        </p:spPr>
        <p:txBody>
          <a:bodyPr lIns="0" tIns="0" rIns="0" bIns="0" rtlCol="0" anchor="t">
            <a:spAutoFit/>
          </a:bodyPr>
          <a:lstStyle/>
          <a:p>
            <a:pPr algn="l">
              <a:lnSpc>
                <a:spcPts val="1299"/>
              </a:lnSpc>
            </a:pPr>
            <a:r>
              <a:rPr lang="en-US" sz="900" spc="-4">
                <a:solidFill>
                  <a:srgbClr val="000000"/>
                </a:solidFill>
                <a:latin typeface="Montserrat"/>
                <a:ea typeface="Montserrat"/>
                <a:cs typeface="Montserrat"/>
                <a:sym typeface="Montserrat"/>
              </a:rPr>
              <a:t>This step helps you set up your initial interaction with the school for success by taking time to think about what you want to achieve while creating space to understand what the school is trying to do. The result is the school being interested in exploring the partnership further with you.</a:t>
            </a:r>
          </a:p>
        </p:txBody>
      </p:sp>
      <p:sp>
        <p:nvSpPr>
          <p:cNvPr id="13" name="TextBox 13"/>
          <p:cNvSpPr txBox="1"/>
          <p:nvPr/>
        </p:nvSpPr>
        <p:spPr>
          <a:xfrm>
            <a:off x="4465368" y="4998672"/>
            <a:ext cx="1736541" cy="1816322"/>
          </a:xfrm>
          <a:prstGeom prst="rect">
            <a:avLst/>
          </a:prstGeom>
        </p:spPr>
        <p:txBody>
          <a:bodyPr lIns="0" tIns="0" rIns="0" bIns="0" rtlCol="0" anchor="t">
            <a:spAutoFit/>
          </a:bodyPr>
          <a:lstStyle/>
          <a:p>
            <a:pPr algn="l">
              <a:lnSpc>
                <a:spcPts val="1299"/>
              </a:lnSpc>
            </a:pPr>
            <a:r>
              <a:rPr lang="en-US" sz="900" spc="-4">
                <a:solidFill>
                  <a:srgbClr val="000000"/>
                </a:solidFill>
                <a:latin typeface="Montserrat"/>
                <a:ea typeface="Montserrat"/>
                <a:cs typeface="Montserrat"/>
                <a:sym typeface="Montserrat"/>
              </a:rPr>
              <a:t>This step helps you get to a partnership agreement with a school that ensures the relationship is going to be mutually beneficial and which will guide how you work together. The result is you and the school being transparent with each other, including what excites you about what you can deliver and achieve.</a:t>
            </a:r>
          </a:p>
        </p:txBody>
      </p:sp>
      <p:sp>
        <p:nvSpPr>
          <p:cNvPr id="14" name="TextBox 14"/>
          <p:cNvSpPr txBox="1"/>
          <p:nvPr/>
        </p:nvSpPr>
        <p:spPr>
          <a:xfrm>
            <a:off x="6483448" y="4998672"/>
            <a:ext cx="1771498" cy="1772336"/>
          </a:xfrm>
          <a:prstGeom prst="rect">
            <a:avLst/>
          </a:prstGeom>
        </p:spPr>
        <p:txBody>
          <a:bodyPr lIns="0" tIns="0" rIns="0" bIns="0" rtlCol="0" anchor="t">
            <a:spAutoFit/>
          </a:bodyPr>
          <a:lstStyle/>
          <a:p>
            <a:pPr algn="l">
              <a:lnSpc>
                <a:spcPts val="1299"/>
              </a:lnSpc>
            </a:pPr>
            <a:r>
              <a:rPr lang="en-US" sz="900" spc="-4">
                <a:solidFill>
                  <a:srgbClr val="000000"/>
                </a:solidFill>
                <a:latin typeface="Montserrat"/>
                <a:ea typeface="Montserrat"/>
                <a:cs typeface="Montserrat"/>
                <a:sym typeface="Montserrat"/>
              </a:rPr>
              <a:t>This step helps you make the agreed activities happen, thinking broadly and deeply about all the possibilities of what you do together and ensuring that the young people are kept interested and safe through the process. The result is you have a good plan that is achievable and will achieve the shared objectives. </a:t>
            </a:r>
          </a:p>
        </p:txBody>
      </p:sp>
      <p:sp>
        <p:nvSpPr>
          <p:cNvPr id="15" name="TextBox 15"/>
          <p:cNvSpPr txBox="1"/>
          <p:nvPr/>
        </p:nvSpPr>
        <p:spPr>
          <a:xfrm>
            <a:off x="8370655" y="179165"/>
            <a:ext cx="1804225" cy="153504"/>
          </a:xfrm>
          <a:prstGeom prst="rect">
            <a:avLst/>
          </a:prstGeom>
        </p:spPr>
        <p:txBody>
          <a:bodyPr wrap="square" lIns="0" tIns="0" rIns="0" bIns="0" rtlCol="0" anchor="t">
            <a:spAutoFit/>
          </a:bodyPr>
          <a:lstStyle/>
          <a:p>
            <a:pPr algn="l">
              <a:lnSpc>
                <a:spcPts val="1260"/>
              </a:lnSpc>
            </a:pPr>
            <a:r>
              <a:rPr lang="en-US" sz="900" spc="-4" dirty="0">
                <a:solidFill>
                  <a:srgbClr val="FFFFFF"/>
                </a:solidFill>
                <a:latin typeface="Montserrat"/>
                <a:ea typeface="Montserrat"/>
                <a:cs typeface="Montserrat"/>
                <a:sym typeface="Montserrat"/>
              </a:rPr>
              <a:t>Part 1 | Understanding the gap</a:t>
            </a:r>
          </a:p>
        </p:txBody>
      </p:sp>
      <p:sp>
        <p:nvSpPr>
          <p:cNvPr id="16" name="TextBox 16"/>
          <p:cNvSpPr txBox="1"/>
          <p:nvPr/>
        </p:nvSpPr>
        <p:spPr>
          <a:xfrm>
            <a:off x="8516807" y="4998672"/>
            <a:ext cx="1658074" cy="1816322"/>
          </a:xfrm>
          <a:prstGeom prst="rect">
            <a:avLst/>
          </a:prstGeom>
        </p:spPr>
        <p:txBody>
          <a:bodyPr lIns="0" tIns="0" rIns="0" bIns="0" rtlCol="0" anchor="t">
            <a:spAutoFit/>
          </a:bodyPr>
          <a:lstStyle/>
          <a:p>
            <a:pPr algn="l">
              <a:lnSpc>
                <a:spcPts val="1299"/>
              </a:lnSpc>
            </a:pPr>
            <a:r>
              <a:rPr lang="en-US" sz="900" spc="-4">
                <a:solidFill>
                  <a:srgbClr val="000000"/>
                </a:solidFill>
                <a:latin typeface="Montserrat"/>
                <a:ea typeface="Montserrat"/>
                <a:cs typeface="Montserrat"/>
                <a:sym typeface="Montserrat"/>
              </a:rPr>
              <a:t>This step helps you focus on the students’ interests, ensuring that how you engage is affirming, inspiring, relatable and engaging for students. The result is that students have a positive experience and are thinking a little differently about the world of work and their place in it. </a:t>
            </a:r>
          </a:p>
        </p:txBody>
      </p:sp>
      <p:sp>
        <p:nvSpPr>
          <p:cNvPr id="18" name="TextBox 18"/>
          <p:cNvSpPr txBox="1"/>
          <p:nvPr/>
        </p:nvSpPr>
        <p:spPr>
          <a:xfrm>
            <a:off x="10312688" y="193719"/>
            <a:ext cx="215611" cy="167738"/>
          </a:xfrm>
          <a:prstGeom prst="rect">
            <a:avLst/>
          </a:prstGeom>
        </p:spPr>
        <p:txBody>
          <a:bodyPr wrap="square" lIns="0" tIns="0" rIns="0" bIns="0" rtlCol="0" anchor="t">
            <a:spAutoFit/>
          </a:bodyPr>
          <a:lstStyle/>
          <a:p>
            <a:pPr algn="l">
              <a:lnSpc>
                <a:spcPts val="1400"/>
              </a:lnSpc>
            </a:pPr>
            <a:r>
              <a:rPr lang="en-US" sz="1000" spc="-6" dirty="0">
                <a:solidFill>
                  <a:srgbClr val="000000"/>
                </a:solidFill>
                <a:latin typeface="Open Sans"/>
                <a:ea typeface="Open Sans"/>
                <a:cs typeface="Open Sans"/>
                <a:sym typeface="Open Sans"/>
              </a:rPr>
              <a:t>16</a:t>
            </a:r>
          </a:p>
        </p:txBody>
      </p:sp>
      <p:sp>
        <p:nvSpPr>
          <p:cNvPr id="19" name="TextBox 32">
            <a:extLst>
              <a:ext uri="{FF2B5EF4-FFF2-40B4-BE49-F238E27FC236}">
                <a16:creationId xmlns:a16="http://schemas.microsoft.com/office/drawing/2014/main" id="{C096ADE8-1DEF-7DBE-AFA5-37626A3E77F3}"/>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83413" y="605009"/>
            <a:ext cx="10325176" cy="3172"/>
            <a:chOff x="0" y="0"/>
            <a:chExt cx="10325176" cy="3175"/>
          </a:xfrm>
        </p:grpSpPr>
        <p:sp>
          <p:nvSpPr>
            <p:cNvPr id="3" name="Freeform 3"/>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4" name="Group 4"/>
          <p:cNvGrpSpPr>
            <a:grpSpLocks noChangeAspect="1"/>
          </p:cNvGrpSpPr>
          <p:nvPr/>
        </p:nvGrpSpPr>
        <p:grpSpPr>
          <a:xfrm>
            <a:off x="393697" y="2109835"/>
            <a:ext cx="9591151" cy="165097"/>
            <a:chOff x="0" y="0"/>
            <a:chExt cx="9591154" cy="165100"/>
          </a:xfrm>
        </p:grpSpPr>
        <p:sp>
          <p:nvSpPr>
            <p:cNvPr id="5" name="Freeform 5"/>
            <p:cNvSpPr/>
            <p:nvPr/>
          </p:nvSpPr>
          <p:spPr>
            <a:xfrm>
              <a:off x="63500" y="63500"/>
              <a:ext cx="3571367" cy="38100"/>
            </a:xfrm>
            <a:custGeom>
              <a:avLst/>
              <a:gdLst/>
              <a:ahLst/>
              <a:cxnLst/>
              <a:rect l="l" t="t" r="r" b="b"/>
              <a:pathLst>
                <a:path w="3571367" h="38100">
                  <a:moveTo>
                    <a:pt x="0" y="0"/>
                  </a:moveTo>
                  <a:lnTo>
                    <a:pt x="3571367" y="0"/>
                  </a:lnTo>
                  <a:lnTo>
                    <a:pt x="3571367" y="38100"/>
                  </a:lnTo>
                  <a:lnTo>
                    <a:pt x="0" y="38100"/>
                  </a:lnTo>
                  <a:close/>
                </a:path>
              </a:pathLst>
            </a:custGeom>
            <a:solidFill>
              <a:srgbClr val="2D69FF"/>
            </a:solidFill>
          </p:spPr>
          <p:txBody>
            <a:bodyPr/>
            <a:lstStyle/>
            <a:p>
              <a:endParaRPr lang="en-US"/>
            </a:p>
          </p:txBody>
        </p:sp>
        <p:sp>
          <p:nvSpPr>
            <p:cNvPr id="6" name="Freeform 6"/>
            <p:cNvSpPr/>
            <p:nvPr/>
          </p:nvSpPr>
          <p:spPr>
            <a:xfrm>
              <a:off x="3634867" y="63500"/>
              <a:ext cx="5892800" cy="38100"/>
            </a:xfrm>
            <a:custGeom>
              <a:avLst/>
              <a:gdLst/>
              <a:ahLst/>
              <a:cxnLst/>
              <a:rect l="l" t="t" r="r" b="b"/>
              <a:pathLst>
                <a:path w="5892800" h="38100">
                  <a:moveTo>
                    <a:pt x="0" y="0"/>
                  </a:moveTo>
                  <a:lnTo>
                    <a:pt x="5892800" y="0"/>
                  </a:lnTo>
                  <a:lnTo>
                    <a:pt x="5892800" y="38100"/>
                  </a:lnTo>
                  <a:lnTo>
                    <a:pt x="0" y="38100"/>
                  </a:lnTo>
                  <a:close/>
                </a:path>
              </a:pathLst>
            </a:custGeom>
            <a:solidFill>
              <a:srgbClr val="2D69FF"/>
            </a:solidFill>
          </p:spPr>
          <p:txBody>
            <a:bodyPr/>
            <a:lstStyle/>
            <a:p>
              <a:endParaRPr lang="en-US"/>
            </a:p>
          </p:txBody>
        </p:sp>
      </p:grpSp>
      <p:grpSp>
        <p:nvGrpSpPr>
          <p:cNvPr id="7" name="Group 7"/>
          <p:cNvGrpSpPr>
            <a:grpSpLocks noChangeAspect="1"/>
          </p:cNvGrpSpPr>
          <p:nvPr/>
        </p:nvGrpSpPr>
        <p:grpSpPr>
          <a:xfrm>
            <a:off x="393697" y="2864215"/>
            <a:ext cx="9591151" cy="165097"/>
            <a:chOff x="0" y="0"/>
            <a:chExt cx="9591154" cy="165100"/>
          </a:xfrm>
        </p:grpSpPr>
        <p:sp>
          <p:nvSpPr>
            <p:cNvPr id="8" name="Freeform 8"/>
            <p:cNvSpPr/>
            <p:nvPr/>
          </p:nvSpPr>
          <p:spPr>
            <a:xfrm>
              <a:off x="63500" y="63500"/>
              <a:ext cx="3571367" cy="38100"/>
            </a:xfrm>
            <a:custGeom>
              <a:avLst/>
              <a:gdLst/>
              <a:ahLst/>
              <a:cxnLst/>
              <a:rect l="l" t="t" r="r" b="b"/>
              <a:pathLst>
                <a:path w="3571367" h="38100">
                  <a:moveTo>
                    <a:pt x="0" y="0"/>
                  </a:moveTo>
                  <a:lnTo>
                    <a:pt x="3571367" y="0"/>
                  </a:lnTo>
                  <a:lnTo>
                    <a:pt x="3571367" y="38100"/>
                  </a:lnTo>
                  <a:lnTo>
                    <a:pt x="0" y="38100"/>
                  </a:lnTo>
                  <a:close/>
                </a:path>
              </a:pathLst>
            </a:custGeom>
            <a:solidFill>
              <a:srgbClr val="2D69FF"/>
            </a:solidFill>
          </p:spPr>
          <p:txBody>
            <a:bodyPr/>
            <a:lstStyle/>
            <a:p>
              <a:endParaRPr lang="en-US"/>
            </a:p>
          </p:txBody>
        </p:sp>
        <p:sp>
          <p:nvSpPr>
            <p:cNvPr id="9" name="Freeform 9"/>
            <p:cNvSpPr/>
            <p:nvPr/>
          </p:nvSpPr>
          <p:spPr>
            <a:xfrm>
              <a:off x="3634867" y="63500"/>
              <a:ext cx="5892800" cy="38100"/>
            </a:xfrm>
            <a:custGeom>
              <a:avLst/>
              <a:gdLst/>
              <a:ahLst/>
              <a:cxnLst/>
              <a:rect l="l" t="t" r="r" b="b"/>
              <a:pathLst>
                <a:path w="5892800" h="38100">
                  <a:moveTo>
                    <a:pt x="0" y="0"/>
                  </a:moveTo>
                  <a:lnTo>
                    <a:pt x="5892800" y="0"/>
                  </a:lnTo>
                  <a:lnTo>
                    <a:pt x="5892800" y="38100"/>
                  </a:lnTo>
                  <a:lnTo>
                    <a:pt x="0" y="38100"/>
                  </a:lnTo>
                  <a:close/>
                </a:path>
              </a:pathLst>
            </a:custGeom>
            <a:solidFill>
              <a:srgbClr val="2D69FF"/>
            </a:solidFill>
          </p:spPr>
          <p:txBody>
            <a:bodyPr/>
            <a:lstStyle/>
            <a:p>
              <a:endParaRPr lang="en-US"/>
            </a:p>
          </p:txBody>
        </p:sp>
      </p:grpSp>
      <p:grpSp>
        <p:nvGrpSpPr>
          <p:cNvPr id="10" name="Group 10"/>
          <p:cNvGrpSpPr>
            <a:grpSpLocks noChangeAspect="1"/>
          </p:cNvGrpSpPr>
          <p:nvPr/>
        </p:nvGrpSpPr>
        <p:grpSpPr>
          <a:xfrm>
            <a:off x="393697" y="3754479"/>
            <a:ext cx="9591151" cy="165097"/>
            <a:chOff x="0" y="0"/>
            <a:chExt cx="9591154" cy="165100"/>
          </a:xfrm>
        </p:grpSpPr>
        <p:sp>
          <p:nvSpPr>
            <p:cNvPr id="11" name="Freeform 11"/>
            <p:cNvSpPr/>
            <p:nvPr/>
          </p:nvSpPr>
          <p:spPr>
            <a:xfrm>
              <a:off x="63500" y="63500"/>
              <a:ext cx="3571367" cy="38100"/>
            </a:xfrm>
            <a:custGeom>
              <a:avLst/>
              <a:gdLst/>
              <a:ahLst/>
              <a:cxnLst/>
              <a:rect l="l" t="t" r="r" b="b"/>
              <a:pathLst>
                <a:path w="3571367" h="38100">
                  <a:moveTo>
                    <a:pt x="0" y="0"/>
                  </a:moveTo>
                  <a:lnTo>
                    <a:pt x="3571367" y="0"/>
                  </a:lnTo>
                  <a:lnTo>
                    <a:pt x="3571367" y="38100"/>
                  </a:lnTo>
                  <a:lnTo>
                    <a:pt x="0" y="38100"/>
                  </a:lnTo>
                  <a:close/>
                </a:path>
              </a:pathLst>
            </a:custGeom>
            <a:solidFill>
              <a:srgbClr val="2D69FF"/>
            </a:solidFill>
          </p:spPr>
          <p:txBody>
            <a:bodyPr/>
            <a:lstStyle/>
            <a:p>
              <a:endParaRPr lang="en-US"/>
            </a:p>
          </p:txBody>
        </p:sp>
        <p:sp>
          <p:nvSpPr>
            <p:cNvPr id="12" name="Freeform 12"/>
            <p:cNvSpPr/>
            <p:nvPr/>
          </p:nvSpPr>
          <p:spPr>
            <a:xfrm>
              <a:off x="3634867" y="63500"/>
              <a:ext cx="5892800" cy="38100"/>
            </a:xfrm>
            <a:custGeom>
              <a:avLst/>
              <a:gdLst/>
              <a:ahLst/>
              <a:cxnLst/>
              <a:rect l="l" t="t" r="r" b="b"/>
              <a:pathLst>
                <a:path w="5892800" h="38100">
                  <a:moveTo>
                    <a:pt x="0" y="0"/>
                  </a:moveTo>
                  <a:lnTo>
                    <a:pt x="5892800" y="0"/>
                  </a:lnTo>
                  <a:lnTo>
                    <a:pt x="5892800" y="38100"/>
                  </a:lnTo>
                  <a:lnTo>
                    <a:pt x="0" y="38100"/>
                  </a:lnTo>
                  <a:close/>
                </a:path>
              </a:pathLst>
            </a:custGeom>
            <a:solidFill>
              <a:srgbClr val="2D69FF"/>
            </a:solidFill>
          </p:spPr>
          <p:txBody>
            <a:bodyPr/>
            <a:lstStyle/>
            <a:p>
              <a:endParaRPr lang="en-US"/>
            </a:p>
          </p:txBody>
        </p:sp>
      </p:grpSp>
      <p:grpSp>
        <p:nvGrpSpPr>
          <p:cNvPr id="13" name="Group 13"/>
          <p:cNvGrpSpPr>
            <a:grpSpLocks noChangeAspect="1"/>
          </p:cNvGrpSpPr>
          <p:nvPr/>
        </p:nvGrpSpPr>
        <p:grpSpPr>
          <a:xfrm>
            <a:off x="393697" y="4644752"/>
            <a:ext cx="9591151" cy="165097"/>
            <a:chOff x="0" y="0"/>
            <a:chExt cx="9591154" cy="165100"/>
          </a:xfrm>
        </p:grpSpPr>
        <p:sp>
          <p:nvSpPr>
            <p:cNvPr id="14" name="Freeform 14"/>
            <p:cNvSpPr/>
            <p:nvPr/>
          </p:nvSpPr>
          <p:spPr>
            <a:xfrm>
              <a:off x="63500" y="63500"/>
              <a:ext cx="3571367" cy="38100"/>
            </a:xfrm>
            <a:custGeom>
              <a:avLst/>
              <a:gdLst/>
              <a:ahLst/>
              <a:cxnLst/>
              <a:rect l="l" t="t" r="r" b="b"/>
              <a:pathLst>
                <a:path w="3571367" h="38100">
                  <a:moveTo>
                    <a:pt x="0" y="0"/>
                  </a:moveTo>
                  <a:lnTo>
                    <a:pt x="3571367" y="0"/>
                  </a:lnTo>
                  <a:lnTo>
                    <a:pt x="3571367" y="38100"/>
                  </a:lnTo>
                  <a:lnTo>
                    <a:pt x="0" y="38100"/>
                  </a:lnTo>
                  <a:close/>
                </a:path>
              </a:pathLst>
            </a:custGeom>
            <a:solidFill>
              <a:srgbClr val="2D69FF"/>
            </a:solidFill>
          </p:spPr>
          <p:txBody>
            <a:bodyPr/>
            <a:lstStyle/>
            <a:p>
              <a:endParaRPr lang="en-US"/>
            </a:p>
          </p:txBody>
        </p:sp>
        <p:sp>
          <p:nvSpPr>
            <p:cNvPr id="15" name="Freeform 15"/>
            <p:cNvSpPr/>
            <p:nvPr/>
          </p:nvSpPr>
          <p:spPr>
            <a:xfrm>
              <a:off x="3634867" y="63500"/>
              <a:ext cx="5892800" cy="38100"/>
            </a:xfrm>
            <a:custGeom>
              <a:avLst/>
              <a:gdLst/>
              <a:ahLst/>
              <a:cxnLst/>
              <a:rect l="l" t="t" r="r" b="b"/>
              <a:pathLst>
                <a:path w="5892800" h="38100">
                  <a:moveTo>
                    <a:pt x="0" y="0"/>
                  </a:moveTo>
                  <a:lnTo>
                    <a:pt x="5892800" y="0"/>
                  </a:lnTo>
                  <a:lnTo>
                    <a:pt x="5892800" y="38100"/>
                  </a:lnTo>
                  <a:lnTo>
                    <a:pt x="0" y="38100"/>
                  </a:lnTo>
                  <a:close/>
                </a:path>
              </a:pathLst>
            </a:custGeom>
            <a:solidFill>
              <a:srgbClr val="2D69FF"/>
            </a:solidFill>
          </p:spPr>
          <p:txBody>
            <a:bodyPr/>
            <a:lstStyle/>
            <a:p>
              <a:endParaRPr lang="en-US"/>
            </a:p>
          </p:txBody>
        </p:sp>
      </p:grpSp>
      <p:grpSp>
        <p:nvGrpSpPr>
          <p:cNvPr id="16" name="Group 16"/>
          <p:cNvGrpSpPr>
            <a:grpSpLocks noChangeAspect="1"/>
          </p:cNvGrpSpPr>
          <p:nvPr/>
        </p:nvGrpSpPr>
        <p:grpSpPr>
          <a:xfrm>
            <a:off x="393697" y="5319122"/>
            <a:ext cx="9591151" cy="165097"/>
            <a:chOff x="0" y="0"/>
            <a:chExt cx="9591154" cy="165100"/>
          </a:xfrm>
        </p:grpSpPr>
        <p:sp>
          <p:nvSpPr>
            <p:cNvPr id="17" name="Freeform 17"/>
            <p:cNvSpPr/>
            <p:nvPr/>
          </p:nvSpPr>
          <p:spPr>
            <a:xfrm>
              <a:off x="63500" y="63500"/>
              <a:ext cx="3571367" cy="38100"/>
            </a:xfrm>
            <a:custGeom>
              <a:avLst/>
              <a:gdLst/>
              <a:ahLst/>
              <a:cxnLst/>
              <a:rect l="l" t="t" r="r" b="b"/>
              <a:pathLst>
                <a:path w="3571367" h="38100">
                  <a:moveTo>
                    <a:pt x="0" y="0"/>
                  </a:moveTo>
                  <a:lnTo>
                    <a:pt x="3571367" y="0"/>
                  </a:lnTo>
                  <a:lnTo>
                    <a:pt x="3571367" y="38100"/>
                  </a:lnTo>
                  <a:lnTo>
                    <a:pt x="0" y="38100"/>
                  </a:lnTo>
                  <a:close/>
                </a:path>
              </a:pathLst>
            </a:custGeom>
            <a:solidFill>
              <a:srgbClr val="2D69FF"/>
            </a:solidFill>
          </p:spPr>
          <p:txBody>
            <a:bodyPr/>
            <a:lstStyle/>
            <a:p>
              <a:endParaRPr lang="en-US"/>
            </a:p>
          </p:txBody>
        </p:sp>
        <p:sp>
          <p:nvSpPr>
            <p:cNvPr id="18" name="Freeform 18"/>
            <p:cNvSpPr/>
            <p:nvPr/>
          </p:nvSpPr>
          <p:spPr>
            <a:xfrm>
              <a:off x="3634867" y="63500"/>
              <a:ext cx="5892800" cy="38100"/>
            </a:xfrm>
            <a:custGeom>
              <a:avLst/>
              <a:gdLst/>
              <a:ahLst/>
              <a:cxnLst/>
              <a:rect l="l" t="t" r="r" b="b"/>
              <a:pathLst>
                <a:path w="5892800" h="38100">
                  <a:moveTo>
                    <a:pt x="0" y="0"/>
                  </a:moveTo>
                  <a:lnTo>
                    <a:pt x="5892800" y="0"/>
                  </a:lnTo>
                  <a:lnTo>
                    <a:pt x="5892800" y="38100"/>
                  </a:lnTo>
                  <a:lnTo>
                    <a:pt x="0" y="38100"/>
                  </a:lnTo>
                  <a:close/>
                </a:path>
              </a:pathLst>
            </a:custGeom>
            <a:solidFill>
              <a:srgbClr val="2D69FF"/>
            </a:solidFill>
          </p:spPr>
          <p:txBody>
            <a:bodyPr/>
            <a:lstStyle/>
            <a:p>
              <a:endParaRPr lang="en-US"/>
            </a:p>
          </p:txBody>
        </p:sp>
      </p:grpSp>
      <p:grpSp>
        <p:nvGrpSpPr>
          <p:cNvPr id="19" name="Group 19"/>
          <p:cNvGrpSpPr>
            <a:grpSpLocks noChangeAspect="1"/>
          </p:cNvGrpSpPr>
          <p:nvPr/>
        </p:nvGrpSpPr>
        <p:grpSpPr>
          <a:xfrm>
            <a:off x="393697" y="6073492"/>
            <a:ext cx="9591151" cy="165097"/>
            <a:chOff x="0" y="0"/>
            <a:chExt cx="9591154" cy="165100"/>
          </a:xfrm>
        </p:grpSpPr>
        <p:sp>
          <p:nvSpPr>
            <p:cNvPr id="20" name="Freeform 20"/>
            <p:cNvSpPr/>
            <p:nvPr/>
          </p:nvSpPr>
          <p:spPr>
            <a:xfrm>
              <a:off x="63500" y="63500"/>
              <a:ext cx="3571367" cy="38100"/>
            </a:xfrm>
            <a:custGeom>
              <a:avLst/>
              <a:gdLst/>
              <a:ahLst/>
              <a:cxnLst/>
              <a:rect l="l" t="t" r="r" b="b"/>
              <a:pathLst>
                <a:path w="3571367" h="38100">
                  <a:moveTo>
                    <a:pt x="0" y="0"/>
                  </a:moveTo>
                  <a:lnTo>
                    <a:pt x="3571367" y="0"/>
                  </a:lnTo>
                  <a:lnTo>
                    <a:pt x="3571367" y="38100"/>
                  </a:lnTo>
                  <a:lnTo>
                    <a:pt x="0" y="38100"/>
                  </a:lnTo>
                  <a:close/>
                </a:path>
              </a:pathLst>
            </a:custGeom>
            <a:solidFill>
              <a:srgbClr val="2D69FF"/>
            </a:solidFill>
          </p:spPr>
          <p:txBody>
            <a:bodyPr/>
            <a:lstStyle/>
            <a:p>
              <a:endParaRPr lang="en-US"/>
            </a:p>
          </p:txBody>
        </p:sp>
        <p:sp>
          <p:nvSpPr>
            <p:cNvPr id="21" name="Freeform 21"/>
            <p:cNvSpPr/>
            <p:nvPr/>
          </p:nvSpPr>
          <p:spPr>
            <a:xfrm>
              <a:off x="3634867" y="63500"/>
              <a:ext cx="5892800" cy="38100"/>
            </a:xfrm>
            <a:custGeom>
              <a:avLst/>
              <a:gdLst/>
              <a:ahLst/>
              <a:cxnLst/>
              <a:rect l="l" t="t" r="r" b="b"/>
              <a:pathLst>
                <a:path w="5892800" h="38100">
                  <a:moveTo>
                    <a:pt x="0" y="0"/>
                  </a:moveTo>
                  <a:lnTo>
                    <a:pt x="5892800" y="0"/>
                  </a:lnTo>
                  <a:lnTo>
                    <a:pt x="5892800" y="38100"/>
                  </a:lnTo>
                  <a:lnTo>
                    <a:pt x="0" y="38100"/>
                  </a:lnTo>
                  <a:close/>
                </a:path>
              </a:pathLst>
            </a:custGeom>
            <a:solidFill>
              <a:srgbClr val="2D69FF"/>
            </a:solidFill>
          </p:spPr>
          <p:txBody>
            <a:bodyPr/>
            <a:lstStyle/>
            <a:p>
              <a:endParaRPr lang="en-US"/>
            </a:p>
          </p:txBody>
        </p:sp>
      </p:grpSp>
      <p:grpSp>
        <p:nvGrpSpPr>
          <p:cNvPr id="22" name="Group 22"/>
          <p:cNvGrpSpPr>
            <a:grpSpLocks noChangeAspect="1"/>
          </p:cNvGrpSpPr>
          <p:nvPr/>
        </p:nvGrpSpPr>
        <p:grpSpPr>
          <a:xfrm>
            <a:off x="393697" y="6963766"/>
            <a:ext cx="9591151" cy="165097"/>
            <a:chOff x="0" y="0"/>
            <a:chExt cx="9591154" cy="165100"/>
          </a:xfrm>
        </p:grpSpPr>
        <p:sp>
          <p:nvSpPr>
            <p:cNvPr id="23" name="Freeform 23"/>
            <p:cNvSpPr/>
            <p:nvPr/>
          </p:nvSpPr>
          <p:spPr>
            <a:xfrm>
              <a:off x="63500" y="63500"/>
              <a:ext cx="3571367" cy="38100"/>
            </a:xfrm>
            <a:custGeom>
              <a:avLst/>
              <a:gdLst/>
              <a:ahLst/>
              <a:cxnLst/>
              <a:rect l="l" t="t" r="r" b="b"/>
              <a:pathLst>
                <a:path w="3571367" h="38100">
                  <a:moveTo>
                    <a:pt x="0" y="0"/>
                  </a:moveTo>
                  <a:lnTo>
                    <a:pt x="3571367" y="0"/>
                  </a:lnTo>
                  <a:lnTo>
                    <a:pt x="3571367" y="38100"/>
                  </a:lnTo>
                  <a:lnTo>
                    <a:pt x="0" y="38100"/>
                  </a:lnTo>
                  <a:close/>
                </a:path>
              </a:pathLst>
            </a:custGeom>
            <a:solidFill>
              <a:srgbClr val="2D69FF"/>
            </a:solidFill>
          </p:spPr>
          <p:txBody>
            <a:bodyPr/>
            <a:lstStyle/>
            <a:p>
              <a:endParaRPr lang="en-US"/>
            </a:p>
          </p:txBody>
        </p:sp>
        <p:sp>
          <p:nvSpPr>
            <p:cNvPr id="24" name="Freeform 24"/>
            <p:cNvSpPr/>
            <p:nvPr/>
          </p:nvSpPr>
          <p:spPr>
            <a:xfrm>
              <a:off x="3634867" y="63500"/>
              <a:ext cx="5892800" cy="38100"/>
            </a:xfrm>
            <a:custGeom>
              <a:avLst/>
              <a:gdLst/>
              <a:ahLst/>
              <a:cxnLst/>
              <a:rect l="l" t="t" r="r" b="b"/>
              <a:pathLst>
                <a:path w="5892800" h="38100">
                  <a:moveTo>
                    <a:pt x="0" y="0"/>
                  </a:moveTo>
                  <a:lnTo>
                    <a:pt x="5892800" y="0"/>
                  </a:lnTo>
                  <a:lnTo>
                    <a:pt x="5892800" y="38100"/>
                  </a:lnTo>
                  <a:lnTo>
                    <a:pt x="0" y="38100"/>
                  </a:lnTo>
                  <a:close/>
                </a:path>
              </a:pathLst>
            </a:custGeom>
            <a:solidFill>
              <a:srgbClr val="2D69FF"/>
            </a:solidFill>
          </p:spPr>
          <p:txBody>
            <a:bodyPr/>
            <a:lstStyle/>
            <a:p>
              <a:endParaRPr lang="en-US"/>
            </a:p>
          </p:txBody>
        </p:sp>
      </p:grpSp>
      <p:grpSp>
        <p:nvGrpSpPr>
          <p:cNvPr id="25" name="Group 25"/>
          <p:cNvGrpSpPr>
            <a:grpSpLocks noChangeAspect="1"/>
          </p:cNvGrpSpPr>
          <p:nvPr/>
        </p:nvGrpSpPr>
        <p:grpSpPr>
          <a:xfrm>
            <a:off x="8192862" y="92345"/>
            <a:ext cx="2035750" cy="372161"/>
            <a:chOff x="0" y="0"/>
            <a:chExt cx="2035746" cy="372161"/>
          </a:xfrm>
        </p:grpSpPr>
        <p:sp>
          <p:nvSpPr>
            <p:cNvPr id="26" name="Freeform 26"/>
            <p:cNvSpPr/>
            <p:nvPr/>
          </p:nvSpPr>
          <p:spPr>
            <a:xfrm>
              <a:off x="69850" y="69850"/>
              <a:ext cx="1895983" cy="232410"/>
            </a:xfrm>
            <a:custGeom>
              <a:avLst/>
              <a:gdLst/>
              <a:ahLst/>
              <a:cxnLst/>
              <a:rect l="l" t="t" r="r" b="b"/>
              <a:pathLst>
                <a:path w="1895983" h="232410">
                  <a:moveTo>
                    <a:pt x="116205" y="0"/>
                  </a:moveTo>
                  <a:cubicBezTo>
                    <a:pt x="52070" y="0"/>
                    <a:pt x="0" y="52070"/>
                    <a:pt x="0" y="116205"/>
                  </a:cubicBezTo>
                  <a:cubicBezTo>
                    <a:pt x="0" y="180340"/>
                    <a:pt x="52070" y="232410"/>
                    <a:pt x="116205" y="232410"/>
                  </a:cubicBezTo>
                  <a:lnTo>
                    <a:pt x="1779778" y="232410"/>
                  </a:lnTo>
                  <a:cubicBezTo>
                    <a:pt x="1843913" y="232410"/>
                    <a:pt x="1895983" y="180340"/>
                    <a:pt x="1895983" y="116205"/>
                  </a:cubicBezTo>
                  <a:cubicBezTo>
                    <a:pt x="1895983" y="52070"/>
                    <a:pt x="1843913" y="0"/>
                    <a:pt x="1779778" y="0"/>
                  </a:cubicBezTo>
                  <a:close/>
                </a:path>
              </a:pathLst>
            </a:custGeom>
            <a:solidFill>
              <a:srgbClr val="2D69FF"/>
            </a:solidFill>
          </p:spPr>
          <p:txBody>
            <a:bodyPr/>
            <a:lstStyle/>
            <a:p>
              <a:endParaRPr lang="en-US"/>
            </a:p>
          </p:txBody>
        </p:sp>
        <p:sp>
          <p:nvSpPr>
            <p:cNvPr id="27" name="Freeform 27"/>
            <p:cNvSpPr/>
            <p:nvPr/>
          </p:nvSpPr>
          <p:spPr>
            <a:xfrm>
              <a:off x="63500" y="63500"/>
              <a:ext cx="1908683" cy="245110"/>
            </a:xfrm>
            <a:custGeom>
              <a:avLst/>
              <a:gdLst/>
              <a:ahLst/>
              <a:cxnLst/>
              <a:rect l="l" t="t" r="r" b="b"/>
              <a:pathLst>
                <a:path w="1908683" h="245110">
                  <a:moveTo>
                    <a:pt x="122555" y="12700"/>
                  </a:moveTo>
                  <a:cubicBezTo>
                    <a:pt x="61849" y="12700"/>
                    <a:pt x="12700" y="61849"/>
                    <a:pt x="12700" y="122555"/>
                  </a:cubicBezTo>
                  <a:lnTo>
                    <a:pt x="6350" y="122555"/>
                  </a:lnTo>
                  <a:lnTo>
                    <a:pt x="12700" y="122555"/>
                  </a:lnTo>
                  <a:cubicBezTo>
                    <a:pt x="12700" y="183261"/>
                    <a:pt x="61849" y="232410"/>
                    <a:pt x="122555" y="232410"/>
                  </a:cubicBezTo>
                  <a:lnTo>
                    <a:pt x="122555" y="238760"/>
                  </a:lnTo>
                  <a:lnTo>
                    <a:pt x="122555" y="232410"/>
                  </a:lnTo>
                  <a:lnTo>
                    <a:pt x="1786128" y="232410"/>
                  </a:lnTo>
                  <a:lnTo>
                    <a:pt x="1786128" y="238760"/>
                  </a:lnTo>
                  <a:lnTo>
                    <a:pt x="1786128" y="232410"/>
                  </a:lnTo>
                  <a:cubicBezTo>
                    <a:pt x="1846834" y="232410"/>
                    <a:pt x="1895983" y="183261"/>
                    <a:pt x="1895983" y="122555"/>
                  </a:cubicBezTo>
                  <a:lnTo>
                    <a:pt x="1902333" y="122555"/>
                  </a:lnTo>
                  <a:lnTo>
                    <a:pt x="1895983" y="122555"/>
                  </a:lnTo>
                  <a:cubicBezTo>
                    <a:pt x="1895983" y="61849"/>
                    <a:pt x="1846834" y="12700"/>
                    <a:pt x="1786128" y="12700"/>
                  </a:cubicBezTo>
                  <a:lnTo>
                    <a:pt x="1786128" y="6350"/>
                  </a:lnTo>
                  <a:lnTo>
                    <a:pt x="1786128" y="12700"/>
                  </a:lnTo>
                  <a:lnTo>
                    <a:pt x="122555" y="12700"/>
                  </a:lnTo>
                  <a:lnTo>
                    <a:pt x="122555" y="6350"/>
                  </a:lnTo>
                  <a:lnTo>
                    <a:pt x="122555" y="12700"/>
                  </a:lnTo>
                  <a:moveTo>
                    <a:pt x="122555" y="0"/>
                  </a:moveTo>
                  <a:lnTo>
                    <a:pt x="1786128" y="0"/>
                  </a:lnTo>
                  <a:cubicBezTo>
                    <a:pt x="1853819" y="0"/>
                    <a:pt x="1908683" y="54864"/>
                    <a:pt x="1908683" y="122555"/>
                  </a:cubicBezTo>
                  <a:cubicBezTo>
                    <a:pt x="1908683" y="190246"/>
                    <a:pt x="1853819" y="245110"/>
                    <a:pt x="1786128" y="245110"/>
                  </a:cubicBezTo>
                  <a:lnTo>
                    <a:pt x="122555" y="245110"/>
                  </a:lnTo>
                  <a:cubicBezTo>
                    <a:pt x="54864" y="245110"/>
                    <a:pt x="0" y="190246"/>
                    <a:pt x="0" y="122555"/>
                  </a:cubicBezTo>
                  <a:cubicBezTo>
                    <a:pt x="0" y="54864"/>
                    <a:pt x="54864" y="0"/>
                    <a:pt x="122555" y="0"/>
                  </a:cubicBezTo>
                  <a:close/>
                </a:path>
              </a:pathLst>
            </a:custGeom>
            <a:solidFill>
              <a:srgbClr val="2D69FF"/>
            </a:solidFill>
          </p:spPr>
          <p:txBody>
            <a:bodyPr/>
            <a:lstStyle/>
            <a:p>
              <a:endParaRPr lang="en-US"/>
            </a:p>
          </p:txBody>
        </p:sp>
      </p:grpSp>
      <p:sp>
        <p:nvSpPr>
          <p:cNvPr id="28" name="TextBox 28"/>
          <p:cNvSpPr txBox="1"/>
          <p:nvPr/>
        </p:nvSpPr>
        <p:spPr>
          <a:xfrm>
            <a:off x="406403" y="980342"/>
            <a:ext cx="5180181"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Let’s bust a couple of myths! </a:t>
            </a:r>
          </a:p>
        </p:txBody>
      </p:sp>
      <p:sp>
        <p:nvSpPr>
          <p:cNvPr id="29" name="TextBox 29"/>
          <p:cNvSpPr txBox="1"/>
          <p:nvPr/>
        </p:nvSpPr>
        <p:spPr>
          <a:xfrm>
            <a:off x="457200" y="4843834"/>
            <a:ext cx="1596638" cy="257937"/>
          </a:xfrm>
          <a:prstGeom prst="rect">
            <a:avLst/>
          </a:prstGeom>
        </p:spPr>
        <p:txBody>
          <a:bodyPr lIns="0" tIns="0" rIns="0" bIns="0" rtlCol="0" anchor="t">
            <a:spAutoFit/>
          </a:bodyPr>
          <a:lstStyle/>
          <a:p>
            <a:pPr algn="l">
              <a:lnSpc>
                <a:spcPts val="1959"/>
              </a:lnSpc>
            </a:pPr>
            <a:r>
              <a:rPr lang="en-US" sz="1399" b="1" spc="-6">
                <a:solidFill>
                  <a:srgbClr val="000000"/>
                </a:solidFill>
                <a:latin typeface="Montserrat Bold"/>
                <a:ea typeface="Montserrat Bold"/>
                <a:cs typeface="Montserrat Bold"/>
                <a:sym typeface="Montserrat Bold"/>
              </a:rPr>
              <a:t>Schools are slow. </a:t>
            </a:r>
          </a:p>
        </p:txBody>
      </p:sp>
      <p:sp>
        <p:nvSpPr>
          <p:cNvPr id="30" name="TextBox 30"/>
          <p:cNvSpPr txBox="1"/>
          <p:nvPr/>
        </p:nvSpPr>
        <p:spPr>
          <a:xfrm>
            <a:off x="457200" y="5508679"/>
            <a:ext cx="3060700" cy="1346797"/>
          </a:xfrm>
          <a:prstGeom prst="rect">
            <a:avLst/>
          </a:prstGeom>
        </p:spPr>
        <p:txBody>
          <a:bodyPr wrap="square" lIns="0" tIns="0" rIns="0" bIns="0" rtlCol="0" anchor="t">
            <a:spAutoFit/>
          </a:bodyPr>
          <a:lstStyle/>
          <a:p>
            <a:pPr algn="l">
              <a:lnSpc>
                <a:spcPts val="2000"/>
              </a:lnSpc>
            </a:pPr>
            <a:r>
              <a:rPr lang="en-US" sz="1400" b="1" spc="-7" dirty="0">
                <a:solidFill>
                  <a:srgbClr val="000000"/>
                </a:solidFill>
                <a:latin typeface="Montserrat Bold"/>
                <a:ea typeface="Montserrat Bold"/>
                <a:cs typeface="Montserrat Bold"/>
                <a:sym typeface="Montserrat Bold"/>
              </a:rPr>
              <a:t>Hosting a site visit is the best way for me to contribute. </a:t>
            </a:r>
          </a:p>
          <a:p>
            <a:pPr algn="l">
              <a:lnSpc>
                <a:spcPts val="2000"/>
              </a:lnSpc>
            </a:pPr>
            <a:endParaRPr lang="en-US" sz="1400" b="1" spc="-7" dirty="0">
              <a:solidFill>
                <a:srgbClr val="000000"/>
              </a:solidFill>
              <a:latin typeface="Montserrat Bold"/>
              <a:ea typeface="Montserrat Bold"/>
              <a:cs typeface="Montserrat Bold"/>
              <a:sym typeface="Montserrat Bold"/>
            </a:endParaRPr>
          </a:p>
          <a:p>
            <a:pPr algn="l">
              <a:lnSpc>
                <a:spcPts val="3499"/>
              </a:lnSpc>
            </a:pPr>
            <a:r>
              <a:rPr lang="en-US" sz="1399" b="1" spc="-6" dirty="0">
                <a:solidFill>
                  <a:srgbClr val="000000"/>
                </a:solidFill>
                <a:latin typeface="Montserrat Bold"/>
                <a:ea typeface="Montserrat Bold"/>
                <a:cs typeface="Montserrat Bold"/>
                <a:sym typeface="Montserrat Bold"/>
              </a:rPr>
              <a:t>Hosting a one-off activity will </a:t>
            </a:r>
          </a:p>
          <a:p>
            <a:pPr algn="l">
              <a:lnSpc>
                <a:spcPts val="699"/>
              </a:lnSpc>
            </a:pPr>
            <a:r>
              <a:rPr lang="en-US" sz="1399" b="1" spc="-6" dirty="0">
                <a:solidFill>
                  <a:srgbClr val="000000"/>
                </a:solidFill>
                <a:latin typeface="Montserrat Bold"/>
                <a:ea typeface="Montserrat Bold"/>
                <a:cs typeface="Montserrat Bold"/>
                <a:sym typeface="Montserrat Bold"/>
              </a:rPr>
              <a:t>benefit students. </a:t>
            </a:r>
          </a:p>
        </p:txBody>
      </p:sp>
      <p:sp>
        <p:nvSpPr>
          <p:cNvPr id="31" name="TextBox 31"/>
          <p:cNvSpPr txBox="1"/>
          <p:nvPr/>
        </p:nvSpPr>
        <p:spPr>
          <a:xfrm>
            <a:off x="457200" y="3944036"/>
            <a:ext cx="3060700" cy="493148"/>
          </a:xfrm>
          <a:prstGeom prst="rect">
            <a:avLst/>
          </a:prstGeom>
        </p:spPr>
        <p:txBody>
          <a:bodyPr wrap="square" lIns="0" tIns="0" rIns="0" bIns="0" rtlCol="0" anchor="t">
            <a:spAutoFit/>
          </a:bodyPr>
          <a:lstStyle/>
          <a:p>
            <a:pPr algn="l">
              <a:lnSpc>
                <a:spcPts val="2000"/>
              </a:lnSpc>
            </a:pPr>
            <a:r>
              <a:rPr lang="en-US" sz="1399" b="1" spc="-6" dirty="0">
                <a:solidFill>
                  <a:srgbClr val="000000"/>
                </a:solidFill>
                <a:latin typeface="Montserrat Bold"/>
                <a:ea typeface="Montserrat Bold"/>
                <a:cs typeface="Montserrat Bold"/>
                <a:sym typeface="Montserrat Bold"/>
              </a:rPr>
              <a:t>Students have a lot of choice about work pathways. </a:t>
            </a:r>
          </a:p>
        </p:txBody>
      </p:sp>
      <p:sp>
        <p:nvSpPr>
          <p:cNvPr id="32" name="TextBox 32"/>
          <p:cNvSpPr txBox="1"/>
          <p:nvPr/>
        </p:nvSpPr>
        <p:spPr>
          <a:xfrm>
            <a:off x="457200" y="1665665"/>
            <a:ext cx="3365500" cy="1946910"/>
          </a:xfrm>
          <a:prstGeom prst="rect">
            <a:avLst/>
          </a:prstGeom>
        </p:spPr>
        <p:txBody>
          <a:bodyPr wrap="square" lIns="0" tIns="0" rIns="0" bIns="0" rtlCol="0" anchor="t">
            <a:spAutoFit/>
          </a:bodyPr>
          <a:lstStyle/>
          <a:p>
            <a:pPr algn="l">
              <a:lnSpc>
                <a:spcPts val="3499"/>
              </a:lnSpc>
            </a:pPr>
            <a:r>
              <a:rPr lang="en-US" sz="1399" b="1" spc="-6" dirty="0">
                <a:solidFill>
                  <a:srgbClr val="000000"/>
                </a:solidFill>
                <a:latin typeface="Montserrat Bold"/>
                <a:ea typeface="Montserrat Bold"/>
                <a:cs typeface="Montserrat Bold"/>
                <a:sym typeface="Montserrat Bold"/>
              </a:rPr>
              <a:t>Myth</a:t>
            </a:r>
          </a:p>
          <a:p>
            <a:pPr algn="l">
              <a:lnSpc>
                <a:spcPts val="3499"/>
              </a:lnSpc>
            </a:pPr>
            <a:r>
              <a:rPr lang="en-US" sz="1399" b="1" spc="-6" dirty="0">
                <a:solidFill>
                  <a:srgbClr val="000000"/>
                </a:solidFill>
                <a:latin typeface="Montserrat Bold"/>
                <a:ea typeface="Montserrat Bold"/>
                <a:cs typeface="Montserrat Bold"/>
                <a:sym typeface="Montserrat Bold"/>
              </a:rPr>
              <a:t>Young people aren’t interested </a:t>
            </a:r>
          </a:p>
          <a:p>
            <a:pPr algn="l">
              <a:lnSpc>
                <a:spcPts val="700"/>
              </a:lnSpc>
            </a:pPr>
            <a:r>
              <a:rPr lang="en-US" sz="1400" b="1" spc="-7" dirty="0">
                <a:solidFill>
                  <a:srgbClr val="000000"/>
                </a:solidFill>
                <a:latin typeface="Montserrat Bold"/>
                <a:ea typeface="Montserrat Bold"/>
                <a:cs typeface="Montserrat Bold"/>
                <a:sym typeface="Montserrat Bold"/>
              </a:rPr>
              <a:t>in the world of work.</a:t>
            </a:r>
          </a:p>
          <a:p>
            <a:pPr algn="l">
              <a:lnSpc>
                <a:spcPts val="700"/>
              </a:lnSpc>
            </a:pPr>
            <a:endParaRPr lang="en-US" sz="1400" b="1" spc="-7" dirty="0">
              <a:solidFill>
                <a:srgbClr val="000000"/>
              </a:solidFill>
              <a:latin typeface="Montserrat Bold"/>
              <a:ea typeface="Montserrat Bold"/>
              <a:cs typeface="Montserrat Bold"/>
              <a:sym typeface="Montserrat Bold"/>
            </a:endParaRPr>
          </a:p>
          <a:p>
            <a:pPr algn="l">
              <a:lnSpc>
                <a:spcPts val="700"/>
              </a:lnSpc>
            </a:pPr>
            <a:endParaRPr lang="en-US" sz="1400" b="1" spc="-7" dirty="0">
              <a:solidFill>
                <a:srgbClr val="000000"/>
              </a:solidFill>
              <a:latin typeface="Montserrat Bold"/>
              <a:ea typeface="Montserrat Bold"/>
              <a:cs typeface="Montserrat Bold"/>
              <a:sym typeface="Montserrat Bold"/>
            </a:endParaRPr>
          </a:p>
          <a:p>
            <a:pPr algn="l">
              <a:lnSpc>
                <a:spcPts val="700"/>
              </a:lnSpc>
            </a:pPr>
            <a:endParaRPr lang="en-US" sz="1400" b="1" spc="-7" dirty="0">
              <a:solidFill>
                <a:srgbClr val="000000"/>
              </a:solidFill>
              <a:latin typeface="Montserrat Bold"/>
              <a:ea typeface="Montserrat Bold"/>
              <a:cs typeface="Montserrat Bold"/>
              <a:sym typeface="Montserrat Bold"/>
            </a:endParaRPr>
          </a:p>
          <a:p>
            <a:pPr algn="l">
              <a:lnSpc>
                <a:spcPts val="699"/>
              </a:lnSpc>
            </a:pPr>
            <a:endParaRPr lang="en-US" sz="1400" b="1" spc="-7" dirty="0">
              <a:solidFill>
                <a:srgbClr val="000000"/>
              </a:solidFill>
              <a:latin typeface="Montserrat Bold"/>
              <a:ea typeface="Montserrat Bold"/>
              <a:cs typeface="Montserrat Bold"/>
              <a:sym typeface="Montserrat Bold"/>
            </a:endParaRPr>
          </a:p>
          <a:p>
            <a:pPr algn="l">
              <a:lnSpc>
                <a:spcPts val="3499"/>
              </a:lnSpc>
            </a:pPr>
            <a:r>
              <a:rPr lang="en-US" sz="1399" b="1" spc="-6" dirty="0">
                <a:solidFill>
                  <a:srgbClr val="000000"/>
                </a:solidFill>
                <a:latin typeface="Montserrat Bold"/>
                <a:ea typeface="Montserrat Bold"/>
                <a:cs typeface="Montserrat Bold"/>
                <a:sym typeface="Montserrat Bold"/>
              </a:rPr>
              <a:t>It’s the school’s job to prepare </a:t>
            </a:r>
          </a:p>
          <a:p>
            <a:pPr algn="l">
              <a:lnSpc>
                <a:spcPts val="699"/>
              </a:lnSpc>
            </a:pPr>
            <a:r>
              <a:rPr lang="en-US" sz="1399" b="1" spc="-6" dirty="0">
                <a:solidFill>
                  <a:srgbClr val="000000"/>
                </a:solidFill>
                <a:latin typeface="Montserrat Bold"/>
                <a:ea typeface="Montserrat Bold"/>
                <a:cs typeface="Montserrat Bold"/>
                <a:sym typeface="Montserrat Bold"/>
              </a:rPr>
              <a:t>students for the world of work. </a:t>
            </a:r>
          </a:p>
        </p:txBody>
      </p:sp>
      <p:sp>
        <p:nvSpPr>
          <p:cNvPr id="33" name="TextBox 33"/>
          <p:cNvSpPr txBox="1"/>
          <p:nvPr/>
        </p:nvSpPr>
        <p:spPr>
          <a:xfrm>
            <a:off x="4180951" y="1808540"/>
            <a:ext cx="4622178" cy="901097"/>
          </a:xfrm>
          <a:prstGeom prst="rect">
            <a:avLst/>
          </a:prstGeom>
        </p:spPr>
        <p:txBody>
          <a:bodyPr lIns="0" tIns="0" rIns="0" bIns="0" rtlCol="0" anchor="t">
            <a:spAutoFit/>
          </a:bodyPr>
          <a:lstStyle/>
          <a:p>
            <a:pPr algn="l">
              <a:lnSpc>
                <a:spcPts val="1960"/>
              </a:lnSpc>
            </a:pPr>
            <a:r>
              <a:rPr lang="en-US" sz="1400" b="1" spc="-7">
                <a:solidFill>
                  <a:srgbClr val="000000"/>
                </a:solidFill>
                <a:latin typeface="Montserrat Bold"/>
                <a:ea typeface="Montserrat Bold"/>
                <a:cs typeface="Montserrat Bold"/>
                <a:sym typeface="Montserrat Bold"/>
              </a:rPr>
              <a:t>Reframe</a:t>
            </a:r>
          </a:p>
          <a:p>
            <a:pPr algn="l">
              <a:lnSpc>
                <a:spcPts val="1959"/>
              </a:lnSpc>
            </a:pPr>
            <a:endParaRPr lang="en-US" sz="1400" b="1" spc="-7">
              <a:solidFill>
                <a:srgbClr val="000000"/>
              </a:solidFill>
              <a:latin typeface="Montserrat Bold"/>
              <a:ea typeface="Montserrat Bold"/>
              <a:cs typeface="Montserrat Bold"/>
              <a:sym typeface="Montserrat Bold"/>
            </a:endParaRPr>
          </a:p>
          <a:p>
            <a:pPr algn="l">
              <a:lnSpc>
                <a:spcPts val="1699"/>
              </a:lnSpc>
            </a:pPr>
            <a:r>
              <a:rPr lang="en-US" sz="1100" spc="-5">
                <a:solidFill>
                  <a:srgbClr val="000000"/>
                </a:solidFill>
                <a:latin typeface="Montserrat"/>
                <a:ea typeface="Montserrat"/>
                <a:cs typeface="Montserrat"/>
                <a:sym typeface="Montserrat"/>
              </a:rPr>
              <a:t>Young people can’t yet see all the possibilities open to them in the world of work. They don’t know what they don’t know.</a:t>
            </a:r>
          </a:p>
        </p:txBody>
      </p:sp>
      <p:sp>
        <p:nvSpPr>
          <p:cNvPr id="34" name="TextBox 34"/>
          <p:cNvSpPr txBox="1"/>
          <p:nvPr/>
        </p:nvSpPr>
        <p:spPr>
          <a:xfrm>
            <a:off x="4180951" y="6264002"/>
            <a:ext cx="4916291" cy="648681"/>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Supporting a school over time in a range of different ways has more benefit to students and greater likelihood of the right students finding their way into your industry.</a:t>
            </a:r>
          </a:p>
        </p:txBody>
      </p:sp>
      <p:sp>
        <p:nvSpPr>
          <p:cNvPr id="35" name="TextBox 35"/>
          <p:cNvSpPr txBox="1"/>
          <p:nvPr/>
        </p:nvSpPr>
        <p:spPr>
          <a:xfrm>
            <a:off x="4180951" y="3054725"/>
            <a:ext cx="5594547" cy="648681"/>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Employers are the only ones who know their requirements and the possibilities within their industry; you can play a key role in supporting students to get ready for the world of work. </a:t>
            </a:r>
          </a:p>
        </p:txBody>
      </p:sp>
      <p:sp>
        <p:nvSpPr>
          <p:cNvPr id="36" name="TextBox 36"/>
          <p:cNvSpPr txBox="1"/>
          <p:nvPr/>
        </p:nvSpPr>
        <p:spPr>
          <a:xfrm>
            <a:off x="4180951" y="3840213"/>
            <a:ext cx="4836624" cy="753456"/>
          </a:xfrm>
          <a:prstGeom prst="rect">
            <a:avLst/>
          </a:prstGeom>
        </p:spPr>
        <p:txBody>
          <a:bodyPr lIns="0" tIns="0" rIns="0" bIns="0" rtlCol="0" anchor="t">
            <a:spAutoFit/>
          </a:bodyPr>
          <a:lstStyle/>
          <a:p>
            <a:pPr algn="l">
              <a:lnSpc>
                <a:spcPts val="2750"/>
              </a:lnSpc>
            </a:pPr>
            <a:r>
              <a:rPr lang="en-US" sz="1100" spc="-5">
                <a:solidFill>
                  <a:srgbClr val="000000"/>
                </a:solidFill>
                <a:latin typeface="Montserrat"/>
                <a:ea typeface="Montserrat"/>
                <a:cs typeface="Montserrat"/>
                <a:sym typeface="Montserrat"/>
              </a:rPr>
              <a:t>Students have limited exposure and choice about work pathways </a:t>
            </a:r>
          </a:p>
          <a:p>
            <a:pPr algn="l">
              <a:lnSpc>
                <a:spcPts val="650"/>
              </a:lnSpc>
            </a:pPr>
            <a:r>
              <a:rPr lang="en-US" sz="1100" spc="-5">
                <a:solidFill>
                  <a:srgbClr val="000000"/>
                </a:solidFill>
                <a:latin typeface="Montserrat"/>
                <a:ea typeface="Montserrat"/>
                <a:cs typeface="Montserrat"/>
                <a:sym typeface="Montserrat"/>
              </a:rPr>
              <a:t>(or sometimes have the decision made for them) because they don’t </a:t>
            </a:r>
          </a:p>
          <a:p>
            <a:pPr algn="l">
              <a:lnSpc>
                <a:spcPts val="2750"/>
              </a:lnSpc>
            </a:pPr>
            <a:r>
              <a:rPr lang="en-US" sz="1100" spc="-5">
                <a:solidFill>
                  <a:srgbClr val="000000"/>
                </a:solidFill>
                <a:latin typeface="Montserrat"/>
                <a:ea typeface="Montserrat"/>
                <a:cs typeface="Montserrat"/>
                <a:sym typeface="Montserrat"/>
              </a:rPr>
              <a:t>know what is out there and time spent on this is limited.</a:t>
            </a:r>
          </a:p>
        </p:txBody>
      </p:sp>
      <p:sp>
        <p:nvSpPr>
          <p:cNvPr id="37" name="TextBox 37"/>
          <p:cNvSpPr txBox="1"/>
          <p:nvPr/>
        </p:nvSpPr>
        <p:spPr>
          <a:xfrm>
            <a:off x="4180951" y="4730486"/>
            <a:ext cx="4351868" cy="537553"/>
          </a:xfrm>
          <a:prstGeom prst="rect">
            <a:avLst/>
          </a:prstGeom>
        </p:spPr>
        <p:txBody>
          <a:bodyPr lIns="0" tIns="0" rIns="0" bIns="0" rtlCol="0" anchor="t">
            <a:spAutoFit/>
          </a:bodyPr>
          <a:lstStyle/>
          <a:p>
            <a:pPr algn="l">
              <a:lnSpc>
                <a:spcPts val="2750"/>
              </a:lnSpc>
            </a:pPr>
            <a:r>
              <a:rPr lang="en-US" sz="1100" spc="-5">
                <a:solidFill>
                  <a:srgbClr val="000000"/>
                </a:solidFill>
                <a:latin typeface="Montserrat"/>
                <a:ea typeface="Montserrat"/>
                <a:cs typeface="Montserrat"/>
                <a:sym typeface="Montserrat"/>
              </a:rPr>
              <a:t>Running a school is challenging and has competing priorities; </a:t>
            </a:r>
          </a:p>
          <a:p>
            <a:pPr algn="l">
              <a:lnSpc>
                <a:spcPts val="650"/>
              </a:lnSpc>
            </a:pPr>
            <a:r>
              <a:rPr lang="en-US" sz="1100" spc="-5">
                <a:solidFill>
                  <a:srgbClr val="000000"/>
                </a:solidFill>
                <a:latin typeface="Montserrat"/>
                <a:ea typeface="Montserrat"/>
                <a:cs typeface="Montserrat"/>
                <a:sym typeface="Montserrat"/>
              </a:rPr>
              <a:t>schools need time to plan and have limited capacity. </a:t>
            </a:r>
          </a:p>
        </p:txBody>
      </p:sp>
      <p:sp>
        <p:nvSpPr>
          <p:cNvPr id="38" name="TextBox 38"/>
          <p:cNvSpPr txBox="1"/>
          <p:nvPr/>
        </p:nvSpPr>
        <p:spPr>
          <a:xfrm>
            <a:off x="4180951" y="5404847"/>
            <a:ext cx="2707500" cy="321659"/>
          </a:xfrm>
          <a:prstGeom prst="rect">
            <a:avLst/>
          </a:prstGeom>
        </p:spPr>
        <p:txBody>
          <a:bodyPr lIns="0" tIns="0" rIns="0" bIns="0" rtlCol="0" anchor="t">
            <a:spAutoFit/>
          </a:bodyPr>
          <a:lstStyle/>
          <a:p>
            <a:pPr algn="l">
              <a:lnSpc>
                <a:spcPts val="2750"/>
              </a:lnSpc>
            </a:pPr>
            <a:r>
              <a:rPr lang="en-US" sz="1100" spc="-5">
                <a:solidFill>
                  <a:srgbClr val="000000"/>
                </a:solidFill>
                <a:latin typeface="Montserrat"/>
                <a:ea typeface="Montserrat"/>
                <a:cs typeface="Montserrat"/>
                <a:sym typeface="Montserrat"/>
              </a:rPr>
              <a:t>There are many ways I can contribute. </a:t>
            </a:r>
          </a:p>
        </p:txBody>
      </p:sp>
      <p:sp>
        <p:nvSpPr>
          <p:cNvPr id="40" name="TextBox 40"/>
          <p:cNvSpPr txBox="1"/>
          <p:nvPr/>
        </p:nvSpPr>
        <p:spPr>
          <a:xfrm>
            <a:off x="10316632" y="193719"/>
            <a:ext cx="192008" cy="167738"/>
          </a:xfrm>
          <a:prstGeom prst="rect">
            <a:avLst/>
          </a:prstGeom>
        </p:spPr>
        <p:txBody>
          <a:bodyPr wrap="square" lIns="0" tIns="0" rIns="0" bIns="0" rtlCol="0" anchor="t">
            <a:spAutoFit/>
          </a:bodyPr>
          <a:lstStyle/>
          <a:p>
            <a:pPr algn="l">
              <a:lnSpc>
                <a:spcPts val="1400"/>
              </a:lnSpc>
            </a:pPr>
            <a:r>
              <a:rPr lang="en-US" sz="1000" spc="-6" dirty="0">
                <a:solidFill>
                  <a:srgbClr val="000000"/>
                </a:solidFill>
                <a:latin typeface="Open Sans"/>
                <a:ea typeface="Open Sans"/>
                <a:cs typeface="Open Sans"/>
                <a:sym typeface="Open Sans"/>
              </a:rPr>
              <a:t>17</a:t>
            </a:r>
          </a:p>
        </p:txBody>
      </p:sp>
      <p:sp>
        <p:nvSpPr>
          <p:cNvPr id="41" name="TextBox 41"/>
          <p:cNvSpPr txBox="1"/>
          <p:nvPr/>
        </p:nvSpPr>
        <p:spPr>
          <a:xfrm>
            <a:off x="8375427" y="173060"/>
            <a:ext cx="1795971" cy="153504"/>
          </a:xfrm>
          <a:prstGeom prst="rect">
            <a:avLst/>
          </a:prstGeom>
        </p:spPr>
        <p:txBody>
          <a:bodyPr wrap="square" lIns="0" tIns="0" rIns="0" bIns="0" rtlCol="0" anchor="t">
            <a:spAutoFit/>
          </a:bodyPr>
          <a:lstStyle/>
          <a:p>
            <a:pPr algn="l">
              <a:lnSpc>
                <a:spcPts val="1260"/>
              </a:lnSpc>
            </a:pPr>
            <a:r>
              <a:rPr lang="en-US" sz="900" spc="-4" dirty="0">
                <a:solidFill>
                  <a:srgbClr val="FFFFFF"/>
                </a:solidFill>
                <a:latin typeface="Montserrat"/>
                <a:ea typeface="Montserrat"/>
                <a:cs typeface="Montserrat"/>
                <a:sym typeface="Montserrat"/>
              </a:rPr>
              <a:t>Part 1 | Understanding the gap</a:t>
            </a:r>
          </a:p>
        </p:txBody>
      </p:sp>
      <p:sp>
        <p:nvSpPr>
          <p:cNvPr id="42" name="TextBox 32">
            <a:extLst>
              <a:ext uri="{FF2B5EF4-FFF2-40B4-BE49-F238E27FC236}">
                <a16:creationId xmlns:a16="http://schemas.microsoft.com/office/drawing/2014/main" id="{53FA9750-FA1C-184C-FCD1-6F7053119573}"/>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3502"/>
            <a:ext cx="10692003" cy="7560002"/>
            <a:chOff x="0" y="0"/>
            <a:chExt cx="10692003" cy="7560005"/>
          </a:xfrm>
        </p:grpSpPr>
        <p:sp>
          <p:nvSpPr>
            <p:cNvPr id="3" name="Freeform 3"/>
            <p:cNvSpPr/>
            <p:nvPr/>
          </p:nvSpPr>
          <p:spPr>
            <a:xfrm>
              <a:off x="0" y="0"/>
              <a:ext cx="10692003" cy="7560056"/>
            </a:xfrm>
            <a:custGeom>
              <a:avLst/>
              <a:gdLst/>
              <a:ahLst/>
              <a:cxnLst/>
              <a:rect l="l" t="t" r="r" b="b"/>
              <a:pathLst>
                <a:path w="10692003" h="7560056">
                  <a:moveTo>
                    <a:pt x="0" y="0"/>
                  </a:moveTo>
                  <a:lnTo>
                    <a:pt x="0" y="7560056"/>
                  </a:lnTo>
                  <a:lnTo>
                    <a:pt x="10692003" y="7560056"/>
                  </a:lnTo>
                  <a:lnTo>
                    <a:pt x="10692003" y="0"/>
                  </a:lnTo>
                  <a:close/>
                </a:path>
              </a:pathLst>
            </a:custGeom>
            <a:solidFill>
              <a:srgbClr val="2D69FF"/>
            </a:solidFill>
          </p:spPr>
          <p:txBody>
            <a:bodyPr/>
            <a:lstStyle/>
            <a:p>
              <a:endParaRPr lang="en-US"/>
            </a:p>
          </p:txBody>
        </p:sp>
      </p:grpSp>
      <p:sp>
        <p:nvSpPr>
          <p:cNvPr id="4" name="Freeform 4"/>
          <p:cNvSpPr/>
          <p:nvPr/>
        </p:nvSpPr>
        <p:spPr>
          <a:xfrm>
            <a:off x="457200" y="447475"/>
            <a:ext cx="1253947" cy="626974"/>
          </a:xfrm>
          <a:custGeom>
            <a:avLst/>
            <a:gdLst/>
            <a:ahLst/>
            <a:cxnLst/>
            <a:rect l="l" t="t" r="r" b="b"/>
            <a:pathLst>
              <a:path w="1253947" h="626974">
                <a:moveTo>
                  <a:pt x="0" y="0"/>
                </a:moveTo>
                <a:lnTo>
                  <a:pt x="1253947" y="0"/>
                </a:lnTo>
                <a:lnTo>
                  <a:pt x="1253947" y="626974"/>
                </a:lnTo>
                <a:lnTo>
                  <a:pt x="0" y="626974"/>
                </a:lnTo>
                <a:lnTo>
                  <a:pt x="0" y="0"/>
                </a:lnTo>
                <a:close/>
              </a:path>
            </a:pathLst>
          </a:custGeom>
          <a:blipFill>
            <a:blip r:embed="rId2"/>
            <a:stretch>
              <a:fillRect/>
            </a:stretch>
          </a:blipFill>
        </p:spPr>
        <p:txBody>
          <a:bodyPr/>
          <a:lstStyle/>
          <a:p>
            <a:endParaRPr lang="en-US"/>
          </a:p>
        </p:txBody>
      </p:sp>
      <p:grpSp>
        <p:nvGrpSpPr>
          <p:cNvPr id="5" name="Group 5"/>
          <p:cNvGrpSpPr>
            <a:grpSpLocks noChangeAspect="1"/>
          </p:cNvGrpSpPr>
          <p:nvPr/>
        </p:nvGrpSpPr>
        <p:grpSpPr>
          <a:xfrm>
            <a:off x="6362005" y="6399514"/>
            <a:ext cx="3088415" cy="383086"/>
            <a:chOff x="0" y="0"/>
            <a:chExt cx="3088411" cy="383083"/>
          </a:xfrm>
        </p:grpSpPr>
        <p:sp>
          <p:nvSpPr>
            <p:cNvPr id="6" name="Freeform 6"/>
            <p:cNvSpPr/>
            <p:nvPr/>
          </p:nvSpPr>
          <p:spPr>
            <a:xfrm>
              <a:off x="441452" y="272542"/>
              <a:ext cx="2583434" cy="8890"/>
            </a:xfrm>
            <a:custGeom>
              <a:avLst/>
              <a:gdLst/>
              <a:ahLst/>
              <a:cxnLst/>
              <a:rect l="l" t="t" r="r" b="b"/>
              <a:pathLst>
                <a:path w="2583434" h="8890">
                  <a:moveTo>
                    <a:pt x="0" y="0"/>
                  </a:moveTo>
                  <a:lnTo>
                    <a:pt x="2583434" y="0"/>
                  </a:lnTo>
                  <a:lnTo>
                    <a:pt x="2583434" y="8890"/>
                  </a:lnTo>
                  <a:lnTo>
                    <a:pt x="0" y="8890"/>
                  </a:lnTo>
                  <a:close/>
                </a:path>
              </a:pathLst>
            </a:custGeom>
            <a:solidFill>
              <a:srgbClr val="FFFFFF"/>
            </a:solidFill>
          </p:spPr>
          <p:txBody>
            <a:bodyPr/>
            <a:lstStyle/>
            <a:p>
              <a:endParaRPr lang="en-US"/>
            </a:p>
          </p:txBody>
        </p:sp>
        <p:sp>
          <p:nvSpPr>
            <p:cNvPr id="7" name="Freeform 7"/>
            <p:cNvSpPr/>
            <p:nvPr/>
          </p:nvSpPr>
          <p:spPr>
            <a:xfrm>
              <a:off x="63500" y="63500"/>
              <a:ext cx="256032" cy="256032"/>
            </a:xfrm>
            <a:custGeom>
              <a:avLst/>
              <a:gdLst/>
              <a:ahLst/>
              <a:cxnLst/>
              <a:rect l="l" t="t" r="r" b="b"/>
              <a:pathLst>
                <a:path w="256032" h="256032">
                  <a:moveTo>
                    <a:pt x="128016" y="256032"/>
                  </a:moveTo>
                  <a:cubicBezTo>
                    <a:pt x="198755" y="256032"/>
                    <a:pt x="256032" y="198755"/>
                    <a:pt x="256032" y="128016"/>
                  </a:cubicBezTo>
                  <a:cubicBezTo>
                    <a:pt x="256032" y="57277"/>
                    <a:pt x="198755" y="0"/>
                    <a:pt x="128016" y="0"/>
                  </a:cubicBezTo>
                  <a:cubicBezTo>
                    <a:pt x="57277" y="0"/>
                    <a:pt x="0" y="57277"/>
                    <a:pt x="0" y="128016"/>
                  </a:cubicBezTo>
                  <a:cubicBezTo>
                    <a:pt x="0" y="198755"/>
                    <a:pt x="57277" y="256032"/>
                    <a:pt x="128016" y="256032"/>
                  </a:cubicBezTo>
                </a:path>
              </a:pathLst>
            </a:custGeom>
            <a:solidFill>
              <a:srgbClr val="DFFC8E"/>
            </a:solidFill>
          </p:spPr>
          <p:txBody>
            <a:bodyPr/>
            <a:lstStyle/>
            <a:p>
              <a:endParaRPr lang="en-US"/>
            </a:p>
          </p:txBody>
        </p:sp>
        <p:sp>
          <p:nvSpPr>
            <p:cNvPr id="8" name="Freeform 8"/>
            <p:cNvSpPr/>
            <p:nvPr/>
          </p:nvSpPr>
          <p:spPr>
            <a:xfrm>
              <a:off x="130302" y="132969"/>
              <a:ext cx="101092" cy="98425"/>
            </a:xfrm>
            <a:custGeom>
              <a:avLst/>
              <a:gdLst/>
              <a:ahLst/>
              <a:cxnLst/>
              <a:rect l="l" t="t" r="r" b="b"/>
              <a:pathLst>
                <a:path w="101092" h="98425">
                  <a:moveTo>
                    <a:pt x="12319" y="0"/>
                  </a:moveTo>
                  <a:lnTo>
                    <a:pt x="101092" y="85725"/>
                  </a:lnTo>
                  <a:lnTo>
                    <a:pt x="88773" y="98425"/>
                  </a:lnTo>
                  <a:lnTo>
                    <a:pt x="0" y="12700"/>
                  </a:lnTo>
                  <a:close/>
                </a:path>
              </a:pathLst>
            </a:custGeom>
            <a:solidFill>
              <a:srgbClr val="2D69FF"/>
            </a:solidFill>
          </p:spPr>
          <p:txBody>
            <a:bodyPr/>
            <a:lstStyle/>
            <a:p>
              <a:endParaRPr lang="en-US"/>
            </a:p>
          </p:txBody>
        </p:sp>
        <p:sp>
          <p:nvSpPr>
            <p:cNvPr id="9" name="Freeform 9"/>
            <p:cNvSpPr/>
            <p:nvPr/>
          </p:nvSpPr>
          <p:spPr>
            <a:xfrm>
              <a:off x="161925" y="163195"/>
              <a:ext cx="90805" cy="89662"/>
            </a:xfrm>
            <a:custGeom>
              <a:avLst/>
              <a:gdLst/>
              <a:ahLst/>
              <a:cxnLst/>
              <a:rect l="l" t="t" r="r" b="b"/>
              <a:pathLst>
                <a:path w="90805" h="89662">
                  <a:moveTo>
                    <a:pt x="0" y="72009"/>
                  </a:moveTo>
                  <a:lnTo>
                    <a:pt x="70231" y="62611"/>
                  </a:lnTo>
                  <a:lnTo>
                    <a:pt x="71374" y="71374"/>
                  </a:lnTo>
                  <a:lnTo>
                    <a:pt x="62611" y="70104"/>
                  </a:lnTo>
                  <a:lnTo>
                    <a:pt x="73279" y="0"/>
                  </a:lnTo>
                  <a:lnTo>
                    <a:pt x="90805" y="2667"/>
                  </a:lnTo>
                  <a:lnTo>
                    <a:pt x="80137" y="72771"/>
                  </a:lnTo>
                  <a:lnTo>
                    <a:pt x="79121" y="79375"/>
                  </a:lnTo>
                  <a:lnTo>
                    <a:pt x="72517" y="80264"/>
                  </a:lnTo>
                  <a:lnTo>
                    <a:pt x="2286" y="89662"/>
                  </a:lnTo>
                  <a:close/>
                </a:path>
              </a:pathLst>
            </a:custGeom>
            <a:solidFill>
              <a:srgbClr val="2D69FF"/>
            </a:solidFill>
          </p:spPr>
          <p:txBody>
            <a:bodyPr/>
            <a:lstStyle/>
            <a:p>
              <a:endParaRPr lang="en-US"/>
            </a:p>
          </p:txBody>
        </p:sp>
      </p:grpSp>
      <p:grpSp>
        <p:nvGrpSpPr>
          <p:cNvPr id="10" name="Group 10"/>
          <p:cNvGrpSpPr>
            <a:grpSpLocks noChangeAspect="1"/>
          </p:cNvGrpSpPr>
          <p:nvPr/>
        </p:nvGrpSpPr>
        <p:grpSpPr>
          <a:xfrm>
            <a:off x="6473304" y="5487105"/>
            <a:ext cx="3701339" cy="12697"/>
            <a:chOff x="0" y="0"/>
            <a:chExt cx="3701339" cy="12700"/>
          </a:xfrm>
        </p:grpSpPr>
        <p:sp>
          <p:nvSpPr>
            <p:cNvPr id="11" name="Freeform 11"/>
            <p:cNvSpPr/>
            <p:nvPr/>
          </p:nvSpPr>
          <p:spPr>
            <a:xfrm>
              <a:off x="0" y="0"/>
              <a:ext cx="3701288" cy="12700"/>
            </a:xfrm>
            <a:custGeom>
              <a:avLst/>
              <a:gdLst/>
              <a:ahLst/>
              <a:cxnLst/>
              <a:rect l="l" t="t" r="r" b="b"/>
              <a:pathLst>
                <a:path w="3701288" h="12700">
                  <a:moveTo>
                    <a:pt x="0" y="0"/>
                  </a:moveTo>
                  <a:lnTo>
                    <a:pt x="3701288" y="0"/>
                  </a:lnTo>
                  <a:lnTo>
                    <a:pt x="3701288" y="12700"/>
                  </a:lnTo>
                  <a:lnTo>
                    <a:pt x="0" y="12700"/>
                  </a:lnTo>
                  <a:close/>
                </a:path>
              </a:pathLst>
            </a:custGeom>
            <a:solidFill>
              <a:srgbClr val="F8FEE6"/>
            </a:solidFill>
          </p:spPr>
          <p:txBody>
            <a:bodyPr/>
            <a:lstStyle/>
            <a:p>
              <a:endParaRPr lang="en-US"/>
            </a:p>
          </p:txBody>
        </p:sp>
      </p:grpSp>
      <p:grpSp>
        <p:nvGrpSpPr>
          <p:cNvPr id="12" name="Group 12"/>
          <p:cNvGrpSpPr>
            <a:grpSpLocks noChangeAspect="1"/>
          </p:cNvGrpSpPr>
          <p:nvPr/>
        </p:nvGrpSpPr>
        <p:grpSpPr>
          <a:xfrm>
            <a:off x="6362005" y="5635514"/>
            <a:ext cx="3787159" cy="762962"/>
            <a:chOff x="0" y="0"/>
            <a:chExt cx="3787153" cy="762965"/>
          </a:xfrm>
        </p:grpSpPr>
        <p:sp>
          <p:nvSpPr>
            <p:cNvPr id="13" name="Freeform 13"/>
            <p:cNvSpPr/>
            <p:nvPr/>
          </p:nvSpPr>
          <p:spPr>
            <a:xfrm>
              <a:off x="441452" y="274447"/>
              <a:ext cx="3282188" cy="8890"/>
            </a:xfrm>
            <a:custGeom>
              <a:avLst/>
              <a:gdLst/>
              <a:ahLst/>
              <a:cxnLst/>
              <a:rect l="l" t="t" r="r" b="b"/>
              <a:pathLst>
                <a:path w="3282188" h="8890">
                  <a:moveTo>
                    <a:pt x="0" y="0"/>
                  </a:moveTo>
                  <a:lnTo>
                    <a:pt x="3282188" y="0"/>
                  </a:lnTo>
                  <a:lnTo>
                    <a:pt x="3282188" y="8890"/>
                  </a:lnTo>
                  <a:lnTo>
                    <a:pt x="0" y="8890"/>
                  </a:lnTo>
                  <a:close/>
                </a:path>
              </a:pathLst>
            </a:custGeom>
            <a:solidFill>
              <a:srgbClr val="FFFFFF"/>
            </a:solidFill>
          </p:spPr>
          <p:txBody>
            <a:bodyPr/>
            <a:lstStyle/>
            <a:p>
              <a:endParaRPr lang="en-US"/>
            </a:p>
          </p:txBody>
        </p:sp>
        <p:sp>
          <p:nvSpPr>
            <p:cNvPr id="14" name="Freeform 14"/>
            <p:cNvSpPr/>
            <p:nvPr/>
          </p:nvSpPr>
          <p:spPr>
            <a:xfrm>
              <a:off x="441452" y="655447"/>
              <a:ext cx="2791714" cy="8890"/>
            </a:xfrm>
            <a:custGeom>
              <a:avLst/>
              <a:gdLst/>
              <a:ahLst/>
              <a:cxnLst/>
              <a:rect l="l" t="t" r="r" b="b"/>
              <a:pathLst>
                <a:path w="2791714" h="8890">
                  <a:moveTo>
                    <a:pt x="0" y="0"/>
                  </a:moveTo>
                  <a:lnTo>
                    <a:pt x="2791714" y="0"/>
                  </a:lnTo>
                  <a:lnTo>
                    <a:pt x="2791714" y="8890"/>
                  </a:lnTo>
                  <a:lnTo>
                    <a:pt x="0" y="8890"/>
                  </a:lnTo>
                  <a:close/>
                </a:path>
              </a:pathLst>
            </a:custGeom>
            <a:solidFill>
              <a:srgbClr val="FFFFFF"/>
            </a:solidFill>
          </p:spPr>
          <p:txBody>
            <a:bodyPr/>
            <a:lstStyle/>
            <a:p>
              <a:endParaRPr lang="en-US"/>
            </a:p>
          </p:txBody>
        </p:sp>
        <p:sp>
          <p:nvSpPr>
            <p:cNvPr id="15" name="Freeform 15"/>
            <p:cNvSpPr/>
            <p:nvPr/>
          </p:nvSpPr>
          <p:spPr>
            <a:xfrm>
              <a:off x="63500" y="443357"/>
              <a:ext cx="256032" cy="256159"/>
            </a:xfrm>
            <a:custGeom>
              <a:avLst/>
              <a:gdLst/>
              <a:ahLst/>
              <a:cxnLst/>
              <a:rect l="l" t="t" r="r" b="b"/>
              <a:pathLst>
                <a:path w="256032" h="256159">
                  <a:moveTo>
                    <a:pt x="128016" y="256159"/>
                  </a:moveTo>
                  <a:cubicBezTo>
                    <a:pt x="198755" y="256159"/>
                    <a:pt x="256032" y="198882"/>
                    <a:pt x="256032" y="128143"/>
                  </a:cubicBezTo>
                  <a:cubicBezTo>
                    <a:pt x="256032" y="57404"/>
                    <a:pt x="198755" y="0"/>
                    <a:pt x="128016" y="0"/>
                  </a:cubicBezTo>
                  <a:cubicBezTo>
                    <a:pt x="57277" y="0"/>
                    <a:pt x="0" y="57404"/>
                    <a:pt x="0" y="128016"/>
                  </a:cubicBezTo>
                  <a:cubicBezTo>
                    <a:pt x="0" y="198628"/>
                    <a:pt x="57277" y="256159"/>
                    <a:pt x="128016" y="256159"/>
                  </a:cubicBezTo>
                </a:path>
              </a:pathLst>
            </a:custGeom>
            <a:solidFill>
              <a:srgbClr val="DFFC8E"/>
            </a:solidFill>
          </p:spPr>
          <p:txBody>
            <a:bodyPr/>
            <a:lstStyle/>
            <a:p>
              <a:endParaRPr lang="en-US"/>
            </a:p>
          </p:txBody>
        </p:sp>
        <p:sp>
          <p:nvSpPr>
            <p:cNvPr id="16" name="Freeform 16"/>
            <p:cNvSpPr/>
            <p:nvPr/>
          </p:nvSpPr>
          <p:spPr>
            <a:xfrm>
              <a:off x="63500" y="63500"/>
              <a:ext cx="256032" cy="256032"/>
            </a:xfrm>
            <a:custGeom>
              <a:avLst/>
              <a:gdLst/>
              <a:ahLst/>
              <a:cxnLst/>
              <a:rect l="l" t="t" r="r" b="b"/>
              <a:pathLst>
                <a:path w="256032" h="256032">
                  <a:moveTo>
                    <a:pt x="128016" y="256032"/>
                  </a:moveTo>
                  <a:cubicBezTo>
                    <a:pt x="198755" y="256032"/>
                    <a:pt x="256032" y="198755"/>
                    <a:pt x="256032" y="128016"/>
                  </a:cubicBezTo>
                  <a:cubicBezTo>
                    <a:pt x="256032" y="57277"/>
                    <a:pt x="198755" y="0"/>
                    <a:pt x="128016" y="0"/>
                  </a:cubicBezTo>
                  <a:cubicBezTo>
                    <a:pt x="57277" y="0"/>
                    <a:pt x="0" y="57277"/>
                    <a:pt x="0" y="128016"/>
                  </a:cubicBezTo>
                  <a:cubicBezTo>
                    <a:pt x="0" y="198755"/>
                    <a:pt x="57277" y="256032"/>
                    <a:pt x="128016" y="256032"/>
                  </a:cubicBezTo>
                </a:path>
              </a:pathLst>
            </a:custGeom>
            <a:solidFill>
              <a:srgbClr val="DFFC8E"/>
            </a:solidFill>
          </p:spPr>
          <p:txBody>
            <a:bodyPr/>
            <a:lstStyle/>
            <a:p>
              <a:endParaRPr lang="en-US"/>
            </a:p>
          </p:txBody>
        </p:sp>
        <p:sp>
          <p:nvSpPr>
            <p:cNvPr id="17" name="Freeform 17"/>
            <p:cNvSpPr/>
            <p:nvPr/>
          </p:nvSpPr>
          <p:spPr>
            <a:xfrm>
              <a:off x="130302" y="137287"/>
              <a:ext cx="101092" cy="98425"/>
            </a:xfrm>
            <a:custGeom>
              <a:avLst/>
              <a:gdLst/>
              <a:ahLst/>
              <a:cxnLst/>
              <a:rect l="l" t="t" r="r" b="b"/>
              <a:pathLst>
                <a:path w="101092" h="98425">
                  <a:moveTo>
                    <a:pt x="12319" y="0"/>
                  </a:moveTo>
                  <a:lnTo>
                    <a:pt x="101092" y="85725"/>
                  </a:lnTo>
                  <a:lnTo>
                    <a:pt x="88773" y="98425"/>
                  </a:lnTo>
                  <a:lnTo>
                    <a:pt x="0" y="12700"/>
                  </a:lnTo>
                  <a:close/>
                </a:path>
              </a:pathLst>
            </a:custGeom>
            <a:solidFill>
              <a:srgbClr val="2D69FF"/>
            </a:solidFill>
          </p:spPr>
          <p:txBody>
            <a:bodyPr/>
            <a:lstStyle/>
            <a:p>
              <a:endParaRPr lang="en-US"/>
            </a:p>
          </p:txBody>
        </p:sp>
        <p:sp>
          <p:nvSpPr>
            <p:cNvPr id="18" name="Freeform 18"/>
            <p:cNvSpPr/>
            <p:nvPr/>
          </p:nvSpPr>
          <p:spPr>
            <a:xfrm>
              <a:off x="161925" y="167513"/>
              <a:ext cx="90805" cy="89662"/>
            </a:xfrm>
            <a:custGeom>
              <a:avLst/>
              <a:gdLst/>
              <a:ahLst/>
              <a:cxnLst/>
              <a:rect l="l" t="t" r="r" b="b"/>
              <a:pathLst>
                <a:path w="90805" h="89662">
                  <a:moveTo>
                    <a:pt x="0" y="72009"/>
                  </a:moveTo>
                  <a:lnTo>
                    <a:pt x="70231" y="62611"/>
                  </a:lnTo>
                  <a:lnTo>
                    <a:pt x="71374" y="71374"/>
                  </a:lnTo>
                  <a:lnTo>
                    <a:pt x="62611" y="70104"/>
                  </a:lnTo>
                  <a:lnTo>
                    <a:pt x="73279" y="0"/>
                  </a:lnTo>
                  <a:lnTo>
                    <a:pt x="90805" y="2667"/>
                  </a:lnTo>
                  <a:lnTo>
                    <a:pt x="80137" y="72771"/>
                  </a:lnTo>
                  <a:lnTo>
                    <a:pt x="79121" y="79375"/>
                  </a:lnTo>
                  <a:lnTo>
                    <a:pt x="72517" y="80264"/>
                  </a:lnTo>
                  <a:lnTo>
                    <a:pt x="2286" y="89662"/>
                  </a:lnTo>
                  <a:close/>
                </a:path>
              </a:pathLst>
            </a:custGeom>
            <a:solidFill>
              <a:srgbClr val="2D69FF"/>
            </a:solidFill>
          </p:spPr>
          <p:txBody>
            <a:bodyPr/>
            <a:lstStyle/>
            <a:p>
              <a:endParaRPr lang="en-US"/>
            </a:p>
          </p:txBody>
        </p:sp>
        <p:sp>
          <p:nvSpPr>
            <p:cNvPr id="19" name="Freeform 19"/>
            <p:cNvSpPr/>
            <p:nvPr/>
          </p:nvSpPr>
          <p:spPr>
            <a:xfrm>
              <a:off x="130302" y="513715"/>
              <a:ext cx="101092" cy="98425"/>
            </a:xfrm>
            <a:custGeom>
              <a:avLst/>
              <a:gdLst/>
              <a:ahLst/>
              <a:cxnLst/>
              <a:rect l="l" t="t" r="r" b="b"/>
              <a:pathLst>
                <a:path w="101092" h="98425">
                  <a:moveTo>
                    <a:pt x="12319" y="0"/>
                  </a:moveTo>
                  <a:lnTo>
                    <a:pt x="101092" y="85725"/>
                  </a:lnTo>
                  <a:lnTo>
                    <a:pt x="88773" y="98425"/>
                  </a:lnTo>
                  <a:lnTo>
                    <a:pt x="0" y="12700"/>
                  </a:lnTo>
                  <a:close/>
                </a:path>
              </a:pathLst>
            </a:custGeom>
            <a:solidFill>
              <a:srgbClr val="2D69FF"/>
            </a:solidFill>
          </p:spPr>
          <p:txBody>
            <a:bodyPr/>
            <a:lstStyle/>
            <a:p>
              <a:endParaRPr lang="en-US"/>
            </a:p>
          </p:txBody>
        </p:sp>
        <p:sp>
          <p:nvSpPr>
            <p:cNvPr id="20" name="Freeform 20"/>
            <p:cNvSpPr/>
            <p:nvPr/>
          </p:nvSpPr>
          <p:spPr>
            <a:xfrm>
              <a:off x="161925" y="543814"/>
              <a:ext cx="90805" cy="89662"/>
            </a:xfrm>
            <a:custGeom>
              <a:avLst/>
              <a:gdLst/>
              <a:ahLst/>
              <a:cxnLst/>
              <a:rect l="l" t="t" r="r" b="b"/>
              <a:pathLst>
                <a:path w="90805" h="89662">
                  <a:moveTo>
                    <a:pt x="0" y="72009"/>
                  </a:moveTo>
                  <a:lnTo>
                    <a:pt x="70231" y="62611"/>
                  </a:lnTo>
                  <a:lnTo>
                    <a:pt x="71374" y="71374"/>
                  </a:lnTo>
                  <a:lnTo>
                    <a:pt x="62611" y="70104"/>
                  </a:lnTo>
                  <a:lnTo>
                    <a:pt x="73279" y="0"/>
                  </a:lnTo>
                  <a:lnTo>
                    <a:pt x="90805" y="2667"/>
                  </a:lnTo>
                  <a:lnTo>
                    <a:pt x="80137" y="72771"/>
                  </a:lnTo>
                  <a:lnTo>
                    <a:pt x="79121" y="79375"/>
                  </a:lnTo>
                  <a:lnTo>
                    <a:pt x="72517" y="80264"/>
                  </a:lnTo>
                  <a:lnTo>
                    <a:pt x="2286" y="89662"/>
                  </a:lnTo>
                  <a:close/>
                </a:path>
              </a:pathLst>
            </a:custGeom>
            <a:solidFill>
              <a:srgbClr val="2D69FF"/>
            </a:solidFill>
          </p:spPr>
          <p:txBody>
            <a:bodyPr/>
            <a:lstStyle/>
            <a:p>
              <a:endParaRPr lang="en-US"/>
            </a:p>
          </p:txBody>
        </p:sp>
      </p:grpSp>
      <p:grpSp>
        <p:nvGrpSpPr>
          <p:cNvPr id="21" name="Group 21"/>
          <p:cNvGrpSpPr>
            <a:grpSpLocks noChangeAspect="1"/>
          </p:cNvGrpSpPr>
          <p:nvPr/>
        </p:nvGrpSpPr>
        <p:grpSpPr>
          <a:xfrm>
            <a:off x="8426044" y="499200"/>
            <a:ext cx="2135038" cy="1522790"/>
            <a:chOff x="0" y="0"/>
            <a:chExt cx="2135035" cy="1522794"/>
          </a:xfrm>
        </p:grpSpPr>
        <p:sp>
          <p:nvSpPr>
            <p:cNvPr id="22" name="Freeform 22"/>
            <p:cNvSpPr/>
            <p:nvPr/>
          </p:nvSpPr>
          <p:spPr>
            <a:xfrm>
              <a:off x="160147" y="347853"/>
              <a:ext cx="1911477" cy="238760"/>
            </a:xfrm>
            <a:custGeom>
              <a:avLst/>
              <a:gdLst/>
              <a:ahLst/>
              <a:cxnLst/>
              <a:rect l="l" t="t" r="r" b="b"/>
              <a:pathLst>
                <a:path w="1911477" h="238760">
                  <a:moveTo>
                    <a:pt x="119380" y="9525"/>
                  </a:moveTo>
                  <a:cubicBezTo>
                    <a:pt x="58801" y="9525"/>
                    <a:pt x="9525" y="58674"/>
                    <a:pt x="9525" y="119380"/>
                  </a:cubicBezTo>
                  <a:lnTo>
                    <a:pt x="4699" y="119380"/>
                  </a:lnTo>
                  <a:lnTo>
                    <a:pt x="9525" y="119380"/>
                  </a:lnTo>
                  <a:cubicBezTo>
                    <a:pt x="9525" y="179959"/>
                    <a:pt x="58674" y="229235"/>
                    <a:pt x="119380" y="229235"/>
                  </a:cubicBezTo>
                  <a:lnTo>
                    <a:pt x="119380" y="234061"/>
                  </a:lnTo>
                  <a:lnTo>
                    <a:pt x="119380" y="229235"/>
                  </a:lnTo>
                  <a:lnTo>
                    <a:pt x="1792097" y="229235"/>
                  </a:lnTo>
                  <a:lnTo>
                    <a:pt x="1792097" y="234061"/>
                  </a:lnTo>
                  <a:lnTo>
                    <a:pt x="1792097" y="229235"/>
                  </a:lnTo>
                  <a:cubicBezTo>
                    <a:pt x="1852676" y="229235"/>
                    <a:pt x="1901952" y="180086"/>
                    <a:pt x="1901952" y="119380"/>
                  </a:cubicBezTo>
                  <a:lnTo>
                    <a:pt x="1906778" y="119380"/>
                  </a:lnTo>
                  <a:lnTo>
                    <a:pt x="1901952" y="119380"/>
                  </a:lnTo>
                  <a:cubicBezTo>
                    <a:pt x="1901952" y="58801"/>
                    <a:pt x="1852803" y="9525"/>
                    <a:pt x="1792097" y="9525"/>
                  </a:cubicBezTo>
                  <a:lnTo>
                    <a:pt x="1792097" y="4699"/>
                  </a:lnTo>
                  <a:lnTo>
                    <a:pt x="1792097" y="9525"/>
                  </a:lnTo>
                  <a:lnTo>
                    <a:pt x="119380" y="9525"/>
                  </a:lnTo>
                  <a:lnTo>
                    <a:pt x="119380" y="4699"/>
                  </a:lnTo>
                  <a:lnTo>
                    <a:pt x="119380" y="9525"/>
                  </a:lnTo>
                  <a:moveTo>
                    <a:pt x="119380" y="0"/>
                  </a:moveTo>
                  <a:lnTo>
                    <a:pt x="1792097" y="0"/>
                  </a:lnTo>
                  <a:cubicBezTo>
                    <a:pt x="1858010" y="0"/>
                    <a:pt x="1911477" y="53467"/>
                    <a:pt x="1911477" y="119380"/>
                  </a:cubicBezTo>
                  <a:cubicBezTo>
                    <a:pt x="1911477" y="185293"/>
                    <a:pt x="1858010" y="238760"/>
                    <a:pt x="1792097" y="238760"/>
                  </a:cubicBezTo>
                  <a:lnTo>
                    <a:pt x="119380" y="238760"/>
                  </a:lnTo>
                  <a:cubicBezTo>
                    <a:pt x="53467" y="238760"/>
                    <a:pt x="0" y="185293"/>
                    <a:pt x="0" y="119380"/>
                  </a:cubicBezTo>
                  <a:cubicBezTo>
                    <a:pt x="0" y="53467"/>
                    <a:pt x="53467" y="0"/>
                    <a:pt x="119380" y="0"/>
                  </a:cubicBezTo>
                  <a:close/>
                </a:path>
              </a:pathLst>
            </a:custGeom>
            <a:solidFill>
              <a:srgbClr val="FFFFFF"/>
            </a:solidFill>
          </p:spPr>
          <p:txBody>
            <a:bodyPr/>
            <a:lstStyle/>
            <a:p>
              <a:endParaRPr lang="en-US"/>
            </a:p>
          </p:txBody>
        </p:sp>
        <p:sp>
          <p:nvSpPr>
            <p:cNvPr id="23" name="Freeform 23"/>
            <p:cNvSpPr/>
            <p:nvPr/>
          </p:nvSpPr>
          <p:spPr>
            <a:xfrm>
              <a:off x="1161034" y="63500"/>
              <a:ext cx="910590" cy="205613"/>
            </a:xfrm>
            <a:custGeom>
              <a:avLst/>
              <a:gdLst/>
              <a:ahLst/>
              <a:cxnLst/>
              <a:rect l="l" t="t" r="r" b="b"/>
              <a:pathLst>
                <a:path w="910590" h="205613">
                  <a:moveTo>
                    <a:pt x="102743" y="9525"/>
                  </a:moveTo>
                  <a:cubicBezTo>
                    <a:pt x="51308" y="9525"/>
                    <a:pt x="9525" y="51308"/>
                    <a:pt x="9525" y="102743"/>
                  </a:cubicBezTo>
                  <a:lnTo>
                    <a:pt x="4699" y="102743"/>
                  </a:lnTo>
                  <a:lnTo>
                    <a:pt x="9525" y="102743"/>
                  </a:lnTo>
                  <a:cubicBezTo>
                    <a:pt x="9525" y="154178"/>
                    <a:pt x="51308" y="195961"/>
                    <a:pt x="102743" y="195961"/>
                  </a:cubicBezTo>
                  <a:lnTo>
                    <a:pt x="102743" y="200787"/>
                  </a:lnTo>
                  <a:lnTo>
                    <a:pt x="102743" y="195961"/>
                  </a:lnTo>
                  <a:lnTo>
                    <a:pt x="807847" y="195961"/>
                  </a:lnTo>
                  <a:lnTo>
                    <a:pt x="807847" y="200787"/>
                  </a:lnTo>
                  <a:lnTo>
                    <a:pt x="807847" y="195961"/>
                  </a:lnTo>
                  <a:cubicBezTo>
                    <a:pt x="859282" y="195961"/>
                    <a:pt x="901065" y="154178"/>
                    <a:pt x="901065" y="102743"/>
                  </a:cubicBezTo>
                  <a:lnTo>
                    <a:pt x="905891" y="102743"/>
                  </a:lnTo>
                  <a:lnTo>
                    <a:pt x="901065" y="102743"/>
                  </a:lnTo>
                  <a:cubicBezTo>
                    <a:pt x="901065" y="51308"/>
                    <a:pt x="859282" y="9525"/>
                    <a:pt x="807847" y="9525"/>
                  </a:cubicBezTo>
                  <a:lnTo>
                    <a:pt x="807847" y="4826"/>
                  </a:lnTo>
                  <a:lnTo>
                    <a:pt x="807847" y="9652"/>
                  </a:lnTo>
                  <a:lnTo>
                    <a:pt x="102743" y="9652"/>
                  </a:lnTo>
                  <a:lnTo>
                    <a:pt x="102743" y="4826"/>
                  </a:lnTo>
                  <a:lnTo>
                    <a:pt x="102743" y="9652"/>
                  </a:lnTo>
                  <a:moveTo>
                    <a:pt x="102743" y="127"/>
                  </a:moveTo>
                  <a:lnTo>
                    <a:pt x="807847" y="127"/>
                  </a:lnTo>
                  <a:cubicBezTo>
                    <a:pt x="864616" y="127"/>
                    <a:pt x="910590" y="46101"/>
                    <a:pt x="910590" y="102870"/>
                  </a:cubicBezTo>
                  <a:cubicBezTo>
                    <a:pt x="910590" y="159639"/>
                    <a:pt x="864616" y="205613"/>
                    <a:pt x="807847" y="205613"/>
                  </a:cubicBezTo>
                  <a:lnTo>
                    <a:pt x="102743" y="205613"/>
                  </a:lnTo>
                  <a:cubicBezTo>
                    <a:pt x="45974" y="205613"/>
                    <a:pt x="0" y="159639"/>
                    <a:pt x="0" y="102870"/>
                  </a:cubicBezTo>
                  <a:cubicBezTo>
                    <a:pt x="0" y="46101"/>
                    <a:pt x="45974" y="0"/>
                    <a:pt x="102743" y="0"/>
                  </a:cubicBezTo>
                  <a:close/>
                </a:path>
              </a:pathLst>
            </a:custGeom>
            <a:solidFill>
              <a:srgbClr val="FFFFFF"/>
            </a:solidFill>
          </p:spPr>
          <p:txBody>
            <a:bodyPr/>
            <a:lstStyle/>
            <a:p>
              <a:endParaRPr lang="en-US"/>
            </a:p>
          </p:txBody>
        </p:sp>
        <p:sp>
          <p:nvSpPr>
            <p:cNvPr id="24" name="Freeform 24"/>
            <p:cNvSpPr/>
            <p:nvPr/>
          </p:nvSpPr>
          <p:spPr>
            <a:xfrm>
              <a:off x="342900" y="972820"/>
              <a:ext cx="1728597" cy="205486"/>
            </a:xfrm>
            <a:custGeom>
              <a:avLst/>
              <a:gdLst/>
              <a:ahLst/>
              <a:cxnLst/>
              <a:rect l="l" t="t" r="r" b="b"/>
              <a:pathLst>
                <a:path w="1728597" h="205486">
                  <a:moveTo>
                    <a:pt x="102743" y="9525"/>
                  </a:moveTo>
                  <a:cubicBezTo>
                    <a:pt x="51308" y="9525"/>
                    <a:pt x="9525" y="51308"/>
                    <a:pt x="9525" y="102743"/>
                  </a:cubicBezTo>
                  <a:lnTo>
                    <a:pt x="4699" y="102743"/>
                  </a:lnTo>
                  <a:lnTo>
                    <a:pt x="9525" y="102743"/>
                  </a:lnTo>
                  <a:cubicBezTo>
                    <a:pt x="9525" y="154178"/>
                    <a:pt x="51308" y="195961"/>
                    <a:pt x="102743" y="195961"/>
                  </a:cubicBezTo>
                  <a:lnTo>
                    <a:pt x="102743" y="200787"/>
                  </a:lnTo>
                  <a:lnTo>
                    <a:pt x="102743" y="195961"/>
                  </a:lnTo>
                  <a:lnTo>
                    <a:pt x="1625854" y="195961"/>
                  </a:lnTo>
                  <a:lnTo>
                    <a:pt x="1625854" y="200787"/>
                  </a:lnTo>
                  <a:lnTo>
                    <a:pt x="1625854" y="195961"/>
                  </a:lnTo>
                  <a:cubicBezTo>
                    <a:pt x="1677289" y="195961"/>
                    <a:pt x="1719072" y="154178"/>
                    <a:pt x="1719072" y="102743"/>
                  </a:cubicBezTo>
                  <a:lnTo>
                    <a:pt x="1723898" y="102743"/>
                  </a:lnTo>
                  <a:lnTo>
                    <a:pt x="1719072" y="102743"/>
                  </a:lnTo>
                  <a:cubicBezTo>
                    <a:pt x="1719072" y="51308"/>
                    <a:pt x="1677289" y="9525"/>
                    <a:pt x="1625854" y="9525"/>
                  </a:cubicBezTo>
                  <a:lnTo>
                    <a:pt x="1625854" y="4699"/>
                  </a:lnTo>
                  <a:lnTo>
                    <a:pt x="1625854" y="9525"/>
                  </a:lnTo>
                  <a:lnTo>
                    <a:pt x="102743" y="9525"/>
                  </a:lnTo>
                  <a:lnTo>
                    <a:pt x="102743" y="4699"/>
                  </a:lnTo>
                  <a:lnTo>
                    <a:pt x="102743" y="9525"/>
                  </a:lnTo>
                  <a:moveTo>
                    <a:pt x="102743" y="0"/>
                  </a:moveTo>
                  <a:lnTo>
                    <a:pt x="1625854" y="0"/>
                  </a:lnTo>
                  <a:cubicBezTo>
                    <a:pt x="1682623" y="0"/>
                    <a:pt x="1728597" y="45974"/>
                    <a:pt x="1728597" y="102743"/>
                  </a:cubicBezTo>
                  <a:cubicBezTo>
                    <a:pt x="1728597" y="159512"/>
                    <a:pt x="1682623" y="205486"/>
                    <a:pt x="1625854" y="205486"/>
                  </a:cubicBezTo>
                  <a:lnTo>
                    <a:pt x="102743" y="205486"/>
                  </a:lnTo>
                  <a:cubicBezTo>
                    <a:pt x="45974" y="205486"/>
                    <a:pt x="0" y="159512"/>
                    <a:pt x="0" y="102743"/>
                  </a:cubicBezTo>
                  <a:cubicBezTo>
                    <a:pt x="0" y="45974"/>
                    <a:pt x="45974" y="0"/>
                    <a:pt x="102743" y="0"/>
                  </a:cubicBezTo>
                  <a:close/>
                </a:path>
              </a:pathLst>
            </a:custGeom>
            <a:solidFill>
              <a:srgbClr val="FFFFFF"/>
            </a:solidFill>
          </p:spPr>
          <p:txBody>
            <a:bodyPr/>
            <a:lstStyle/>
            <a:p>
              <a:endParaRPr lang="en-US"/>
            </a:p>
          </p:txBody>
        </p:sp>
        <p:sp>
          <p:nvSpPr>
            <p:cNvPr id="25" name="Freeform 25"/>
            <p:cNvSpPr/>
            <p:nvPr/>
          </p:nvSpPr>
          <p:spPr>
            <a:xfrm>
              <a:off x="1205484" y="1253871"/>
              <a:ext cx="866140" cy="205486"/>
            </a:xfrm>
            <a:custGeom>
              <a:avLst/>
              <a:gdLst/>
              <a:ahLst/>
              <a:cxnLst/>
              <a:rect l="l" t="t" r="r" b="b"/>
              <a:pathLst>
                <a:path w="866140" h="205486">
                  <a:moveTo>
                    <a:pt x="102743" y="9525"/>
                  </a:moveTo>
                  <a:cubicBezTo>
                    <a:pt x="51308" y="9525"/>
                    <a:pt x="9525" y="51308"/>
                    <a:pt x="9525" y="102743"/>
                  </a:cubicBezTo>
                  <a:lnTo>
                    <a:pt x="4699" y="102743"/>
                  </a:lnTo>
                  <a:lnTo>
                    <a:pt x="9525" y="102743"/>
                  </a:lnTo>
                  <a:cubicBezTo>
                    <a:pt x="9525" y="154178"/>
                    <a:pt x="51308" y="195961"/>
                    <a:pt x="102743" y="195961"/>
                  </a:cubicBezTo>
                  <a:lnTo>
                    <a:pt x="102743" y="200787"/>
                  </a:lnTo>
                  <a:lnTo>
                    <a:pt x="102743" y="195961"/>
                  </a:lnTo>
                  <a:lnTo>
                    <a:pt x="763397" y="195961"/>
                  </a:lnTo>
                  <a:lnTo>
                    <a:pt x="763397" y="200787"/>
                  </a:lnTo>
                  <a:lnTo>
                    <a:pt x="763397" y="195961"/>
                  </a:lnTo>
                  <a:cubicBezTo>
                    <a:pt x="814832" y="195961"/>
                    <a:pt x="856615" y="154178"/>
                    <a:pt x="856615" y="102743"/>
                  </a:cubicBezTo>
                  <a:lnTo>
                    <a:pt x="861441" y="102743"/>
                  </a:lnTo>
                  <a:lnTo>
                    <a:pt x="856615" y="102743"/>
                  </a:lnTo>
                  <a:cubicBezTo>
                    <a:pt x="856615" y="51308"/>
                    <a:pt x="814832" y="9525"/>
                    <a:pt x="763397" y="9525"/>
                  </a:cubicBezTo>
                  <a:lnTo>
                    <a:pt x="763397" y="4699"/>
                  </a:lnTo>
                  <a:lnTo>
                    <a:pt x="763397" y="9525"/>
                  </a:lnTo>
                  <a:lnTo>
                    <a:pt x="102743" y="9525"/>
                  </a:lnTo>
                  <a:lnTo>
                    <a:pt x="102743" y="4699"/>
                  </a:lnTo>
                  <a:lnTo>
                    <a:pt x="102743" y="9525"/>
                  </a:lnTo>
                  <a:moveTo>
                    <a:pt x="102743" y="0"/>
                  </a:moveTo>
                  <a:lnTo>
                    <a:pt x="763397" y="0"/>
                  </a:lnTo>
                  <a:cubicBezTo>
                    <a:pt x="820166" y="0"/>
                    <a:pt x="866140" y="45974"/>
                    <a:pt x="866140" y="102743"/>
                  </a:cubicBezTo>
                  <a:cubicBezTo>
                    <a:pt x="866140" y="159512"/>
                    <a:pt x="820166" y="205486"/>
                    <a:pt x="763397" y="205486"/>
                  </a:cubicBezTo>
                  <a:lnTo>
                    <a:pt x="102743" y="205486"/>
                  </a:lnTo>
                  <a:cubicBezTo>
                    <a:pt x="45974" y="205486"/>
                    <a:pt x="0" y="159512"/>
                    <a:pt x="0" y="102743"/>
                  </a:cubicBezTo>
                  <a:cubicBezTo>
                    <a:pt x="0" y="45974"/>
                    <a:pt x="45974" y="0"/>
                    <a:pt x="102743" y="0"/>
                  </a:cubicBezTo>
                  <a:close/>
                </a:path>
              </a:pathLst>
            </a:custGeom>
            <a:solidFill>
              <a:srgbClr val="FFFFFF"/>
            </a:solidFill>
          </p:spPr>
          <p:txBody>
            <a:bodyPr/>
            <a:lstStyle/>
            <a:p>
              <a:endParaRPr lang="en-US"/>
            </a:p>
          </p:txBody>
        </p:sp>
        <p:sp>
          <p:nvSpPr>
            <p:cNvPr id="26" name="Freeform 26"/>
            <p:cNvSpPr/>
            <p:nvPr/>
          </p:nvSpPr>
          <p:spPr>
            <a:xfrm>
              <a:off x="68326" y="683895"/>
              <a:ext cx="1998345" cy="195834"/>
            </a:xfrm>
            <a:custGeom>
              <a:avLst/>
              <a:gdLst/>
              <a:ahLst/>
              <a:cxnLst/>
              <a:rect l="l" t="t" r="r" b="b"/>
              <a:pathLst>
                <a:path w="1998345" h="195834">
                  <a:moveTo>
                    <a:pt x="97917" y="0"/>
                  </a:moveTo>
                  <a:cubicBezTo>
                    <a:pt x="43815" y="0"/>
                    <a:pt x="0" y="43815"/>
                    <a:pt x="0" y="97917"/>
                  </a:cubicBezTo>
                  <a:cubicBezTo>
                    <a:pt x="0" y="152019"/>
                    <a:pt x="43815" y="195834"/>
                    <a:pt x="97917" y="195834"/>
                  </a:cubicBezTo>
                  <a:lnTo>
                    <a:pt x="1900428" y="195834"/>
                  </a:lnTo>
                  <a:cubicBezTo>
                    <a:pt x="1954530" y="195834"/>
                    <a:pt x="1998345" y="152019"/>
                    <a:pt x="1998345" y="97917"/>
                  </a:cubicBezTo>
                  <a:cubicBezTo>
                    <a:pt x="1998345" y="43815"/>
                    <a:pt x="1954530" y="0"/>
                    <a:pt x="1900428" y="0"/>
                  </a:cubicBezTo>
                  <a:close/>
                </a:path>
              </a:pathLst>
            </a:custGeom>
            <a:solidFill>
              <a:srgbClr val="BCE4FE"/>
            </a:solidFill>
          </p:spPr>
          <p:txBody>
            <a:bodyPr/>
            <a:lstStyle/>
            <a:p>
              <a:endParaRPr lang="en-US"/>
            </a:p>
          </p:txBody>
        </p:sp>
        <p:sp>
          <p:nvSpPr>
            <p:cNvPr id="27" name="Freeform 27"/>
            <p:cNvSpPr/>
            <p:nvPr/>
          </p:nvSpPr>
          <p:spPr>
            <a:xfrm>
              <a:off x="63500" y="679196"/>
              <a:ext cx="2007997" cy="205486"/>
            </a:xfrm>
            <a:custGeom>
              <a:avLst/>
              <a:gdLst/>
              <a:ahLst/>
              <a:cxnLst/>
              <a:rect l="l" t="t" r="r" b="b"/>
              <a:pathLst>
                <a:path w="2007997" h="205486">
                  <a:moveTo>
                    <a:pt x="102743" y="9525"/>
                  </a:moveTo>
                  <a:cubicBezTo>
                    <a:pt x="51308" y="9525"/>
                    <a:pt x="9525" y="51308"/>
                    <a:pt x="9525" y="102743"/>
                  </a:cubicBezTo>
                  <a:lnTo>
                    <a:pt x="4826" y="102743"/>
                  </a:lnTo>
                  <a:lnTo>
                    <a:pt x="9652" y="102743"/>
                  </a:lnTo>
                  <a:cubicBezTo>
                    <a:pt x="9652" y="154178"/>
                    <a:pt x="51435" y="195961"/>
                    <a:pt x="102870" y="195961"/>
                  </a:cubicBezTo>
                  <a:lnTo>
                    <a:pt x="102870" y="200787"/>
                  </a:lnTo>
                  <a:lnTo>
                    <a:pt x="102870" y="195961"/>
                  </a:lnTo>
                  <a:lnTo>
                    <a:pt x="1905254" y="195961"/>
                  </a:lnTo>
                  <a:lnTo>
                    <a:pt x="1905254" y="200787"/>
                  </a:lnTo>
                  <a:lnTo>
                    <a:pt x="1905254" y="195961"/>
                  </a:lnTo>
                  <a:cubicBezTo>
                    <a:pt x="1956689" y="195961"/>
                    <a:pt x="1998472" y="154178"/>
                    <a:pt x="1998472" y="102743"/>
                  </a:cubicBezTo>
                  <a:lnTo>
                    <a:pt x="2003298" y="102743"/>
                  </a:lnTo>
                  <a:lnTo>
                    <a:pt x="1998472" y="102743"/>
                  </a:lnTo>
                  <a:cubicBezTo>
                    <a:pt x="1998472" y="51308"/>
                    <a:pt x="1956689" y="9525"/>
                    <a:pt x="1905254" y="9525"/>
                  </a:cubicBezTo>
                  <a:lnTo>
                    <a:pt x="1905254" y="4699"/>
                  </a:lnTo>
                  <a:lnTo>
                    <a:pt x="1905254" y="9525"/>
                  </a:lnTo>
                  <a:lnTo>
                    <a:pt x="102743" y="9525"/>
                  </a:lnTo>
                  <a:lnTo>
                    <a:pt x="102743" y="4699"/>
                  </a:lnTo>
                  <a:lnTo>
                    <a:pt x="102743" y="9525"/>
                  </a:lnTo>
                  <a:moveTo>
                    <a:pt x="102743" y="0"/>
                  </a:moveTo>
                  <a:lnTo>
                    <a:pt x="1905254" y="0"/>
                  </a:lnTo>
                  <a:cubicBezTo>
                    <a:pt x="1962023" y="0"/>
                    <a:pt x="2007997" y="45974"/>
                    <a:pt x="2007997" y="102743"/>
                  </a:cubicBezTo>
                  <a:cubicBezTo>
                    <a:pt x="2007997" y="159512"/>
                    <a:pt x="1962023" y="205486"/>
                    <a:pt x="1905254" y="205486"/>
                  </a:cubicBezTo>
                  <a:lnTo>
                    <a:pt x="102743" y="205486"/>
                  </a:lnTo>
                  <a:cubicBezTo>
                    <a:pt x="45974" y="205359"/>
                    <a:pt x="0" y="159385"/>
                    <a:pt x="0" y="102743"/>
                  </a:cubicBezTo>
                  <a:cubicBezTo>
                    <a:pt x="0" y="46101"/>
                    <a:pt x="45974" y="0"/>
                    <a:pt x="102743" y="0"/>
                  </a:cubicBezTo>
                  <a:close/>
                </a:path>
              </a:pathLst>
            </a:custGeom>
            <a:solidFill>
              <a:srgbClr val="BCE4FE"/>
            </a:solidFill>
          </p:spPr>
          <p:txBody>
            <a:bodyPr/>
            <a:lstStyle/>
            <a:p>
              <a:endParaRPr lang="en-US"/>
            </a:p>
          </p:txBody>
        </p:sp>
      </p:grpSp>
      <p:sp>
        <p:nvSpPr>
          <p:cNvPr id="28" name="TextBox 28"/>
          <p:cNvSpPr txBox="1"/>
          <p:nvPr/>
        </p:nvSpPr>
        <p:spPr>
          <a:xfrm>
            <a:off x="1168603" y="2068525"/>
            <a:ext cx="91402" cy="534924"/>
          </a:xfrm>
          <a:prstGeom prst="rect">
            <a:avLst/>
          </a:prstGeom>
        </p:spPr>
        <p:txBody>
          <a:bodyPr lIns="0" tIns="0" rIns="0" bIns="0" rtlCol="0" anchor="t">
            <a:spAutoFit/>
          </a:bodyPr>
          <a:lstStyle/>
          <a:p>
            <a:pPr algn="l">
              <a:lnSpc>
                <a:spcPts val="4275"/>
              </a:lnSpc>
            </a:pPr>
            <a:r>
              <a:rPr lang="en-US" sz="2799" b="1" spc="-13">
                <a:solidFill>
                  <a:srgbClr val="FFFFFF"/>
                </a:solidFill>
                <a:latin typeface="Montserrat Bold"/>
                <a:ea typeface="Montserrat Bold"/>
                <a:cs typeface="Montserrat Bold"/>
                <a:sym typeface="Montserrat Bold"/>
              </a:rPr>
              <a:t> </a:t>
            </a:r>
          </a:p>
        </p:txBody>
      </p:sp>
      <p:sp>
        <p:nvSpPr>
          <p:cNvPr id="29" name="TextBox 29"/>
          <p:cNvSpPr txBox="1"/>
          <p:nvPr/>
        </p:nvSpPr>
        <p:spPr>
          <a:xfrm>
            <a:off x="431797" y="2560091"/>
            <a:ext cx="4669203" cy="2362038"/>
          </a:xfrm>
          <a:prstGeom prst="rect">
            <a:avLst/>
          </a:prstGeom>
        </p:spPr>
        <p:txBody>
          <a:bodyPr lIns="0" tIns="0" rIns="0" bIns="0" rtlCol="0" anchor="t">
            <a:spAutoFit/>
          </a:bodyPr>
          <a:lstStyle/>
          <a:p>
            <a:pPr algn="l">
              <a:lnSpc>
                <a:spcPts val="7634"/>
              </a:lnSpc>
            </a:pPr>
            <a:r>
              <a:rPr lang="en-US" sz="4999" spc="-24">
                <a:solidFill>
                  <a:srgbClr val="FFFFFF"/>
                </a:solidFill>
                <a:latin typeface="Montserrat"/>
                <a:ea typeface="Montserrat"/>
                <a:cs typeface="Montserrat"/>
                <a:sym typeface="Montserrat"/>
              </a:rPr>
              <a:t>The 5 steps to </a:t>
            </a:r>
          </a:p>
          <a:p>
            <a:pPr algn="l">
              <a:lnSpc>
                <a:spcPts val="3609"/>
              </a:lnSpc>
            </a:pPr>
            <a:r>
              <a:rPr lang="en-US" sz="4999" spc="-24">
                <a:solidFill>
                  <a:srgbClr val="FFFFFF"/>
                </a:solidFill>
                <a:latin typeface="Montserrat"/>
                <a:ea typeface="Montserrat"/>
                <a:cs typeface="Montserrat"/>
                <a:sym typeface="Montserrat"/>
              </a:rPr>
              <a:t>successful </a:t>
            </a:r>
          </a:p>
          <a:p>
            <a:pPr algn="l">
              <a:lnSpc>
                <a:spcPts val="7389"/>
              </a:lnSpc>
            </a:pPr>
            <a:r>
              <a:rPr lang="en-US" sz="4999" spc="-24">
                <a:solidFill>
                  <a:srgbClr val="FFFFFF"/>
                </a:solidFill>
                <a:latin typeface="Montserrat"/>
                <a:ea typeface="Montserrat"/>
                <a:cs typeface="Montserrat"/>
                <a:sym typeface="Montserrat"/>
              </a:rPr>
              <a:t>engagement</a:t>
            </a:r>
          </a:p>
        </p:txBody>
      </p:sp>
      <p:sp>
        <p:nvSpPr>
          <p:cNvPr id="30" name="TextBox 30"/>
          <p:cNvSpPr txBox="1"/>
          <p:nvPr/>
        </p:nvSpPr>
        <p:spPr>
          <a:xfrm>
            <a:off x="431796" y="2097100"/>
            <a:ext cx="1866903" cy="463781"/>
          </a:xfrm>
          <a:prstGeom prst="rect">
            <a:avLst/>
          </a:prstGeom>
        </p:spPr>
        <p:txBody>
          <a:bodyPr wrap="square" lIns="0" tIns="0" rIns="0" bIns="0" rtlCol="0" anchor="t">
            <a:spAutoFit/>
          </a:bodyPr>
          <a:lstStyle/>
          <a:p>
            <a:pPr algn="l">
              <a:lnSpc>
                <a:spcPts val="3919"/>
              </a:lnSpc>
            </a:pPr>
            <a:r>
              <a:rPr lang="en-US" sz="2799" b="1" spc="-13" dirty="0">
                <a:solidFill>
                  <a:srgbClr val="FFFFFF"/>
                </a:solidFill>
                <a:latin typeface="Montserrat Bold"/>
                <a:ea typeface="Montserrat Bold"/>
                <a:cs typeface="Montserrat Bold"/>
                <a:sym typeface="Montserrat Bold"/>
              </a:rPr>
              <a:t>Part 2</a:t>
            </a:r>
          </a:p>
        </p:txBody>
      </p:sp>
      <p:sp>
        <p:nvSpPr>
          <p:cNvPr id="31" name="TextBox 31"/>
          <p:cNvSpPr txBox="1"/>
          <p:nvPr/>
        </p:nvSpPr>
        <p:spPr>
          <a:xfrm>
            <a:off x="6498707" y="3622405"/>
            <a:ext cx="120967" cy="1515237"/>
          </a:xfrm>
          <a:prstGeom prst="rect">
            <a:avLst/>
          </a:prstGeom>
        </p:spPr>
        <p:txBody>
          <a:bodyPr lIns="0" tIns="0" rIns="0" bIns="0" rtlCol="0" anchor="t">
            <a:spAutoFit/>
          </a:bodyPr>
          <a:lstStyle/>
          <a:p>
            <a:pPr algn="just">
              <a:lnSpc>
                <a:spcPts val="2399"/>
              </a:lnSpc>
            </a:pPr>
            <a:r>
              <a:rPr lang="en-US" sz="1399" b="1" spc="-6">
                <a:solidFill>
                  <a:srgbClr val="FFFFFF"/>
                </a:solidFill>
                <a:latin typeface="Montserrat Bold"/>
                <a:ea typeface="Montserrat Bold"/>
                <a:cs typeface="Montserrat Bold"/>
                <a:sym typeface="Montserrat Bold"/>
              </a:rPr>
              <a:t>• • • • • </a:t>
            </a:r>
          </a:p>
        </p:txBody>
      </p:sp>
      <p:sp>
        <p:nvSpPr>
          <p:cNvPr id="32" name="TextBox 32"/>
          <p:cNvSpPr txBox="1"/>
          <p:nvPr/>
        </p:nvSpPr>
        <p:spPr>
          <a:xfrm>
            <a:off x="6727307" y="3622405"/>
            <a:ext cx="3289059" cy="1515237"/>
          </a:xfrm>
          <a:prstGeom prst="rect">
            <a:avLst/>
          </a:prstGeom>
        </p:spPr>
        <p:txBody>
          <a:bodyPr lIns="0" tIns="0" rIns="0" bIns="0" rtlCol="0" anchor="t">
            <a:spAutoFit/>
          </a:bodyPr>
          <a:lstStyle/>
          <a:p>
            <a:pPr algn="l">
              <a:lnSpc>
                <a:spcPts val="2399"/>
              </a:lnSpc>
            </a:pPr>
            <a:r>
              <a:rPr lang="en-US" sz="1399" b="1" spc="-6">
                <a:solidFill>
                  <a:srgbClr val="FFFFFF"/>
                </a:solidFill>
                <a:latin typeface="Montserrat Bold"/>
                <a:ea typeface="Montserrat Bold"/>
                <a:cs typeface="Montserrat Bold"/>
                <a:sym typeface="Montserrat Bold"/>
              </a:rPr>
              <a:t>Step 1 | Finding your best entry point Step 2 | Starting well with schools Step 3 | Getting to ‘yes’ Step 4 | Making it happen Step 5 | Engaging well with students</a:t>
            </a:r>
          </a:p>
        </p:txBody>
      </p:sp>
      <p:sp>
        <p:nvSpPr>
          <p:cNvPr id="33" name="TextBox 33"/>
          <p:cNvSpPr txBox="1"/>
          <p:nvPr/>
        </p:nvSpPr>
        <p:spPr>
          <a:xfrm>
            <a:off x="6803507" y="5569120"/>
            <a:ext cx="3625358" cy="1102289"/>
          </a:xfrm>
          <a:prstGeom prst="rect">
            <a:avLst/>
          </a:prstGeom>
        </p:spPr>
        <p:txBody>
          <a:bodyPr wrap="square" lIns="0" tIns="0" rIns="0" bIns="0" rtlCol="0" anchor="t">
            <a:spAutoFit/>
          </a:bodyPr>
          <a:lstStyle/>
          <a:p>
            <a:pPr algn="l">
              <a:lnSpc>
                <a:spcPts val="3000"/>
              </a:lnSpc>
            </a:pPr>
            <a:r>
              <a:rPr lang="en-US" sz="1300" b="1" u="sng" spc="-6" dirty="0">
                <a:solidFill>
                  <a:schemeClr val="bg1"/>
                </a:solidFill>
                <a:latin typeface="Montserrat Bold"/>
                <a:ea typeface="Montserrat Bold"/>
                <a:cs typeface="Montserrat Bold"/>
                <a:sym typeface="Montserrat Bold"/>
                <a:hlinkClick r:id="rId3" action="ppaction://hlinksldjump">
                  <a:extLst>
                    <a:ext uri="{A12FA001-AC4F-418D-AE19-62706E023703}">
                      <ahyp:hlinkClr xmlns:ahyp="http://schemas.microsoft.com/office/drawing/2018/hyperlinkcolor" val="tx"/>
                    </a:ext>
                  </a:extLst>
                </a:hlinkClick>
              </a:rPr>
              <a:t>Engagement Partnership Agreement </a:t>
            </a:r>
            <a:r>
              <a:rPr lang="en-US" sz="1300" b="1" u="sng" spc="-6" dirty="0">
                <a:solidFill>
                  <a:schemeClr val="bg1"/>
                </a:solidFill>
                <a:latin typeface="Montserrat Bold"/>
                <a:ea typeface="Montserrat Bold"/>
                <a:cs typeface="Montserrat Bold"/>
                <a:sym typeface="Montserrat Bold"/>
                <a:hlinkClick r:id="rId4" action="ppaction://hlinksldjump">
                  <a:extLst>
                    <a:ext uri="{A12FA001-AC4F-418D-AE19-62706E023703}">
                      <ahyp:hlinkClr xmlns:ahyp="http://schemas.microsoft.com/office/drawing/2018/hyperlinkcolor" val="tx"/>
                    </a:ext>
                  </a:extLst>
                </a:hlinkClick>
              </a:rPr>
              <a:t>Workplace Readiness Checklist </a:t>
            </a:r>
            <a:r>
              <a:rPr lang="en-US" sz="1300" b="1" u="sng" spc="-6" dirty="0">
                <a:solidFill>
                  <a:schemeClr val="bg1"/>
                </a:solidFill>
                <a:latin typeface="Montserrat Bold"/>
                <a:ea typeface="Montserrat Bold"/>
                <a:cs typeface="Montserrat Bold"/>
                <a:sym typeface="Montserrat Bold"/>
                <a:hlinkClick r:id="rId5" action="ppaction://hlinksldjump">
                  <a:extLst>
                    <a:ext uri="{A12FA001-AC4F-418D-AE19-62706E023703}">
                      <ahyp:hlinkClr xmlns:ahyp="http://schemas.microsoft.com/office/drawing/2018/hyperlinkcolor" val="tx"/>
                    </a:ext>
                  </a:extLst>
                </a:hlinkClick>
              </a:rPr>
              <a:t>Engagement Activity Planner</a:t>
            </a:r>
          </a:p>
        </p:txBody>
      </p:sp>
      <p:sp>
        <p:nvSpPr>
          <p:cNvPr id="34" name="TextBox 34"/>
          <p:cNvSpPr txBox="1"/>
          <p:nvPr/>
        </p:nvSpPr>
        <p:spPr>
          <a:xfrm>
            <a:off x="431797" y="7066740"/>
            <a:ext cx="3619503" cy="214289"/>
          </a:xfrm>
          <a:prstGeom prst="rect">
            <a:avLst/>
          </a:prstGeom>
        </p:spPr>
        <p:txBody>
          <a:bodyPr wrap="square" lIns="0" tIns="0" rIns="0" bIns="0" rtlCol="0" anchor="t">
            <a:spAutoFit/>
          </a:bodyPr>
          <a:lstStyle/>
          <a:p>
            <a:pPr algn="l">
              <a:lnSpc>
                <a:spcPts val="1820"/>
              </a:lnSpc>
            </a:pPr>
            <a:r>
              <a:rPr lang="en-US" sz="1300" spc="-6" dirty="0">
                <a:solidFill>
                  <a:srgbClr val="FFFFFF"/>
                </a:solidFill>
                <a:latin typeface="Montserrat"/>
                <a:ea typeface="Montserrat"/>
                <a:cs typeface="Montserrat"/>
                <a:sym typeface="Montserrat"/>
              </a:rPr>
              <a:t>Inspiring the next generation | Starter Kit</a:t>
            </a:r>
          </a:p>
        </p:txBody>
      </p:sp>
      <p:sp>
        <p:nvSpPr>
          <p:cNvPr id="35" name="TextBox 35"/>
          <p:cNvSpPr txBox="1"/>
          <p:nvPr/>
        </p:nvSpPr>
        <p:spPr>
          <a:xfrm>
            <a:off x="8591150" y="513983"/>
            <a:ext cx="1837715" cy="1450924"/>
          </a:xfrm>
          <a:prstGeom prst="rect">
            <a:avLst/>
          </a:prstGeom>
        </p:spPr>
        <p:txBody>
          <a:bodyPr lIns="0" tIns="0" rIns="0" bIns="0" rtlCol="0" anchor="t">
            <a:spAutoFit/>
          </a:bodyPr>
          <a:lstStyle/>
          <a:p>
            <a:pPr algn="r">
              <a:lnSpc>
                <a:spcPts val="2250"/>
              </a:lnSpc>
            </a:pPr>
            <a:r>
              <a:rPr lang="en-US" sz="900" spc="-4" dirty="0">
                <a:solidFill>
                  <a:srgbClr val="FFFFFF"/>
                </a:solidFill>
                <a:latin typeface="Montserrat"/>
                <a:ea typeface="Montserrat"/>
                <a:cs typeface="Montserrat"/>
                <a:sym typeface="Montserrat"/>
              </a:rPr>
              <a:t>Introduction </a:t>
            </a:r>
          </a:p>
          <a:p>
            <a:pPr algn="r">
              <a:lnSpc>
                <a:spcPts val="2250"/>
              </a:lnSpc>
            </a:pPr>
            <a:r>
              <a:rPr lang="en-US" sz="900" spc="-4" dirty="0">
                <a:solidFill>
                  <a:srgbClr val="FFFFFF"/>
                </a:solidFill>
                <a:latin typeface="Montserrat"/>
                <a:ea typeface="Montserrat"/>
                <a:cs typeface="Montserrat"/>
                <a:sym typeface="Montserrat"/>
              </a:rPr>
              <a:t>Part 1 | Understanding the gap </a:t>
            </a:r>
            <a:r>
              <a:rPr lang="en-US" sz="900" spc="-4" dirty="0">
                <a:solidFill>
                  <a:srgbClr val="2D69FF"/>
                </a:solidFill>
                <a:latin typeface="Montserrat"/>
                <a:ea typeface="Montserrat"/>
                <a:cs typeface="Montserrat"/>
                <a:sym typeface="Montserrat"/>
              </a:rPr>
              <a:t>Part 2 | Successful Engagement </a:t>
            </a:r>
            <a:r>
              <a:rPr lang="en-US" sz="900" spc="-4" dirty="0">
                <a:solidFill>
                  <a:srgbClr val="FFFFFF"/>
                </a:solidFill>
                <a:latin typeface="Montserrat"/>
                <a:ea typeface="Montserrat"/>
                <a:cs typeface="Montserrat"/>
                <a:sym typeface="Montserrat"/>
              </a:rPr>
              <a:t>Helpful tools and guidance</a:t>
            </a:r>
          </a:p>
          <a:p>
            <a:pPr algn="r">
              <a:lnSpc>
                <a:spcPts val="2175"/>
              </a:lnSpc>
            </a:pPr>
            <a:r>
              <a:rPr lang="en-US" sz="900" spc="-4" dirty="0">
                <a:solidFill>
                  <a:srgbClr val="FFFFFF"/>
                </a:solidFill>
                <a:latin typeface="Montserrat"/>
                <a:ea typeface="Montserrat"/>
                <a:cs typeface="Montserrat"/>
                <a:sym typeface="Montserrat"/>
              </a:rPr>
              <a:t>Conclusion</a:t>
            </a:r>
          </a:p>
        </p:txBody>
      </p:sp>
      <p:sp>
        <p:nvSpPr>
          <p:cNvPr id="36" name="TextBox 36"/>
          <p:cNvSpPr txBox="1"/>
          <p:nvPr/>
        </p:nvSpPr>
        <p:spPr>
          <a:xfrm>
            <a:off x="10306088" y="176755"/>
            <a:ext cx="298412" cy="167738"/>
          </a:xfrm>
          <a:prstGeom prst="rect">
            <a:avLst/>
          </a:prstGeom>
        </p:spPr>
        <p:txBody>
          <a:bodyPr wrap="square" lIns="0" tIns="0" rIns="0" bIns="0" rtlCol="0" anchor="t">
            <a:spAutoFit/>
          </a:bodyPr>
          <a:lstStyle/>
          <a:p>
            <a:pPr algn="l">
              <a:lnSpc>
                <a:spcPts val="1400"/>
              </a:lnSpc>
            </a:pPr>
            <a:r>
              <a:rPr lang="en-US" sz="1000" spc="-6" dirty="0">
                <a:solidFill>
                  <a:srgbClr val="FFFFFF"/>
                </a:solidFill>
                <a:latin typeface="Open Sans"/>
                <a:ea typeface="Open Sans"/>
                <a:cs typeface="Open Sans"/>
                <a:sym typeface="Open Sans"/>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61876" y="3199560"/>
            <a:ext cx="4810211" cy="4360440"/>
          </a:xfrm>
          <a:custGeom>
            <a:avLst/>
            <a:gdLst/>
            <a:ahLst/>
            <a:cxnLst/>
            <a:rect l="l" t="t" r="r" b="b"/>
            <a:pathLst>
              <a:path w="4810211" h="4360440">
                <a:moveTo>
                  <a:pt x="0" y="0"/>
                </a:moveTo>
                <a:lnTo>
                  <a:pt x="4810211" y="0"/>
                </a:lnTo>
                <a:lnTo>
                  <a:pt x="4810211" y="4360440"/>
                </a:lnTo>
                <a:lnTo>
                  <a:pt x="0" y="43604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a:grpSpLocks noChangeAspect="1"/>
          </p:cNvGrpSpPr>
          <p:nvPr/>
        </p:nvGrpSpPr>
        <p:grpSpPr>
          <a:xfrm>
            <a:off x="119913" y="505506"/>
            <a:ext cx="10452173" cy="1622946"/>
            <a:chOff x="0" y="0"/>
            <a:chExt cx="10452176" cy="1622946"/>
          </a:xfrm>
        </p:grpSpPr>
        <p:sp>
          <p:nvSpPr>
            <p:cNvPr id="4" name="Freeform 4"/>
            <p:cNvSpPr/>
            <p:nvPr/>
          </p:nvSpPr>
          <p:spPr>
            <a:xfrm>
              <a:off x="8389113" y="774192"/>
              <a:ext cx="1990851" cy="228092"/>
            </a:xfrm>
            <a:custGeom>
              <a:avLst/>
              <a:gdLst/>
              <a:ahLst/>
              <a:cxnLst/>
              <a:rect l="l" t="t" r="r" b="b"/>
              <a:pathLst>
                <a:path w="1990851" h="228092">
                  <a:moveTo>
                    <a:pt x="113918" y="0"/>
                  </a:moveTo>
                  <a:cubicBezTo>
                    <a:pt x="50926" y="0"/>
                    <a:pt x="0" y="51054"/>
                    <a:pt x="0" y="114046"/>
                  </a:cubicBezTo>
                  <a:cubicBezTo>
                    <a:pt x="0" y="177038"/>
                    <a:pt x="51054" y="228092"/>
                    <a:pt x="113918" y="228092"/>
                  </a:cubicBezTo>
                  <a:lnTo>
                    <a:pt x="1876932" y="228092"/>
                  </a:lnTo>
                  <a:cubicBezTo>
                    <a:pt x="1939924" y="228092"/>
                    <a:pt x="1990850" y="177038"/>
                    <a:pt x="1990850" y="114046"/>
                  </a:cubicBezTo>
                  <a:cubicBezTo>
                    <a:pt x="1990850" y="51054"/>
                    <a:pt x="1939796" y="0"/>
                    <a:pt x="1876932" y="0"/>
                  </a:cubicBezTo>
                  <a:close/>
                </a:path>
              </a:pathLst>
            </a:custGeom>
            <a:solidFill>
              <a:srgbClr val="2D69FF"/>
            </a:solidFill>
          </p:spPr>
          <p:txBody>
            <a:bodyPr/>
            <a:lstStyle/>
            <a:p>
              <a:endParaRPr lang="en-US"/>
            </a:p>
          </p:txBody>
        </p:sp>
        <p:sp>
          <p:nvSpPr>
            <p:cNvPr id="5" name="Freeform 5"/>
            <p:cNvSpPr/>
            <p:nvPr/>
          </p:nvSpPr>
          <p:spPr>
            <a:xfrm>
              <a:off x="8473440" y="451993"/>
              <a:ext cx="1911349" cy="237490"/>
            </a:xfrm>
            <a:custGeom>
              <a:avLst/>
              <a:gdLst/>
              <a:ahLst/>
              <a:cxnLst/>
              <a:rect l="l" t="t" r="r" b="b"/>
              <a:pathLst>
                <a:path w="1911349" h="237490">
                  <a:moveTo>
                    <a:pt x="118745" y="9525"/>
                  </a:moveTo>
                  <a:cubicBezTo>
                    <a:pt x="58420" y="9525"/>
                    <a:pt x="9525" y="58420"/>
                    <a:pt x="9525" y="118745"/>
                  </a:cubicBezTo>
                  <a:lnTo>
                    <a:pt x="4699" y="118745"/>
                  </a:lnTo>
                  <a:lnTo>
                    <a:pt x="9525" y="118745"/>
                  </a:lnTo>
                  <a:cubicBezTo>
                    <a:pt x="9525" y="179070"/>
                    <a:pt x="58420" y="227965"/>
                    <a:pt x="118745" y="227965"/>
                  </a:cubicBezTo>
                  <a:lnTo>
                    <a:pt x="118745" y="232791"/>
                  </a:lnTo>
                  <a:lnTo>
                    <a:pt x="118745" y="227965"/>
                  </a:lnTo>
                  <a:lnTo>
                    <a:pt x="1792605" y="227965"/>
                  </a:lnTo>
                  <a:lnTo>
                    <a:pt x="1792605" y="232791"/>
                  </a:lnTo>
                  <a:lnTo>
                    <a:pt x="1792605" y="227965"/>
                  </a:lnTo>
                  <a:cubicBezTo>
                    <a:pt x="1852930" y="227965"/>
                    <a:pt x="1901824" y="179070"/>
                    <a:pt x="1901824" y="118745"/>
                  </a:cubicBezTo>
                  <a:lnTo>
                    <a:pt x="1906650" y="118745"/>
                  </a:lnTo>
                  <a:lnTo>
                    <a:pt x="1901824" y="118745"/>
                  </a:lnTo>
                  <a:cubicBezTo>
                    <a:pt x="1901824" y="58420"/>
                    <a:pt x="1852930" y="9525"/>
                    <a:pt x="1792605" y="9525"/>
                  </a:cubicBezTo>
                  <a:lnTo>
                    <a:pt x="1792605" y="4699"/>
                  </a:lnTo>
                  <a:lnTo>
                    <a:pt x="1792605" y="9525"/>
                  </a:lnTo>
                  <a:lnTo>
                    <a:pt x="118745" y="9525"/>
                  </a:lnTo>
                  <a:lnTo>
                    <a:pt x="118745" y="4699"/>
                  </a:lnTo>
                  <a:lnTo>
                    <a:pt x="118745" y="9525"/>
                  </a:lnTo>
                  <a:moveTo>
                    <a:pt x="118745" y="0"/>
                  </a:moveTo>
                  <a:lnTo>
                    <a:pt x="1792605" y="0"/>
                  </a:lnTo>
                  <a:cubicBezTo>
                    <a:pt x="1858136" y="0"/>
                    <a:pt x="1911349" y="53213"/>
                    <a:pt x="1911349" y="118745"/>
                  </a:cubicBezTo>
                  <a:cubicBezTo>
                    <a:pt x="1911349" y="184277"/>
                    <a:pt x="1858136" y="237490"/>
                    <a:pt x="1792605" y="237490"/>
                  </a:cubicBezTo>
                  <a:lnTo>
                    <a:pt x="118745" y="237490"/>
                  </a:lnTo>
                  <a:cubicBezTo>
                    <a:pt x="53213" y="237490"/>
                    <a:pt x="0" y="184277"/>
                    <a:pt x="0" y="118745"/>
                  </a:cubicBezTo>
                  <a:cubicBezTo>
                    <a:pt x="0" y="53213"/>
                    <a:pt x="53213" y="0"/>
                    <a:pt x="118745" y="0"/>
                  </a:cubicBezTo>
                  <a:close/>
                </a:path>
              </a:pathLst>
            </a:custGeom>
            <a:solidFill>
              <a:srgbClr val="000000"/>
            </a:solidFill>
          </p:spPr>
          <p:txBody>
            <a:bodyPr/>
            <a:lstStyle/>
            <a:p>
              <a:endParaRPr lang="en-US"/>
            </a:p>
          </p:txBody>
        </p:sp>
        <p:sp>
          <p:nvSpPr>
            <p:cNvPr id="6" name="Freeform 6"/>
            <p:cNvSpPr/>
            <p:nvPr/>
          </p:nvSpPr>
          <p:spPr>
            <a:xfrm>
              <a:off x="9474200" y="166497"/>
              <a:ext cx="910591" cy="205486"/>
            </a:xfrm>
            <a:custGeom>
              <a:avLst/>
              <a:gdLst/>
              <a:ahLst/>
              <a:cxnLst/>
              <a:rect l="l" t="t" r="r" b="b"/>
              <a:pathLst>
                <a:path w="910591" h="205486">
                  <a:moveTo>
                    <a:pt x="102743" y="9525"/>
                  </a:moveTo>
                  <a:cubicBezTo>
                    <a:pt x="51308" y="9525"/>
                    <a:pt x="9525" y="51308"/>
                    <a:pt x="9525" y="102743"/>
                  </a:cubicBezTo>
                  <a:lnTo>
                    <a:pt x="4699" y="102743"/>
                  </a:lnTo>
                  <a:lnTo>
                    <a:pt x="9525" y="102743"/>
                  </a:lnTo>
                  <a:cubicBezTo>
                    <a:pt x="9525" y="154178"/>
                    <a:pt x="51308" y="195961"/>
                    <a:pt x="102743" y="195961"/>
                  </a:cubicBezTo>
                  <a:lnTo>
                    <a:pt x="102743" y="200787"/>
                  </a:lnTo>
                  <a:lnTo>
                    <a:pt x="102743" y="195961"/>
                  </a:lnTo>
                  <a:lnTo>
                    <a:pt x="807848" y="195961"/>
                  </a:lnTo>
                  <a:lnTo>
                    <a:pt x="807848" y="200787"/>
                  </a:lnTo>
                  <a:lnTo>
                    <a:pt x="807848" y="195961"/>
                  </a:lnTo>
                  <a:cubicBezTo>
                    <a:pt x="859282" y="195961"/>
                    <a:pt x="901066" y="154178"/>
                    <a:pt x="901066" y="102743"/>
                  </a:cubicBezTo>
                  <a:lnTo>
                    <a:pt x="905892" y="102743"/>
                  </a:lnTo>
                  <a:lnTo>
                    <a:pt x="901066" y="102743"/>
                  </a:lnTo>
                  <a:cubicBezTo>
                    <a:pt x="901066" y="51308"/>
                    <a:pt x="859283" y="9525"/>
                    <a:pt x="807848" y="9525"/>
                  </a:cubicBezTo>
                  <a:lnTo>
                    <a:pt x="807848" y="4699"/>
                  </a:lnTo>
                  <a:lnTo>
                    <a:pt x="807848" y="9525"/>
                  </a:lnTo>
                  <a:lnTo>
                    <a:pt x="102743" y="9525"/>
                  </a:lnTo>
                  <a:lnTo>
                    <a:pt x="102743" y="4699"/>
                  </a:lnTo>
                  <a:lnTo>
                    <a:pt x="102743" y="9525"/>
                  </a:lnTo>
                  <a:moveTo>
                    <a:pt x="102743" y="0"/>
                  </a:moveTo>
                  <a:lnTo>
                    <a:pt x="807848" y="0"/>
                  </a:lnTo>
                  <a:cubicBezTo>
                    <a:pt x="864616" y="0"/>
                    <a:pt x="910591" y="45974"/>
                    <a:pt x="910591" y="102743"/>
                  </a:cubicBezTo>
                  <a:cubicBezTo>
                    <a:pt x="910591" y="159512"/>
                    <a:pt x="864617" y="205486"/>
                    <a:pt x="807848" y="205486"/>
                  </a:cubicBezTo>
                  <a:lnTo>
                    <a:pt x="102743" y="205486"/>
                  </a:lnTo>
                  <a:cubicBezTo>
                    <a:pt x="45975" y="205486"/>
                    <a:pt x="0" y="159512"/>
                    <a:pt x="0" y="102743"/>
                  </a:cubicBezTo>
                  <a:cubicBezTo>
                    <a:pt x="0" y="45974"/>
                    <a:pt x="45974" y="0"/>
                    <a:pt x="102743" y="0"/>
                  </a:cubicBezTo>
                  <a:close/>
                </a:path>
              </a:pathLst>
            </a:custGeom>
            <a:solidFill>
              <a:srgbClr val="000000"/>
            </a:solidFill>
          </p:spPr>
          <p:txBody>
            <a:bodyPr/>
            <a:lstStyle/>
            <a:p>
              <a:endParaRPr lang="en-US"/>
            </a:p>
          </p:txBody>
        </p:sp>
        <p:sp>
          <p:nvSpPr>
            <p:cNvPr id="7" name="Freeform 7"/>
            <p:cNvSpPr/>
            <p:nvPr/>
          </p:nvSpPr>
          <p:spPr>
            <a:xfrm>
              <a:off x="8656065" y="1073023"/>
              <a:ext cx="1728725" cy="205486"/>
            </a:xfrm>
            <a:custGeom>
              <a:avLst/>
              <a:gdLst/>
              <a:ahLst/>
              <a:cxnLst/>
              <a:rect l="l" t="t" r="r" b="b"/>
              <a:pathLst>
                <a:path w="1728725" h="205486">
                  <a:moveTo>
                    <a:pt x="102744" y="9525"/>
                  </a:moveTo>
                  <a:cubicBezTo>
                    <a:pt x="51309" y="9525"/>
                    <a:pt x="9525" y="51308"/>
                    <a:pt x="9525" y="102743"/>
                  </a:cubicBezTo>
                  <a:lnTo>
                    <a:pt x="4699" y="102743"/>
                  </a:lnTo>
                  <a:lnTo>
                    <a:pt x="9525" y="102743"/>
                  </a:lnTo>
                  <a:cubicBezTo>
                    <a:pt x="9525" y="154178"/>
                    <a:pt x="51308" y="195961"/>
                    <a:pt x="102744" y="195961"/>
                  </a:cubicBezTo>
                  <a:lnTo>
                    <a:pt x="102744" y="200787"/>
                  </a:lnTo>
                  <a:lnTo>
                    <a:pt x="102744" y="195961"/>
                  </a:lnTo>
                  <a:lnTo>
                    <a:pt x="1625982" y="195961"/>
                  </a:lnTo>
                  <a:lnTo>
                    <a:pt x="1625982" y="200787"/>
                  </a:lnTo>
                  <a:lnTo>
                    <a:pt x="1625982" y="195961"/>
                  </a:lnTo>
                  <a:cubicBezTo>
                    <a:pt x="1677417" y="195961"/>
                    <a:pt x="1719200" y="154178"/>
                    <a:pt x="1719200" y="102743"/>
                  </a:cubicBezTo>
                  <a:lnTo>
                    <a:pt x="1724026" y="102743"/>
                  </a:lnTo>
                  <a:lnTo>
                    <a:pt x="1719200" y="102743"/>
                  </a:lnTo>
                  <a:cubicBezTo>
                    <a:pt x="1719200" y="51308"/>
                    <a:pt x="1677417" y="9525"/>
                    <a:pt x="1625982" y="9525"/>
                  </a:cubicBezTo>
                  <a:lnTo>
                    <a:pt x="1625982" y="4699"/>
                  </a:lnTo>
                  <a:lnTo>
                    <a:pt x="1625982" y="9525"/>
                  </a:lnTo>
                  <a:lnTo>
                    <a:pt x="102744" y="9525"/>
                  </a:lnTo>
                  <a:lnTo>
                    <a:pt x="102744" y="4699"/>
                  </a:lnTo>
                  <a:lnTo>
                    <a:pt x="102744" y="9525"/>
                  </a:lnTo>
                  <a:moveTo>
                    <a:pt x="102744" y="0"/>
                  </a:moveTo>
                  <a:lnTo>
                    <a:pt x="1625982" y="0"/>
                  </a:lnTo>
                  <a:cubicBezTo>
                    <a:pt x="1682750" y="0"/>
                    <a:pt x="1728725" y="45974"/>
                    <a:pt x="1728725" y="102743"/>
                  </a:cubicBezTo>
                  <a:cubicBezTo>
                    <a:pt x="1728725" y="159512"/>
                    <a:pt x="1682751" y="205486"/>
                    <a:pt x="1625982" y="205486"/>
                  </a:cubicBezTo>
                  <a:lnTo>
                    <a:pt x="102744" y="205486"/>
                  </a:lnTo>
                  <a:cubicBezTo>
                    <a:pt x="45975" y="205486"/>
                    <a:pt x="0" y="159512"/>
                    <a:pt x="0" y="102743"/>
                  </a:cubicBezTo>
                  <a:cubicBezTo>
                    <a:pt x="0" y="45974"/>
                    <a:pt x="45974" y="0"/>
                    <a:pt x="102744" y="0"/>
                  </a:cubicBezTo>
                  <a:close/>
                </a:path>
              </a:pathLst>
            </a:custGeom>
            <a:solidFill>
              <a:srgbClr val="000000"/>
            </a:solidFill>
          </p:spPr>
          <p:txBody>
            <a:bodyPr/>
            <a:lstStyle/>
            <a:p>
              <a:endParaRPr lang="en-US"/>
            </a:p>
          </p:txBody>
        </p:sp>
        <p:sp>
          <p:nvSpPr>
            <p:cNvPr id="8" name="Freeform 8"/>
            <p:cNvSpPr/>
            <p:nvPr/>
          </p:nvSpPr>
          <p:spPr>
            <a:xfrm>
              <a:off x="9518650" y="1353947"/>
              <a:ext cx="866013" cy="205486"/>
            </a:xfrm>
            <a:custGeom>
              <a:avLst/>
              <a:gdLst/>
              <a:ahLst/>
              <a:cxnLst/>
              <a:rect l="l" t="t" r="r" b="b"/>
              <a:pathLst>
                <a:path w="866013" h="205486">
                  <a:moveTo>
                    <a:pt x="102743" y="9525"/>
                  </a:moveTo>
                  <a:cubicBezTo>
                    <a:pt x="51308" y="9525"/>
                    <a:pt x="9525" y="51308"/>
                    <a:pt x="9525" y="102743"/>
                  </a:cubicBezTo>
                  <a:lnTo>
                    <a:pt x="4699" y="102743"/>
                  </a:lnTo>
                  <a:lnTo>
                    <a:pt x="9525" y="102743"/>
                  </a:lnTo>
                  <a:cubicBezTo>
                    <a:pt x="9525" y="154178"/>
                    <a:pt x="51308" y="195961"/>
                    <a:pt x="102743" y="195961"/>
                  </a:cubicBezTo>
                  <a:lnTo>
                    <a:pt x="102743" y="200787"/>
                  </a:lnTo>
                  <a:lnTo>
                    <a:pt x="102743" y="195961"/>
                  </a:lnTo>
                  <a:lnTo>
                    <a:pt x="763270" y="195961"/>
                  </a:lnTo>
                  <a:lnTo>
                    <a:pt x="763270" y="200787"/>
                  </a:lnTo>
                  <a:lnTo>
                    <a:pt x="763270" y="195961"/>
                  </a:lnTo>
                  <a:cubicBezTo>
                    <a:pt x="814705" y="195961"/>
                    <a:pt x="856488" y="154178"/>
                    <a:pt x="856488" y="102743"/>
                  </a:cubicBezTo>
                  <a:lnTo>
                    <a:pt x="861314" y="102743"/>
                  </a:lnTo>
                  <a:lnTo>
                    <a:pt x="856488" y="102743"/>
                  </a:lnTo>
                  <a:cubicBezTo>
                    <a:pt x="856488" y="51308"/>
                    <a:pt x="814705" y="9525"/>
                    <a:pt x="763270" y="9525"/>
                  </a:cubicBezTo>
                  <a:lnTo>
                    <a:pt x="763270" y="4699"/>
                  </a:lnTo>
                  <a:lnTo>
                    <a:pt x="763270" y="9525"/>
                  </a:lnTo>
                  <a:lnTo>
                    <a:pt x="102743" y="9525"/>
                  </a:lnTo>
                  <a:lnTo>
                    <a:pt x="102743" y="4699"/>
                  </a:lnTo>
                  <a:lnTo>
                    <a:pt x="102743" y="9525"/>
                  </a:lnTo>
                  <a:moveTo>
                    <a:pt x="102743" y="0"/>
                  </a:moveTo>
                  <a:lnTo>
                    <a:pt x="763270" y="0"/>
                  </a:lnTo>
                  <a:cubicBezTo>
                    <a:pt x="820038" y="0"/>
                    <a:pt x="866013" y="45974"/>
                    <a:pt x="866013" y="102743"/>
                  </a:cubicBezTo>
                  <a:cubicBezTo>
                    <a:pt x="866013" y="159512"/>
                    <a:pt x="820039" y="205486"/>
                    <a:pt x="763270" y="205486"/>
                  </a:cubicBezTo>
                  <a:lnTo>
                    <a:pt x="102743" y="205486"/>
                  </a:lnTo>
                  <a:cubicBezTo>
                    <a:pt x="45975" y="205486"/>
                    <a:pt x="0" y="159512"/>
                    <a:pt x="0" y="102743"/>
                  </a:cubicBezTo>
                  <a:cubicBezTo>
                    <a:pt x="0" y="45974"/>
                    <a:pt x="45974" y="0"/>
                    <a:pt x="102743" y="0"/>
                  </a:cubicBezTo>
                  <a:close/>
                </a:path>
              </a:pathLst>
            </a:custGeom>
            <a:solidFill>
              <a:srgbClr val="000000"/>
            </a:solidFill>
          </p:spPr>
          <p:txBody>
            <a:bodyPr/>
            <a:lstStyle/>
            <a:p>
              <a:endParaRPr lang="en-US"/>
            </a:p>
          </p:txBody>
        </p:sp>
        <p:sp>
          <p:nvSpPr>
            <p:cNvPr id="9" name="Freeform 9"/>
            <p:cNvSpPr/>
            <p:nvPr/>
          </p:nvSpPr>
          <p:spPr>
            <a:xfrm>
              <a:off x="63500" y="6350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sp>
        <p:nvSpPr>
          <p:cNvPr id="10" name="TextBox 10"/>
          <p:cNvSpPr txBox="1"/>
          <p:nvPr/>
        </p:nvSpPr>
        <p:spPr>
          <a:xfrm>
            <a:off x="8558177" y="577850"/>
            <a:ext cx="1884052" cy="1441611"/>
          </a:xfrm>
          <a:prstGeom prst="rect">
            <a:avLst/>
          </a:prstGeom>
        </p:spPr>
        <p:txBody>
          <a:bodyPr lIns="0" tIns="0" rIns="0" bIns="0" rtlCol="0" anchor="t">
            <a:spAutoFit/>
          </a:bodyPr>
          <a:lstStyle/>
          <a:p>
            <a:pPr algn="r">
              <a:lnSpc>
                <a:spcPts val="2316"/>
              </a:lnSpc>
            </a:pPr>
            <a:r>
              <a:rPr lang="en-US" sz="926" spc="-4" dirty="0">
                <a:solidFill>
                  <a:srgbClr val="000000"/>
                </a:solidFill>
                <a:latin typeface="Montserrat"/>
                <a:ea typeface="Montserrat"/>
                <a:cs typeface="Montserrat"/>
                <a:sym typeface="Montserrat"/>
              </a:rPr>
              <a:t>Introduction </a:t>
            </a:r>
          </a:p>
          <a:p>
            <a:pPr algn="r">
              <a:lnSpc>
                <a:spcPts val="2316"/>
              </a:lnSpc>
            </a:pPr>
            <a:r>
              <a:rPr lang="en-US" sz="926" spc="-4" dirty="0">
                <a:solidFill>
                  <a:srgbClr val="000000"/>
                </a:solidFill>
                <a:latin typeface="Montserrat"/>
                <a:ea typeface="Montserrat"/>
                <a:cs typeface="Montserrat"/>
                <a:sym typeface="Montserrat"/>
              </a:rPr>
              <a:t>Part 1 | Understanding the gap </a:t>
            </a:r>
            <a:r>
              <a:rPr lang="en-US" sz="926" spc="-4" dirty="0">
                <a:solidFill>
                  <a:srgbClr val="FFFFFF"/>
                </a:solidFill>
                <a:latin typeface="Montserrat"/>
                <a:ea typeface="Montserrat"/>
                <a:cs typeface="Montserrat"/>
                <a:sym typeface="Montserrat"/>
              </a:rPr>
              <a:t>Part 2 | Successful Engagement</a:t>
            </a:r>
          </a:p>
          <a:p>
            <a:pPr algn="r">
              <a:lnSpc>
                <a:spcPts val="2316"/>
              </a:lnSpc>
            </a:pPr>
            <a:r>
              <a:rPr lang="en-US" sz="926" spc="-4" dirty="0">
                <a:solidFill>
                  <a:srgbClr val="000000"/>
                </a:solidFill>
                <a:latin typeface="Montserrat"/>
                <a:ea typeface="Montserrat"/>
                <a:cs typeface="Montserrat"/>
                <a:sym typeface="Montserrat"/>
              </a:rPr>
              <a:t>Helpful tools and guidance Conclusion</a:t>
            </a:r>
          </a:p>
        </p:txBody>
      </p:sp>
      <p:sp>
        <p:nvSpPr>
          <p:cNvPr id="11" name="TextBox 11"/>
          <p:cNvSpPr txBox="1"/>
          <p:nvPr/>
        </p:nvSpPr>
        <p:spPr>
          <a:xfrm>
            <a:off x="457200" y="1405795"/>
            <a:ext cx="6255749" cy="3722967"/>
          </a:xfrm>
          <a:prstGeom prst="rect">
            <a:avLst/>
          </a:prstGeom>
        </p:spPr>
        <p:txBody>
          <a:bodyPr lIns="0" tIns="0" rIns="0" bIns="0" rtlCol="0" anchor="t">
            <a:spAutoFit/>
          </a:bodyPr>
          <a:lstStyle/>
          <a:p>
            <a:pPr algn="l">
              <a:lnSpc>
                <a:spcPts val="3359"/>
              </a:lnSpc>
            </a:pPr>
            <a:r>
              <a:rPr lang="en-US" sz="2799" spc="-13">
                <a:solidFill>
                  <a:srgbClr val="000000"/>
                </a:solidFill>
                <a:latin typeface="Montserrat"/>
                <a:ea typeface="Montserrat"/>
                <a:cs typeface="Montserrat"/>
                <a:sym typeface="Montserrat"/>
              </a:rPr>
              <a:t>This part of the Starter Kit provides practical advice and tools that you can use, structured around the five engagement steps that, together, maximise the likelihood of meaningful connections.</a:t>
            </a:r>
          </a:p>
          <a:p>
            <a:pPr algn="l">
              <a:lnSpc>
                <a:spcPts val="2000"/>
              </a:lnSpc>
            </a:pPr>
            <a:endParaRPr lang="en-US" sz="2799" spc="-13">
              <a:solidFill>
                <a:srgbClr val="000000"/>
              </a:solidFill>
              <a:latin typeface="Montserrat"/>
              <a:ea typeface="Montserrat"/>
              <a:cs typeface="Montserrat"/>
              <a:sym typeface="Montserrat"/>
            </a:endParaRPr>
          </a:p>
          <a:p>
            <a:pPr algn="l">
              <a:lnSpc>
                <a:spcPts val="2000"/>
              </a:lnSpc>
            </a:pPr>
            <a:r>
              <a:rPr lang="en-US" sz="1400" spc="-7">
                <a:solidFill>
                  <a:srgbClr val="000000"/>
                </a:solidFill>
                <a:latin typeface="Montserrat"/>
                <a:ea typeface="Montserrat"/>
                <a:cs typeface="Montserrat"/>
                <a:sym typeface="Montserrat"/>
              </a:rPr>
              <a:t>You may want to start at Step 1 and work from there, or you might already be at a subsequent step and are looking for some guidance. </a:t>
            </a:r>
          </a:p>
          <a:p>
            <a:pPr algn="l">
              <a:lnSpc>
                <a:spcPts val="2000"/>
              </a:lnSpc>
            </a:pPr>
            <a:r>
              <a:rPr lang="en-US" sz="1399" spc="-6">
                <a:solidFill>
                  <a:srgbClr val="000000"/>
                </a:solidFill>
                <a:latin typeface="Montserrat"/>
                <a:ea typeface="Montserrat"/>
                <a:cs typeface="Montserrat"/>
                <a:sym typeface="Montserrat"/>
              </a:rPr>
              <a:t>At the end of the Starter Kit are helpful tools and guidance you can print out or use anyway you like. </a:t>
            </a:r>
            <a:r>
              <a:rPr lang="en-US" sz="1399" b="1" spc="-6">
                <a:solidFill>
                  <a:srgbClr val="000000"/>
                </a:solidFill>
                <a:latin typeface="Montserrat Bold"/>
                <a:ea typeface="Montserrat Bold"/>
                <a:cs typeface="Montserrat Bold"/>
                <a:sym typeface="Montserrat Bold"/>
              </a:rPr>
              <a:t>Do what works for you.</a:t>
            </a:r>
          </a:p>
        </p:txBody>
      </p:sp>
      <p:sp>
        <p:nvSpPr>
          <p:cNvPr id="12" name="TextBox 12"/>
          <p:cNvSpPr txBox="1"/>
          <p:nvPr/>
        </p:nvSpPr>
        <p:spPr>
          <a:xfrm>
            <a:off x="10312689" y="176754"/>
            <a:ext cx="195948" cy="167738"/>
          </a:xfrm>
          <a:prstGeom prst="rect">
            <a:avLst/>
          </a:prstGeom>
        </p:spPr>
        <p:txBody>
          <a:bodyPr wrap="square" lIns="0" tIns="0" rIns="0" bIns="0" rtlCol="0" anchor="t">
            <a:spAutoFit/>
          </a:bodyPr>
          <a:lstStyle/>
          <a:p>
            <a:pPr algn="l">
              <a:lnSpc>
                <a:spcPts val="1400"/>
              </a:lnSpc>
            </a:pPr>
            <a:r>
              <a:rPr lang="en-US" sz="1000" spc="-6" dirty="0">
                <a:solidFill>
                  <a:srgbClr val="000000"/>
                </a:solidFill>
                <a:latin typeface="Open Sans"/>
                <a:ea typeface="Open Sans"/>
                <a:cs typeface="Open Sans"/>
                <a:sym typeface="Open Sans"/>
              </a:rPr>
              <a:t>19</a:t>
            </a:r>
          </a:p>
        </p:txBody>
      </p:sp>
      <p:sp>
        <p:nvSpPr>
          <p:cNvPr id="14" name="TextBox 32">
            <a:extLst>
              <a:ext uri="{FF2B5EF4-FFF2-40B4-BE49-F238E27FC236}">
                <a16:creationId xmlns:a16="http://schemas.microsoft.com/office/drawing/2014/main" id="{1282B46E-826A-F243-C97B-40FF706748D0}"/>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2800" y="-90994"/>
            <a:ext cx="10819000" cy="7687008"/>
            <a:chOff x="0" y="0"/>
            <a:chExt cx="10819003" cy="7687005"/>
          </a:xfrm>
        </p:grpSpPr>
        <p:sp>
          <p:nvSpPr>
            <p:cNvPr id="3" name="Freeform 3"/>
            <p:cNvSpPr/>
            <p:nvPr/>
          </p:nvSpPr>
          <p:spPr>
            <a:xfrm>
              <a:off x="63500" y="63500"/>
              <a:ext cx="10692003" cy="7560056"/>
            </a:xfrm>
            <a:custGeom>
              <a:avLst/>
              <a:gdLst/>
              <a:ahLst/>
              <a:cxnLst/>
              <a:rect l="l" t="t" r="r" b="b"/>
              <a:pathLst>
                <a:path w="10692003" h="7560056">
                  <a:moveTo>
                    <a:pt x="0" y="0"/>
                  </a:moveTo>
                  <a:lnTo>
                    <a:pt x="0" y="7560056"/>
                  </a:lnTo>
                  <a:lnTo>
                    <a:pt x="10692003" y="7560056"/>
                  </a:lnTo>
                  <a:lnTo>
                    <a:pt x="10692003" y="0"/>
                  </a:lnTo>
                  <a:close/>
                </a:path>
              </a:pathLst>
            </a:custGeom>
            <a:solidFill>
              <a:srgbClr val="4AA97D"/>
            </a:solidFill>
          </p:spPr>
          <p:txBody>
            <a:bodyPr/>
            <a:lstStyle/>
            <a:p>
              <a:endParaRPr lang="en-US"/>
            </a:p>
          </p:txBody>
        </p:sp>
        <p:sp>
          <p:nvSpPr>
            <p:cNvPr id="4" name="Freeform 4"/>
            <p:cNvSpPr/>
            <p:nvPr/>
          </p:nvSpPr>
          <p:spPr>
            <a:xfrm>
              <a:off x="520700" y="2512822"/>
              <a:ext cx="9777603" cy="12700"/>
            </a:xfrm>
            <a:custGeom>
              <a:avLst/>
              <a:gdLst/>
              <a:ahLst/>
              <a:cxnLst/>
              <a:rect l="l" t="t" r="r" b="b"/>
              <a:pathLst>
                <a:path w="9777603" h="12700">
                  <a:moveTo>
                    <a:pt x="0" y="0"/>
                  </a:moveTo>
                  <a:lnTo>
                    <a:pt x="9777603" y="0"/>
                  </a:lnTo>
                  <a:lnTo>
                    <a:pt x="9777603" y="12700"/>
                  </a:lnTo>
                  <a:lnTo>
                    <a:pt x="0" y="12700"/>
                  </a:lnTo>
                  <a:close/>
                </a:path>
              </a:pathLst>
            </a:custGeom>
            <a:solidFill>
              <a:srgbClr val="FFFFFF"/>
            </a:solidFill>
          </p:spPr>
          <p:txBody>
            <a:bodyPr/>
            <a:lstStyle/>
            <a:p>
              <a:endParaRPr lang="en-US"/>
            </a:p>
          </p:txBody>
        </p:sp>
        <p:sp>
          <p:nvSpPr>
            <p:cNvPr id="5" name="Freeform 5"/>
            <p:cNvSpPr/>
            <p:nvPr/>
          </p:nvSpPr>
          <p:spPr>
            <a:xfrm>
              <a:off x="520700" y="3406775"/>
              <a:ext cx="9777603" cy="12700"/>
            </a:xfrm>
            <a:custGeom>
              <a:avLst/>
              <a:gdLst/>
              <a:ahLst/>
              <a:cxnLst/>
              <a:rect l="l" t="t" r="r" b="b"/>
              <a:pathLst>
                <a:path w="9777603" h="12700">
                  <a:moveTo>
                    <a:pt x="0" y="0"/>
                  </a:moveTo>
                  <a:lnTo>
                    <a:pt x="9777603" y="0"/>
                  </a:lnTo>
                  <a:lnTo>
                    <a:pt x="9777603" y="12700"/>
                  </a:lnTo>
                  <a:lnTo>
                    <a:pt x="0" y="12700"/>
                  </a:lnTo>
                  <a:close/>
                </a:path>
              </a:pathLst>
            </a:custGeom>
            <a:solidFill>
              <a:srgbClr val="FFFFFF"/>
            </a:solidFill>
          </p:spPr>
          <p:txBody>
            <a:bodyPr/>
            <a:lstStyle/>
            <a:p>
              <a:endParaRPr lang="en-US"/>
            </a:p>
          </p:txBody>
        </p:sp>
        <p:sp>
          <p:nvSpPr>
            <p:cNvPr id="6" name="Freeform 6"/>
            <p:cNvSpPr/>
            <p:nvPr/>
          </p:nvSpPr>
          <p:spPr>
            <a:xfrm>
              <a:off x="520700" y="5644769"/>
              <a:ext cx="9777603" cy="12700"/>
            </a:xfrm>
            <a:custGeom>
              <a:avLst/>
              <a:gdLst/>
              <a:ahLst/>
              <a:cxnLst/>
              <a:rect l="l" t="t" r="r" b="b"/>
              <a:pathLst>
                <a:path w="9777603" h="12700">
                  <a:moveTo>
                    <a:pt x="0" y="0"/>
                  </a:moveTo>
                  <a:lnTo>
                    <a:pt x="9777603" y="0"/>
                  </a:lnTo>
                  <a:lnTo>
                    <a:pt x="9777603" y="12700"/>
                  </a:lnTo>
                  <a:lnTo>
                    <a:pt x="0" y="12700"/>
                  </a:lnTo>
                  <a:close/>
                </a:path>
              </a:pathLst>
            </a:custGeom>
            <a:solidFill>
              <a:srgbClr val="FFFFFF"/>
            </a:solidFill>
          </p:spPr>
          <p:txBody>
            <a:bodyPr/>
            <a:lstStyle/>
            <a:p>
              <a:endParaRPr lang="en-US"/>
            </a:p>
          </p:txBody>
        </p:sp>
        <p:sp>
          <p:nvSpPr>
            <p:cNvPr id="7" name="Freeform 7"/>
            <p:cNvSpPr/>
            <p:nvPr/>
          </p:nvSpPr>
          <p:spPr>
            <a:xfrm>
              <a:off x="520700" y="6462395"/>
              <a:ext cx="9777603" cy="12700"/>
            </a:xfrm>
            <a:custGeom>
              <a:avLst/>
              <a:gdLst/>
              <a:ahLst/>
              <a:cxnLst/>
              <a:rect l="l" t="t" r="r" b="b"/>
              <a:pathLst>
                <a:path w="9777603" h="12700">
                  <a:moveTo>
                    <a:pt x="0" y="0"/>
                  </a:moveTo>
                  <a:lnTo>
                    <a:pt x="9777603" y="0"/>
                  </a:lnTo>
                  <a:lnTo>
                    <a:pt x="9777603" y="12700"/>
                  </a:lnTo>
                  <a:lnTo>
                    <a:pt x="0" y="12700"/>
                  </a:lnTo>
                  <a:close/>
                </a:path>
              </a:pathLst>
            </a:custGeom>
            <a:solidFill>
              <a:srgbClr val="FFFFFF"/>
            </a:solidFill>
          </p:spPr>
          <p:txBody>
            <a:bodyPr/>
            <a:lstStyle/>
            <a:p>
              <a:endParaRPr lang="en-US"/>
            </a:p>
          </p:txBody>
        </p:sp>
        <p:sp>
          <p:nvSpPr>
            <p:cNvPr id="8" name="Freeform 8"/>
            <p:cNvSpPr/>
            <p:nvPr/>
          </p:nvSpPr>
          <p:spPr>
            <a:xfrm>
              <a:off x="246888" y="668528"/>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FFFFFF"/>
            </a:solidFill>
          </p:spPr>
          <p:txBody>
            <a:bodyPr/>
            <a:lstStyle/>
            <a:p>
              <a:endParaRPr lang="en-US"/>
            </a:p>
          </p:txBody>
        </p:sp>
      </p:grpSp>
      <p:sp>
        <p:nvSpPr>
          <p:cNvPr id="9" name="TextBox 9"/>
          <p:cNvSpPr txBox="1"/>
          <p:nvPr/>
        </p:nvSpPr>
        <p:spPr>
          <a:xfrm>
            <a:off x="457200" y="6569795"/>
            <a:ext cx="3365500" cy="332655"/>
          </a:xfrm>
          <a:prstGeom prst="rect">
            <a:avLst/>
          </a:prstGeom>
        </p:spPr>
        <p:txBody>
          <a:bodyPr wrap="square" lIns="0" tIns="0" rIns="0" bIns="0" rtlCol="0" anchor="t">
            <a:spAutoFit/>
          </a:bodyPr>
          <a:lstStyle/>
          <a:p>
            <a:pPr algn="l">
              <a:lnSpc>
                <a:spcPts val="2800"/>
              </a:lnSpc>
            </a:pPr>
            <a:r>
              <a:rPr lang="en-US" sz="2000" spc="-10" dirty="0">
                <a:solidFill>
                  <a:schemeClr val="bg1"/>
                </a:solidFill>
                <a:latin typeface="Arial" panose="020B0604020202020204" pitchFamily="34" charset="0"/>
                <a:ea typeface="Montserrat Bold"/>
                <a:cs typeface="Arial" panose="020B0604020202020204" pitchFamily="34" charset="0"/>
                <a:sym typeface="Montserrat Bold"/>
                <a:hlinkClick r:id="rId2" action="ppaction://hlinksldjump">
                  <a:extLst>
                    <a:ext uri="{A12FA001-AC4F-418D-AE19-62706E023703}">
                      <ahyp:hlinkClr xmlns:ahyp="http://schemas.microsoft.com/office/drawing/2018/hyperlinkcolor" val="tx"/>
                    </a:ext>
                  </a:extLst>
                </a:hlinkClick>
              </a:rPr>
              <a:t>Conclusion</a:t>
            </a:r>
          </a:p>
        </p:txBody>
      </p:sp>
      <p:sp>
        <p:nvSpPr>
          <p:cNvPr id="10" name="TextBox 10"/>
          <p:cNvSpPr txBox="1"/>
          <p:nvPr/>
        </p:nvSpPr>
        <p:spPr>
          <a:xfrm>
            <a:off x="457200" y="5687942"/>
            <a:ext cx="5270500" cy="332655"/>
          </a:xfrm>
          <a:prstGeom prst="rect">
            <a:avLst/>
          </a:prstGeom>
        </p:spPr>
        <p:txBody>
          <a:bodyPr wrap="square" lIns="0" tIns="0" rIns="0" bIns="0" rtlCol="0" anchor="t">
            <a:spAutoFit/>
          </a:bodyPr>
          <a:lstStyle/>
          <a:p>
            <a:pPr algn="l">
              <a:lnSpc>
                <a:spcPts val="2800"/>
              </a:lnSpc>
            </a:pPr>
            <a:r>
              <a:rPr lang="en-US" sz="2000" spc="-10" dirty="0">
                <a:solidFill>
                  <a:schemeClr val="bg1"/>
                </a:solidFill>
                <a:latin typeface="Arial" panose="020B0604020202020204" pitchFamily="34" charset="0"/>
                <a:ea typeface="Montserrat Bold"/>
                <a:cs typeface="Arial" panose="020B0604020202020204" pitchFamily="34" charset="0"/>
                <a:sym typeface="Montserrat Bold"/>
                <a:hlinkClick r:id="rId3" action="ppaction://hlinksldjump">
                  <a:extLst>
                    <a:ext uri="{A12FA001-AC4F-418D-AE19-62706E023703}">
                      <ahyp:hlinkClr xmlns:ahyp="http://schemas.microsoft.com/office/drawing/2018/hyperlinkcolor" val="tx"/>
                    </a:ext>
                  </a:extLst>
                </a:hlinkClick>
              </a:rPr>
              <a:t>Helpful tools and guidance</a:t>
            </a:r>
          </a:p>
        </p:txBody>
      </p:sp>
      <p:sp>
        <p:nvSpPr>
          <p:cNvPr id="11" name="TextBox 11"/>
          <p:cNvSpPr txBox="1"/>
          <p:nvPr/>
        </p:nvSpPr>
        <p:spPr>
          <a:xfrm>
            <a:off x="457200" y="3556400"/>
            <a:ext cx="7556500" cy="323037"/>
          </a:xfrm>
          <a:prstGeom prst="rect">
            <a:avLst/>
          </a:prstGeom>
        </p:spPr>
        <p:txBody>
          <a:bodyPr wrap="square" lIns="0" tIns="0" rIns="0" bIns="0" rtlCol="0" anchor="t">
            <a:spAutoFit/>
          </a:bodyPr>
          <a:lstStyle/>
          <a:p>
            <a:pPr algn="l">
              <a:lnSpc>
                <a:spcPts val="2684"/>
              </a:lnSpc>
            </a:pPr>
            <a:r>
              <a:rPr lang="en-US" sz="2000" spc="-10" dirty="0">
                <a:solidFill>
                  <a:schemeClr val="bg1"/>
                </a:solidFill>
                <a:latin typeface="Arial" panose="020B0604020202020204" pitchFamily="34" charset="0"/>
                <a:ea typeface="Montserrat Bold"/>
                <a:cs typeface="Arial" panose="020B0604020202020204" pitchFamily="34" charset="0"/>
                <a:sym typeface="Montserrat Bold"/>
                <a:hlinkClick r:id="rId4" action="ppaction://hlinksldjump">
                  <a:extLst>
                    <a:ext uri="{A12FA001-AC4F-418D-AE19-62706E023703}">
                      <ahyp:hlinkClr xmlns:ahyp="http://schemas.microsoft.com/office/drawing/2018/hyperlinkcolor" val="tx"/>
                    </a:ext>
                  </a:extLst>
                </a:hlinkClick>
              </a:rPr>
              <a:t>Part 2 | The 5 steps to successful engagement</a:t>
            </a:r>
          </a:p>
        </p:txBody>
      </p:sp>
      <p:sp>
        <p:nvSpPr>
          <p:cNvPr id="12" name="TextBox 12"/>
          <p:cNvSpPr txBox="1"/>
          <p:nvPr/>
        </p:nvSpPr>
        <p:spPr>
          <a:xfrm>
            <a:off x="2569435" y="3999090"/>
            <a:ext cx="37471" cy="321659"/>
          </a:xfrm>
          <a:prstGeom prst="rect">
            <a:avLst/>
          </a:prstGeom>
        </p:spPr>
        <p:txBody>
          <a:bodyPr lIns="0" tIns="0" rIns="0" bIns="0" rtlCol="0" anchor="t">
            <a:spAutoFit/>
          </a:bodyPr>
          <a:lstStyle/>
          <a:p>
            <a:pPr algn="l">
              <a:lnSpc>
                <a:spcPts val="2750"/>
              </a:lnSpc>
            </a:pPr>
            <a:r>
              <a:rPr lang="en-US" sz="1100" spc="-5">
                <a:solidFill>
                  <a:srgbClr val="FFFFFF"/>
                </a:solidFill>
                <a:latin typeface="Montserrat"/>
                <a:ea typeface="Montserrat"/>
                <a:cs typeface="Montserrat"/>
                <a:sym typeface="Montserrat"/>
                <a:hlinkClick r:id="rId5" action="ppaction://hlinksldjump"/>
              </a:rPr>
              <a:t> </a:t>
            </a:r>
          </a:p>
        </p:txBody>
      </p:sp>
      <p:sp>
        <p:nvSpPr>
          <p:cNvPr id="13" name="TextBox 13"/>
          <p:cNvSpPr txBox="1"/>
          <p:nvPr/>
        </p:nvSpPr>
        <p:spPr>
          <a:xfrm>
            <a:off x="457200" y="1551549"/>
            <a:ext cx="2374900" cy="544252"/>
          </a:xfrm>
          <a:prstGeom prst="rect">
            <a:avLst/>
          </a:prstGeom>
        </p:spPr>
        <p:txBody>
          <a:bodyPr wrap="square" lIns="0" tIns="0" rIns="0" bIns="0" rtlCol="0" anchor="t">
            <a:spAutoFit/>
          </a:bodyPr>
          <a:lstStyle/>
          <a:p>
            <a:pPr algn="l">
              <a:lnSpc>
                <a:spcPts val="5000"/>
              </a:lnSpc>
            </a:pPr>
            <a:r>
              <a:rPr lang="en-US" sz="2000" spc="-10" dirty="0">
                <a:solidFill>
                  <a:schemeClr val="bg1"/>
                </a:solidFill>
                <a:latin typeface="Arial" panose="020B0604020202020204" pitchFamily="34" charset="0"/>
                <a:ea typeface="Montserrat Bold"/>
                <a:cs typeface="Arial" panose="020B0604020202020204" pitchFamily="34" charset="0"/>
                <a:sym typeface="Montserrat Bold"/>
                <a:hlinkClick r:id="rId6" action="ppaction://hlinksldjump">
                  <a:extLst>
                    <a:ext uri="{A12FA001-AC4F-418D-AE19-62706E023703}">
                      <ahyp:hlinkClr xmlns:ahyp="http://schemas.microsoft.com/office/drawing/2018/hyperlinkcolor" val="tx"/>
                    </a:ext>
                  </a:extLst>
                </a:hlinkClick>
              </a:rPr>
              <a:t>Introduction</a:t>
            </a:r>
          </a:p>
        </p:txBody>
      </p:sp>
      <p:sp>
        <p:nvSpPr>
          <p:cNvPr id="14" name="TextBox 14"/>
          <p:cNvSpPr txBox="1"/>
          <p:nvPr/>
        </p:nvSpPr>
        <p:spPr>
          <a:xfrm>
            <a:off x="457200" y="2392445"/>
            <a:ext cx="9690100" cy="544252"/>
          </a:xfrm>
          <a:prstGeom prst="rect">
            <a:avLst/>
          </a:prstGeom>
        </p:spPr>
        <p:txBody>
          <a:bodyPr wrap="square" lIns="0" tIns="0" rIns="0" bIns="0" rtlCol="0" anchor="t">
            <a:spAutoFit/>
          </a:bodyPr>
          <a:lstStyle/>
          <a:p>
            <a:pPr algn="l">
              <a:lnSpc>
                <a:spcPts val="5000"/>
              </a:lnSpc>
            </a:pPr>
            <a:r>
              <a:rPr lang="en-US" sz="2000" spc="-10" dirty="0">
                <a:solidFill>
                  <a:schemeClr val="bg1"/>
                </a:solidFill>
                <a:latin typeface="Arial" panose="020B0604020202020204" pitchFamily="34" charset="0"/>
                <a:ea typeface="Montserrat Bold"/>
                <a:cs typeface="Arial" panose="020B0604020202020204" pitchFamily="34" charset="0"/>
                <a:sym typeface="Montserrat Bold"/>
                <a:hlinkClick r:id="rId7" action="ppaction://hlinksldjump">
                  <a:extLst>
                    <a:ext uri="{A12FA001-AC4F-418D-AE19-62706E023703}">
                      <ahyp:hlinkClr xmlns:ahyp="http://schemas.microsoft.com/office/drawing/2018/hyperlinkcolor" val="tx"/>
                    </a:ext>
                  </a:extLst>
                </a:hlinkClick>
              </a:rPr>
              <a:t>Part 1 | Understanding the gap between school and work for students</a:t>
            </a:r>
          </a:p>
        </p:txBody>
      </p:sp>
      <p:sp>
        <p:nvSpPr>
          <p:cNvPr id="15" name="TextBox 15"/>
          <p:cNvSpPr txBox="1"/>
          <p:nvPr/>
        </p:nvSpPr>
        <p:spPr>
          <a:xfrm>
            <a:off x="457200" y="831009"/>
            <a:ext cx="2207171" cy="668026"/>
          </a:xfrm>
          <a:prstGeom prst="rect">
            <a:avLst/>
          </a:prstGeom>
        </p:spPr>
        <p:txBody>
          <a:bodyPr lIns="0" tIns="0" rIns="0" bIns="0" rtlCol="0" anchor="t">
            <a:spAutoFit/>
          </a:bodyPr>
          <a:lstStyle/>
          <a:p>
            <a:pPr algn="l">
              <a:lnSpc>
                <a:spcPts val="5180"/>
              </a:lnSpc>
            </a:pPr>
            <a:r>
              <a:rPr lang="en-US" sz="3700" spc="-18">
                <a:solidFill>
                  <a:srgbClr val="FFFFFF"/>
                </a:solidFill>
                <a:latin typeface="Montserrat"/>
                <a:ea typeface="Montserrat"/>
                <a:cs typeface="Montserrat"/>
                <a:sym typeface="Montserrat"/>
              </a:rPr>
              <a:t>Contents</a:t>
            </a:r>
          </a:p>
        </p:txBody>
      </p:sp>
      <p:sp>
        <p:nvSpPr>
          <p:cNvPr id="16" name="TextBox 16"/>
          <p:cNvSpPr txBox="1"/>
          <p:nvPr/>
        </p:nvSpPr>
        <p:spPr>
          <a:xfrm>
            <a:off x="9598085" y="1314879"/>
            <a:ext cx="649453" cy="2790358"/>
          </a:xfrm>
          <a:prstGeom prst="rect">
            <a:avLst/>
          </a:prstGeom>
        </p:spPr>
        <p:txBody>
          <a:bodyPr lIns="0" tIns="0" rIns="0" bIns="0" rtlCol="0" anchor="t">
            <a:spAutoFit/>
          </a:bodyPr>
          <a:lstStyle/>
          <a:p>
            <a:pPr algn="r">
              <a:lnSpc>
                <a:spcPts val="7622"/>
              </a:lnSpc>
            </a:pPr>
            <a:r>
              <a:rPr lang="en-US" sz="3700" spc="-18" dirty="0">
                <a:solidFill>
                  <a:schemeClr val="bg1"/>
                </a:solidFill>
                <a:latin typeface="Montserrat"/>
                <a:ea typeface="Montserrat"/>
                <a:cs typeface="Montserrat"/>
                <a:sym typeface="Montserrat"/>
                <a:hlinkClick r:id="rId6" action="ppaction://hlinksldjump">
                  <a:extLst>
                    <a:ext uri="{A12FA001-AC4F-418D-AE19-62706E023703}">
                      <ahyp:hlinkClr xmlns:ahyp="http://schemas.microsoft.com/office/drawing/2018/hyperlinkcolor" val="tx"/>
                    </a:ext>
                  </a:extLst>
                </a:hlinkClick>
              </a:rPr>
              <a:t>03 </a:t>
            </a:r>
            <a:r>
              <a:rPr lang="en-US" sz="3700" spc="-18" dirty="0">
                <a:solidFill>
                  <a:schemeClr val="bg1"/>
                </a:solidFill>
                <a:latin typeface="Montserrat"/>
                <a:ea typeface="Montserrat"/>
                <a:cs typeface="Montserrat"/>
                <a:sym typeface="Montserrat"/>
                <a:hlinkClick r:id="rId7" action="ppaction://hlinksldjump">
                  <a:extLst>
                    <a:ext uri="{A12FA001-AC4F-418D-AE19-62706E023703}">
                      <ahyp:hlinkClr xmlns:ahyp="http://schemas.microsoft.com/office/drawing/2018/hyperlinkcolor" val="tx"/>
                    </a:ext>
                  </a:extLst>
                </a:hlinkClick>
              </a:rPr>
              <a:t>08</a:t>
            </a:r>
          </a:p>
          <a:p>
            <a:pPr algn="r">
              <a:lnSpc>
                <a:spcPts val="6808"/>
              </a:lnSpc>
            </a:pPr>
            <a:r>
              <a:rPr lang="en-US" sz="3700" spc="-18" dirty="0">
                <a:solidFill>
                  <a:schemeClr val="bg1"/>
                </a:solidFill>
                <a:latin typeface="Montserrat"/>
                <a:ea typeface="Montserrat"/>
                <a:cs typeface="Montserrat"/>
                <a:sym typeface="Montserrat"/>
                <a:hlinkClick r:id="rId4" action="ppaction://hlinksldjump">
                  <a:extLst>
                    <a:ext uri="{A12FA001-AC4F-418D-AE19-62706E023703}">
                      <ahyp:hlinkClr xmlns:ahyp="http://schemas.microsoft.com/office/drawing/2018/hyperlinkcolor" val="tx"/>
                    </a:ext>
                  </a:extLst>
                </a:hlinkClick>
              </a:rPr>
              <a:t>18</a:t>
            </a:r>
          </a:p>
        </p:txBody>
      </p:sp>
      <p:sp>
        <p:nvSpPr>
          <p:cNvPr id="17" name="TextBox 17"/>
          <p:cNvSpPr txBox="1"/>
          <p:nvPr/>
        </p:nvSpPr>
        <p:spPr>
          <a:xfrm>
            <a:off x="9623936" y="5402380"/>
            <a:ext cx="623087" cy="1703546"/>
          </a:xfrm>
          <a:prstGeom prst="rect">
            <a:avLst/>
          </a:prstGeom>
        </p:spPr>
        <p:txBody>
          <a:bodyPr lIns="0" tIns="0" rIns="0" bIns="0" rtlCol="0" anchor="t">
            <a:spAutoFit/>
          </a:bodyPr>
          <a:lstStyle/>
          <a:p>
            <a:pPr algn="r">
              <a:lnSpc>
                <a:spcPts val="6878"/>
              </a:lnSpc>
            </a:pPr>
            <a:r>
              <a:rPr lang="en-US" sz="3700" spc="-18">
                <a:solidFill>
                  <a:schemeClr val="bg1"/>
                </a:solidFill>
                <a:latin typeface="Montserrat"/>
                <a:ea typeface="Montserrat"/>
                <a:cs typeface="Montserrat"/>
                <a:sym typeface="Montserrat"/>
                <a:hlinkClick r:id="rId3" action="ppaction://hlinksldjump">
                  <a:extLst>
                    <a:ext uri="{A12FA001-AC4F-418D-AE19-62706E023703}">
                      <ahyp:hlinkClr xmlns:ahyp="http://schemas.microsoft.com/office/drawing/2018/hyperlinkcolor" val="tx"/>
                    </a:ext>
                  </a:extLst>
                </a:hlinkClick>
              </a:rPr>
              <a:t>36 </a:t>
            </a:r>
            <a:r>
              <a:rPr lang="en-US" sz="3700" spc="-18">
                <a:solidFill>
                  <a:schemeClr val="bg1"/>
                </a:solidFill>
                <a:latin typeface="Montserrat"/>
                <a:ea typeface="Montserrat"/>
                <a:cs typeface="Montserrat"/>
                <a:sym typeface="Montserrat"/>
                <a:hlinkClick r:id="rId2" action="ppaction://hlinksldjump">
                  <a:extLst>
                    <a:ext uri="{A12FA001-AC4F-418D-AE19-62706E023703}">
                      <ahyp:hlinkClr xmlns:ahyp="http://schemas.microsoft.com/office/drawing/2018/hyperlinkcolor" val="tx"/>
                    </a:ext>
                  </a:extLst>
                </a:hlinkClick>
              </a:rPr>
              <a:t>41</a:t>
            </a:r>
          </a:p>
        </p:txBody>
      </p:sp>
      <p:sp>
        <p:nvSpPr>
          <p:cNvPr id="18" name="TextBox 18"/>
          <p:cNvSpPr txBox="1"/>
          <p:nvPr/>
        </p:nvSpPr>
        <p:spPr>
          <a:xfrm>
            <a:off x="457200" y="4038562"/>
            <a:ext cx="4993419" cy="255892"/>
          </a:xfrm>
          <a:prstGeom prst="rect">
            <a:avLst/>
          </a:prstGeom>
        </p:spPr>
        <p:txBody>
          <a:bodyPr lIns="0" tIns="0" rIns="0" bIns="0" rtlCol="0" anchor="t">
            <a:spAutoFit/>
          </a:bodyPr>
          <a:lstStyle/>
          <a:p>
            <a:pPr algn="l">
              <a:lnSpc>
                <a:spcPts val="2245"/>
              </a:lnSpc>
            </a:pPr>
            <a:r>
              <a:rPr lang="en-US" sz="1299" spc="-6" dirty="0">
                <a:solidFill>
                  <a:schemeClr val="bg1"/>
                </a:solidFill>
                <a:latin typeface="Montserrat"/>
                <a:ea typeface="Montserrat"/>
                <a:cs typeface="Montserrat"/>
                <a:sym typeface="Montserrat"/>
                <a:hlinkClick r:id="rId5" action="ppaction://hlinksldjump">
                  <a:extLst>
                    <a:ext uri="{A12FA001-AC4F-418D-AE19-62706E023703}">
                      <ahyp:hlinkClr xmlns:ahyp="http://schemas.microsoft.com/office/drawing/2018/hyperlinkcolor" val="tx"/>
                    </a:ext>
                  </a:extLst>
                </a:hlinkClick>
              </a:rPr>
              <a:t>Step 1 | Finding your best entrypoint</a:t>
            </a:r>
          </a:p>
        </p:txBody>
      </p:sp>
      <p:sp>
        <p:nvSpPr>
          <p:cNvPr id="19" name="TextBox 19"/>
          <p:cNvSpPr txBox="1"/>
          <p:nvPr/>
        </p:nvSpPr>
        <p:spPr>
          <a:xfrm>
            <a:off x="457200" y="4316587"/>
            <a:ext cx="4993419" cy="1099147"/>
          </a:xfrm>
          <a:prstGeom prst="rect">
            <a:avLst/>
          </a:prstGeom>
        </p:spPr>
        <p:txBody>
          <a:bodyPr lIns="0" tIns="0" rIns="0" bIns="0" rtlCol="0" anchor="t">
            <a:spAutoFit/>
          </a:bodyPr>
          <a:lstStyle/>
          <a:p>
            <a:pPr algn="l">
              <a:lnSpc>
                <a:spcPts val="2245"/>
              </a:lnSpc>
            </a:pPr>
            <a:r>
              <a:rPr lang="en-US" sz="1299" spc="-6" dirty="0">
                <a:solidFill>
                  <a:schemeClr val="bg1"/>
                </a:solidFill>
                <a:latin typeface="Montserrat"/>
                <a:ea typeface="Montserrat"/>
                <a:cs typeface="Montserrat"/>
                <a:sym typeface="Montserrat"/>
                <a:hlinkClick r:id="rId8" action="ppaction://hlinksldjump">
                  <a:extLst>
                    <a:ext uri="{A12FA001-AC4F-418D-AE19-62706E023703}">
                      <ahyp:hlinkClr xmlns:ahyp="http://schemas.microsoft.com/office/drawing/2018/hyperlinkcolor" val="tx"/>
                    </a:ext>
                  </a:extLst>
                </a:hlinkClick>
              </a:rPr>
              <a:t>Step 2 | Starting well with schools </a:t>
            </a:r>
          </a:p>
          <a:p>
            <a:pPr algn="l">
              <a:lnSpc>
                <a:spcPts val="2245"/>
              </a:lnSpc>
            </a:pPr>
            <a:r>
              <a:rPr lang="en-US" sz="1299" spc="-6" dirty="0">
                <a:solidFill>
                  <a:schemeClr val="bg1"/>
                </a:solidFill>
                <a:latin typeface="Montserrat"/>
                <a:ea typeface="Montserrat"/>
                <a:cs typeface="Montserrat"/>
                <a:sym typeface="Montserrat"/>
                <a:hlinkClick r:id="rId9" action="ppaction://hlinksldjump">
                  <a:extLst>
                    <a:ext uri="{A12FA001-AC4F-418D-AE19-62706E023703}">
                      <ahyp:hlinkClr xmlns:ahyp="http://schemas.microsoft.com/office/drawing/2018/hyperlinkcolor" val="tx"/>
                    </a:ext>
                  </a:extLst>
                </a:hlinkClick>
              </a:rPr>
              <a:t>Step 3 | Getting to ‘yes’ </a:t>
            </a:r>
          </a:p>
          <a:p>
            <a:pPr algn="l">
              <a:lnSpc>
                <a:spcPts val="2245"/>
              </a:lnSpc>
            </a:pPr>
            <a:r>
              <a:rPr lang="en-US" sz="1299" spc="-6" dirty="0">
                <a:solidFill>
                  <a:schemeClr val="bg1"/>
                </a:solidFill>
                <a:latin typeface="Montserrat"/>
                <a:ea typeface="Montserrat"/>
                <a:cs typeface="Montserrat"/>
                <a:sym typeface="Montserrat"/>
                <a:hlinkClick r:id="rId10" action="ppaction://hlinksldjump">
                  <a:extLst>
                    <a:ext uri="{A12FA001-AC4F-418D-AE19-62706E023703}">
                      <ahyp:hlinkClr xmlns:ahyp="http://schemas.microsoft.com/office/drawing/2018/hyperlinkcolor" val="tx"/>
                    </a:ext>
                  </a:extLst>
                </a:hlinkClick>
              </a:rPr>
              <a:t>Step 4 | Making it happen </a:t>
            </a:r>
          </a:p>
          <a:p>
            <a:pPr algn="l">
              <a:lnSpc>
                <a:spcPts val="2245"/>
              </a:lnSpc>
            </a:pPr>
            <a:r>
              <a:rPr lang="en-US" sz="1299" spc="-6" dirty="0">
                <a:solidFill>
                  <a:schemeClr val="bg1"/>
                </a:solidFill>
                <a:latin typeface="Montserrat"/>
                <a:ea typeface="Montserrat"/>
                <a:cs typeface="Montserrat"/>
                <a:sym typeface="Montserrat"/>
                <a:hlinkClick r:id="rId11" action="ppaction://hlinksldjump">
                  <a:extLst>
                    <a:ext uri="{A12FA001-AC4F-418D-AE19-62706E023703}">
                      <ahyp:hlinkClr xmlns:ahyp="http://schemas.microsoft.com/office/drawing/2018/hyperlinkcolor" val="tx"/>
                    </a:ext>
                  </a:extLst>
                </a:hlinkClick>
              </a:rPr>
              <a:t>Step 5 | Engaging well with students</a:t>
            </a:r>
          </a:p>
        </p:txBody>
      </p:sp>
      <p:sp>
        <p:nvSpPr>
          <p:cNvPr id="20" name="TextBox 20"/>
          <p:cNvSpPr txBox="1"/>
          <p:nvPr/>
        </p:nvSpPr>
        <p:spPr>
          <a:xfrm>
            <a:off x="10369972" y="176755"/>
            <a:ext cx="71114" cy="174622"/>
          </a:xfrm>
          <a:prstGeom prst="rect">
            <a:avLst/>
          </a:prstGeom>
        </p:spPr>
        <p:txBody>
          <a:bodyPr lIns="0" tIns="0" rIns="0" bIns="0" rtlCol="0" anchor="t">
            <a:spAutoFit/>
          </a:bodyPr>
          <a:lstStyle/>
          <a:p>
            <a:pPr algn="l">
              <a:lnSpc>
                <a:spcPts val="1400"/>
              </a:lnSpc>
            </a:pPr>
            <a:r>
              <a:rPr lang="en-US" sz="1000" spc="-6">
                <a:solidFill>
                  <a:srgbClr val="FFFFFF"/>
                </a:solidFill>
                <a:latin typeface="Open Sans"/>
                <a:ea typeface="Open Sans"/>
                <a:cs typeface="Open Sans"/>
                <a:sym typeface="Open Sans"/>
              </a:rPr>
              <a:t>2</a:t>
            </a:r>
          </a:p>
        </p:txBody>
      </p:sp>
      <p:sp>
        <p:nvSpPr>
          <p:cNvPr id="21" name="TextBox 21"/>
          <p:cNvSpPr txBox="1"/>
          <p:nvPr/>
        </p:nvSpPr>
        <p:spPr>
          <a:xfrm>
            <a:off x="254003" y="189662"/>
            <a:ext cx="3497583" cy="166328"/>
          </a:xfrm>
          <a:prstGeom prst="rect">
            <a:avLst/>
          </a:prstGeom>
        </p:spPr>
        <p:txBody>
          <a:bodyPr wrap="square" lIns="0" tIns="0" rIns="0" bIns="0" rtlCol="0" anchor="t">
            <a:spAutoFit/>
          </a:bodyPr>
          <a:lstStyle/>
          <a:p>
            <a:pPr algn="l">
              <a:lnSpc>
                <a:spcPts val="1400"/>
              </a:lnSpc>
            </a:pPr>
            <a:r>
              <a:rPr lang="en-US" sz="1000" spc="-5" dirty="0">
                <a:solidFill>
                  <a:srgbClr val="FFFFFF"/>
                </a:solidFill>
                <a:latin typeface="Montserrat"/>
                <a:ea typeface="Montserrat"/>
                <a:cs typeface="Montserrat"/>
                <a:sym typeface="Montserrat"/>
              </a:rPr>
              <a:t>Inspiring the next generation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0819000" cy="7687008"/>
            <a:chOff x="0" y="0"/>
            <a:chExt cx="10819003" cy="7687005"/>
          </a:xfrm>
        </p:grpSpPr>
        <p:sp>
          <p:nvSpPr>
            <p:cNvPr id="3" name="Freeform 3"/>
            <p:cNvSpPr/>
            <p:nvPr/>
          </p:nvSpPr>
          <p:spPr>
            <a:xfrm>
              <a:off x="63500" y="63500"/>
              <a:ext cx="10692003" cy="7560056"/>
            </a:xfrm>
            <a:custGeom>
              <a:avLst/>
              <a:gdLst/>
              <a:ahLst/>
              <a:cxnLst/>
              <a:rect l="l" t="t" r="r" b="b"/>
              <a:pathLst>
                <a:path w="10692003" h="7560056">
                  <a:moveTo>
                    <a:pt x="0" y="0"/>
                  </a:moveTo>
                  <a:lnTo>
                    <a:pt x="0" y="7560056"/>
                  </a:lnTo>
                  <a:lnTo>
                    <a:pt x="10692003" y="7560056"/>
                  </a:lnTo>
                  <a:lnTo>
                    <a:pt x="10692003" y="0"/>
                  </a:lnTo>
                  <a:close/>
                </a:path>
              </a:pathLst>
            </a:custGeom>
            <a:solidFill>
              <a:srgbClr val="BCE4FE"/>
            </a:solidFill>
          </p:spPr>
          <p:txBody>
            <a:bodyPr/>
            <a:lstStyle/>
            <a:p>
              <a:endParaRPr lang="en-US"/>
            </a:p>
          </p:txBody>
        </p:sp>
        <p:sp>
          <p:nvSpPr>
            <p:cNvPr id="4" name="Freeform 4"/>
            <p:cNvSpPr/>
            <p:nvPr/>
          </p:nvSpPr>
          <p:spPr>
            <a:xfrm>
              <a:off x="736219" y="2312543"/>
              <a:ext cx="2658491" cy="2322322"/>
            </a:xfrm>
            <a:custGeom>
              <a:avLst/>
              <a:gdLst/>
              <a:ahLst/>
              <a:cxnLst/>
              <a:rect l="l" t="t" r="r" b="b"/>
              <a:pathLst>
                <a:path w="2658491" h="2322322">
                  <a:moveTo>
                    <a:pt x="38100" y="1644015"/>
                  </a:moveTo>
                  <a:cubicBezTo>
                    <a:pt x="0" y="1494536"/>
                    <a:pt x="113157" y="1348867"/>
                    <a:pt x="235331" y="1254633"/>
                  </a:cubicBezTo>
                  <a:cubicBezTo>
                    <a:pt x="357505" y="1160399"/>
                    <a:pt x="502539" y="1081786"/>
                    <a:pt x="572897" y="944499"/>
                  </a:cubicBezTo>
                  <a:cubicBezTo>
                    <a:pt x="605282" y="881380"/>
                    <a:pt x="618871" y="810641"/>
                    <a:pt x="643382" y="744093"/>
                  </a:cubicBezTo>
                  <a:cubicBezTo>
                    <a:pt x="686181" y="627634"/>
                    <a:pt x="761492" y="525907"/>
                    <a:pt x="844042" y="433324"/>
                  </a:cubicBezTo>
                  <a:cubicBezTo>
                    <a:pt x="1053338" y="198628"/>
                    <a:pt x="1337564" y="5080"/>
                    <a:pt x="1651889" y="1651"/>
                  </a:cubicBezTo>
                  <a:cubicBezTo>
                    <a:pt x="1807337" y="0"/>
                    <a:pt x="1960372" y="45085"/>
                    <a:pt x="2101596" y="109982"/>
                  </a:cubicBezTo>
                  <a:cubicBezTo>
                    <a:pt x="2221738" y="165227"/>
                    <a:pt x="2337054" y="236601"/>
                    <a:pt x="2422525" y="337566"/>
                  </a:cubicBezTo>
                  <a:cubicBezTo>
                    <a:pt x="2585085" y="529590"/>
                    <a:pt x="2616962" y="797052"/>
                    <a:pt x="2635885" y="1047750"/>
                  </a:cubicBezTo>
                  <a:cubicBezTo>
                    <a:pt x="2649347" y="1225422"/>
                    <a:pt x="2658491" y="1411096"/>
                    <a:pt x="2587117" y="1574419"/>
                  </a:cubicBezTo>
                  <a:cubicBezTo>
                    <a:pt x="2515235" y="1738884"/>
                    <a:pt x="2370836" y="1858899"/>
                    <a:pt x="2227707" y="1967229"/>
                  </a:cubicBezTo>
                  <a:cubicBezTo>
                    <a:pt x="2037588" y="2111120"/>
                    <a:pt x="1831467" y="2249551"/>
                    <a:pt x="1596009" y="2286762"/>
                  </a:cubicBezTo>
                  <a:cubicBezTo>
                    <a:pt x="1370965" y="2322321"/>
                    <a:pt x="1142238" y="2261870"/>
                    <a:pt x="914527" y="2265171"/>
                  </a:cubicBezTo>
                  <a:cubicBezTo>
                    <a:pt x="797941" y="2266822"/>
                    <a:pt x="681863" y="2285237"/>
                    <a:pt x="565277" y="2282316"/>
                  </a:cubicBezTo>
                  <a:cubicBezTo>
                    <a:pt x="448691" y="2279396"/>
                    <a:pt x="327406" y="2252090"/>
                    <a:pt x="239649" y="2175256"/>
                  </a:cubicBezTo>
                  <a:cubicBezTo>
                    <a:pt x="170180" y="2114422"/>
                    <a:pt x="128397" y="2028571"/>
                    <a:pt x="93218" y="1943227"/>
                  </a:cubicBezTo>
                  <a:cubicBezTo>
                    <a:pt x="48641" y="1835023"/>
                    <a:pt x="11176" y="1717040"/>
                    <a:pt x="34671" y="1602359"/>
                  </a:cubicBezTo>
                </a:path>
              </a:pathLst>
            </a:custGeom>
            <a:solidFill>
              <a:srgbClr val="FFFFFF"/>
            </a:solidFill>
          </p:spPr>
          <p:txBody>
            <a:bodyPr/>
            <a:lstStyle/>
            <a:p>
              <a:endParaRPr lang="en-US"/>
            </a:p>
          </p:txBody>
        </p:sp>
        <p:sp>
          <p:nvSpPr>
            <p:cNvPr id="5" name="Freeform 5"/>
            <p:cNvSpPr/>
            <p:nvPr/>
          </p:nvSpPr>
          <p:spPr>
            <a:xfrm>
              <a:off x="944499" y="3900043"/>
              <a:ext cx="2182368" cy="818261"/>
            </a:xfrm>
            <a:custGeom>
              <a:avLst/>
              <a:gdLst/>
              <a:ahLst/>
              <a:cxnLst/>
              <a:rect l="l" t="t" r="r" b="b"/>
              <a:pathLst>
                <a:path w="2182368" h="818261">
                  <a:moveTo>
                    <a:pt x="1090041" y="0"/>
                  </a:moveTo>
                  <a:lnTo>
                    <a:pt x="0" y="560324"/>
                  </a:lnTo>
                  <a:cubicBezTo>
                    <a:pt x="0" y="560324"/>
                    <a:pt x="82296" y="695071"/>
                    <a:pt x="564388" y="748538"/>
                  </a:cubicBezTo>
                  <a:cubicBezTo>
                    <a:pt x="1046480" y="802005"/>
                    <a:pt x="1194308" y="818261"/>
                    <a:pt x="1626616" y="650748"/>
                  </a:cubicBezTo>
                  <a:cubicBezTo>
                    <a:pt x="1948561" y="526034"/>
                    <a:pt x="2182368" y="248666"/>
                    <a:pt x="2182368" y="248666"/>
                  </a:cubicBezTo>
                  <a:lnTo>
                    <a:pt x="1671701" y="0"/>
                  </a:lnTo>
                </a:path>
              </a:pathLst>
            </a:custGeom>
            <a:solidFill>
              <a:srgbClr val="DFFC8E"/>
            </a:solidFill>
          </p:spPr>
          <p:txBody>
            <a:bodyPr/>
            <a:lstStyle/>
            <a:p>
              <a:endParaRPr lang="en-US"/>
            </a:p>
          </p:txBody>
        </p:sp>
        <p:sp>
          <p:nvSpPr>
            <p:cNvPr id="6" name="Freeform 6"/>
            <p:cNvSpPr/>
            <p:nvPr/>
          </p:nvSpPr>
          <p:spPr>
            <a:xfrm>
              <a:off x="2052574" y="2967482"/>
              <a:ext cx="545719" cy="914781"/>
            </a:xfrm>
            <a:custGeom>
              <a:avLst/>
              <a:gdLst/>
              <a:ahLst/>
              <a:cxnLst/>
              <a:rect l="l" t="t" r="r" b="b"/>
              <a:pathLst>
                <a:path w="545719" h="914781">
                  <a:moveTo>
                    <a:pt x="1016" y="0"/>
                  </a:moveTo>
                  <a:cubicBezTo>
                    <a:pt x="508" y="0"/>
                    <a:pt x="0" y="508"/>
                    <a:pt x="0" y="1016"/>
                  </a:cubicBezTo>
                  <a:lnTo>
                    <a:pt x="0" y="913765"/>
                  </a:lnTo>
                  <a:cubicBezTo>
                    <a:pt x="0" y="914273"/>
                    <a:pt x="381" y="914781"/>
                    <a:pt x="1016" y="914781"/>
                  </a:cubicBezTo>
                  <a:lnTo>
                    <a:pt x="544703" y="914781"/>
                  </a:lnTo>
                  <a:cubicBezTo>
                    <a:pt x="545211" y="914781"/>
                    <a:pt x="545719" y="914400"/>
                    <a:pt x="545719" y="913765"/>
                  </a:cubicBezTo>
                  <a:lnTo>
                    <a:pt x="545719" y="1016"/>
                  </a:lnTo>
                  <a:cubicBezTo>
                    <a:pt x="545719" y="508"/>
                    <a:pt x="545338" y="0"/>
                    <a:pt x="544703" y="0"/>
                  </a:cubicBezTo>
                  <a:close/>
                </a:path>
              </a:pathLst>
            </a:custGeom>
            <a:solidFill>
              <a:srgbClr val="EF863B"/>
            </a:solidFill>
          </p:spPr>
          <p:txBody>
            <a:bodyPr/>
            <a:lstStyle/>
            <a:p>
              <a:endParaRPr lang="en-US"/>
            </a:p>
          </p:txBody>
        </p:sp>
        <p:sp>
          <p:nvSpPr>
            <p:cNvPr id="7" name="Freeform 7"/>
            <p:cNvSpPr/>
            <p:nvPr/>
          </p:nvSpPr>
          <p:spPr>
            <a:xfrm>
              <a:off x="1779778" y="2896362"/>
              <a:ext cx="258953" cy="1128268"/>
            </a:xfrm>
            <a:custGeom>
              <a:avLst/>
              <a:gdLst/>
              <a:ahLst/>
              <a:cxnLst/>
              <a:rect l="l" t="t" r="r" b="b"/>
              <a:pathLst>
                <a:path w="258953" h="1128268">
                  <a:moveTo>
                    <a:pt x="889" y="127"/>
                  </a:moveTo>
                  <a:cubicBezTo>
                    <a:pt x="381" y="0"/>
                    <a:pt x="0" y="381"/>
                    <a:pt x="0" y="889"/>
                  </a:cubicBezTo>
                  <a:lnTo>
                    <a:pt x="0" y="1127506"/>
                  </a:lnTo>
                  <a:cubicBezTo>
                    <a:pt x="0" y="1128014"/>
                    <a:pt x="381" y="1128268"/>
                    <a:pt x="889" y="1128014"/>
                  </a:cubicBezTo>
                  <a:lnTo>
                    <a:pt x="258064" y="1004062"/>
                  </a:lnTo>
                  <a:cubicBezTo>
                    <a:pt x="258572" y="1003808"/>
                    <a:pt x="258953" y="1003173"/>
                    <a:pt x="258953" y="1002665"/>
                  </a:cubicBezTo>
                  <a:lnTo>
                    <a:pt x="258953" y="72136"/>
                  </a:lnTo>
                  <a:cubicBezTo>
                    <a:pt x="258953" y="71628"/>
                    <a:pt x="258572" y="70993"/>
                    <a:pt x="258064" y="70866"/>
                  </a:cubicBezTo>
                  <a:close/>
                </a:path>
              </a:pathLst>
            </a:custGeom>
            <a:solidFill>
              <a:srgbClr val="EF863B"/>
            </a:solidFill>
          </p:spPr>
          <p:txBody>
            <a:bodyPr/>
            <a:lstStyle/>
            <a:p>
              <a:endParaRPr lang="en-US"/>
            </a:p>
          </p:txBody>
        </p:sp>
        <p:sp>
          <p:nvSpPr>
            <p:cNvPr id="8" name="Freeform 8"/>
            <p:cNvSpPr/>
            <p:nvPr/>
          </p:nvSpPr>
          <p:spPr>
            <a:xfrm>
              <a:off x="942848" y="2890520"/>
              <a:ext cx="2515870" cy="1138809"/>
            </a:xfrm>
            <a:custGeom>
              <a:avLst/>
              <a:gdLst/>
              <a:ahLst/>
              <a:cxnLst/>
              <a:rect l="l" t="t" r="r" b="b"/>
              <a:pathLst>
                <a:path w="2515870" h="1138809">
                  <a:moveTo>
                    <a:pt x="1663954" y="1005332"/>
                  </a:moveTo>
                  <a:lnTo>
                    <a:pt x="1101217" y="1005332"/>
                  </a:lnTo>
                  <a:cubicBezTo>
                    <a:pt x="1098423" y="1005332"/>
                    <a:pt x="1096137" y="1003046"/>
                    <a:pt x="1096137" y="1000252"/>
                  </a:cubicBezTo>
                  <a:lnTo>
                    <a:pt x="1096137" y="74295"/>
                  </a:lnTo>
                  <a:cubicBezTo>
                    <a:pt x="1096137" y="71501"/>
                    <a:pt x="1098423" y="69215"/>
                    <a:pt x="1101217" y="69215"/>
                  </a:cubicBezTo>
                  <a:lnTo>
                    <a:pt x="1663954" y="69215"/>
                  </a:lnTo>
                  <a:cubicBezTo>
                    <a:pt x="1666748" y="69215"/>
                    <a:pt x="1669034" y="71501"/>
                    <a:pt x="1669034" y="74295"/>
                  </a:cubicBezTo>
                  <a:lnTo>
                    <a:pt x="1669034" y="1000379"/>
                  </a:lnTo>
                  <a:cubicBezTo>
                    <a:pt x="1669034" y="1003173"/>
                    <a:pt x="1666748" y="1005459"/>
                    <a:pt x="1663954" y="1005459"/>
                  </a:cubicBezTo>
                  <a:moveTo>
                    <a:pt x="1663954" y="995426"/>
                  </a:moveTo>
                  <a:lnTo>
                    <a:pt x="1663954" y="1000506"/>
                  </a:lnTo>
                  <a:lnTo>
                    <a:pt x="1658874" y="1000506"/>
                  </a:lnTo>
                  <a:lnTo>
                    <a:pt x="1658874" y="74295"/>
                  </a:lnTo>
                  <a:lnTo>
                    <a:pt x="1663954" y="74295"/>
                  </a:lnTo>
                  <a:lnTo>
                    <a:pt x="1663954" y="79375"/>
                  </a:lnTo>
                  <a:lnTo>
                    <a:pt x="1101217" y="79375"/>
                  </a:lnTo>
                  <a:lnTo>
                    <a:pt x="1101217" y="74295"/>
                  </a:lnTo>
                  <a:lnTo>
                    <a:pt x="1106297" y="74295"/>
                  </a:lnTo>
                  <a:lnTo>
                    <a:pt x="1106297" y="1000379"/>
                  </a:lnTo>
                  <a:lnTo>
                    <a:pt x="1101217" y="1000379"/>
                  </a:lnTo>
                  <a:lnTo>
                    <a:pt x="1101217" y="995299"/>
                  </a:lnTo>
                  <a:lnTo>
                    <a:pt x="1663954" y="995299"/>
                  </a:lnTo>
                  <a:close/>
                  <a:moveTo>
                    <a:pt x="2510917" y="1005459"/>
                  </a:moveTo>
                  <a:lnTo>
                    <a:pt x="1948053" y="1005459"/>
                  </a:lnTo>
                  <a:cubicBezTo>
                    <a:pt x="1945259" y="1005459"/>
                    <a:pt x="1942973" y="1003173"/>
                    <a:pt x="1942973" y="1000379"/>
                  </a:cubicBezTo>
                  <a:lnTo>
                    <a:pt x="1942973" y="74295"/>
                  </a:lnTo>
                  <a:cubicBezTo>
                    <a:pt x="1942973" y="71501"/>
                    <a:pt x="1945259" y="69215"/>
                    <a:pt x="1948053" y="69215"/>
                  </a:cubicBezTo>
                  <a:lnTo>
                    <a:pt x="2510790" y="69215"/>
                  </a:lnTo>
                  <a:cubicBezTo>
                    <a:pt x="2513584" y="69215"/>
                    <a:pt x="2515870" y="71501"/>
                    <a:pt x="2515870" y="74295"/>
                  </a:cubicBezTo>
                  <a:lnTo>
                    <a:pt x="2515870" y="1000379"/>
                  </a:lnTo>
                  <a:cubicBezTo>
                    <a:pt x="2515870" y="1003173"/>
                    <a:pt x="2513584" y="1005459"/>
                    <a:pt x="2510790" y="1005459"/>
                  </a:cubicBezTo>
                  <a:moveTo>
                    <a:pt x="2510790" y="995426"/>
                  </a:moveTo>
                  <a:lnTo>
                    <a:pt x="2510790" y="1000506"/>
                  </a:lnTo>
                  <a:lnTo>
                    <a:pt x="2505710" y="1000506"/>
                  </a:lnTo>
                  <a:lnTo>
                    <a:pt x="2505710" y="74295"/>
                  </a:lnTo>
                  <a:lnTo>
                    <a:pt x="2510790" y="74295"/>
                  </a:lnTo>
                  <a:lnTo>
                    <a:pt x="2510790" y="79375"/>
                  </a:lnTo>
                  <a:lnTo>
                    <a:pt x="1948053" y="79375"/>
                  </a:lnTo>
                  <a:lnTo>
                    <a:pt x="1948053" y="74295"/>
                  </a:lnTo>
                  <a:lnTo>
                    <a:pt x="1953133" y="74295"/>
                  </a:lnTo>
                  <a:lnTo>
                    <a:pt x="1953133" y="1000379"/>
                  </a:lnTo>
                  <a:lnTo>
                    <a:pt x="1948053" y="1000379"/>
                  </a:lnTo>
                  <a:lnTo>
                    <a:pt x="1948053" y="995299"/>
                  </a:lnTo>
                  <a:lnTo>
                    <a:pt x="2510790" y="995299"/>
                  </a:lnTo>
                  <a:close/>
                  <a:moveTo>
                    <a:pt x="567690" y="1005459"/>
                  </a:moveTo>
                  <a:lnTo>
                    <a:pt x="5080" y="1005459"/>
                  </a:lnTo>
                  <a:cubicBezTo>
                    <a:pt x="2286" y="1005459"/>
                    <a:pt x="0" y="1003173"/>
                    <a:pt x="0" y="1000379"/>
                  </a:cubicBezTo>
                  <a:lnTo>
                    <a:pt x="0" y="74295"/>
                  </a:lnTo>
                  <a:cubicBezTo>
                    <a:pt x="0" y="71501"/>
                    <a:pt x="2286" y="69215"/>
                    <a:pt x="5080" y="69215"/>
                  </a:cubicBezTo>
                  <a:lnTo>
                    <a:pt x="567817" y="69215"/>
                  </a:lnTo>
                  <a:cubicBezTo>
                    <a:pt x="570611" y="69215"/>
                    <a:pt x="572897" y="71501"/>
                    <a:pt x="572897" y="74295"/>
                  </a:cubicBezTo>
                  <a:lnTo>
                    <a:pt x="572897" y="1000379"/>
                  </a:lnTo>
                  <a:cubicBezTo>
                    <a:pt x="572897" y="1003173"/>
                    <a:pt x="570611" y="1005459"/>
                    <a:pt x="567817" y="1005459"/>
                  </a:cubicBezTo>
                  <a:moveTo>
                    <a:pt x="567817" y="995426"/>
                  </a:moveTo>
                  <a:lnTo>
                    <a:pt x="567817" y="1000506"/>
                  </a:lnTo>
                  <a:lnTo>
                    <a:pt x="562737" y="1000506"/>
                  </a:lnTo>
                  <a:lnTo>
                    <a:pt x="562737" y="74295"/>
                  </a:lnTo>
                  <a:lnTo>
                    <a:pt x="567817" y="74295"/>
                  </a:lnTo>
                  <a:lnTo>
                    <a:pt x="567817" y="79375"/>
                  </a:lnTo>
                  <a:lnTo>
                    <a:pt x="5080" y="79375"/>
                  </a:lnTo>
                  <a:lnTo>
                    <a:pt x="5080" y="74295"/>
                  </a:lnTo>
                  <a:lnTo>
                    <a:pt x="10160" y="74295"/>
                  </a:lnTo>
                  <a:lnTo>
                    <a:pt x="10160" y="1000379"/>
                  </a:lnTo>
                  <a:lnTo>
                    <a:pt x="5080" y="1000379"/>
                  </a:lnTo>
                  <a:lnTo>
                    <a:pt x="5080" y="995299"/>
                  </a:lnTo>
                  <a:lnTo>
                    <a:pt x="567817" y="995299"/>
                  </a:lnTo>
                  <a:close/>
                  <a:moveTo>
                    <a:pt x="1103376" y="1004951"/>
                  </a:moveTo>
                  <a:lnTo>
                    <a:pt x="836803" y="1138047"/>
                  </a:lnTo>
                  <a:cubicBezTo>
                    <a:pt x="835279" y="1138809"/>
                    <a:pt x="833374" y="1138682"/>
                    <a:pt x="831977" y="1137793"/>
                  </a:cubicBezTo>
                  <a:cubicBezTo>
                    <a:pt x="830580" y="1136904"/>
                    <a:pt x="829564" y="1135253"/>
                    <a:pt x="829564" y="1133475"/>
                  </a:cubicBezTo>
                  <a:lnTo>
                    <a:pt x="829564" y="5207"/>
                  </a:lnTo>
                  <a:cubicBezTo>
                    <a:pt x="829564" y="3683"/>
                    <a:pt x="830326" y="2159"/>
                    <a:pt x="831469" y="1270"/>
                  </a:cubicBezTo>
                  <a:cubicBezTo>
                    <a:pt x="832612" y="381"/>
                    <a:pt x="834263" y="0"/>
                    <a:pt x="835787" y="381"/>
                  </a:cubicBezTo>
                  <a:lnTo>
                    <a:pt x="1102360" y="69342"/>
                  </a:lnTo>
                  <a:cubicBezTo>
                    <a:pt x="1104519" y="69977"/>
                    <a:pt x="1106170" y="71882"/>
                    <a:pt x="1106170" y="74168"/>
                  </a:cubicBezTo>
                  <a:lnTo>
                    <a:pt x="1106170" y="1000252"/>
                  </a:lnTo>
                  <a:cubicBezTo>
                    <a:pt x="1106170" y="1002157"/>
                    <a:pt x="1105154" y="1003935"/>
                    <a:pt x="1103376" y="1004697"/>
                  </a:cubicBezTo>
                  <a:moveTo>
                    <a:pt x="1098931" y="995680"/>
                  </a:moveTo>
                  <a:lnTo>
                    <a:pt x="1101217" y="1000125"/>
                  </a:lnTo>
                  <a:lnTo>
                    <a:pt x="1096137" y="1000125"/>
                  </a:lnTo>
                  <a:lnTo>
                    <a:pt x="1096137" y="74295"/>
                  </a:lnTo>
                  <a:lnTo>
                    <a:pt x="1101217" y="74295"/>
                  </a:lnTo>
                  <a:lnTo>
                    <a:pt x="1099946" y="79121"/>
                  </a:lnTo>
                  <a:lnTo>
                    <a:pt x="833373" y="10160"/>
                  </a:lnTo>
                  <a:lnTo>
                    <a:pt x="834644" y="5334"/>
                  </a:lnTo>
                  <a:lnTo>
                    <a:pt x="839723" y="5334"/>
                  </a:lnTo>
                  <a:lnTo>
                    <a:pt x="839723" y="1133348"/>
                  </a:lnTo>
                  <a:lnTo>
                    <a:pt x="834644" y="1133348"/>
                  </a:lnTo>
                  <a:lnTo>
                    <a:pt x="832358" y="1128903"/>
                  </a:lnTo>
                  <a:lnTo>
                    <a:pt x="1098931" y="995807"/>
                  </a:lnTo>
                  <a:close/>
                  <a:moveTo>
                    <a:pt x="918718" y="619760"/>
                  </a:moveTo>
                  <a:cubicBezTo>
                    <a:pt x="918718" y="642620"/>
                    <a:pt x="909193" y="667385"/>
                    <a:pt x="892048" y="667385"/>
                  </a:cubicBezTo>
                  <a:lnTo>
                    <a:pt x="892048" y="662305"/>
                  </a:lnTo>
                  <a:lnTo>
                    <a:pt x="892048" y="667385"/>
                  </a:lnTo>
                  <a:cubicBezTo>
                    <a:pt x="874903" y="667385"/>
                    <a:pt x="865378" y="642620"/>
                    <a:pt x="865378" y="619760"/>
                  </a:cubicBezTo>
                  <a:lnTo>
                    <a:pt x="870458" y="619760"/>
                  </a:lnTo>
                  <a:lnTo>
                    <a:pt x="865378" y="619760"/>
                  </a:lnTo>
                  <a:cubicBezTo>
                    <a:pt x="865378" y="596900"/>
                    <a:pt x="874903" y="572135"/>
                    <a:pt x="892048" y="572135"/>
                  </a:cubicBezTo>
                  <a:lnTo>
                    <a:pt x="892048" y="577215"/>
                  </a:lnTo>
                  <a:lnTo>
                    <a:pt x="892048" y="572135"/>
                  </a:lnTo>
                  <a:cubicBezTo>
                    <a:pt x="909193" y="572135"/>
                    <a:pt x="918718" y="596900"/>
                    <a:pt x="918718" y="619760"/>
                  </a:cubicBezTo>
                  <a:lnTo>
                    <a:pt x="913638" y="619760"/>
                  </a:lnTo>
                  <a:lnTo>
                    <a:pt x="918718" y="619760"/>
                  </a:lnTo>
                  <a:moveTo>
                    <a:pt x="908685" y="619760"/>
                  </a:moveTo>
                  <a:cubicBezTo>
                    <a:pt x="908685" y="619760"/>
                    <a:pt x="908685" y="619760"/>
                    <a:pt x="908685" y="619760"/>
                  </a:cubicBezTo>
                  <a:cubicBezTo>
                    <a:pt x="908685" y="595630"/>
                    <a:pt x="898779" y="582168"/>
                    <a:pt x="892048" y="582168"/>
                  </a:cubicBezTo>
                  <a:cubicBezTo>
                    <a:pt x="892048" y="582168"/>
                    <a:pt x="892048" y="582168"/>
                    <a:pt x="892048" y="582168"/>
                  </a:cubicBezTo>
                  <a:cubicBezTo>
                    <a:pt x="885317" y="582168"/>
                    <a:pt x="875411" y="595630"/>
                    <a:pt x="875411" y="619760"/>
                  </a:cubicBezTo>
                  <a:cubicBezTo>
                    <a:pt x="875411" y="619760"/>
                    <a:pt x="875411" y="619760"/>
                    <a:pt x="875411" y="619760"/>
                  </a:cubicBezTo>
                  <a:cubicBezTo>
                    <a:pt x="875411" y="643890"/>
                    <a:pt x="885317" y="657352"/>
                    <a:pt x="892048" y="657352"/>
                  </a:cubicBezTo>
                  <a:cubicBezTo>
                    <a:pt x="892048" y="657352"/>
                    <a:pt x="892048" y="657352"/>
                    <a:pt x="892048" y="657352"/>
                  </a:cubicBezTo>
                  <a:cubicBezTo>
                    <a:pt x="898779" y="657352"/>
                    <a:pt x="908685" y="643890"/>
                    <a:pt x="908685" y="619760"/>
                  </a:cubicBezTo>
                  <a:close/>
                  <a:moveTo>
                    <a:pt x="156337" y="570484"/>
                  </a:moveTo>
                  <a:cubicBezTo>
                    <a:pt x="156337" y="596773"/>
                    <a:pt x="135001" y="618109"/>
                    <a:pt x="108712" y="618109"/>
                  </a:cubicBezTo>
                  <a:lnTo>
                    <a:pt x="108712" y="613029"/>
                  </a:lnTo>
                  <a:lnTo>
                    <a:pt x="108712" y="618109"/>
                  </a:lnTo>
                  <a:cubicBezTo>
                    <a:pt x="82423" y="618109"/>
                    <a:pt x="61087" y="596773"/>
                    <a:pt x="61087" y="570484"/>
                  </a:cubicBezTo>
                  <a:lnTo>
                    <a:pt x="66167" y="570484"/>
                  </a:lnTo>
                  <a:lnTo>
                    <a:pt x="61087" y="570484"/>
                  </a:lnTo>
                  <a:cubicBezTo>
                    <a:pt x="61087" y="544195"/>
                    <a:pt x="82423" y="522859"/>
                    <a:pt x="108712" y="522859"/>
                  </a:cubicBezTo>
                  <a:lnTo>
                    <a:pt x="108712" y="527939"/>
                  </a:lnTo>
                  <a:lnTo>
                    <a:pt x="108712" y="522859"/>
                  </a:lnTo>
                  <a:cubicBezTo>
                    <a:pt x="135001" y="522859"/>
                    <a:pt x="156337" y="544195"/>
                    <a:pt x="156337" y="570484"/>
                  </a:cubicBezTo>
                  <a:lnTo>
                    <a:pt x="151257" y="570484"/>
                  </a:lnTo>
                  <a:lnTo>
                    <a:pt x="156337" y="570484"/>
                  </a:lnTo>
                  <a:moveTo>
                    <a:pt x="146304" y="570484"/>
                  </a:moveTo>
                  <a:cubicBezTo>
                    <a:pt x="146304" y="570484"/>
                    <a:pt x="146304" y="570484"/>
                    <a:pt x="146304" y="570484"/>
                  </a:cubicBezTo>
                  <a:cubicBezTo>
                    <a:pt x="146304" y="549783"/>
                    <a:pt x="129540" y="532892"/>
                    <a:pt x="108712" y="532892"/>
                  </a:cubicBezTo>
                  <a:cubicBezTo>
                    <a:pt x="108712" y="532892"/>
                    <a:pt x="108712" y="532892"/>
                    <a:pt x="108712" y="532892"/>
                  </a:cubicBezTo>
                  <a:cubicBezTo>
                    <a:pt x="88011" y="532892"/>
                    <a:pt x="71120" y="549656"/>
                    <a:pt x="71120" y="570484"/>
                  </a:cubicBezTo>
                  <a:cubicBezTo>
                    <a:pt x="71120" y="570484"/>
                    <a:pt x="71120" y="570484"/>
                    <a:pt x="71120" y="570484"/>
                  </a:cubicBezTo>
                  <a:cubicBezTo>
                    <a:pt x="71120" y="591185"/>
                    <a:pt x="87884" y="608076"/>
                    <a:pt x="108712" y="608076"/>
                  </a:cubicBezTo>
                  <a:cubicBezTo>
                    <a:pt x="108712" y="608076"/>
                    <a:pt x="108712" y="608076"/>
                    <a:pt x="108712" y="608076"/>
                  </a:cubicBezTo>
                  <a:cubicBezTo>
                    <a:pt x="129413" y="608076"/>
                    <a:pt x="146304" y="591312"/>
                    <a:pt x="146304" y="570484"/>
                  </a:cubicBezTo>
                  <a:close/>
                  <a:moveTo>
                    <a:pt x="2103501" y="570484"/>
                  </a:moveTo>
                  <a:cubicBezTo>
                    <a:pt x="2103501" y="596773"/>
                    <a:pt x="2082165" y="618109"/>
                    <a:pt x="2055876" y="618109"/>
                  </a:cubicBezTo>
                  <a:lnTo>
                    <a:pt x="2055876" y="613029"/>
                  </a:lnTo>
                  <a:lnTo>
                    <a:pt x="2055876" y="618109"/>
                  </a:lnTo>
                  <a:cubicBezTo>
                    <a:pt x="2029587" y="618109"/>
                    <a:pt x="2008251" y="596773"/>
                    <a:pt x="2008251" y="570484"/>
                  </a:cubicBezTo>
                  <a:lnTo>
                    <a:pt x="2013331" y="570484"/>
                  </a:lnTo>
                  <a:lnTo>
                    <a:pt x="2008251" y="570484"/>
                  </a:lnTo>
                  <a:cubicBezTo>
                    <a:pt x="2008251" y="544195"/>
                    <a:pt x="2029587" y="522859"/>
                    <a:pt x="2055876" y="522859"/>
                  </a:cubicBezTo>
                  <a:lnTo>
                    <a:pt x="2055876" y="527939"/>
                  </a:lnTo>
                  <a:lnTo>
                    <a:pt x="2055876" y="522859"/>
                  </a:lnTo>
                  <a:cubicBezTo>
                    <a:pt x="2082165" y="522859"/>
                    <a:pt x="2103501" y="544195"/>
                    <a:pt x="2103501" y="570484"/>
                  </a:cubicBezTo>
                  <a:lnTo>
                    <a:pt x="2098421" y="570484"/>
                  </a:lnTo>
                  <a:lnTo>
                    <a:pt x="2103501" y="570484"/>
                  </a:lnTo>
                  <a:moveTo>
                    <a:pt x="2093468" y="570484"/>
                  </a:moveTo>
                  <a:cubicBezTo>
                    <a:pt x="2093468" y="570484"/>
                    <a:pt x="2093468" y="570484"/>
                    <a:pt x="2093468" y="570484"/>
                  </a:cubicBezTo>
                  <a:cubicBezTo>
                    <a:pt x="2093468" y="549783"/>
                    <a:pt x="2076704" y="532892"/>
                    <a:pt x="2055876" y="532892"/>
                  </a:cubicBezTo>
                  <a:cubicBezTo>
                    <a:pt x="2055876" y="532892"/>
                    <a:pt x="2055876" y="532892"/>
                    <a:pt x="2055876" y="532892"/>
                  </a:cubicBezTo>
                  <a:cubicBezTo>
                    <a:pt x="2035175" y="532892"/>
                    <a:pt x="2018284" y="549656"/>
                    <a:pt x="2018284" y="570484"/>
                  </a:cubicBezTo>
                  <a:cubicBezTo>
                    <a:pt x="2018284" y="570484"/>
                    <a:pt x="2018284" y="570484"/>
                    <a:pt x="2018284" y="570484"/>
                  </a:cubicBezTo>
                  <a:cubicBezTo>
                    <a:pt x="2018284" y="591185"/>
                    <a:pt x="2035048" y="608076"/>
                    <a:pt x="2055876" y="608076"/>
                  </a:cubicBezTo>
                  <a:cubicBezTo>
                    <a:pt x="2055876" y="608076"/>
                    <a:pt x="2055876" y="608076"/>
                    <a:pt x="2055876" y="608076"/>
                  </a:cubicBezTo>
                  <a:cubicBezTo>
                    <a:pt x="2076577" y="608076"/>
                    <a:pt x="2093468" y="591312"/>
                    <a:pt x="2093468" y="570484"/>
                  </a:cubicBezTo>
                  <a:close/>
                </a:path>
              </a:pathLst>
            </a:custGeom>
            <a:solidFill>
              <a:srgbClr val="000000"/>
            </a:solidFill>
          </p:spPr>
          <p:txBody>
            <a:bodyPr/>
            <a:lstStyle/>
            <a:p>
              <a:endParaRPr lang="en-US"/>
            </a:p>
          </p:txBody>
        </p:sp>
        <p:sp>
          <p:nvSpPr>
            <p:cNvPr id="9" name="Freeform 9"/>
            <p:cNvSpPr/>
            <p:nvPr/>
          </p:nvSpPr>
          <p:spPr>
            <a:xfrm>
              <a:off x="2601087" y="3885184"/>
              <a:ext cx="650367" cy="331978"/>
            </a:xfrm>
            <a:custGeom>
              <a:avLst/>
              <a:gdLst/>
              <a:ahLst/>
              <a:cxnLst/>
              <a:rect l="l" t="t" r="r" b="b"/>
              <a:pathLst>
                <a:path w="650367" h="331978">
                  <a:moveTo>
                    <a:pt x="642493" y="330835"/>
                  </a:moveTo>
                  <a:lnTo>
                    <a:pt x="3429" y="10160"/>
                  </a:lnTo>
                  <a:cubicBezTo>
                    <a:pt x="1016" y="8890"/>
                    <a:pt x="0" y="5842"/>
                    <a:pt x="1143" y="3429"/>
                  </a:cubicBezTo>
                  <a:cubicBezTo>
                    <a:pt x="2286" y="1016"/>
                    <a:pt x="5461" y="0"/>
                    <a:pt x="7874" y="1143"/>
                  </a:cubicBezTo>
                  <a:lnTo>
                    <a:pt x="646938" y="321818"/>
                  </a:lnTo>
                  <a:cubicBezTo>
                    <a:pt x="649351" y="323088"/>
                    <a:pt x="650367" y="326136"/>
                    <a:pt x="649224" y="328549"/>
                  </a:cubicBezTo>
                  <a:cubicBezTo>
                    <a:pt x="648081" y="330962"/>
                    <a:pt x="644906" y="331978"/>
                    <a:pt x="642493" y="330835"/>
                  </a:cubicBezTo>
                  <a:close/>
                </a:path>
              </a:pathLst>
            </a:custGeom>
            <a:solidFill>
              <a:srgbClr val="000000"/>
            </a:solidFill>
          </p:spPr>
          <p:txBody>
            <a:bodyPr/>
            <a:lstStyle/>
            <a:p>
              <a:endParaRPr lang="en-US"/>
            </a:p>
          </p:txBody>
        </p:sp>
        <p:sp>
          <p:nvSpPr>
            <p:cNvPr id="10" name="Freeform 10"/>
            <p:cNvSpPr/>
            <p:nvPr/>
          </p:nvSpPr>
          <p:spPr>
            <a:xfrm>
              <a:off x="1401699" y="3885057"/>
              <a:ext cx="648081" cy="330962"/>
            </a:xfrm>
            <a:custGeom>
              <a:avLst/>
              <a:gdLst/>
              <a:ahLst/>
              <a:cxnLst/>
              <a:rect l="l" t="t" r="r" b="b"/>
              <a:pathLst>
                <a:path w="648081" h="330962">
                  <a:moveTo>
                    <a:pt x="3556" y="320675"/>
                  </a:moveTo>
                  <a:lnTo>
                    <a:pt x="640080" y="1270"/>
                  </a:lnTo>
                  <a:cubicBezTo>
                    <a:pt x="642493" y="0"/>
                    <a:pt x="645541" y="1016"/>
                    <a:pt x="646811" y="3556"/>
                  </a:cubicBezTo>
                  <a:cubicBezTo>
                    <a:pt x="648081" y="6096"/>
                    <a:pt x="647065" y="9017"/>
                    <a:pt x="644525" y="10287"/>
                  </a:cubicBezTo>
                  <a:lnTo>
                    <a:pt x="8001" y="329692"/>
                  </a:lnTo>
                  <a:cubicBezTo>
                    <a:pt x="5588" y="330962"/>
                    <a:pt x="2540" y="329946"/>
                    <a:pt x="1270" y="327406"/>
                  </a:cubicBezTo>
                  <a:cubicBezTo>
                    <a:pt x="0" y="324866"/>
                    <a:pt x="1016" y="321945"/>
                    <a:pt x="3556" y="320675"/>
                  </a:cubicBezTo>
                  <a:close/>
                </a:path>
              </a:pathLst>
            </a:custGeom>
            <a:solidFill>
              <a:srgbClr val="000000"/>
            </a:solidFill>
          </p:spPr>
          <p:txBody>
            <a:bodyPr/>
            <a:lstStyle/>
            <a:p>
              <a:endParaRPr lang="en-US"/>
            </a:p>
          </p:txBody>
        </p:sp>
        <p:sp>
          <p:nvSpPr>
            <p:cNvPr id="11" name="Freeform 11"/>
            <p:cNvSpPr/>
            <p:nvPr/>
          </p:nvSpPr>
          <p:spPr>
            <a:xfrm>
              <a:off x="8224648" y="227965"/>
              <a:ext cx="1990724" cy="227965"/>
            </a:xfrm>
            <a:custGeom>
              <a:avLst/>
              <a:gdLst/>
              <a:ahLst/>
              <a:cxnLst/>
              <a:rect l="l" t="t" r="r" b="b"/>
              <a:pathLst>
                <a:path w="1990724" h="227965">
                  <a:moveTo>
                    <a:pt x="113918" y="0"/>
                  </a:moveTo>
                  <a:cubicBezTo>
                    <a:pt x="50926" y="0"/>
                    <a:pt x="0" y="51054"/>
                    <a:pt x="0" y="113919"/>
                  </a:cubicBezTo>
                  <a:cubicBezTo>
                    <a:pt x="0" y="176784"/>
                    <a:pt x="51054" y="227965"/>
                    <a:pt x="113918" y="227965"/>
                  </a:cubicBezTo>
                  <a:lnTo>
                    <a:pt x="1876805" y="227965"/>
                  </a:lnTo>
                  <a:cubicBezTo>
                    <a:pt x="1939797" y="227965"/>
                    <a:pt x="1990724" y="176911"/>
                    <a:pt x="1990724" y="113919"/>
                  </a:cubicBezTo>
                  <a:cubicBezTo>
                    <a:pt x="1990724" y="50927"/>
                    <a:pt x="1939670" y="0"/>
                    <a:pt x="1876805" y="0"/>
                  </a:cubicBezTo>
                  <a:close/>
                </a:path>
              </a:pathLst>
            </a:custGeom>
            <a:solidFill>
              <a:srgbClr val="2D69FF"/>
            </a:solidFill>
          </p:spPr>
          <p:txBody>
            <a:bodyPr/>
            <a:lstStyle/>
            <a:p>
              <a:endParaRPr lang="en-US"/>
            </a:p>
          </p:txBody>
        </p:sp>
        <p:sp>
          <p:nvSpPr>
            <p:cNvPr id="12" name="Freeform 12"/>
            <p:cNvSpPr/>
            <p:nvPr/>
          </p:nvSpPr>
          <p:spPr>
            <a:xfrm>
              <a:off x="246888" y="668528"/>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sp>
        <p:nvSpPr>
          <p:cNvPr id="13" name="TextBox 13"/>
          <p:cNvSpPr txBox="1"/>
          <p:nvPr/>
        </p:nvSpPr>
        <p:spPr>
          <a:xfrm>
            <a:off x="4180951" y="2320195"/>
            <a:ext cx="4998039" cy="4084917"/>
          </a:xfrm>
          <a:prstGeom prst="rect">
            <a:avLst/>
          </a:prstGeom>
        </p:spPr>
        <p:txBody>
          <a:bodyPr lIns="0" tIns="0" rIns="0" bIns="0" rtlCol="0" anchor="t">
            <a:spAutoFit/>
          </a:bodyPr>
          <a:lstStyle/>
          <a:p>
            <a:pPr algn="l">
              <a:lnSpc>
                <a:spcPts val="3359"/>
              </a:lnSpc>
            </a:pPr>
            <a:r>
              <a:rPr lang="en-US" sz="2799" spc="-13">
                <a:solidFill>
                  <a:srgbClr val="000000"/>
                </a:solidFill>
                <a:latin typeface="Montserrat"/>
                <a:ea typeface="Montserrat"/>
                <a:cs typeface="Montserrat"/>
                <a:sym typeface="Montserrat"/>
              </a:rPr>
              <a:t>Step 1: </a:t>
            </a:r>
            <a:r>
              <a:rPr lang="en-US" sz="2799" b="1" spc="-13">
                <a:solidFill>
                  <a:srgbClr val="000000"/>
                </a:solidFill>
                <a:latin typeface="Montserrat Bold"/>
                <a:ea typeface="Montserrat Bold"/>
                <a:cs typeface="Montserrat Bold"/>
                <a:sym typeface="Montserrat Bold"/>
              </a:rPr>
              <a:t>Finding your best entry point </a:t>
            </a:r>
          </a:p>
          <a:p>
            <a:pPr algn="l">
              <a:lnSpc>
                <a:spcPts val="2900"/>
              </a:lnSpc>
            </a:pPr>
            <a:endParaRPr lang="en-US" sz="2799" b="1" spc="-13">
              <a:solidFill>
                <a:srgbClr val="000000"/>
              </a:solidFill>
              <a:latin typeface="Montserrat Bold"/>
              <a:ea typeface="Montserrat Bold"/>
              <a:cs typeface="Montserrat Bold"/>
              <a:sym typeface="Montserrat Bold"/>
            </a:endParaRPr>
          </a:p>
          <a:p>
            <a:pPr algn="l">
              <a:lnSpc>
                <a:spcPts val="2900"/>
              </a:lnSpc>
            </a:pPr>
            <a:r>
              <a:rPr lang="en-US" sz="2000" spc="-10">
                <a:solidFill>
                  <a:srgbClr val="000000"/>
                </a:solidFill>
                <a:latin typeface="Montserrat"/>
                <a:ea typeface="Montserrat"/>
                <a:cs typeface="Montserrat"/>
                <a:sym typeface="Montserrat"/>
              </a:rPr>
              <a:t>This step helps you start well by contributing to existing initiatives and relationships rather than trying to build something completely from scratch. It also helps you work out the best way to connect initially with the school. </a:t>
            </a:r>
          </a:p>
          <a:p>
            <a:pPr algn="l">
              <a:lnSpc>
                <a:spcPts val="2000"/>
              </a:lnSpc>
            </a:pPr>
            <a:endParaRPr lang="en-US" sz="2000" spc="-10">
              <a:solidFill>
                <a:srgbClr val="000000"/>
              </a:solidFill>
              <a:latin typeface="Montserrat"/>
              <a:ea typeface="Montserrat"/>
              <a:cs typeface="Montserrat"/>
              <a:sym typeface="Montserrat"/>
            </a:endParaRPr>
          </a:p>
          <a:p>
            <a:pPr algn="l">
              <a:lnSpc>
                <a:spcPts val="2000"/>
              </a:lnSpc>
            </a:pPr>
            <a:r>
              <a:rPr lang="en-US" sz="1399" spc="-6">
                <a:solidFill>
                  <a:srgbClr val="000000"/>
                </a:solidFill>
                <a:latin typeface="Montserrat"/>
                <a:ea typeface="Montserrat"/>
                <a:cs typeface="Montserrat"/>
                <a:sym typeface="Montserrat"/>
              </a:rPr>
              <a:t>The result is that you have leverage and clarity on the best entry point to the school. </a:t>
            </a:r>
          </a:p>
        </p:txBody>
      </p:sp>
      <p:sp>
        <p:nvSpPr>
          <p:cNvPr id="14" name="TextBox 14"/>
          <p:cNvSpPr txBox="1"/>
          <p:nvPr/>
        </p:nvSpPr>
        <p:spPr>
          <a:xfrm>
            <a:off x="8263861" y="175298"/>
            <a:ext cx="1830257"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Part 2 | Successful Engagement</a:t>
            </a:r>
          </a:p>
        </p:txBody>
      </p:sp>
      <p:sp>
        <p:nvSpPr>
          <p:cNvPr id="16" name="TextBox 16"/>
          <p:cNvSpPr txBox="1"/>
          <p:nvPr/>
        </p:nvSpPr>
        <p:spPr>
          <a:xfrm>
            <a:off x="10279866" y="193719"/>
            <a:ext cx="162963" cy="174622"/>
          </a:xfrm>
          <a:prstGeom prst="rect">
            <a:avLst/>
          </a:prstGeom>
        </p:spPr>
        <p:txBody>
          <a:bodyPr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20</a:t>
            </a:r>
          </a:p>
        </p:txBody>
      </p:sp>
      <p:sp>
        <p:nvSpPr>
          <p:cNvPr id="17" name="TextBox 32">
            <a:extLst>
              <a:ext uri="{FF2B5EF4-FFF2-40B4-BE49-F238E27FC236}">
                <a16:creationId xmlns:a16="http://schemas.microsoft.com/office/drawing/2014/main" id="{0F6DD6F2-9193-1255-01B7-EF03CECB7810}"/>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7102802"/>
            <a:ext cx="10692003" cy="457200"/>
            <a:chOff x="0" y="0"/>
            <a:chExt cx="10692003" cy="457200"/>
          </a:xfrm>
        </p:grpSpPr>
        <p:sp>
          <p:nvSpPr>
            <p:cNvPr id="3" name="Freeform 3"/>
            <p:cNvSpPr/>
            <p:nvPr/>
          </p:nvSpPr>
          <p:spPr>
            <a:xfrm>
              <a:off x="0" y="0"/>
              <a:ext cx="10692003" cy="457200"/>
            </a:xfrm>
            <a:custGeom>
              <a:avLst/>
              <a:gdLst/>
              <a:ahLst/>
              <a:cxnLst/>
              <a:rect l="l" t="t" r="r" b="b"/>
              <a:pathLst>
                <a:path w="10692003" h="457200">
                  <a:moveTo>
                    <a:pt x="0" y="457200"/>
                  </a:moveTo>
                  <a:lnTo>
                    <a:pt x="10692003" y="457200"/>
                  </a:lnTo>
                  <a:lnTo>
                    <a:pt x="10692003" y="0"/>
                  </a:lnTo>
                  <a:lnTo>
                    <a:pt x="0" y="0"/>
                  </a:lnTo>
                  <a:close/>
                </a:path>
              </a:pathLst>
            </a:custGeom>
            <a:solidFill>
              <a:srgbClr val="BCE4FE"/>
            </a:solidFill>
          </p:spPr>
          <p:txBody>
            <a:bodyPr/>
            <a:lstStyle/>
            <a:p>
              <a:endParaRPr lang="en-US"/>
            </a:p>
          </p:txBody>
        </p:sp>
      </p:grpSp>
      <p:grpSp>
        <p:nvGrpSpPr>
          <p:cNvPr id="4" name="Group 4"/>
          <p:cNvGrpSpPr>
            <a:grpSpLocks noChangeAspect="1"/>
          </p:cNvGrpSpPr>
          <p:nvPr/>
        </p:nvGrpSpPr>
        <p:grpSpPr>
          <a:xfrm>
            <a:off x="183413" y="605009"/>
            <a:ext cx="10325176" cy="3172"/>
            <a:chOff x="0" y="0"/>
            <a:chExt cx="10325176" cy="3175"/>
          </a:xfrm>
        </p:grpSpPr>
        <p:sp>
          <p:nvSpPr>
            <p:cNvPr id="5" name="Freeform 5"/>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6" name="Group 6"/>
          <p:cNvGrpSpPr>
            <a:grpSpLocks noChangeAspect="1"/>
          </p:cNvGrpSpPr>
          <p:nvPr/>
        </p:nvGrpSpPr>
        <p:grpSpPr>
          <a:xfrm>
            <a:off x="5727725" y="2281914"/>
            <a:ext cx="3882400" cy="3403206"/>
            <a:chOff x="0" y="0"/>
            <a:chExt cx="3882403" cy="3403206"/>
          </a:xfrm>
        </p:grpSpPr>
        <p:sp>
          <p:nvSpPr>
            <p:cNvPr id="7" name="Freeform 7"/>
            <p:cNvSpPr/>
            <p:nvPr/>
          </p:nvSpPr>
          <p:spPr>
            <a:xfrm>
              <a:off x="269367" y="226314"/>
              <a:ext cx="2228469" cy="2145030"/>
            </a:xfrm>
            <a:custGeom>
              <a:avLst/>
              <a:gdLst/>
              <a:ahLst/>
              <a:cxnLst/>
              <a:rect l="l" t="t" r="r" b="b"/>
              <a:pathLst>
                <a:path w="2228469" h="2145030">
                  <a:moveTo>
                    <a:pt x="2171827" y="468249"/>
                  </a:moveTo>
                  <a:cubicBezTo>
                    <a:pt x="2228469" y="588137"/>
                    <a:pt x="2156968" y="729488"/>
                    <a:pt x="2069338" y="829056"/>
                  </a:cubicBezTo>
                  <a:cubicBezTo>
                    <a:pt x="1981708" y="928624"/>
                    <a:pt x="1872361" y="1018540"/>
                    <a:pt x="1835531" y="1145921"/>
                  </a:cubicBezTo>
                  <a:cubicBezTo>
                    <a:pt x="1818640" y="1204468"/>
                    <a:pt x="1818640" y="1266317"/>
                    <a:pt x="1808988" y="1326515"/>
                  </a:cubicBezTo>
                  <a:cubicBezTo>
                    <a:pt x="1791970" y="1431798"/>
                    <a:pt x="1745107" y="1529969"/>
                    <a:pt x="1690751" y="1621536"/>
                  </a:cubicBezTo>
                  <a:cubicBezTo>
                    <a:pt x="1552702" y="1853819"/>
                    <a:pt x="1344676" y="2063623"/>
                    <a:pt x="1080135" y="2118106"/>
                  </a:cubicBezTo>
                  <a:cubicBezTo>
                    <a:pt x="949325" y="2145030"/>
                    <a:pt x="812800" y="2132076"/>
                    <a:pt x="683006" y="2100453"/>
                  </a:cubicBezTo>
                  <a:cubicBezTo>
                    <a:pt x="572643" y="2073656"/>
                    <a:pt x="463550" y="2032254"/>
                    <a:pt x="375031" y="1961134"/>
                  </a:cubicBezTo>
                  <a:cubicBezTo>
                    <a:pt x="206502" y="1825879"/>
                    <a:pt x="135763" y="1605534"/>
                    <a:pt x="78613" y="1397127"/>
                  </a:cubicBezTo>
                  <a:cubicBezTo>
                    <a:pt x="38100" y="1249553"/>
                    <a:pt x="0" y="1094359"/>
                    <a:pt x="33401" y="945007"/>
                  </a:cubicBezTo>
                  <a:cubicBezTo>
                    <a:pt x="67056" y="794512"/>
                    <a:pt x="169164" y="669544"/>
                    <a:pt x="272161" y="554736"/>
                  </a:cubicBezTo>
                  <a:cubicBezTo>
                    <a:pt x="408813" y="402082"/>
                    <a:pt x="559943" y="251587"/>
                    <a:pt x="752475" y="181610"/>
                  </a:cubicBezTo>
                  <a:cubicBezTo>
                    <a:pt x="936371" y="114681"/>
                    <a:pt x="1139317" y="128143"/>
                    <a:pt x="1330833" y="88138"/>
                  </a:cubicBezTo>
                  <a:cubicBezTo>
                    <a:pt x="1428877" y="67564"/>
                    <a:pt x="1523746" y="33020"/>
                    <a:pt x="1622552" y="16510"/>
                  </a:cubicBezTo>
                  <a:cubicBezTo>
                    <a:pt x="1721358" y="0"/>
                    <a:pt x="1828165" y="2921"/>
                    <a:pt x="1914652" y="53467"/>
                  </a:cubicBezTo>
                  <a:cubicBezTo>
                    <a:pt x="1983105" y="93345"/>
                    <a:pt x="2032508" y="159004"/>
                    <a:pt x="2076196" y="225171"/>
                  </a:cubicBezTo>
                  <a:cubicBezTo>
                    <a:pt x="2131568" y="309118"/>
                    <a:pt x="2182495" y="402463"/>
                    <a:pt x="2181479" y="503047"/>
                  </a:cubicBezTo>
                </a:path>
              </a:pathLst>
            </a:custGeom>
            <a:solidFill>
              <a:srgbClr val="DFFC8E"/>
            </a:solidFill>
          </p:spPr>
          <p:txBody>
            <a:bodyPr/>
            <a:lstStyle/>
            <a:p>
              <a:endParaRPr lang="en-US"/>
            </a:p>
          </p:txBody>
        </p:sp>
        <p:sp>
          <p:nvSpPr>
            <p:cNvPr id="8" name="Freeform 8"/>
            <p:cNvSpPr/>
            <p:nvPr/>
          </p:nvSpPr>
          <p:spPr>
            <a:xfrm>
              <a:off x="1046353" y="1701038"/>
              <a:ext cx="2182622" cy="1657985"/>
            </a:xfrm>
            <a:custGeom>
              <a:avLst/>
              <a:gdLst/>
              <a:ahLst/>
              <a:cxnLst/>
              <a:rect l="l" t="t" r="r" b="b"/>
              <a:pathLst>
                <a:path w="2182622" h="1657985">
                  <a:moveTo>
                    <a:pt x="236982" y="93726"/>
                  </a:moveTo>
                  <a:cubicBezTo>
                    <a:pt x="310769" y="0"/>
                    <a:pt x="453390" y="762"/>
                    <a:pt x="568706" y="31369"/>
                  </a:cubicBezTo>
                  <a:cubicBezTo>
                    <a:pt x="684022" y="61976"/>
                    <a:pt x="800481" y="113919"/>
                    <a:pt x="917829" y="92456"/>
                  </a:cubicBezTo>
                  <a:cubicBezTo>
                    <a:pt x="971804" y="82550"/>
                    <a:pt x="1021588" y="57658"/>
                    <a:pt x="1073912" y="41402"/>
                  </a:cubicBezTo>
                  <a:cubicBezTo>
                    <a:pt x="1165479" y="12827"/>
                    <a:pt x="1263396" y="11176"/>
                    <a:pt x="1359027" y="18161"/>
                  </a:cubicBezTo>
                  <a:cubicBezTo>
                    <a:pt x="1601470" y="36068"/>
                    <a:pt x="1854073" y="119253"/>
                    <a:pt x="2004187" y="310642"/>
                  </a:cubicBezTo>
                  <a:cubicBezTo>
                    <a:pt x="2078355" y="405257"/>
                    <a:pt x="2122805" y="520319"/>
                    <a:pt x="2149475" y="637540"/>
                  </a:cubicBezTo>
                  <a:cubicBezTo>
                    <a:pt x="2172208" y="737235"/>
                    <a:pt x="2182622" y="841629"/>
                    <a:pt x="2160905" y="941578"/>
                  </a:cubicBezTo>
                  <a:cubicBezTo>
                    <a:pt x="2119630" y="1131697"/>
                    <a:pt x="1970532" y="1277112"/>
                    <a:pt x="1825625" y="1406779"/>
                  </a:cubicBezTo>
                  <a:cubicBezTo>
                    <a:pt x="1723009" y="1498600"/>
                    <a:pt x="1613281" y="1591691"/>
                    <a:pt x="1479550" y="1624711"/>
                  </a:cubicBezTo>
                  <a:cubicBezTo>
                    <a:pt x="1344803" y="1657985"/>
                    <a:pt x="1203198" y="1625981"/>
                    <a:pt x="1069340" y="1589151"/>
                  </a:cubicBezTo>
                  <a:cubicBezTo>
                    <a:pt x="891540" y="1540256"/>
                    <a:pt x="709676" y="1479042"/>
                    <a:pt x="575945" y="1352042"/>
                  </a:cubicBezTo>
                  <a:cubicBezTo>
                    <a:pt x="448183" y="1230757"/>
                    <a:pt x="377571" y="1061974"/>
                    <a:pt x="268351" y="923798"/>
                  </a:cubicBezTo>
                  <a:cubicBezTo>
                    <a:pt x="212471" y="853059"/>
                    <a:pt x="146558" y="790448"/>
                    <a:pt x="93472" y="717550"/>
                  </a:cubicBezTo>
                  <a:cubicBezTo>
                    <a:pt x="40386" y="644652"/>
                    <a:pt x="0" y="557403"/>
                    <a:pt x="5842" y="467360"/>
                  </a:cubicBezTo>
                  <a:cubicBezTo>
                    <a:pt x="10541" y="396113"/>
                    <a:pt x="43434" y="330073"/>
                    <a:pt x="79248" y="268351"/>
                  </a:cubicBezTo>
                  <a:cubicBezTo>
                    <a:pt x="124587" y="189992"/>
                    <a:pt x="179451" y="111506"/>
                    <a:pt x="260731" y="72009"/>
                  </a:cubicBezTo>
                </a:path>
              </a:pathLst>
            </a:custGeom>
            <a:solidFill>
              <a:srgbClr val="2D69FF"/>
            </a:solidFill>
          </p:spPr>
          <p:txBody>
            <a:bodyPr/>
            <a:lstStyle/>
            <a:p>
              <a:endParaRPr lang="en-US"/>
            </a:p>
          </p:txBody>
        </p:sp>
        <p:sp>
          <p:nvSpPr>
            <p:cNvPr id="9" name="Freeform 9"/>
            <p:cNvSpPr/>
            <p:nvPr/>
          </p:nvSpPr>
          <p:spPr>
            <a:xfrm>
              <a:off x="819531" y="54610"/>
              <a:ext cx="848741" cy="661797"/>
            </a:xfrm>
            <a:custGeom>
              <a:avLst/>
              <a:gdLst/>
              <a:ahLst/>
              <a:cxnLst/>
              <a:rect l="l" t="t" r="r" b="b"/>
              <a:pathLst>
                <a:path w="848741" h="661797">
                  <a:moveTo>
                    <a:pt x="822960" y="394208"/>
                  </a:moveTo>
                  <a:cubicBezTo>
                    <a:pt x="813689" y="438912"/>
                    <a:pt x="764667" y="463042"/>
                    <a:pt x="719836" y="472313"/>
                  </a:cubicBezTo>
                  <a:cubicBezTo>
                    <a:pt x="675005" y="481584"/>
                    <a:pt x="626237" y="483616"/>
                    <a:pt x="589661" y="511048"/>
                  </a:cubicBezTo>
                  <a:cubicBezTo>
                    <a:pt x="572897" y="523621"/>
                    <a:pt x="560070" y="540766"/>
                    <a:pt x="544830" y="555244"/>
                  </a:cubicBezTo>
                  <a:cubicBezTo>
                    <a:pt x="518287" y="580644"/>
                    <a:pt x="485013" y="598043"/>
                    <a:pt x="450977" y="611886"/>
                  </a:cubicBezTo>
                  <a:cubicBezTo>
                    <a:pt x="364744" y="647192"/>
                    <a:pt x="263906" y="661797"/>
                    <a:pt x="179832" y="621919"/>
                  </a:cubicBezTo>
                  <a:cubicBezTo>
                    <a:pt x="138176" y="602234"/>
                    <a:pt x="103378" y="570230"/>
                    <a:pt x="74168" y="534670"/>
                  </a:cubicBezTo>
                  <a:cubicBezTo>
                    <a:pt x="49276" y="504317"/>
                    <a:pt x="27940" y="470408"/>
                    <a:pt x="18288" y="432435"/>
                  </a:cubicBezTo>
                  <a:cubicBezTo>
                    <a:pt x="0" y="360172"/>
                    <a:pt x="26162" y="284861"/>
                    <a:pt x="53721" y="215519"/>
                  </a:cubicBezTo>
                  <a:cubicBezTo>
                    <a:pt x="73279" y="166497"/>
                    <a:pt x="94869" y="115824"/>
                    <a:pt x="135128" y="81661"/>
                  </a:cubicBezTo>
                  <a:cubicBezTo>
                    <a:pt x="175641" y="47244"/>
                    <a:pt x="229616" y="33909"/>
                    <a:pt x="281813" y="23749"/>
                  </a:cubicBezTo>
                  <a:cubicBezTo>
                    <a:pt x="351155" y="10160"/>
                    <a:pt x="423926" y="0"/>
                    <a:pt x="491490" y="20701"/>
                  </a:cubicBezTo>
                  <a:cubicBezTo>
                    <a:pt x="556006" y="40513"/>
                    <a:pt x="609092" y="86233"/>
                    <a:pt x="670179" y="114935"/>
                  </a:cubicBezTo>
                  <a:cubicBezTo>
                    <a:pt x="701421" y="129667"/>
                    <a:pt x="734822" y="139827"/>
                    <a:pt x="765429" y="155702"/>
                  </a:cubicBezTo>
                  <a:cubicBezTo>
                    <a:pt x="796036" y="171577"/>
                    <a:pt x="824865" y="194691"/>
                    <a:pt x="838200" y="226441"/>
                  </a:cubicBezTo>
                  <a:cubicBezTo>
                    <a:pt x="848741" y="251587"/>
                    <a:pt x="848741" y="279908"/>
                    <a:pt x="847090" y="307213"/>
                  </a:cubicBezTo>
                  <a:cubicBezTo>
                    <a:pt x="844931" y="341884"/>
                    <a:pt x="839597" y="378079"/>
                    <a:pt x="818388" y="405638"/>
                  </a:cubicBezTo>
                </a:path>
              </a:pathLst>
            </a:custGeom>
            <a:solidFill>
              <a:srgbClr val="EF863B"/>
            </a:solidFill>
          </p:spPr>
          <p:txBody>
            <a:bodyPr/>
            <a:lstStyle/>
            <a:p>
              <a:endParaRPr lang="en-US"/>
            </a:p>
          </p:txBody>
        </p:sp>
        <p:sp>
          <p:nvSpPr>
            <p:cNvPr id="10" name="Freeform 10"/>
            <p:cNvSpPr/>
            <p:nvPr/>
          </p:nvSpPr>
          <p:spPr>
            <a:xfrm>
              <a:off x="49530" y="590550"/>
              <a:ext cx="652526" cy="853313"/>
            </a:xfrm>
            <a:custGeom>
              <a:avLst/>
              <a:gdLst/>
              <a:ahLst/>
              <a:cxnLst/>
              <a:rect l="l" t="t" r="r" b="b"/>
              <a:pathLst>
                <a:path w="652526" h="853313">
                  <a:moveTo>
                    <a:pt x="237998" y="820166"/>
                  </a:moveTo>
                  <a:cubicBezTo>
                    <a:pt x="193802" y="808609"/>
                    <a:pt x="172339" y="758317"/>
                    <a:pt x="165481" y="713105"/>
                  </a:cubicBezTo>
                  <a:cubicBezTo>
                    <a:pt x="158623" y="667893"/>
                    <a:pt x="159131" y="619125"/>
                    <a:pt x="133604" y="581152"/>
                  </a:cubicBezTo>
                  <a:cubicBezTo>
                    <a:pt x="121920" y="563753"/>
                    <a:pt x="105537" y="550037"/>
                    <a:pt x="91821" y="534035"/>
                  </a:cubicBezTo>
                  <a:cubicBezTo>
                    <a:pt x="67818" y="506222"/>
                    <a:pt x="52197" y="472059"/>
                    <a:pt x="40132" y="437388"/>
                  </a:cubicBezTo>
                  <a:cubicBezTo>
                    <a:pt x="9398" y="349504"/>
                    <a:pt x="0" y="248031"/>
                    <a:pt x="44323" y="165989"/>
                  </a:cubicBezTo>
                  <a:cubicBezTo>
                    <a:pt x="66167" y="125476"/>
                    <a:pt x="99822" y="92329"/>
                    <a:pt x="137033" y="65024"/>
                  </a:cubicBezTo>
                  <a:cubicBezTo>
                    <a:pt x="168529" y="41783"/>
                    <a:pt x="203708" y="22225"/>
                    <a:pt x="242062" y="14478"/>
                  </a:cubicBezTo>
                  <a:cubicBezTo>
                    <a:pt x="315214" y="0"/>
                    <a:pt x="389001" y="30099"/>
                    <a:pt x="456692" y="61214"/>
                  </a:cubicBezTo>
                  <a:cubicBezTo>
                    <a:pt x="504698" y="83185"/>
                    <a:pt x="554101" y="107569"/>
                    <a:pt x="586105" y="149479"/>
                  </a:cubicBezTo>
                  <a:cubicBezTo>
                    <a:pt x="618363" y="191770"/>
                    <a:pt x="628777" y="246380"/>
                    <a:pt x="636270" y="299085"/>
                  </a:cubicBezTo>
                  <a:cubicBezTo>
                    <a:pt x="646303" y="369062"/>
                    <a:pt x="652526" y="442341"/>
                    <a:pt x="628396" y="508635"/>
                  </a:cubicBezTo>
                  <a:cubicBezTo>
                    <a:pt x="605282" y="572008"/>
                    <a:pt x="556768" y="622681"/>
                    <a:pt x="524891" y="682117"/>
                  </a:cubicBezTo>
                  <a:cubicBezTo>
                    <a:pt x="508635" y="712597"/>
                    <a:pt x="496697" y="745363"/>
                    <a:pt x="479171" y="775081"/>
                  </a:cubicBezTo>
                  <a:cubicBezTo>
                    <a:pt x="461645" y="804799"/>
                    <a:pt x="437134" y="832358"/>
                    <a:pt x="404622" y="844042"/>
                  </a:cubicBezTo>
                  <a:cubicBezTo>
                    <a:pt x="378841" y="853313"/>
                    <a:pt x="350647" y="851789"/>
                    <a:pt x="323469" y="848614"/>
                  </a:cubicBezTo>
                  <a:cubicBezTo>
                    <a:pt x="289052" y="844677"/>
                    <a:pt x="253111" y="837438"/>
                    <a:pt x="226695" y="814832"/>
                  </a:cubicBezTo>
                </a:path>
              </a:pathLst>
            </a:custGeom>
            <a:solidFill>
              <a:srgbClr val="7B59A4"/>
            </a:solidFill>
          </p:spPr>
          <p:txBody>
            <a:bodyPr/>
            <a:lstStyle/>
            <a:p>
              <a:endParaRPr lang="en-US"/>
            </a:p>
          </p:txBody>
        </p:sp>
        <p:sp>
          <p:nvSpPr>
            <p:cNvPr id="11" name="Freeform 11"/>
            <p:cNvSpPr/>
            <p:nvPr/>
          </p:nvSpPr>
          <p:spPr>
            <a:xfrm>
              <a:off x="137033" y="1627251"/>
              <a:ext cx="909955" cy="676021"/>
            </a:xfrm>
            <a:custGeom>
              <a:avLst/>
              <a:gdLst/>
              <a:ahLst/>
              <a:cxnLst/>
              <a:rect l="l" t="t" r="r" b="b"/>
              <a:pathLst>
                <a:path w="909955" h="676021">
                  <a:moveTo>
                    <a:pt x="78359" y="87249"/>
                  </a:moveTo>
                  <a:cubicBezTo>
                    <a:pt x="104140" y="45466"/>
                    <a:pt x="162687" y="39116"/>
                    <a:pt x="211328" y="46228"/>
                  </a:cubicBezTo>
                  <a:cubicBezTo>
                    <a:pt x="259969" y="53340"/>
                    <a:pt x="310007" y="69215"/>
                    <a:pt x="357124" y="54991"/>
                  </a:cubicBezTo>
                  <a:cubicBezTo>
                    <a:pt x="378714" y="48387"/>
                    <a:pt x="398018" y="35941"/>
                    <a:pt x="418719" y="26797"/>
                  </a:cubicBezTo>
                  <a:cubicBezTo>
                    <a:pt x="454914" y="10795"/>
                    <a:pt x="494919" y="5588"/>
                    <a:pt x="534416" y="3937"/>
                  </a:cubicBezTo>
                  <a:cubicBezTo>
                    <a:pt x="634492" y="0"/>
                    <a:pt x="741807" y="22225"/>
                    <a:pt x="812165" y="93599"/>
                  </a:cubicBezTo>
                  <a:cubicBezTo>
                    <a:pt x="846963" y="128905"/>
                    <a:pt x="870458" y="173863"/>
                    <a:pt x="886841" y="220599"/>
                  </a:cubicBezTo>
                  <a:cubicBezTo>
                    <a:pt x="900811" y="260350"/>
                    <a:pt x="909955" y="302641"/>
                    <a:pt x="905764" y="344551"/>
                  </a:cubicBezTo>
                  <a:cubicBezTo>
                    <a:pt x="897763" y="424307"/>
                    <a:pt x="843534" y="490855"/>
                    <a:pt x="790194" y="550672"/>
                  </a:cubicBezTo>
                  <a:cubicBezTo>
                    <a:pt x="752475" y="593090"/>
                    <a:pt x="711962" y="636270"/>
                    <a:pt x="658749" y="656082"/>
                  </a:cubicBezTo>
                  <a:cubicBezTo>
                    <a:pt x="605155" y="676021"/>
                    <a:pt x="545719" y="669544"/>
                    <a:pt x="489077" y="660654"/>
                  </a:cubicBezTo>
                  <a:cubicBezTo>
                    <a:pt x="414020" y="648970"/>
                    <a:pt x="336677" y="632333"/>
                    <a:pt x="275971" y="586613"/>
                  </a:cubicBezTo>
                  <a:cubicBezTo>
                    <a:pt x="218059" y="542925"/>
                    <a:pt x="181229" y="477139"/>
                    <a:pt x="130048" y="425577"/>
                  </a:cubicBezTo>
                  <a:cubicBezTo>
                    <a:pt x="103886" y="399161"/>
                    <a:pt x="73914" y="376682"/>
                    <a:pt x="48895" y="349250"/>
                  </a:cubicBezTo>
                  <a:cubicBezTo>
                    <a:pt x="23876" y="321818"/>
                    <a:pt x="3175" y="288036"/>
                    <a:pt x="1397" y="250952"/>
                  </a:cubicBezTo>
                  <a:cubicBezTo>
                    <a:pt x="0" y="221615"/>
                    <a:pt x="10414" y="193040"/>
                    <a:pt x="22225" y="165989"/>
                  </a:cubicBezTo>
                  <a:cubicBezTo>
                    <a:pt x="37211" y="131826"/>
                    <a:pt x="55880" y="97155"/>
                    <a:pt x="87376" y="77089"/>
                  </a:cubicBezTo>
                </a:path>
              </a:pathLst>
            </a:custGeom>
            <a:solidFill>
              <a:srgbClr val="4AA97D"/>
            </a:solidFill>
          </p:spPr>
          <p:txBody>
            <a:bodyPr/>
            <a:lstStyle/>
            <a:p>
              <a:endParaRPr lang="en-US"/>
            </a:p>
          </p:txBody>
        </p:sp>
        <p:sp>
          <p:nvSpPr>
            <p:cNvPr id="12" name="Freeform 12"/>
            <p:cNvSpPr/>
            <p:nvPr/>
          </p:nvSpPr>
          <p:spPr>
            <a:xfrm>
              <a:off x="1871980" y="204978"/>
              <a:ext cx="1968246" cy="2413000"/>
            </a:xfrm>
            <a:custGeom>
              <a:avLst/>
              <a:gdLst/>
              <a:ahLst/>
              <a:cxnLst/>
              <a:rect l="l" t="t" r="r" b="b"/>
              <a:pathLst>
                <a:path w="1968246" h="2413000">
                  <a:moveTo>
                    <a:pt x="1020318" y="2372741"/>
                  </a:moveTo>
                  <a:cubicBezTo>
                    <a:pt x="887857" y="2366518"/>
                    <a:pt x="796671" y="2236978"/>
                    <a:pt x="749935" y="2112899"/>
                  </a:cubicBezTo>
                  <a:cubicBezTo>
                    <a:pt x="703199" y="1988820"/>
                    <a:pt x="675132" y="1850009"/>
                    <a:pt x="579882" y="1757680"/>
                  </a:cubicBezTo>
                  <a:cubicBezTo>
                    <a:pt x="536194" y="1715262"/>
                    <a:pt x="481457" y="1686306"/>
                    <a:pt x="432943" y="1649476"/>
                  </a:cubicBezTo>
                  <a:cubicBezTo>
                    <a:pt x="347980" y="1585087"/>
                    <a:pt x="283337" y="1497584"/>
                    <a:pt x="227965" y="1406525"/>
                  </a:cubicBezTo>
                  <a:cubicBezTo>
                    <a:pt x="87757" y="1175639"/>
                    <a:pt x="0" y="893445"/>
                    <a:pt x="76200" y="634238"/>
                  </a:cubicBezTo>
                  <a:cubicBezTo>
                    <a:pt x="113919" y="506095"/>
                    <a:pt x="189357" y="391668"/>
                    <a:pt x="278130" y="291846"/>
                  </a:cubicBezTo>
                  <a:cubicBezTo>
                    <a:pt x="353695" y="207010"/>
                    <a:pt x="441325" y="130175"/>
                    <a:pt x="545719" y="85344"/>
                  </a:cubicBezTo>
                  <a:cubicBezTo>
                    <a:pt x="744220" y="0"/>
                    <a:pt x="972058" y="41021"/>
                    <a:pt x="1182878" y="88392"/>
                  </a:cubicBezTo>
                  <a:cubicBezTo>
                    <a:pt x="1332230" y="121920"/>
                    <a:pt x="1487170" y="161163"/>
                    <a:pt x="1603248" y="260731"/>
                  </a:cubicBezTo>
                  <a:cubicBezTo>
                    <a:pt x="1720342" y="361188"/>
                    <a:pt x="1782699" y="509905"/>
                    <a:pt x="1835785" y="654685"/>
                  </a:cubicBezTo>
                  <a:cubicBezTo>
                    <a:pt x="1906270" y="847090"/>
                    <a:pt x="1968246" y="1051179"/>
                    <a:pt x="1939671" y="1253998"/>
                  </a:cubicBezTo>
                  <a:cubicBezTo>
                    <a:pt x="1912366" y="1447800"/>
                    <a:pt x="1805178" y="1620520"/>
                    <a:pt x="1750695" y="1808607"/>
                  </a:cubicBezTo>
                  <a:cubicBezTo>
                    <a:pt x="1722755" y="1904873"/>
                    <a:pt x="1708785" y="2004822"/>
                    <a:pt x="1677035" y="2099818"/>
                  </a:cubicBezTo>
                  <a:cubicBezTo>
                    <a:pt x="1645285" y="2194814"/>
                    <a:pt x="1592453" y="2287651"/>
                    <a:pt x="1507236" y="2340483"/>
                  </a:cubicBezTo>
                  <a:cubicBezTo>
                    <a:pt x="1439799" y="2382266"/>
                    <a:pt x="1358773" y="2394966"/>
                    <a:pt x="1279779" y="2402459"/>
                  </a:cubicBezTo>
                  <a:cubicBezTo>
                    <a:pt x="1179703" y="2411984"/>
                    <a:pt x="1073277" y="2413000"/>
                    <a:pt x="985012" y="2364994"/>
                  </a:cubicBezTo>
                </a:path>
              </a:pathLst>
            </a:custGeom>
            <a:solidFill>
              <a:srgbClr val="BCE4FE"/>
            </a:solidFill>
          </p:spPr>
          <p:txBody>
            <a:bodyPr/>
            <a:lstStyle/>
            <a:p>
              <a:endParaRPr lang="en-US"/>
            </a:p>
          </p:txBody>
        </p:sp>
      </p:grpSp>
      <p:grpSp>
        <p:nvGrpSpPr>
          <p:cNvPr id="13" name="Group 13"/>
          <p:cNvGrpSpPr>
            <a:grpSpLocks noChangeAspect="1"/>
          </p:cNvGrpSpPr>
          <p:nvPr/>
        </p:nvGrpSpPr>
        <p:grpSpPr>
          <a:xfrm>
            <a:off x="8162611" y="164440"/>
            <a:ext cx="1990906" cy="227962"/>
            <a:chOff x="0" y="0"/>
            <a:chExt cx="1990903" cy="227965"/>
          </a:xfrm>
        </p:grpSpPr>
        <p:sp>
          <p:nvSpPr>
            <p:cNvPr id="14" name="Freeform 14"/>
            <p:cNvSpPr/>
            <p:nvPr/>
          </p:nvSpPr>
          <p:spPr>
            <a:xfrm>
              <a:off x="0" y="0"/>
              <a:ext cx="1990852" cy="227965"/>
            </a:xfrm>
            <a:custGeom>
              <a:avLst/>
              <a:gdLst/>
              <a:ahLst/>
              <a:cxnLst/>
              <a:rect l="l" t="t" r="r" b="b"/>
              <a:pathLst>
                <a:path w="1990852" h="227965">
                  <a:moveTo>
                    <a:pt x="113919" y="0"/>
                  </a:moveTo>
                  <a:cubicBezTo>
                    <a:pt x="51054" y="0"/>
                    <a:pt x="0" y="51054"/>
                    <a:pt x="0" y="113919"/>
                  </a:cubicBezTo>
                  <a:cubicBezTo>
                    <a:pt x="0" y="176784"/>
                    <a:pt x="51054" y="227965"/>
                    <a:pt x="113919" y="227965"/>
                  </a:cubicBezTo>
                  <a:lnTo>
                    <a:pt x="1876933" y="227965"/>
                  </a:lnTo>
                  <a:cubicBezTo>
                    <a:pt x="1939925" y="227965"/>
                    <a:pt x="1990852" y="176911"/>
                    <a:pt x="1990852" y="113919"/>
                  </a:cubicBezTo>
                  <a:cubicBezTo>
                    <a:pt x="1990852" y="50927"/>
                    <a:pt x="1939925" y="0"/>
                    <a:pt x="1876933" y="0"/>
                  </a:cubicBezTo>
                  <a:close/>
                </a:path>
              </a:pathLst>
            </a:custGeom>
            <a:solidFill>
              <a:srgbClr val="2D69FF"/>
            </a:solidFill>
          </p:spPr>
          <p:txBody>
            <a:bodyPr/>
            <a:lstStyle/>
            <a:p>
              <a:endParaRPr lang="en-US"/>
            </a:p>
          </p:txBody>
        </p:sp>
      </p:grpSp>
      <p:sp>
        <p:nvSpPr>
          <p:cNvPr id="15" name="TextBox 15"/>
          <p:cNvSpPr txBox="1"/>
          <p:nvPr/>
        </p:nvSpPr>
        <p:spPr>
          <a:xfrm>
            <a:off x="457200" y="1935556"/>
            <a:ext cx="4535634" cy="2639727"/>
          </a:xfrm>
          <a:prstGeom prst="rect">
            <a:avLst/>
          </a:prstGeom>
        </p:spPr>
        <p:txBody>
          <a:bodyPr lIns="0" tIns="0" rIns="0" bIns="0" rtlCol="0" anchor="t">
            <a:spAutoFit/>
          </a:bodyPr>
          <a:lstStyle/>
          <a:p>
            <a:pPr algn="l">
              <a:lnSpc>
                <a:spcPts val="2900"/>
              </a:lnSpc>
            </a:pPr>
            <a:r>
              <a:rPr lang="en-US" sz="2000" spc="-10">
                <a:solidFill>
                  <a:srgbClr val="000000"/>
                </a:solidFill>
                <a:latin typeface="Montserrat"/>
                <a:ea typeface="Montserrat"/>
                <a:cs typeface="Montserrat"/>
                <a:sym typeface="Montserrat"/>
              </a:rPr>
              <a:t>The student’s experience is critical. While you might be engaging primarily with the school, it is all in service of inspiring and benefiting the young people. </a:t>
            </a:r>
          </a:p>
          <a:p>
            <a:pPr algn="l">
              <a:lnSpc>
                <a:spcPts val="1699"/>
              </a:lnSpc>
            </a:pPr>
            <a:endParaRPr lang="en-US" sz="2000" spc="-10">
              <a:solidFill>
                <a:srgbClr val="000000"/>
              </a:solidFill>
              <a:latin typeface="Montserrat"/>
              <a:ea typeface="Montserrat"/>
              <a:cs typeface="Montserrat"/>
              <a:sym typeface="Montserrat"/>
            </a:endParaRPr>
          </a:p>
          <a:p>
            <a:pPr algn="l">
              <a:lnSpc>
                <a:spcPts val="1699"/>
              </a:lnSpc>
            </a:pPr>
            <a:r>
              <a:rPr lang="en-US" sz="1100" spc="-5">
                <a:solidFill>
                  <a:srgbClr val="000000"/>
                </a:solidFill>
                <a:latin typeface="Montserrat"/>
                <a:ea typeface="Montserrat"/>
                <a:cs typeface="Montserrat"/>
                <a:sym typeface="Montserrat"/>
              </a:rPr>
              <a:t>We’ll cover some ways to engage positively with students in ways that work for them and recognise their needs, aspirations and talents in Step 5. </a:t>
            </a:r>
          </a:p>
        </p:txBody>
      </p:sp>
      <p:sp>
        <p:nvSpPr>
          <p:cNvPr id="16" name="TextBox 16"/>
          <p:cNvSpPr txBox="1"/>
          <p:nvPr/>
        </p:nvSpPr>
        <p:spPr>
          <a:xfrm>
            <a:off x="457200" y="4844596"/>
            <a:ext cx="4605223" cy="1247204"/>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For now, we want to introduce another diverse group of stakeholders: other organisations and people working toward a similar objective. This can include other businesses in your sector, businesses in other sectors, industry associations, regional economic development bodies, jobs and skills hubs, chambers of commerce, etc. The list goes on. </a:t>
            </a:r>
          </a:p>
        </p:txBody>
      </p:sp>
      <p:sp>
        <p:nvSpPr>
          <p:cNvPr id="17" name="TextBox 17"/>
          <p:cNvSpPr txBox="1"/>
          <p:nvPr/>
        </p:nvSpPr>
        <p:spPr>
          <a:xfrm>
            <a:off x="5941409" y="3100949"/>
            <a:ext cx="329165" cy="207359"/>
          </a:xfrm>
          <a:prstGeom prst="rect">
            <a:avLst/>
          </a:prstGeom>
        </p:spPr>
        <p:txBody>
          <a:bodyPr lIns="0" tIns="0" rIns="0" bIns="0" rtlCol="0" anchor="t">
            <a:spAutoFit/>
          </a:bodyPr>
          <a:lstStyle/>
          <a:p>
            <a:pPr algn="l">
              <a:lnSpc>
                <a:spcPts val="1539"/>
              </a:lnSpc>
            </a:pPr>
            <a:r>
              <a:rPr lang="en-US" sz="1100" spc="-5">
                <a:solidFill>
                  <a:srgbClr val="FFFFFF"/>
                </a:solidFill>
                <a:latin typeface="Montserrat"/>
                <a:ea typeface="Montserrat"/>
                <a:cs typeface="Montserrat"/>
                <a:sym typeface="Montserrat"/>
              </a:rPr>
              <a:t>SME</a:t>
            </a:r>
          </a:p>
        </p:txBody>
      </p:sp>
      <p:sp>
        <p:nvSpPr>
          <p:cNvPr id="18" name="TextBox 18"/>
          <p:cNvSpPr txBox="1"/>
          <p:nvPr/>
        </p:nvSpPr>
        <p:spPr>
          <a:xfrm>
            <a:off x="6067273" y="4041353"/>
            <a:ext cx="608162" cy="188309"/>
          </a:xfrm>
          <a:prstGeom prst="rect">
            <a:avLst/>
          </a:prstGeom>
        </p:spPr>
        <p:txBody>
          <a:bodyPr lIns="0" tIns="0" rIns="0" bIns="0" rtlCol="0" anchor="t">
            <a:spAutoFit/>
          </a:bodyPr>
          <a:lstStyle/>
          <a:p>
            <a:pPr algn="l">
              <a:lnSpc>
                <a:spcPts val="1320"/>
              </a:lnSpc>
            </a:pPr>
            <a:r>
              <a:rPr lang="en-US" sz="1100" spc="-5">
                <a:solidFill>
                  <a:srgbClr val="FFFFFF"/>
                </a:solidFill>
                <a:latin typeface="Montserrat"/>
                <a:ea typeface="Montserrat"/>
                <a:cs typeface="Montserrat"/>
                <a:sym typeface="Montserrat"/>
              </a:rPr>
              <a:t>Industry </a:t>
            </a:r>
          </a:p>
        </p:txBody>
      </p:sp>
      <p:sp>
        <p:nvSpPr>
          <p:cNvPr id="19" name="TextBox 19"/>
          <p:cNvSpPr txBox="1"/>
          <p:nvPr/>
        </p:nvSpPr>
        <p:spPr>
          <a:xfrm>
            <a:off x="6228207" y="4208993"/>
            <a:ext cx="242383" cy="188309"/>
          </a:xfrm>
          <a:prstGeom prst="rect">
            <a:avLst/>
          </a:prstGeom>
        </p:spPr>
        <p:txBody>
          <a:bodyPr lIns="0" tIns="0" rIns="0" bIns="0" rtlCol="0" anchor="t">
            <a:spAutoFit/>
          </a:bodyPr>
          <a:lstStyle/>
          <a:p>
            <a:pPr algn="l">
              <a:lnSpc>
                <a:spcPts val="1320"/>
              </a:lnSpc>
            </a:pPr>
            <a:r>
              <a:rPr lang="en-US" sz="1100" spc="-5" dirty="0">
                <a:solidFill>
                  <a:srgbClr val="FFFFFF"/>
                </a:solidFill>
                <a:latin typeface="Montserrat"/>
                <a:ea typeface="Montserrat"/>
                <a:cs typeface="Montserrat"/>
                <a:sym typeface="Montserrat"/>
              </a:rPr>
              <a:t>org</a:t>
            </a:r>
          </a:p>
        </p:txBody>
      </p:sp>
      <p:sp>
        <p:nvSpPr>
          <p:cNvPr id="20" name="TextBox 20"/>
          <p:cNvSpPr txBox="1"/>
          <p:nvPr/>
        </p:nvSpPr>
        <p:spPr>
          <a:xfrm>
            <a:off x="6786372" y="2512895"/>
            <a:ext cx="329165" cy="207359"/>
          </a:xfrm>
          <a:prstGeom prst="rect">
            <a:avLst/>
          </a:prstGeom>
        </p:spPr>
        <p:txBody>
          <a:bodyPr lIns="0" tIns="0" rIns="0" bIns="0" rtlCol="0" anchor="t">
            <a:spAutoFit/>
          </a:bodyPr>
          <a:lstStyle/>
          <a:p>
            <a:pPr algn="l">
              <a:lnSpc>
                <a:spcPts val="1539"/>
              </a:lnSpc>
            </a:pPr>
            <a:r>
              <a:rPr lang="en-US" sz="1100" spc="-5">
                <a:solidFill>
                  <a:srgbClr val="FFFFFF"/>
                </a:solidFill>
                <a:latin typeface="Montserrat"/>
                <a:ea typeface="Montserrat"/>
                <a:cs typeface="Montserrat"/>
                <a:sym typeface="Montserrat"/>
              </a:rPr>
              <a:t>SME</a:t>
            </a:r>
          </a:p>
        </p:txBody>
      </p:sp>
      <p:sp>
        <p:nvSpPr>
          <p:cNvPr id="21" name="TextBox 21"/>
          <p:cNvSpPr txBox="1"/>
          <p:nvPr/>
        </p:nvSpPr>
        <p:spPr>
          <a:xfrm>
            <a:off x="7864391" y="7184993"/>
            <a:ext cx="2827611" cy="179152"/>
          </a:xfrm>
          <a:prstGeom prst="rect">
            <a:avLst/>
          </a:prstGeom>
        </p:spPr>
        <p:txBody>
          <a:bodyPr wrap="square" lIns="0" tIns="0" rIns="0" bIns="0" rtlCol="0" anchor="t">
            <a:spAutoFit/>
          </a:bodyPr>
          <a:lstStyle/>
          <a:p>
            <a:pPr algn="l">
              <a:lnSpc>
                <a:spcPts val="1539"/>
              </a:lnSpc>
            </a:pPr>
            <a:r>
              <a:rPr lang="en-US" sz="1100" b="1" spc="-5" dirty="0">
                <a:solidFill>
                  <a:srgbClr val="000000"/>
                </a:solidFill>
                <a:latin typeface="Montserrat Bold"/>
                <a:ea typeface="Montserrat Bold"/>
                <a:cs typeface="Montserrat Bold"/>
                <a:sym typeface="Montserrat Bold"/>
              </a:rPr>
              <a:t>Step 1</a:t>
            </a:r>
            <a:r>
              <a:rPr lang="en-US" sz="1100" spc="-5" dirty="0">
                <a:solidFill>
                  <a:srgbClr val="000000"/>
                </a:solidFill>
                <a:latin typeface="Montserrat"/>
                <a:ea typeface="Montserrat"/>
                <a:cs typeface="Montserrat"/>
                <a:sym typeface="Montserrat"/>
              </a:rPr>
              <a:t> | Finding your best entry point</a:t>
            </a:r>
          </a:p>
        </p:txBody>
      </p:sp>
      <p:sp>
        <p:nvSpPr>
          <p:cNvPr id="22" name="TextBox 22"/>
          <p:cNvSpPr txBox="1"/>
          <p:nvPr/>
        </p:nvSpPr>
        <p:spPr>
          <a:xfrm>
            <a:off x="457200" y="1131694"/>
            <a:ext cx="5746013"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Identifying the key stakeholders </a:t>
            </a:r>
          </a:p>
        </p:txBody>
      </p:sp>
      <p:sp>
        <p:nvSpPr>
          <p:cNvPr id="23" name="TextBox 23"/>
          <p:cNvSpPr txBox="1"/>
          <p:nvPr/>
        </p:nvSpPr>
        <p:spPr>
          <a:xfrm>
            <a:off x="6542951" y="3080194"/>
            <a:ext cx="1165949" cy="217432"/>
          </a:xfrm>
          <a:prstGeom prst="rect">
            <a:avLst/>
          </a:prstGeom>
        </p:spPr>
        <p:txBody>
          <a:bodyPr wrap="square" lIns="0" tIns="0" rIns="0" bIns="0" rtlCol="0" anchor="t">
            <a:spAutoFit/>
          </a:bodyPr>
          <a:lstStyle/>
          <a:p>
            <a:pPr algn="l">
              <a:lnSpc>
                <a:spcPts val="1800"/>
              </a:lnSpc>
            </a:pPr>
            <a:r>
              <a:rPr lang="en-US" sz="1399" b="1" spc="-6" dirty="0">
                <a:solidFill>
                  <a:srgbClr val="000000"/>
                </a:solidFill>
                <a:latin typeface="Montserrat Bold"/>
                <a:ea typeface="Montserrat Bold"/>
                <a:cs typeface="Montserrat Bold"/>
                <a:sym typeface="Montserrat Bold"/>
              </a:rPr>
              <a:t>Industry/</a:t>
            </a:r>
          </a:p>
        </p:txBody>
      </p:sp>
      <p:sp>
        <p:nvSpPr>
          <p:cNvPr id="24" name="TextBox 24"/>
          <p:cNvSpPr txBox="1"/>
          <p:nvPr/>
        </p:nvSpPr>
        <p:spPr>
          <a:xfrm>
            <a:off x="6522681" y="3308794"/>
            <a:ext cx="1639929" cy="217432"/>
          </a:xfrm>
          <a:prstGeom prst="rect">
            <a:avLst/>
          </a:prstGeom>
        </p:spPr>
        <p:txBody>
          <a:bodyPr wrap="square" lIns="0" tIns="0" rIns="0" bIns="0" rtlCol="0" anchor="t">
            <a:spAutoFit/>
          </a:bodyPr>
          <a:lstStyle/>
          <a:p>
            <a:pPr algn="l">
              <a:lnSpc>
                <a:spcPts val="1800"/>
              </a:lnSpc>
            </a:pPr>
            <a:r>
              <a:rPr lang="en-US" sz="1399" b="1" spc="-6" dirty="0">
                <a:solidFill>
                  <a:srgbClr val="000000"/>
                </a:solidFill>
                <a:latin typeface="Montserrat Bold"/>
                <a:ea typeface="Montserrat Bold"/>
                <a:cs typeface="Montserrat Bold"/>
                <a:sym typeface="Montserrat Bold"/>
              </a:rPr>
              <a:t>employer </a:t>
            </a:r>
          </a:p>
        </p:txBody>
      </p:sp>
      <p:sp>
        <p:nvSpPr>
          <p:cNvPr id="25" name="TextBox 25"/>
          <p:cNvSpPr txBox="1"/>
          <p:nvPr/>
        </p:nvSpPr>
        <p:spPr>
          <a:xfrm>
            <a:off x="6547833" y="3537394"/>
            <a:ext cx="932467" cy="217432"/>
          </a:xfrm>
          <a:prstGeom prst="rect">
            <a:avLst/>
          </a:prstGeom>
        </p:spPr>
        <p:txBody>
          <a:bodyPr wrap="square" lIns="0" tIns="0" rIns="0" bIns="0" rtlCol="0" anchor="t">
            <a:spAutoFit/>
          </a:bodyPr>
          <a:lstStyle/>
          <a:p>
            <a:pPr algn="l">
              <a:lnSpc>
                <a:spcPts val="1800"/>
              </a:lnSpc>
            </a:pPr>
            <a:r>
              <a:rPr lang="en-US" sz="1399" b="1" spc="-6" dirty="0">
                <a:solidFill>
                  <a:srgbClr val="000000"/>
                </a:solidFill>
                <a:latin typeface="Montserrat Bold"/>
                <a:ea typeface="Montserrat Bold"/>
                <a:cs typeface="Montserrat Bold"/>
                <a:sym typeface="Montserrat Bold"/>
              </a:rPr>
              <a:t>network</a:t>
            </a:r>
          </a:p>
        </p:txBody>
      </p:sp>
      <p:sp>
        <p:nvSpPr>
          <p:cNvPr id="26" name="TextBox 26"/>
          <p:cNvSpPr txBox="1"/>
          <p:nvPr/>
        </p:nvSpPr>
        <p:spPr>
          <a:xfrm>
            <a:off x="7512291" y="4694920"/>
            <a:ext cx="715994" cy="257937"/>
          </a:xfrm>
          <a:prstGeom prst="rect">
            <a:avLst/>
          </a:prstGeom>
        </p:spPr>
        <p:txBody>
          <a:bodyPr lIns="0" tIns="0" rIns="0" bIns="0" rtlCol="0" anchor="t">
            <a:spAutoFit/>
          </a:bodyPr>
          <a:lstStyle/>
          <a:p>
            <a:pPr algn="l">
              <a:lnSpc>
                <a:spcPts val="1959"/>
              </a:lnSpc>
            </a:pPr>
            <a:r>
              <a:rPr lang="en-US" sz="1399" b="1" spc="-6">
                <a:solidFill>
                  <a:srgbClr val="FFFFFF"/>
                </a:solidFill>
                <a:latin typeface="Montserrat Bold"/>
                <a:ea typeface="Montserrat Bold"/>
                <a:cs typeface="Montserrat Bold"/>
                <a:sym typeface="Montserrat Bold"/>
              </a:rPr>
              <a:t>Schools</a:t>
            </a:r>
          </a:p>
        </p:txBody>
      </p:sp>
      <p:sp>
        <p:nvSpPr>
          <p:cNvPr id="27" name="TextBox 27"/>
          <p:cNvSpPr txBox="1"/>
          <p:nvPr/>
        </p:nvSpPr>
        <p:spPr>
          <a:xfrm>
            <a:off x="8175573" y="3312982"/>
            <a:ext cx="1057327" cy="236668"/>
          </a:xfrm>
          <a:prstGeom prst="rect">
            <a:avLst/>
          </a:prstGeom>
        </p:spPr>
        <p:txBody>
          <a:bodyPr wrap="square" lIns="0" tIns="0" rIns="0" bIns="0" rtlCol="0" anchor="t">
            <a:spAutoFit/>
          </a:bodyPr>
          <a:lstStyle/>
          <a:p>
            <a:pPr algn="l">
              <a:lnSpc>
                <a:spcPts val="1959"/>
              </a:lnSpc>
            </a:pPr>
            <a:r>
              <a:rPr lang="en-US" sz="1399" b="1" spc="-6" dirty="0">
                <a:solidFill>
                  <a:srgbClr val="000000"/>
                </a:solidFill>
                <a:latin typeface="Montserrat Bold"/>
                <a:ea typeface="Montserrat Bold"/>
                <a:cs typeface="Montserrat Bold"/>
                <a:sym typeface="Montserrat Bold"/>
              </a:rPr>
              <a:t>Students</a:t>
            </a:r>
          </a:p>
        </p:txBody>
      </p:sp>
      <p:sp>
        <p:nvSpPr>
          <p:cNvPr id="29" name="TextBox 29"/>
          <p:cNvSpPr txBox="1"/>
          <p:nvPr/>
        </p:nvSpPr>
        <p:spPr>
          <a:xfrm>
            <a:off x="10316375" y="193719"/>
            <a:ext cx="192265" cy="167738"/>
          </a:xfrm>
          <a:prstGeom prst="rect">
            <a:avLst/>
          </a:prstGeom>
        </p:spPr>
        <p:txBody>
          <a:bodyPr wrap="square" lIns="0" tIns="0" rIns="0" bIns="0" rtlCol="0" anchor="t">
            <a:spAutoFit/>
          </a:bodyPr>
          <a:lstStyle/>
          <a:p>
            <a:pPr algn="l">
              <a:lnSpc>
                <a:spcPts val="1400"/>
              </a:lnSpc>
            </a:pPr>
            <a:r>
              <a:rPr lang="en-US" sz="1000" spc="-6" dirty="0">
                <a:solidFill>
                  <a:srgbClr val="000000"/>
                </a:solidFill>
                <a:latin typeface="Open Sans"/>
                <a:ea typeface="Open Sans"/>
                <a:cs typeface="Open Sans"/>
                <a:sym typeface="Open Sans"/>
              </a:rPr>
              <a:t>21</a:t>
            </a:r>
          </a:p>
        </p:txBody>
      </p:sp>
      <p:sp>
        <p:nvSpPr>
          <p:cNvPr id="30" name="TextBox 30"/>
          <p:cNvSpPr txBox="1"/>
          <p:nvPr/>
        </p:nvSpPr>
        <p:spPr>
          <a:xfrm>
            <a:off x="8265452" y="175298"/>
            <a:ext cx="1830257"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Part 2 | Successful Engagement</a:t>
            </a:r>
          </a:p>
        </p:txBody>
      </p:sp>
      <p:sp>
        <p:nvSpPr>
          <p:cNvPr id="31" name="TextBox 32">
            <a:extLst>
              <a:ext uri="{FF2B5EF4-FFF2-40B4-BE49-F238E27FC236}">
                <a16:creationId xmlns:a16="http://schemas.microsoft.com/office/drawing/2014/main" id="{99FFA4B7-3D54-C700-7EEE-458B44C5AA7A}"/>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57200" y="4391501"/>
            <a:ext cx="4506116" cy="50797"/>
            <a:chOff x="0" y="0"/>
            <a:chExt cx="4506112" cy="50800"/>
          </a:xfrm>
        </p:grpSpPr>
        <p:sp>
          <p:nvSpPr>
            <p:cNvPr id="3" name="Freeform 3"/>
            <p:cNvSpPr/>
            <p:nvPr/>
          </p:nvSpPr>
          <p:spPr>
            <a:xfrm>
              <a:off x="0" y="0"/>
              <a:ext cx="4506087" cy="50800"/>
            </a:xfrm>
            <a:custGeom>
              <a:avLst/>
              <a:gdLst/>
              <a:ahLst/>
              <a:cxnLst/>
              <a:rect l="l" t="t" r="r" b="b"/>
              <a:pathLst>
                <a:path w="4506087" h="50800">
                  <a:moveTo>
                    <a:pt x="25400" y="0"/>
                  </a:moveTo>
                  <a:lnTo>
                    <a:pt x="4480687" y="0"/>
                  </a:lnTo>
                  <a:cubicBezTo>
                    <a:pt x="4494657" y="0"/>
                    <a:pt x="4506087" y="11430"/>
                    <a:pt x="4506087" y="25400"/>
                  </a:cubicBezTo>
                  <a:cubicBezTo>
                    <a:pt x="4506087" y="39370"/>
                    <a:pt x="4494657" y="50800"/>
                    <a:pt x="4480687" y="50800"/>
                  </a:cubicBezTo>
                  <a:lnTo>
                    <a:pt x="25400" y="50800"/>
                  </a:lnTo>
                  <a:cubicBezTo>
                    <a:pt x="11430" y="50800"/>
                    <a:pt x="0" y="39370"/>
                    <a:pt x="0" y="25400"/>
                  </a:cubicBezTo>
                  <a:cubicBezTo>
                    <a:pt x="0" y="11430"/>
                    <a:pt x="11430" y="0"/>
                    <a:pt x="25400" y="0"/>
                  </a:cubicBezTo>
                  <a:close/>
                </a:path>
              </a:pathLst>
            </a:custGeom>
            <a:solidFill>
              <a:srgbClr val="BCE4FE"/>
            </a:solidFill>
          </p:spPr>
          <p:txBody>
            <a:bodyPr/>
            <a:lstStyle/>
            <a:p>
              <a:endParaRPr lang="en-US"/>
            </a:p>
          </p:txBody>
        </p:sp>
      </p:grpSp>
      <p:grpSp>
        <p:nvGrpSpPr>
          <p:cNvPr id="4" name="Group 4"/>
          <p:cNvGrpSpPr>
            <a:grpSpLocks noChangeAspect="1"/>
          </p:cNvGrpSpPr>
          <p:nvPr/>
        </p:nvGrpSpPr>
        <p:grpSpPr>
          <a:xfrm>
            <a:off x="457200" y="5727706"/>
            <a:ext cx="4506116" cy="50797"/>
            <a:chOff x="0" y="0"/>
            <a:chExt cx="4506112" cy="50800"/>
          </a:xfrm>
        </p:grpSpPr>
        <p:sp>
          <p:nvSpPr>
            <p:cNvPr id="5" name="Freeform 5"/>
            <p:cNvSpPr/>
            <p:nvPr/>
          </p:nvSpPr>
          <p:spPr>
            <a:xfrm>
              <a:off x="0" y="0"/>
              <a:ext cx="4506087" cy="50800"/>
            </a:xfrm>
            <a:custGeom>
              <a:avLst/>
              <a:gdLst/>
              <a:ahLst/>
              <a:cxnLst/>
              <a:rect l="l" t="t" r="r" b="b"/>
              <a:pathLst>
                <a:path w="4506087" h="50800">
                  <a:moveTo>
                    <a:pt x="25400" y="0"/>
                  </a:moveTo>
                  <a:lnTo>
                    <a:pt x="4480687" y="0"/>
                  </a:lnTo>
                  <a:cubicBezTo>
                    <a:pt x="4494657" y="0"/>
                    <a:pt x="4506087" y="11430"/>
                    <a:pt x="4506087" y="25400"/>
                  </a:cubicBezTo>
                  <a:cubicBezTo>
                    <a:pt x="4506087" y="39370"/>
                    <a:pt x="4494657" y="50800"/>
                    <a:pt x="4480687" y="50800"/>
                  </a:cubicBezTo>
                  <a:lnTo>
                    <a:pt x="25400" y="50800"/>
                  </a:lnTo>
                  <a:cubicBezTo>
                    <a:pt x="11430" y="50800"/>
                    <a:pt x="0" y="39370"/>
                    <a:pt x="0" y="25400"/>
                  </a:cubicBezTo>
                  <a:cubicBezTo>
                    <a:pt x="0" y="11430"/>
                    <a:pt x="11430" y="0"/>
                    <a:pt x="25400" y="0"/>
                  </a:cubicBezTo>
                  <a:close/>
                </a:path>
              </a:pathLst>
            </a:custGeom>
            <a:solidFill>
              <a:srgbClr val="BCE4FE"/>
            </a:solidFill>
          </p:spPr>
          <p:txBody>
            <a:bodyPr/>
            <a:lstStyle/>
            <a:p>
              <a:endParaRPr lang="en-US"/>
            </a:p>
          </p:txBody>
        </p:sp>
      </p:grpSp>
      <p:grpSp>
        <p:nvGrpSpPr>
          <p:cNvPr id="6" name="Group 6"/>
          <p:cNvGrpSpPr>
            <a:grpSpLocks noChangeAspect="1"/>
          </p:cNvGrpSpPr>
          <p:nvPr/>
        </p:nvGrpSpPr>
        <p:grpSpPr>
          <a:xfrm>
            <a:off x="0" y="7107412"/>
            <a:ext cx="10692003" cy="452590"/>
            <a:chOff x="0" y="0"/>
            <a:chExt cx="10692003" cy="452590"/>
          </a:xfrm>
        </p:grpSpPr>
        <p:sp>
          <p:nvSpPr>
            <p:cNvPr id="7" name="Freeform 7"/>
            <p:cNvSpPr/>
            <p:nvPr/>
          </p:nvSpPr>
          <p:spPr>
            <a:xfrm>
              <a:off x="0" y="0"/>
              <a:ext cx="10692003" cy="452628"/>
            </a:xfrm>
            <a:custGeom>
              <a:avLst/>
              <a:gdLst/>
              <a:ahLst/>
              <a:cxnLst/>
              <a:rect l="l" t="t" r="r" b="b"/>
              <a:pathLst>
                <a:path w="10692003" h="452628">
                  <a:moveTo>
                    <a:pt x="0" y="452628"/>
                  </a:moveTo>
                  <a:lnTo>
                    <a:pt x="10692003" y="452628"/>
                  </a:lnTo>
                  <a:lnTo>
                    <a:pt x="10692003" y="0"/>
                  </a:lnTo>
                  <a:lnTo>
                    <a:pt x="0" y="0"/>
                  </a:lnTo>
                  <a:close/>
                </a:path>
              </a:pathLst>
            </a:custGeom>
            <a:solidFill>
              <a:srgbClr val="BCE4FE"/>
            </a:solidFill>
          </p:spPr>
          <p:txBody>
            <a:bodyPr/>
            <a:lstStyle/>
            <a:p>
              <a:endParaRPr lang="en-US"/>
            </a:p>
          </p:txBody>
        </p:sp>
      </p:grpSp>
      <p:grpSp>
        <p:nvGrpSpPr>
          <p:cNvPr id="8" name="Group 8"/>
          <p:cNvGrpSpPr>
            <a:grpSpLocks noChangeAspect="1"/>
          </p:cNvGrpSpPr>
          <p:nvPr/>
        </p:nvGrpSpPr>
        <p:grpSpPr>
          <a:xfrm>
            <a:off x="183413" y="605009"/>
            <a:ext cx="10325176" cy="3172"/>
            <a:chOff x="0" y="0"/>
            <a:chExt cx="10325176" cy="3175"/>
          </a:xfrm>
        </p:grpSpPr>
        <p:sp>
          <p:nvSpPr>
            <p:cNvPr id="9" name="Freeform 9"/>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10" name="Group 10"/>
          <p:cNvGrpSpPr>
            <a:grpSpLocks noChangeAspect="1"/>
          </p:cNvGrpSpPr>
          <p:nvPr/>
        </p:nvGrpSpPr>
        <p:grpSpPr>
          <a:xfrm>
            <a:off x="8165401" y="164440"/>
            <a:ext cx="1990906" cy="227962"/>
            <a:chOff x="0" y="0"/>
            <a:chExt cx="1990903" cy="227965"/>
          </a:xfrm>
        </p:grpSpPr>
        <p:sp>
          <p:nvSpPr>
            <p:cNvPr id="11" name="Freeform 11"/>
            <p:cNvSpPr/>
            <p:nvPr/>
          </p:nvSpPr>
          <p:spPr>
            <a:xfrm>
              <a:off x="0" y="0"/>
              <a:ext cx="1990852" cy="227965"/>
            </a:xfrm>
            <a:custGeom>
              <a:avLst/>
              <a:gdLst/>
              <a:ahLst/>
              <a:cxnLst/>
              <a:rect l="l" t="t" r="r" b="b"/>
              <a:pathLst>
                <a:path w="1990852" h="227965">
                  <a:moveTo>
                    <a:pt x="113919" y="0"/>
                  </a:moveTo>
                  <a:cubicBezTo>
                    <a:pt x="51054" y="0"/>
                    <a:pt x="0" y="51054"/>
                    <a:pt x="0" y="113919"/>
                  </a:cubicBezTo>
                  <a:cubicBezTo>
                    <a:pt x="0" y="176784"/>
                    <a:pt x="51054" y="227965"/>
                    <a:pt x="113919" y="227965"/>
                  </a:cubicBezTo>
                  <a:lnTo>
                    <a:pt x="1876933" y="227965"/>
                  </a:lnTo>
                  <a:cubicBezTo>
                    <a:pt x="1939925" y="227965"/>
                    <a:pt x="1990852" y="176911"/>
                    <a:pt x="1990852" y="113919"/>
                  </a:cubicBezTo>
                  <a:cubicBezTo>
                    <a:pt x="1990852" y="50927"/>
                    <a:pt x="1939925" y="0"/>
                    <a:pt x="1876933" y="0"/>
                  </a:cubicBezTo>
                  <a:close/>
                </a:path>
              </a:pathLst>
            </a:custGeom>
            <a:solidFill>
              <a:srgbClr val="2D69FF"/>
            </a:solidFill>
          </p:spPr>
          <p:txBody>
            <a:bodyPr/>
            <a:lstStyle/>
            <a:p>
              <a:endParaRPr lang="en-US"/>
            </a:p>
          </p:txBody>
        </p:sp>
      </p:grpSp>
      <p:sp>
        <p:nvSpPr>
          <p:cNvPr id="12" name="TextBox 12"/>
          <p:cNvSpPr txBox="1"/>
          <p:nvPr/>
        </p:nvSpPr>
        <p:spPr>
          <a:xfrm>
            <a:off x="457200" y="1274845"/>
            <a:ext cx="6076131" cy="1561465"/>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Amplify existing initiatives </a:t>
            </a:r>
          </a:p>
          <a:p>
            <a:pPr algn="l">
              <a:lnSpc>
                <a:spcPts val="2900"/>
              </a:lnSpc>
            </a:pPr>
            <a:endParaRPr lang="en-US" sz="2799" spc="-13">
              <a:solidFill>
                <a:srgbClr val="000000"/>
              </a:solidFill>
              <a:latin typeface="Montserrat"/>
              <a:ea typeface="Montserrat"/>
              <a:cs typeface="Montserrat"/>
              <a:sym typeface="Montserrat"/>
            </a:endParaRPr>
          </a:p>
          <a:p>
            <a:pPr algn="l">
              <a:lnSpc>
                <a:spcPts val="2900"/>
              </a:lnSpc>
            </a:pPr>
            <a:r>
              <a:rPr lang="en-US" sz="2000" spc="-10">
                <a:solidFill>
                  <a:srgbClr val="000000"/>
                </a:solidFill>
                <a:latin typeface="Montserrat"/>
                <a:ea typeface="Montserrat"/>
                <a:cs typeface="Montserrat"/>
                <a:sym typeface="Montserrat"/>
              </a:rPr>
              <a:t>There’s a high likelihood that you’re not the first person in your local area to have a go at this. </a:t>
            </a:r>
          </a:p>
        </p:txBody>
      </p:sp>
      <p:sp>
        <p:nvSpPr>
          <p:cNvPr id="13" name="TextBox 13"/>
          <p:cNvSpPr txBox="1"/>
          <p:nvPr/>
        </p:nvSpPr>
        <p:spPr>
          <a:xfrm>
            <a:off x="457200" y="3282963"/>
            <a:ext cx="4498619" cy="864584"/>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Your local high school probably has existing programmes and relationships, and there will be others in your network who have previously or are currently contributing to an industry-school engagement programme. </a:t>
            </a:r>
          </a:p>
        </p:txBody>
      </p:sp>
      <p:sp>
        <p:nvSpPr>
          <p:cNvPr id="14" name="TextBox 14"/>
          <p:cNvSpPr txBox="1"/>
          <p:nvPr/>
        </p:nvSpPr>
        <p:spPr>
          <a:xfrm>
            <a:off x="5422202" y="3282963"/>
            <a:ext cx="4887373" cy="864584"/>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So, reach out. Talk to your business advisors and people in your network. You might only need to have two or three conversations before you’re introduced to the right person to give you all the advice you need and give you that opening to get started. </a:t>
            </a:r>
          </a:p>
        </p:txBody>
      </p:sp>
      <p:sp>
        <p:nvSpPr>
          <p:cNvPr id="15" name="TextBox 15"/>
          <p:cNvSpPr txBox="1"/>
          <p:nvPr/>
        </p:nvSpPr>
        <p:spPr>
          <a:xfrm>
            <a:off x="5422202" y="4362469"/>
            <a:ext cx="4946371" cy="1080478"/>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Even if you are the first, you might find you are best to join up with some other like-minded people. You can share resources and offer your local school a greater diversity of opportunities; they're more likely to respond when you club together. And throughout the process, look to leverage existing knowledge amongst your community. </a:t>
            </a:r>
          </a:p>
        </p:txBody>
      </p:sp>
      <p:sp>
        <p:nvSpPr>
          <p:cNvPr id="16" name="TextBox 16"/>
          <p:cNvSpPr txBox="1"/>
          <p:nvPr/>
        </p:nvSpPr>
        <p:spPr>
          <a:xfrm>
            <a:off x="5422202" y="5657869"/>
            <a:ext cx="4821526" cy="648681"/>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For example, a big local employer might already have an established programme with the local high school and have a lot of ready-to-go relationships, processes and templates that they’re happy to share. </a:t>
            </a:r>
          </a:p>
        </p:txBody>
      </p:sp>
      <p:sp>
        <p:nvSpPr>
          <p:cNvPr id="17" name="TextBox 17"/>
          <p:cNvSpPr txBox="1"/>
          <p:nvPr/>
        </p:nvSpPr>
        <p:spPr>
          <a:xfrm>
            <a:off x="7864391" y="7256698"/>
            <a:ext cx="2827611" cy="179152"/>
          </a:xfrm>
          <a:prstGeom prst="rect">
            <a:avLst/>
          </a:prstGeom>
        </p:spPr>
        <p:txBody>
          <a:bodyPr wrap="square" lIns="0" tIns="0" rIns="0" bIns="0" rtlCol="0" anchor="t">
            <a:spAutoFit/>
          </a:bodyPr>
          <a:lstStyle/>
          <a:p>
            <a:pPr algn="l">
              <a:lnSpc>
                <a:spcPts val="1539"/>
              </a:lnSpc>
            </a:pPr>
            <a:r>
              <a:rPr lang="en-US" sz="1100" b="1" spc="-5" dirty="0">
                <a:solidFill>
                  <a:srgbClr val="000000"/>
                </a:solidFill>
                <a:latin typeface="Montserrat Bold"/>
                <a:ea typeface="Montserrat Bold"/>
                <a:cs typeface="Montserrat Bold"/>
                <a:sym typeface="Montserrat Bold"/>
              </a:rPr>
              <a:t>Step 1</a:t>
            </a:r>
            <a:r>
              <a:rPr lang="en-US" sz="1100" spc="-5" dirty="0">
                <a:solidFill>
                  <a:srgbClr val="000000"/>
                </a:solidFill>
                <a:latin typeface="Montserrat"/>
                <a:ea typeface="Montserrat"/>
                <a:cs typeface="Montserrat"/>
                <a:sym typeface="Montserrat"/>
              </a:rPr>
              <a:t> | Finding your best entry point</a:t>
            </a:r>
          </a:p>
        </p:txBody>
      </p:sp>
      <p:sp>
        <p:nvSpPr>
          <p:cNvPr id="18" name="TextBox 18"/>
          <p:cNvSpPr txBox="1"/>
          <p:nvPr/>
        </p:nvSpPr>
        <p:spPr>
          <a:xfrm>
            <a:off x="457199" y="4634084"/>
            <a:ext cx="4498619" cy="775459"/>
          </a:xfrm>
          <a:prstGeom prst="rect">
            <a:avLst/>
          </a:prstGeom>
        </p:spPr>
        <p:txBody>
          <a:bodyPr wrap="square" lIns="0" tIns="0" rIns="0" bIns="0" rtlCol="0" anchor="t">
            <a:spAutoFit/>
          </a:bodyPr>
          <a:lstStyle/>
          <a:p>
            <a:pPr algn="l">
              <a:lnSpc>
                <a:spcPts val="2000"/>
              </a:lnSpc>
            </a:pPr>
            <a:r>
              <a:rPr lang="en-US" sz="1399" b="1" spc="-6" dirty="0">
                <a:solidFill>
                  <a:srgbClr val="000000"/>
                </a:solidFill>
                <a:latin typeface="Montserrat Bold"/>
                <a:ea typeface="Montserrat Bold"/>
                <a:cs typeface="Montserrat Bold"/>
                <a:sym typeface="Montserrat Bold"/>
              </a:rPr>
              <a:t>Often, the hardest part of anything is getting started and a great way to get started is to join up with something that already operating. </a:t>
            </a:r>
          </a:p>
        </p:txBody>
      </p:sp>
      <p:sp>
        <p:nvSpPr>
          <p:cNvPr id="20" name="TextBox 20"/>
          <p:cNvSpPr txBox="1"/>
          <p:nvPr/>
        </p:nvSpPr>
        <p:spPr>
          <a:xfrm>
            <a:off x="10300183" y="193719"/>
            <a:ext cx="391820" cy="167738"/>
          </a:xfrm>
          <a:prstGeom prst="rect">
            <a:avLst/>
          </a:prstGeom>
        </p:spPr>
        <p:txBody>
          <a:bodyPr wrap="square" lIns="0" tIns="0" rIns="0" bIns="0" rtlCol="0" anchor="t">
            <a:spAutoFit/>
          </a:bodyPr>
          <a:lstStyle/>
          <a:p>
            <a:pPr algn="l">
              <a:lnSpc>
                <a:spcPts val="1400"/>
              </a:lnSpc>
            </a:pPr>
            <a:r>
              <a:rPr lang="en-US" sz="1000" spc="-6" dirty="0">
                <a:solidFill>
                  <a:srgbClr val="000000"/>
                </a:solidFill>
                <a:latin typeface="Open Sans"/>
                <a:ea typeface="Open Sans"/>
                <a:cs typeface="Open Sans"/>
                <a:sym typeface="Open Sans"/>
              </a:rPr>
              <a:t>22</a:t>
            </a:r>
          </a:p>
        </p:txBody>
      </p:sp>
      <p:sp>
        <p:nvSpPr>
          <p:cNvPr id="21" name="TextBox 21"/>
          <p:cNvSpPr txBox="1"/>
          <p:nvPr/>
        </p:nvSpPr>
        <p:spPr>
          <a:xfrm>
            <a:off x="8268243" y="175298"/>
            <a:ext cx="1830257"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Part 2 | Successful Engagement</a:t>
            </a:r>
          </a:p>
        </p:txBody>
      </p:sp>
      <p:sp>
        <p:nvSpPr>
          <p:cNvPr id="22" name="TextBox 32">
            <a:extLst>
              <a:ext uri="{FF2B5EF4-FFF2-40B4-BE49-F238E27FC236}">
                <a16:creationId xmlns:a16="http://schemas.microsoft.com/office/drawing/2014/main" id="{2DBD7199-FC21-12CB-CCAC-5912535EDCB3}"/>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99405" y="2606126"/>
            <a:ext cx="2389670" cy="71666"/>
            <a:chOff x="0" y="0"/>
            <a:chExt cx="2389670" cy="71666"/>
          </a:xfrm>
        </p:grpSpPr>
        <p:sp>
          <p:nvSpPr>
            <p:cNvPr id="3" name="Freeform 3"/>
            <p:cNvSpPr/>
            <p:nvPr/>
          </p:nvSpPr>
          <p:spPr>
            <a:xfrm>
              <a:off x="0" y="0"/>
              <a:ext cx="2389632" cy="71628"/>
            </a:xfrm>
            <a:custGeom>
              <a:avLst/>
              <a:gdLst/>
              <a:ahLst/>
              <a:cxnLst/>
              <a:rect l="l" t="t" r="r" b="b"/>
              <a:pathLst>
                <a:path w="2389632" h="71628">
                  <a:moveTo>
                    <a:pt x="35814" y="0"/>
                  </a:moveTo>
                  <a:cubicBezTo>
                    <a:pt x="16002" y="0"/>
                    <a:pt x="0" y="16002"/>
                    <a:pt x="0" y="35814"/>
                  </a:cubicBezTo>
                  <a:cubicBezTo>
                    <a:pt x="0" y="55626"/>
                    <a:pt x="16002" y="71628"/>
                    <a:pt x="35814" y="71628"/>
                  </a:cubicBezTo>
                  <a:lnTo>
                    <a:pt x="2353818" y="71628"/>
                  </a:lnTo>
                  <a:cubicBezTo>
                    <a:pt x="2373630" y="71628"/>
                    <a:pt x="2389632" y="55626"/>
                    <a:pt x="2389632" y="35814"/>
                  </a:cubicBezTo>
                  <a:cubicBezTo>
                    <a:pt x="2389632" y="16002"/>
                    <a:pt x="2373630" y="0"/>
                    <a:pt x="2353818" y="0"/>
                  </a:cubicBezTo>
                  <a:close/>
                </a:path>
              </a:pathLst>
            </a:custGeom>
            <a:solidFill>
              <a:srgbClr val="BCE4FE"/>
            </a:solidFill>
          </p:spPr>
          <p:txBody>
            <a:bodyPr/>
            <a:lstStyle/>
            <a:p>
              <a:endParaRPr lang="en-US"/>
            </a:p>
          </p:txBody>
        </p:sp>
      </p:grpSp>
      <p:grpSp>
        <p:nvGrpSpPr>
          <p:cNvPr id="4" name="Group 4"/>
          <p:cNvGrpSpPr>
            <a:grpSpLocks noChangeAspect="1"/>
          </p:cNvGrpSpPr>
          <p:nvPr/>
        </p:nvGrpSpPr>
        <p:grpSpPr>
          <a:xfrm>
            <a:off x="799405" y="5522195"/>
            <a:ext cx="2389670" cy="71666"/>
            <a:chOff x="0" y="0"/>
            <a:chExt cx="2389670" cy="71666"/>
          </a:xfrm>
        </p:grpSpPr>
        <p:sp>
          <p:nvSpPr>
            <p:cNvPr id="5" name="Freeform 5"/>
            <p:cNvSpPr/>
            <p:nvPr/>
          </p:nvSpPr>
          <p:spPr>
            <a:xfrm>
              <a:off x="0" y="0"/>
              <a:ext cx="2389632" cy="71628"/>
            </a:xfrm>
            <a:custGeom>
              <a:avLst/>
              <a:gdLst/>
              <a:ahLst/>
              <a:cxnLst/>
              <a:rect l="l" t="t" r="r" b="b"/>
              <a:pathLst>
                <a:path w="2389632" h="71628">
                  <a:moveTo>
                    <a:pt x="35814" y="0"/>
                  </a:moveTo>
                  <a:cubicBezTo>
                    <a:pt x="16002" y="0"/>
                    <a:pt x="0" y="16002"/>
                    <a:pt x="0" y="35814"/>
                  </a:cubicBezTo>
                  <a:cubicBezTo>
                    <a:pt x="0" y="55626"/>
                    <a:pt x="16002" y="71628"/>
                    <a:pt x="35814" y="71628"/>
                  </a:cubicBezTo>
                  <a:lnTo>
                    <a:pt x="2353818" y="71628"/>
                  </a:lnTo>
                  <a:cubicBezTo>
                    <a:pt x="2373630" y="71628"/>
                    <a:pt x="2389632" y="55626"/>
                    <a:pt x="2389632" y="35814"/>
                  </a:cubicBezTo>
                  <a:cubicBezTo>
                    <a:pt x="2389632" y="16002"/>
                    <a:pt x="2373630" y="0"/>
                    <a:pt x="2353818" y="0"/>
                  </a:cubicBezTo>
                  <a:close/>
                </a:path>
              </a:pathLst>
            </a:custGeom>
            <a:solidFill>
              <a:srgbClr val="BCE4FE"/>
            </a:solidFill>
          </p:spPr>
          <p:txBody>
            <a:bodyPr/>
            <a:lstStyle/>
            <a:p>
              <a:endParaRPr lang="en-US"/>
            </a:p>
          </p:txBody>
        </p:sp>
      </p:grpSp>
      <p:grpSp>
        <p:nvGrpSpPr>
          <p:cNvPr id="6" name="Group 6"/>
          <p:cNvGrpSpPr>
            <a:grpSpLocks noChangeAspect="1"/>
          </p:cNvGrpSpPr>
          <p:nvPr/>
        </p:nvGrpSpPr>
        <p:grpSpPr>
          <a:xfrm>
            <a:off x="4176865" y="5522195"/>
            <a:ext cx="2600887" cy="71666"/>
            <a:chOff x="0" y="0"/>
            <a:chExt cx="2600884" cy="71666"/>
          </a:xfrm>
        </p:grpSpPr>
        <p:sp>
          <p:nvSpPr>
            <p:cNvPr id="7" name="Freeform 7"/>
            <p:cNvSpPr/>
            <p:nvPr/>
          </p:nvSpPr>
          <p:spPr>
            <a:xfrm>
              <a:off x="0" y="0"/>
              <a:ext cx="2600833" cy="71628"/>
            </a:xfrm>
            <a:custGeom>
              <a:avLst/>
              <a:gdLst/>
              <a:ahLst/>
              <a:cxnLst/>
              <a:rect l="l" t="t" r="r" b="b"/>
              <a:pathLst>
                <a:path w="2600833" h="71628">
                  <a:moveTo>
                    <a:pt x="35814" y="0"/>
                  </a:moveTo>
                  <a:cubicBezTo>
                    <a:pt x="16002" y="0"/>
                    <a:pt x="0" y="16002"/>
                    <a:pt x="0" y="35814"/>
                  </a:cubicBezTo>
                  <a:cubicBezTo>
                    <a:pt x="0" y="55626"/>
                    <a:pt x="16002" y="71628"/>
                    <a:pt x="35814" y="71628"/>
                  </a:cubicBezTo>
                  <a:lnTo>
                    <a:pt x="2565019" y="71628"/>
                  </a:lnTo>
                  <a:cubicBezTo>
                    <a:pt x="2584831" y="71628"/>
                    <a:pt x="2600833" y="55626"/>
                    <a:pt x="2600833" y="35814"/>
                  </a:cubicBezTo>
                  <a:cubicBezTo>
                    <a:pt x="2600833" y="16002"/>
                    <a:pt x="2584831" y="0"/>
                    <a:pt x="2565019" y="0"/>
                  </a:cubicBezTo>
                  <a:close/>
                </a:path>
              </a:pathLst>
            </a:custGeom>
            <a:solidFill>
              <a:srgbClr val="BCE4FE"/>
            </a:solidFill>
          </p:spPr>
          <p:txBody>
            <a:bodyPr/>
            <a:lstStyle/>
            <a:p>
              <a:endParaRPr lang="en-US"/>
            </a:p>
          </p:txBody>
        </p:sp>
      </p:grpSp>
      <p:grpSp>
        <p:nvGrpSpPr>
          <p:cNvPr id="8" name="Group 8"/>
          <p:cNvGrpSpPr>
            <a:grpSpLocks noChangeAspect="1"/>
          </p:cNvGrpSpPr>
          <p:nvPr/>
        </p:nvGrpSpPr>
        <p:grpSpPr>
          <a:xfrm>
            <a:off x="4176865" y="2606126"/>
            <a:ext cx="2465232" cy="71666"/>
            <a:chOff x="0" y="0"/>
            <a:chExt cx="2465235" cy="71666"/>
          </a:xfrm>
        </p:grpSpPr>
        <p:sp>
          <p:nvSpPr>
            <p:cNvPr id="9" name="Freeform 9"/>
            <p:cNvSpPr/>
            <p:nvPr/>
          </p:nvSpPr>
          <p:spPr>
            <a:xfrm>
              <a:off x="0" y="0"/>
              <a:ext cx="2465197" cy="71628"/>
            </a:xfrm>
            <a:custGeom>
              <a:avLst/>
              <a:gdLst/>
              <a:ahLst/>
              <a:cxnLst/>
              <a:rect l="l" t="t" r="r" b="b"/>
              <a:pathLst>
                <a:path w="2465197" h="71628">
                  <a:moveTo>
                    <a:pt x="35814" y="0"/>
                  </a:moveTo>
                  <a:cubicBezTo>
                    <a:pt x="16002" y="0"/>
                    <a:pt x="0" y="16002"/>
                    <a:pt x="0" y="35814"/>
                  </a:cubicBezTo>
                  <a:cubicBezTo>
                    <a:pt x="0" y="55626"/>
                    <a:pt x="16002" y="71628"/>
                    <a:pt x="35814" y="71628"/>
                  </a:cubicBezTo>
                  <a:lnTo>
                    <a:pt x="2429383" y="71628"/>
                  </a:lnTo>
                  <a:cubicBezTo>
                    <a:pt x="2449195" y="71628"/>
                    <a:pt x="2465197" y="55626"/>
                    <a:pt x="2465197" y="35814"/>
                  </a:cubicBezTo>
                  <a:cubicBezTo>
                    <a:pt x="2465197" y="16002"/>
                    <a:pt x="2449195" y="0"/>
                    <a:pt x="2429383" y="0"/>
                  </a:cubicBezTo>
                  <a:close/>
                </a:path>
              </a:pathLst>
            </a:custGeom>
            <a:solidFill>
              <a:srgbClr val="BCE4FE"/>
            </a:solidFill>
          </p:spPr>
          <p:txBody>
            <a:bodyPr/>
            <a:lstStyle/>
            <a:p>
              <a:endParaRPr lang="en-US"/>
            </a:p>
          </p:txBody>
        </p:sp>
      </p:grpSp>
      <p:grpSp>
        <p:nvGrpSpPr>
          <p:cNvPr id="10" name="Group 10"/>
          <p:cNvGrpSpPr>
            <a:grpSpLocks noChangeAspect="1"/>
          </p:cNvGrpSpPr>
          <p:nvPr/>
        </p:nvGrpSpPr>
        <p:grpSpPr>
          <a:xfrm>
            <a:off x="0" y="7102802"/>
            <a:ext cx="10692003" cy="457200"/>
            <a:chOff x="0" y="0"/>
            <a:chExt cx="10692003" cy="457200"/>
          </a:xfrm>
        </p:grpSpPr>
        <p:sp>
          <p:nvSpPr>
            <p:cNvPr id="11" name="Freeform 11"/>
            <p:cNvSpPr/>
            <p:nvPr/>
          </p:nvSpPr>
          <p:spPr>
            <a:xfrm>
              <a:off x="0" y="0"/>
              <a:ext cx="10692003" cy="457200"/>
            </a:xfrm>
            <a:custGeom>
              <a:avLst/>
              <a:gdLst/>
              <a:ahLst/>
              <a:cxnLst/>
              <a:rect l="l" t="t" r="r" b="b"/>
              <a:pathLst>
                <a:path w="10692003" h="457200">
                  <a:moveTo>
                    <a:pt x="0" y="457200"/>
                  </a:moveTo>
                  <a:lnTo>
                    <a:pt x="10692003" y="457200"/>
                  </a:lnTo>
                  <a:lnTo>
                    <a:pt x="10692003" y="0"/>
                  </a:lnTo>
                  <a:lnTo>
                    <a:pt x="0" y="0"/>
                  </a:lnTo>
                  <a:close/>
                </a:path>
              </a:pathLst>
            </a:custGeom>
            <a:solidFill>
              <a:srgbClr val="BCE4FE"/>
            </a:solidFill>
          </p:spPr>
          <p:txBody>
            <a:bodyPr/>
            <a:lstStyle/>
            <a:p>
              <a:endParaRPr lang="en-US"/>
            </a:p>
          </p:txBody>
        </p:sp>
      </p:grpSp>
      <p:grpSp>
        <p:nvGrpSpPr>
          <p:cNvPr id="12" name="Group 12"/>
          <p:cNvGrpSpPr>
            <a:grpSpLocks noChangeAspect="1"/>
          </p:cNvGrpSpPr>
          <p:nvPr/>
        </p:nvGrpSpPr>
        <p:grpSpPr>
          <a:xfrm>
            <a:off x="183413" y="605009"/>
            <a:ext cx="10325176" cy="3172"/>
            <a:chOff x="0" y="0"/>
            <a:chExt cx="10325176" cy="3175"/>
          </a:xfrm>
        </p:grpSpPr>
        <p:sp>
          <p:nvSpPr>
            <p:cNvPr id="13" name="Freeform 13"/>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14" name="Group 14"/>
          <p:cNvGrpSpPr>
            <a:grpSpLocks noChangeAspect="1"/>
          </p:cNvGrpSpPr>
          <p:nvPr/>
        </p:nvGrpSpPr>
        <p:grpSpPr>
          <a:xfrm>
            <a:off x="4147442" y="887854"/>
            <a:ext cx="6252467" cy="944880"/>
            <a:chOff x="0" y="0"/>
            <a:chExt cx="6252464" cy="944880"/>
          </a:xfrm>
        </p:grpSpPr>
        <p:sp>
          <p:nvSpPr>
            <p:cNvPr id="15" name="Freeform 15"/>
            <p:cNvSpPr/>
            <p:nvPr/>
          </p:nvSpPr>
          <p:spPr>
            <a:xfrm>
              <a:off x="63500" y="63500"/>
              <a:ext cx="6125464" cy="817880"/>
            </a:xfrm>
            <a:custGeom>
              <a:avLst/>
              <a:gdLst/>
              <a:ahLst/>
              <a:cxnLst/>
              <a:rect l="l" t="t" r="r" b="b"/>
              <a:pathLst>
                <a:path w="6125464" h="817880">
                  <a:moveTo>
                    <a:pt x="408940" y="0"/>
                  </a:moveTo>
                  <a:cubicBezTo>
                    <a:pt x="183134" y="0"/>
                    <a:pt x="0" y="183134"/>
                    <a:pt x="0" y="408940"/>
                  </a:cubicBezTo>
                  <a:cubicBezTo>
                    <a:pt x="0" y="634746"/>
                    <a:pt x="183134" y="817880"/>
                    <a:pt x="408940" y="817880"/>
                  </a:cubicBezTo>
                  <a:lnTo>
                    <a:pt x="5716524" y="817880"/>
                  </a:lnTo>
                  <a:cubicBezTo>
                    <a:pt x="5942330" y="817880"/>
                    <a:pt x="6125464" y="634746"/>
                    <a:pt x="6125464" y="408940"/>
                  </a:cubicBezTo>
                  <a:cubicBezTo>
                    <a:pt x="6125464" y="183134"/>
                    <a:pt x="5942330" y="0"/>
                    <a:pt x="5716524" y="0"/>
                  </a:cubicBezTo>
                  <a:close/>
                </a:path>
              </a:pathLst>
            </a:custGeom>
            <a:solidFill>
              <a:srgbClr val="DFFC8E"/>
            </a:solidFill>
          </p:spPr>
          <p:txBody>
            <a:bodyPr/>
            <a:lstStyle/>
            <a:p>
              <a:endParaRPr lang="en-US"/>
            </a:p>
          </p:txBody>
        </p:sp>
        <p:sp>
          <p:nvSpPr>
            <p:cNvPr id="16" name="Freeform 16"/>
            <p:cNvSpPr/>
            <p:nvPr/>
          </p:nvSpPr>
          <p:spPr>
            <a:xfrm>
              <a:off x="272542" y="322707"/>
              <a:ext cx="326009" cy="326136"/>
            </a:xfrm>
            <a:custGeom>
              <a:avLst/>
              <a:gdLst/>
              <a:ahLst/>
              <a:cxnLst/>
              <a:rect l="l" t="t" r="r" b="b"/>
              <a:pathLst>
                <a:path w="326009" h="326136">
                  <a:moveTo>
                    <a:pt x="162941" y="326136"/>
                  </a:moveTo>
                  <a:cubicBezTo>
                    <a:pt x="252984" y="326136"/>
                    <a:pt x="326009" y="253111"/>
                    <a:pt x="326009" y="163068"/>
                  </a:cubicBezTo>
                  <a:cubicBezTo>
                    <a:pt x="326009" y="73025"/>
                    <a:pt x="252984" y="0"/>
                    <a:pt x="162941" y="0"/>
                  </a:cubicBezTo>
                  <a:cubicBezTo>
                    <a:pt x="72898" y="0"/>
                    <a:pt x="0" y="73025"/>
                    <a:pt x="0" y="163068"/>
                  </a:cubicBezTo>
                  <a:cubicBezTo>
                    <a:pt x="0" y="253111"/>
                    <a:pt x="73025" y="326136"/>
                    <a:pt x="163068" y="326136"/>
                  </a:cubicBezTo>
                </a:path>
              </a:pathLst>
            </a:custGeom>
            <a:solidFill>
              <a:srgbClr val="2D69FF"/>
            </a:solidFill>
          </p:spPr>
          <p:txBody>
            <a:bodyPr/>
            <a:lstStyle/>
            <a:p>
              <a:endParaRPr lang="en-US"/>
            </a:p>
          </p:txBody>
        </p:sp>
        <p:sp>
          <p:nvSpPr>
            <p:cNvPr id="17" name="Freeform 17"/>
            <p:cNvSpPr/>
            <p:nvPr/>
          </p:nvSpPr>
          <p:spPr>
            <a:xfrm>
              <a:off x="377317" y="420116"/>
              <a:ext cx="153035" cy="138430"/>
            </a:xfrm>
            <a:custGeom>
              <a:avLst/>
              <a:gdLst/>
              <a:ahLst/>
              <a:cxnLst/>
              <a:rect l="l" t="t" r="r" b="b"/>
              <a:pathLst>
                <a:path w="153035" h="138430">
                  <a:moveTo>
                    <a:pt x="28702" y="138430"/>
                  </a:moveTo>
                  <a:lnTo>
                    <a:pt x="153035" y="34163"/>
                  </a:lnTo>
                  <a:lnTo>
                    <a:pt x="124333" y="0"/>
                  </a:lnTo>
                  <a:lnTo>
                    <a:pt x="0" y="104267"/>
                  </a:lnTo>
                  <a:close/>
                </a:path>
              </a:pathLst>
            </a:custGeom>
            <a:solidFill>
              <a:srgbClr val="BCE4FE"/>
            </a:solidFill>
          </p:spPr>
          <p:txBody>
            <a:bodyPr/>
            <a:lstStyle/>
            <a:p>
              <a:endParaRPr lang="en-US"/>
            </a:p>
          </p:txBody>
        </p:sp>
        <p:sp>
          <p:nvSpPr>
            <p:cNvPr id="18" name="Freeform 18"/>
            <p:cNvSpPr/>
            <p:nvPr/>
          </p:nvSpPr>
          <p:spPr>
            <a:xfrm>
              <a:off x="340868" y="453009"/>
              <a:ext cx="98679" cy="105537"/>
            </a:xfrm>
            <a:custGeom>
              <a:avLst/>
              <a:gdLst/>
              <a:ahLst/>
              <a:cxnLst/>
              <a:rect l="l" t="t" r="r" b="b"/>
              <a:pathLst>
                <a:path w="98679" h="105537">
                  <a:moveTo>
                    <a:pt x="98679" y="76835"/>
                  </a:moveTo>
                  <a:lnTo>
                    <a:pt x="34163" y="0"/>
                  </a:lnTo>
                  <a:lnTo>
                    <a:pt x="0" y="28702"/>
                  </a:lnTo>
                  <a:lnTo>
                    <a:pt x="64516" y="105537"/>
                  </a:lnTo>
                  <a:close/>
                </a:path>
              </a:pathLst>
            </a:custGeom>
            <a:solidFill>
              <a:srgbClr val="BCE4FE"/>
            </a:solidFill>
          </p:spPr>
          <p:txBody>
            <a:bodyPr/>
            <a:lstStyle/>
            <a:p>
              <a:endParaRPr lang="en-US"/>
            </a:p>
          </p:txBody>
        </p:sp>
      </p:grpSp>
      <p:grpSp>
        <p:nvGrpSpPr>
          <p:cNvPr id="19" name="Group 19"/>
          <p:cNvGrpSpPr>
            <a:grpSpLocks noChangeAspect="1"/>
          </p:cNvGrpSpPr>
          <p:nvPr/>
        </p:nvGrpSpPr>
        <p:grpSpPr>
          <a:xfrm>
            <a:off x="7606608" y="2606126"/>
            <a:ext cx="2389670" cy="71666"/>
            <a:chOff x="0" y="0"/>
            <a:chExt cx="2389670" cy="71666"/>
          </a:xfrm>
        </p:grpSpPr>
        <p:sp>
          <p:nvSpPr>
            <p:cNvPr id="20" name="Freeform 20"/>
            <p:cNvSpPr/>
            <p:nvPr/>
          </p:nvSpPr>
          <p:spPr>
            <a:xfrm>
              <a:off x="0" y="0"/>
              <a:ext cx="2389632" cy="71628"/>
            </a:xfrm>
            <a:custGeom>
              <a:avLst/>
              <a:gdLst/>
              <a:ahLst/>
              <a:cxnLst/>
              <a:rect l="l" t="t" r="r" b="b"/>
              <a:pathLst>
                <a:path w="2389632" h="71628">
                  <a:moveTo>
                    <a:pt x="35814" y="0"/>
                  </a:moveTo>
                  <a:cubicBezTo>
                    <a:pt x="16002" y="0"/>
                    <a:pt x="0" y="16002"/>
                    <a:pt x="0" y="35814"/>
                  </a:cubicBezTo>
                  <a:cubicBezTo>
                    <a:pt x="0" y="55626"/>
                    <a:pt x="16002" y="71628"/>
                    <a:pt x="35814" y="71628"/>
                  </a:cubicBezTo>
                  <a:lnTo>
                    <a:pt x="2353818" y="71628"/>
                  </a:lnTo>
                  <a:cubicBezTo>
                    <a:pt x="2373630" y="71628"/>
                    <a:pt x="2389632" y="55626"/>
                    <a:pt x="2389632" y="35814"/>
                  </a:cubicBezTo>
                  <a:cubicBezTo>
                    <a:pt x="2389632" y="16002"/>
                    <a:pt x="2373630" y="0"/>
                    <a:pt x="2353818" y="0"/>
                  </a:cubicBezTo>
                  <a:close/>
                </a:path>
              </a:pathLst>
            </a:custGeom>
            <a:solidFill>
              <a:srgbClr val="BCE4FE"/>
            </a:solidFill>
          </p:spPr>
          <p:txBody>
            <a:bodyPr/>
            <a:lstStyle/>
            <a:p>
              <a:endParaRPr lang="en-US"/>
            </a:p>
          </p:txBody>
        </p:sp>
      </p:grpSp>
      <p:grpSp>
        <p:nvGrpSpPr>
          <p:cNvPr id="21" name="Group 21"/>
          <p:cNvGrpSpPr>
            <a:grpSpLocks noChangeAspect="1"/>
          </p:cNvGrpSpPr>
          <p:nvPr/>
        </p:nvGrpSpPr>
        <p:grpSpPr>
          <a:xfrm>
            <a:off x="7390705" y="5046764"/>
            <a:ext cx="2921003" cy="1856642"/>
            <a:chOff x="0" y="0"/>
            <a:chExt cx="2921000" cy="1856638"/>
          </a:xfrm>
        </p:grpSpPr>
        <p:sp>
          <p:nvSpPr>
            <p:cNvPr id="22" name="Freeform 22"/>
            <p:cNvSpPr/>
            <p:nvPr/>
          </p:nvSpPr>
          <p:spPr>
            <a:xfrm>
              <a:off x="63500" y="63500"/>
              <a:ext cx="2794000" cy="1729613"/>
            </a:xfrm>
            <a:custGeom>
              <a:avLst/>
              <a:gdLst/>
              <a:ahLst/>
              <a:cxnLst/>
              <a:rect l="l" t="t" r="r" b="b"/>
              <a:pathLst>
                <a:path w="2794000" h="1729613">
                  <a:moveTo>
                    <a:pt x="134747" y="0"/>
                  </a:moveTo>
                  <a:cubicBezTo>
                    <a:pt x="60325" y="0"/>
                    <a:pt x="0" y="60325"/>
                    <a:pt x="0" y="134747"/>
                  </a:cubicBezTo>
                  <a:lnTo>
                    <a:pt x="0" y="1594866"/>
                  </a:lnTo>
                  <a:cubicBezTo>
                    <a:pt x="0" y="1669288"/>
                    <a:pt x="60325" y="1729613"/>
                    <a:pt x="134747" y="1729613"/>
                  </a:cubicBezTo>
                  <a:lnTo>
                    <a:pt x="2659253" y="1729613"/>
                  </a:lnTo>
                  <a:cubicBezTo>
                    <a:pt x="2733675" y="1729613"/>
                    <a:pt x="2794000" y="1669288"/>
                    <a:pt x="2794000" y="1594866"/>
                  </a:cubicBezTo>
                  <a:lnTo>
                    <a:pt x="2794000" y="134747"/>
                  </a:lnTo>
                  <a:cubicBezTo>
                    <a:pt x="2794000" y="60325"/>
                    <a:pt x="2733675" y="0"/>
                    <a:pt x="2659253" y="0"/>
                  </a:cubicBezTo>
                  <a:close/>
                </a:path>
              </a:pathLst>
            </a:custGeom>
            <a:solidFill>
              <a:srgbClr val="BCE4FE"/>
            </a:solidFill>
          </p:spPr>
          <p:txBody>
            <a:bodyPr/>
            <a:lstStyle/>
            <a:p>
              <a:endParaRPr lang="en-US"/>
            </a:p>
          </p:txBody>
        </p:sp>
        <p:sp>
          <p:nvSpPr>
            <p:cNvPr id="23" name="Freeform 23"/>
            <p:cNvSpPr/>
            <p:nvPr/>
          </p:nvSpPr>
          <p:spPr>
            <a:xfrm>
              <a:off x="203200" y="179451"/>
              <a:ext cx="336296" cy="336169"/>
            </a:xfrm>
            <a:custGeom>
              <a:avLst/>
              <a:gdLst/>
              <a:ahLst/>
              <a:cxnLst/>
              <a:rect l="l" t="t" r="r" b="b"/>
              <a:pathLst>
                <a:path w="336296" h="336169">
                  <a:moveTo>
                    <a:pt x="168148" y="336169"/>
                  </a:moveTo>
                  <a:cubicBezTo>
                    <a:pt x="260985" y="336169"/>
                    <a:pt x="336296" y="260858"/>
                    <a:pt x="336296" y="168021"/>
                  </a:cubicBezTo>
                  <a:cubicBezTo>
                    <a:pt x="336296" y="75184"/>
                    <a:pt x="260985" y="0"/>
                    <a:pt x="168148" y="0"/>
                  </a:cubicBezTo>
                  <a:cubicBezTo>
                    <a:pt x="75311" y="0"/>
                    <a:pt x="0" y="75184"/>
                    <a:pt x="0" y="168021"/>
                  </a:cubicBezTo>
                  <a:cubicBezTo>
                    <a:pt x="0" y="260858"/>
                    <a:pt x="75311" y="336169"/>
                    <a:pt x="168148" y="336169"/>
                  </a:cubicBezTo>
                </a:path>
              </a:pathLst>
            </a:custGeom>
            <a:solidFill>
              <a:srgbClr val="2D69FF"/>
            </a:solidFill>
          </p:spPr>
          <p:txBody>
            <a:bodyPr/>
            <a:lstStyle/>
            <a:p>
              <a:endParaRPr lang="en-US"/>
            </a:p>
          </p:txBody>
        </p:sp>
        <p:sp>
          <p:nvSpPr>
            <p:cNvPr id="24" name="Freeform 24"/>
            <p:cNvSpPr/>
            <p:nvPr/>
          </p:nvSpPr>
          <p:spPr>
            <a:xfrm>
              <a:off x="312420" y="288544"/>
              <a:ext cx="117856" cy="117856"/>
            </a:xfrm>
            <a:custGeom>
              <a:avLst/>
              <a:gdLst/>
              <a:ahLst/>
              <a:cxnLst/>
              <a:rect l="l" t="t" r="r" b="b"/>
              <a:pathLst>
                <a:path w="117856" h="117856">
                  <a:moveTo>
                    <a:pt x="0" y="0"/>
                  </a:moveTo>
                  <a:lnTo>
                    <a:pt x="0" y="117856"/>
                  </a:lnTo>
                  <a:lnTo>
                    <a:pt x="117856" y="117856"/>
                  </a:lnTo>
                  <a:lnTo>
                    <a:pt x="117856" y="0"/>
                  </a:lnTo>
                  <a:close/>
                </a:path>
              </a:pathLst>
            </a:custGeom>
            <a:solidFill>
              <a:srgbClr val="BCE4FE"/>
            </a:solidFill>
          </p:spPr>
          <p:txBody>
            <a:bodyPr/>
            <a:lstStyle/>
            <a:p>
              <a:endParaRPr lang="en-US"/>
            </a:p>
          </p:txBody>
        </p:sp>
      </p:grpSp>
      <p:grpSp>
        <p:nvGrpSpPr>
          <p:cNvPr id="25" name="Group 25"/>
          <p:cNvGrpSpPr>
            <a:grpSpLocks noChangeAspect="1"/>
          </p:cNvGrpSpPr>
          <p:nvPr/>
        </p:nvGrpSpPr>
        <p:grpSpPr>
          <a:xfrm>
            <a:off x="8148552" y="187909"/>
            <a:ext cx="1990906" cy="227962"/>
            <a:chOff x="0" y="0"/>
            <a:chExt cx="1990903" cy="227965"/>
          </a:xfrm>
        </p:grpSpPr>
        <p:sp>
          <p:nvSpPr>
            <p:cNvPr id="26" name="Freeform 26"/>
            <p:cNvSpPr/>
            <p:nvPr/>
          </p:nvSpPr>
          <p:spPr>
            <a:xfrm>
              <a:off x="0" y="0"/>
              <a:ext cx="1990852" cy="227965"/>
            </a:xfrm>
            <a:custGeom>
              <a:avLst/>
              <a:gdLst/>
              <a:ahLst/>
              <a:cxnLst/>
              <a:rect l="l" t="t" r="r" b="b"/>
              <a:pathLst>
                <a:path w="1990852" h="227965">
                  <a:moveTo>
                    <a:pt x="113919" y="0"/>
                  </a:moveTo>
                  <a:cubicBezTo>
                    <a:pt x="51054" y="0"/>
                    <a:pt x="0" y="51054"/>
                    <a:pt x="0" y="113919"/>
                  </a:cubicBezTo>
                  <a:cubicBezTo>
                    <a:pt x="0" y="176784"/>
                    <a:pt x="51054" y="227965"/>
                    <a:pt x="113919" y="227965"/>
                  </a:cubicBezTo>
                  <a:lnTo>
                    <a:pt x="1876933" y="227965"/>
                  </a:lnTo>
                  <a:cubicBezTo>
                    <a:pt x="1939925" y="227965"/>
                    <a:pt x="1990852" y="176911"/>
                    <a:pt x="1990852" y="113919"/>
                  </a:cubicBezTo>
                  <a:cubicBezTo>
                    <a:pt x="1990852" y="50927"/>
                    <a:pt x="1939925" y="0"/>
                    <a:pt x="1876933" y="0"/>
                  </a:cubicBezTo>
                  <a:close/>
                </a:path>
              </a:pathLst>
            </a:custGeom>
            <a:solidFill>
              <a:srgbClr val="2D69FF"/>
            </a:solidFill>
          </p:spPr>
          <p:txBody>
            <a:bodyPr/>
            <a:lstStyle/>
            <a:p>
              <a:endParaRPr lang="en-US"/>
            </a:p>
          </p:txBody>
        </p:sp>
      </p:grpSp>
      <p:sp>
        <p:nvSpPr>
          <p:cNvPr id="27" name="TextBox 27"/>
          <p:cNvSpPr txBox="1"/>
          <p:nvPr/>
        </p:nvSpPr>
        <p:spPr>
          <a:xfrm>
            <a:off x="446942" y="943642"/>
            <a:ext cx="2656942" cy="1461116"/>
          </a:xfrm>
          <a:prstGeom prst="rect">
            <a:avLst/>
          </a:prstGeom>
        </p:spPr>
        <p:txBody>
          <a:bodyPr lIns="0" tIns="0" rIns="0" bIns="0" rtlCol="0" anchor="t">
            <a:spAutoFit/>
          </a:bodyPr>
          <a:lstStyle/>
          <a:p>
            <a:pPr algn="l">
              <a:lnSpc>
                <a:spcPts val="2900"/>
              </a:lnSpc>
            </a:pPr>
            <a:r>
              <a:rPr lang="en-US" sz="2000" spc="-10">
                <a:solidFill>
                  <a:srgbClr val="000000"/>
                </a:solidFill>
                <a:latin typeface="Montserrat"/>
                <a:ea typeface="Montserrat"/>
                <a:cs typeface="Montserrat"/>
                <a:sym typeface="Montserrat"/>
              </a:rPr>
              <a:t>Five tips for working out where to start.</a:t>
            </a:r>
          </a:p>
          <a:p>
            <a:pPr algn="l">
              <a:lnSpc>
                <a:spcPts val="3919"/>
              </a:lnSpc>
            </a:pPr>
            <a:r>
              <a:rPr lang="en-US" sz="2799" spc="-13">
                <a:solidFill>
                  <a:srgbClr val="000000"/>
                </a:solidFill>
                <a:latin typeface="Montserrat"/>
                <a:ea typeface="Montserrat"/>
                <a:cs typeface="Montserrat"/>
                <a:sym typeface="Montserrat"/>
              </a:rPr>
              <a:t>1</a:t>
            </a:r>
          </a:p>
        </p:txBody>
      </p:sp>
      <p:sp>
        <p:nvSpPr>
          <p:cNvPr id="29" name="TextBox 29"/>
          <p:cNvSpPr txBox="1"/>
          <p:nvPr/>
        </p:nvSpPr>
        <p:spPr>
          <a:xfrm>
            <a:off x="799405" y="2809665"/>
            <a:ext cx="2503856" cy="1534125"/>
          </a:xfrm>
          <a:prstGeom prst="rect">
            <a:avLst/>
          </a:prstGeom>
        </p:spPr>
        <p:txBody>
          <a:bodyPr lIns="0" tIns="0" rIns="0" bIns="0" rtlCol="0" anchor="t">
            <a:spAutoFit/>
          </a:bodyPr>
          <a:lstStyle/>
          <a:p>
            <a:pPr algn="l">
              <a:lnSpc>
                <a:spcPts val="1500"/>
              </a:lnSpc>
            </a:pPr>
            <a:r>
              <a:rPr lang="en-US" sz="1000" spc="-5">
                <a:solidFill>
                  <a:srgbClr val="000000"/>
                </a:solidFill>
                <a:latin typeface="Montserrat"/>
                <a:ea typeface="Montserrat"/>
                <a:cs typeface="Montserrat"/>
                <a:sym typeface="Montserrat"/>
              </a:rPr>
              <a:t>There may already be industry-school relationships, or planned events, or just people who are well-connected and know who you should talk to. Tap into that infrastructure, rather than building your own from scratch. This might include members of the school board or local leaders.</a:t>
            </a:r>
          </a:p>
        </p:txBody>
      </p:sp>
      <p:sp>
        <p:nvSpPr>
          <p:cNvPr id="30" name="TextBox 30"/>
          <p:cNvSpPr txBox="1"/>
          <p:nvPr/>
        </p:nvSpPr>
        <p:spPr>
          <a:xfrm>
            <a:off x="799405" y="5680005"/>
            <a:ext cx="2557224" cy="952500"/>
          </a:xfrm>
          <a:prstGeom prst="rect">
            <a:avLst/>
          </a:prstGeom>
        </p:spPr>
        <p:txBody>
          <a:bodyPr lIns="0" tIns="0" rIns="0" bIns="0" rtlCol="0" anchor="t">
            <a:spAutoFit/>
          </a:bodyPr>
          <a:lstStyle/>
          <a:p>
            <a:pPr algn="l">
              <a:lnSpc>
                <a:spcPts val="1500"/>
              </a:lnSpc>
            </a:pPr>
            <a:r>
              <a:rPr lang="en-US" sz="1000" spc="-5">
                <a:solidFill>
                  <a:srgbClr val="000000"/>
                </a:solidFill>
                <a:latin typeface="Montserrat"/>
                <a:ea typeface="Montserrat"/>
                <a:cs typeface="Montserrat"/>
                <a:sym typeface="Montserrat"/>
              </a:rPr>
              <a:t>You need a champion within the school who has a plan, knows how the school operates, and can make things happen. Find that person, and understand how you can help them achieve their goals. </a:t>
            </a:r>
          </a:p>
        </p:txBody>
      </p:sp>
      <p:sp>
        <p:nvSpPr>
          <p:cNvPr id="31" name="TextBox 31"/>
          <p:cNvSpPr txBox="1"/>
          <p:nvPr/>
        </p:nvSpPr>
        <p:spPr>
          <a:xfrm>
            <a:off x="4176865" y="5680005"/>
            <a:ext cx="2640768" cy="962625"/>
          </a:xfrm>
          <a:prstGeom prst="rect">
            <a:avLst/>
          </a:prstGeom>
        </p:spPr>
        <p:txBody>
          <a:bodyPr lIns="0" tIns="0" rIns="0" bIns="0" rtlCol="0" anchor="t">
            <a:spAutoFit/>
          </a:bodyPr>
          <a:lstStyle/>
          <a:p>
            <a:pPr algn="l">
              <a:lnSpc>
                <a:spcPts val="1500"/>
              </a:lnSpc>
            </a:pPr>
            <a:r>
              <a:rPr lang="en-US" sz="1000" spc="-5">
                <a:solidFill>
                  <a:srgbClr val="000000"/>
                </a:solidFill>
                <a:latin typeface="Montserrat"/>
                <a:ea typeface="Montserrat"/>
                <a:cs typeface="Montserrat"/>
                <a:sym typeface="Montserrat"/>
              </a:rPr>
              <a:t>With the three broad categories of Expose, Explore, and Experience, there are many different ways to inspire young people about future career pathways. Be open to the guidance. </a:t>
            </a:r>
          </a:p>
        </p:txBody>
      </p:sp>
      <p:sp>
        <p:nvSpPr>
          <p:cNvPr id="32" name="TextBox 32"/>
          <p:cNvSpPr txBox="1"/>
          <p:nvPr/>
        </p:nvSpPr>
        <p:spPr>
          <a:xfrm>
            <a:off x="4185542" y="2809665"/>
            <a:ext cx="2635206" cy="1724625"/>
          </a:xfrm>
          <a:prstGeom prst="rect">
            <a:avLst/>
          </a:prstGeom>
        </p:spPr>
        <p:txBody>
          <a:bodyPr lIns="0" tIns="0" rIns="0" bIns="0" rtlCol="0" anchor="t">
            <a:spAutoFit/>
          </a:bodyPr>
          <a:lstStyle/>
          <a:p>
            <a:pPr algn="l">
              <a:lnSpc>
                <a:spcPts val="1500"/>
              </a:lnSpc>
            </a:pPr>
            <a:r>
              <a:rPr lang="en-US" sz="1000" spc="-5">
                <a:solidFill>
                  <a:srgbClr val="000000"/>
                </a:solidFill>
                <a:latin typeface="Montserrat"/>
                <a:ea typeface="Montserrat"/>
                <a:cs typeface="Montserrat"/>
                <a:sym typeface="Montserrat"/>
              </a:rPr>
              <a:t>You’re best to invest in relationships with one school before spreading yourself across multiple schools. Collaborating with other employers within your industry; line up together and approach a school with a range of options. This increases the chance the students will find something that appeals to them and makes it easier for the school to engage.</a:t>
            </a:r>
          </a:p>
        </p:txBody>
      </p:sp>
      <p:sp>
        <p:nvSpPr>
          <p:cNvPr id="33" name="TextBox 33"/>
          <p:cNvSpPr txBox="1"/>
          <p:nvPr/>
        </p:nvSpPr>
        <p:spPr>
          <a:xfrm>
            <a:off x="7606598" y="2809665"/>
            <a:ext cx="2629014" cy="2105625"/>
          </a:xfrm>
          <a:prstGeom prst="rect">
            <a:avLst/>
          </a:prstGeom>
        </p:spPr>
        <p:txBody>
          <a:bodyPr lIns="0" tIns="0" rIns="0" bIns="0" rtlCol="0" anchor="t">
            <a:spAutoFit/>
          </a:bodyPr>
          <a:lstStyle/>
          <a:p>
            <a:pPr algn="l">
              <a:lnSpc>
                <a:spcPts val="1500"/>
              </a:lnSpc>
            </a:pPr>
            <a:r>
              <a:rPr lang="en-US" sz="1000" spc="-5">
                <a:solidFill>
                  <a:srgbClr val="000000"/>
                </a:solidFill>
                <a:latin typeface="Montserrat"/>
                <a:ea typeface="Montserrat"/>
                <a:cs typeface="Montserrat"/>
                <a:sym typeface="Montserrat"/>
              </a:rPr>
              <a:t>Don’t be too prescriptive with the school. Indicate your interest and invite them to suggest ways you can fit into their world. Terms 2 and 3 are often best for activities. Cold-calling the school’s Principal (without prior relationship) is a low-success strategy; Principals are busy! Consider going via careers advisors or a Board member who’s known to you, or canvass your employees who may have a relationship with a school. </a:t>
            </a:r>
          </a:p>
        </p:txBody>
      </p:sp>
      <p:sp>
        <p:nvSpPr>
          <p:cNvPr id="34" name="TextBox 34"/>
          <p:cNvSpPr txBox="1"/>
          <p:nvPr/>
        </p:nvSpPr>
        <p:spPr>
          <a:xfrm>
            <a:off x="6841246" y="1059151"/>
            <a:ext cx="3136754" cy="638861"/>
          </a:xfrm>
          <a:prstGeom prst="rect">
            <a:avLst/>
          </a:prstGeom>
        </p:spPr>
        <p:txBody>
          <a:bodyPr lIns="0" tIns="0" rIns="0" bIns="0" rtlCol="0" anchor="t">
            <a:spAutoFit/>
          </a:bodyPr>
          <a:lstStyle/>
          <a:p>
            <a:pPr algn="l">
              <a:lnSpc>
                <a:spcPts val="1299"/>
              </a:lnSpc>
            </a:pPr>
            <a:r>
              <a:rPr lang="en-US" sz="900" spc="-4">
                <a:solidFill>
                  <a:srgbClr val="000000"/>
                </a:solidFill>
                <a:latin typeface="Montserrat"/>
                <a:ea typeface="Montserrat"/>
                <a:cs typeface="Montserrat"/>
                <a:sym typeface="Montserrat"/>
              </a:rPr>
              <a:t>By working with a network of businesses and the school, the students can be exposed to a wider range of roles to give them a fuller understanding of the world of work. </a:t>
            </a:r>
          </a:p>
        </p:txBody>
      </p:sp>
      <p:sp>
        <p:nvSpPr>
          <p:cNvPr id="35" name="TextBox 35"/>
          <p:cNvSpPr txBox="1"/>
          <p:nvPr/>
        </p:nvSpPr>
        <p:spPr>
          <a:xfrm>
            <a:off x="7626334" y="5645115"/>
            <a:ext cx="2609278" cy="987065"/>
          </a:xfrm>
          <a:prstGeom prst="rect">
            <a:avLst/>
          </a:prstGeom>
        </p:spPr>
        <p:txBody>
          <a:bodyPr wrap="square" lIns="0" tIns="0" rIns="0" bIns="0" rtlCol="0" anchor="t">
            <a:spAutoFit/>
          </a:bodyPr>
          <a:lstStyle/>
          <a:p>
            <a:pPr algn="l">
              <a:lnSpc>
                <a:spcPts val="1299"/>
              </a:lnSpc>
            </a:pPr>
            <a:r>
              <a:rPr lang="en-US" sz="900" spc="-4" dirty="0">
                <a:solidFill>
                  <a:srgbClr val="000000"/>
                </a:solidFill>
                <a:latin typeface="Montserrat"/>
                <a:ea typeface="Montserrat"/>
                <a:cs typeface="Montserrat"/>
                <a:sym typeface="Montserrat"/>
              </a:rPr>
              <a:t>Cold calling a Principal with no idea of what the school is currently doing! They may have already invested time in building an industry- partnership </a:t>
            </a:r>
            <a:r>
              <a:rPr lang="en-US" sz="900" spc="-4" dirty="0" err="1">
                <a:solidFill>
                  <a:srgbClr val="000000"/>
                </a:solidFill>
                <a:latin typeface="Montserrat"/>
                <a:ea typeface="Montserrat"/>
                <a:cs typeface="Montserrat"/>
                <a:sym typeface="Montserrat"/>
              </a:rPr>
              <a:t>programme</a:t>
            </a:r>
            <a:r>
              <a:rPr lang="en-US" sz="900" spc="-4" dirty="0">
                <a:solidFill>
                  <a:srgbClr val="000000"/>
                </a:solidFill>
                <a:latin typeface="Montserrat"/>
                <a:ea typeface="Montserrat"/>
                <a:cs typeface="Montserrat"/>
                <a:sym typeface="Montserrat"/>
              </a:rPr>
              <a:t> and you’re best to tap into that. Or you might be one of 30 phone calls they need to return that day.</a:t>
            </a:r>
          </a:p>
        </p:txBody>
      </p:sp>
      <p:sp>
        <p:nvSpPr>
          <p:cNvPr id="36" name="TextBox 36"/>
          <p:cNvSpPr txBox="1"/>
          <p:nvPr/>
        </p:nvSpPr>
        <p:spPr>
          <a:xfrm>
            <a:off x="8251384" y="198768"/>
            <a:ext cx="1830257"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Part 2 | Successful Engagement</a:t>
            </a:r>
          </a:p>
        </p:txBody>
      </p:sp>
      <p:sp>
        <p:nvSpPr>
          <p:cNvPr id="37" name="TextBox 37"/>
          <p:cNvSpPr txBox="1"/>
          <p:nvPr/>
        </p:nvSpPr>
        <p:spPr>
          <a:xfrm>
            <a:off x="7820981" y="7241743"/>
            <a:ext cx="2610485" cy="166712"/>
          </a:xfrm>
          <a:prstGeom prst="rect">
            <a:avLst/>
          </a:prstGeom>
        </p:spPr>
        <p:txBody>
          <a:bodyPr wrap="square" lIns="0" tIns="0" rIns="0" bIns="0" rtlCol="0" anchor="t">
            <a:spAutoFit/>
          </a:bodyPr>
          <a:lstStyle/>
          <a:p>
            <a:pPr algn="l">
              <a:lnSpc>
                <a:spcPts val="1260"/>
              </a:lnSpc>
            </a:pPr>
            <a:r>
              <a:rPr lang="en-US" sz="1100" b="1" spc="-4" dirty="0">
                <a:solidFill>
                  <a:srgbClr val="000000"/>
                </a:solidFill>
                <a:latin typeface="Montserrat Bold"/>
                <a:ea typeface="Montserrat Bold"/>
                <a:cs typeface="Montserrat Bold"/>
                <a:sym typeface="Montserrat Bold"/>
              </a:rPr>
              <a:t>Step 1</a:t>
            </a:r>
            <a:r>
              <a:rPr lang="en-US" sz="1100" spc="-4" dirty="0">
                <a:solidFill>
                  <a:srgbClr val="000000"/>
                </a:solidFill>
                <a:latin typeface="Montserrat"/>
                <a:ea typeface="Montserrat"/>
                <a:cs typeface="Montserrat"/>
                <a:sym typeface="Montserrat"/>
              </a:rPr>
              <a:t> | Finding your best entry point</a:t>
            </a:r>
          </a:p>
        </p:txBody>
      </p:sp>
      <p:sp>
        <p:nvSpPr>
          <p:cNvPr id="38" name="TextBox 38"/>
          <p:cNvSpPr txBox="1"/>
          <p:nvPr/>
        </p:nvSpPr>
        <p:spPr>
          <a:xfrm>
            <a:off x="799405" y="4982861"/>
            <a:ext cx="1956495" cy="179088"/>
          </a:xfrm>
          <a:prstGeom prst="rect">
            <a:avLst/>
          </a:prstGeom>
        </p:spPr>
        <p:txBody>
          <a:bodyPr wrap="square" lIns="0" tIns="0" rIns="0" bIns="0" rtlCol="0" anchor="t">
            <a:spAutoFit/>
          </a:bodyPr>
          <a:lstStyle/>
          <a:p>
            <a:pPr algn="l">
              <a:lnSpc>
                <a:spcPts val="1539"/>
              </a:lnSpc>
            </a:pPr>
            <a:r>
              <a:rPr lang="en-US" sz="1100" b="1" spc="-4">
                <a:solidFill>
                  <a:srgbClr val="000000"/>
                </a:solidFill>
                <a:latin typeface="Montserrat Bold"/>
                <a:ea typeface="Montserrat Bold"/>
                <a:cs typeface="Montserrat Bold"/>
                <a:sym typeface="Montserrat Bold"/>
              </a:rPr>
              <a:t>Go where the energy is.</a:t>
            </a:r>
          </a:p>
        </p:txBody>
      </p:sp>
      <p:sp>
        <p:nvSpPr>
          <p:cNvPr id="39" name="TextBox 39"/>
          <p:cNvSpPr txBox="1"/>
          <p:nvPr/>
        </p:nvSpPr>
        <p:spPr>
          <a:xfrm>
            <a:off x="799405" y="2011556"/>
            <a:ext cx="2324624" cy="434950"/>
          </a:xfrm>
          <a:prstGeom prst="rect">
            <a:avLst/>
          </a:prstGeom>
        </p:spPr>
        <p:txBody>
          <a:bodyPr lIns="0" tIns="0" rIns="0" bIns="0" rtlCol="0" anchor="t">
            <a:spAutoFit/>
          </a:bodyPr>
          <a:lstStyle/>
          <a:p>
            <a:pPr algn="l">
              <a:lnSpc>
                <a:spcPts val="1699"/>
              </a:lnSpc>
            </a:pPr>
            <a:r>
              <a:rPr lang="en-US" sz="1100" b="1" spc="-4">
                <a:solidFill>
                  <a:srgbClr val="000000"/>
                </a:solidFill>
                <a:latin typeface="Montserrat Bold"/>
                <a:ea typeface="Montserrat Bold"/>
                <a:cs typeface="Montserrat Bold"/>
                <a:sym typeface="Montserrat Bold"/>
              </a:rPr>
              <a:t>Find a way into the ‘eco-system’ in your community.</a:t>
            </a:r>
          </a:p>
        </p:txBody>
      </p:sp>
      <p:sp>
        <p:nvSpPr>
          <p:cNvPr id="40" name="TextBox 40"/>
          <p:cNvSpPr txBox="1"/>
          <p:nvPr/>
        </p:nvSpPr>
        <p:spPr>
          <a:xfrm>
            <a:off x="4176865" y="4973336"/>
            <a:ext cx="2600836" cy="416332"/>
          </a:xfrm>
          <a:prstGeom prst="rect">
            <a:avLst/>
          </a:prstGeom>
        </p:spPr>
        <p:txBody>
          <a:bodyPr wrap="square" lIns="0" tIns="0" rIns="0" bIns="0" rtlCol="0" anchor="t">
            <a:spAutoFit/>
          </a:bodyPr>
          <a:lstStyle/>
          <a:p>
            <a:pPr algn="l">
              <a:lnSpc>
                <a:spcPts val="1699"/>
              </a:lnSpc>
            </a:pPr>
            <a:r>
              <a:rPr lang="en-US" sz="1100" b="1" spc="-4" dirty="0">
                <a:solidFill>
                  <a:srgbClr val="000000"/>
                </a:solidFill>
                <a:latin typeface="Montserrat Bold"/>
                <a:ea typeface="Montserrat Bold"/>
                <a:cs typeface="Montserrat Bold"/>
                <a:sym typeface="Montserrat Bold"/>
              </a:rPr>
              <a:t>Keep an open mind about what engagement might look like.</a:t>
            </a:r>
          </a:p>
        </p:txBody>
      </p:sp>
      <p:sp>
        <p:nvSpPr>
          <p:cNvPr id="41" name="TextBox 41"/>
          <p:cNvSpPr txBox="1"/>
          <p:nvPr/>
        </p:nvSpPr>
        <p:spPr>
          <a:xfrm>
            <a:off x="4176865" y="2011556"/>
            <a:ext cx="2993689" cy="416332"/>
          </a:xfrm>
          <a:prstGeom prst="rect">
            <a:avLst/>
          </a:prstGeom>
        </p:spPr>
        <p:txBody>
          <a:bodyPr wrap="square" lIns="0" tIns="0" rIns="0" bIns="0" rtlCol="0" anchor="t">
            <a:spAutoFit/>
          </a:bodyPr>
          <a:lstStyle/>
          <a:p>
            <a:pPr algn="l">
              <a:lnSpc>
                <a:spcPts val="1699"/>
              </a:lnSpc>
            </a:pPr>
            <a:r>
              <a:rPr lang="en-US" sz="1100" b="1" spc="-4" dirty="0">
                <a:solidFill>
                  <a:srgbClr val="000000"/>
                </a:solidFill>
                <a:latin typeface="Montserrat Bold"/>
                <a:ea typeface="Montserrat Bold"/>
                <a:cs typeface="Montserrat Bold"/>
                <a:sym typeface="Montserrat Bold"/>
              </a:rPr>
              <a:t>Build toward sustainable relationships, rather than a series of one-offs.</a:t>
            </a:r>
          </a:p>
        </p:txBody>
      </p:sp>
      <p:sp>
        <p:nvSpPr>
          <p:cNvPr id="42" name="TextBox 42"/>
          <p:cNvSpPr txBox="1"/>
          <p:nvPr/>
        </p:nvSpPr>
        <p:spPr>
          <a:xfrm>
            <a:off x="7606598" y="2011556"/>
            <a:ext cx="2532809" cy="416332"/>
          </a:xfrm>
          <a:prstGeom prst="rect">
            <a:avLst/>
          </a:prstGeom>
        </p:spPr>
        <p:txBody>
          <a:bodyPr wrap="square" lIns="0" tIns="0" rIns="0" bIns="0" rtlCol="0" anchor="t">
            <a:spAutoFit/>
          </a:bodyPr>
          <a:lstStyle/>
          <a:p>
            <a:pPr algn="l">
              <a:lnSpc>
                <a:spcPts val="1699"/>
              </a:lnSpc>
            </a:pPr>
            <a:r>
              <a:rPr lang="en-US" sz="1100" b="1" spc="-4" dirty="0">
                <a:solidFill>
                  <a:srgbClr val="000000"/>
                </a:solidFill>
                <a:latin typeface="Montserrat Bold"/>
                <a:ea typeface="Montserrat Bold"/>
                <a:cs typeface="Montserrat Bold"/>
                <a:sym typeface="Montserrat Bold"/>
              </a:rPr>
              <a:t>Work out the school’s structure and rhythm and work to that.</a:t>
            </a:r>
          </a:p>
        </p:txBody>
      </p:sp>
      <p:sp>
        <p:nvSpPr>
          <p:cNvPr id="43" name="TextBox 43"/>
          <p:cNvSpPr txBox="1"/>
          <p:nvPr/>
        </p:nvSpPr>
        <p:spPr>
          <a:xfrm>
            <a:off x="446942" y="4861208"/>
            <a:ext cx="235401"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4</a:t>
            </a:r>
          </a:p>
        </p:txBody>
      </p:sp>
      <p:sp>
        <p:nvSpPr>
          <p:cNvPr id="44" name="TextBox 44"/>
          <p:cNvSpPr txBox="1"/>
          <p:nvPr/>
        </p:nvSpPr>
        <p:spPr>
          <a:xfrm>
            <a:off x="3798675" y="4861208"/>
            <a:ext cx="229962"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5</a:t>
            </a:r>
          </a:p>
        </p:txBody>
      </p:sp>
      <p:sp>
        <p:nvSpPr>
          <p:cNvPr id="45" name="TextBox 45"/>
          <p:cNvSpPr txBox="1"/>
          <p:nvPr/>
        </p:nvSpPr>
        <p:spPr>
          <a:xfrm>
            <a:off x="3814324" y="1889893"/>
            <a:ext cx="224523"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2</a:t>
            </a:r>
          </a:p>
        </p:txBody>
      </p:sp>
      <p:sp>
        <p:nvSpPr>
          <p:cNvPr id="46" name="TextBox 46"/>
          <p:cNvSpPr txBox="1"/>
          <p:nvPr/>
        </p:nvSpPr>
        <p:spPr>
          <a:xfrm>
            <a:off x="7273052" y="1889893"/>
            <a:ext cx="231048"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3</a:t>
            </a:r>
          </a:p>
        </p:txBody>
      </p:sp>
      <p:sp>
        <p:nvSpPr>
          <p:cNvPr id="47" name="TextBox 47"/>
          <p:cNvSpPr txBox="1"/>
          <p:nvPr/>
        </p:nvSpPr>
        <p:spPr>
          <a:xfrm>
            <a:off x="4877162" y="1189177"/>
            <a:ext cx="1817189" cy="257937"/>
          </a:xfrm>
          <a:prstGeom prst="rect">
            <a:avLst/>
          </a:prstGeom>
        </p:spPr>
        <p:txBody>
          <a:bodyPr lIns="0" tIns="0" rIns="0" bIns="0" rtlCol="0" anchor="t">
            <a:spAutoFit/>
          </a:bodyPr>
          <a:lstStyle/>
          <a:p>
            <a:pPr algn="l">
              <a:lnSpc>
                <a:spcPts val="1959"/>
              </a:lnSpc>
            </a:pPr>
            <a:r>
              <a:rPr lang="en-US" sz="1399" b="1" spc="-6">
                <a:solidFill>
                  <a:srgbClr val="2D69FF"/>
                </a:solidFill>
                <a:latin typeface="Montserrat Bold"/>
                <a:ea typeface="Montserrat Bold"/>
                <a:cs typeface="Montserrat Bold"/>
                <a:sym typeface="Montserrat Bold"/>
              </a:rPr>
              <a:t>Benefits to students</a:t>
            </a:r>
          </a:p>
        </p:txBody>
      </p:sp>
      <p:sp>
        <p:nvSpPr>
          <p:cNvPr id="48" name="TextBox 48"/>
          <p:cNvSpPr txBox="1"/>
          <p:nvPr/>
        </p:nvSpPr>
        <p:spPr>
          <a:xfrm>
            <a:off x="8051101" y="5244304"/>
            <a:ext cx="1791399" cy="236668"/>
          </a:xfrm>
          <a:prstGeom prst="rect">
            <a:avLst/>
          </a:prstGeom>
        </p:spPr>
        <p:txBody>
          <a:bodyPr wrap="square" lIns="0" tIns="0" rIns="0" bIns="0" rtlCol="0" anchor="t">
            <a:spAutoFit/>
          </a:bodyPr>
          <a:lstStyle/>
          <a:p>
            <a:pPr algn="ctr">
              <a:lnSpc>
                <a:spcPts val="1959"/>
              </a:lnSpc>
            </a:pPr>
            <a:r>
              <a:rPr lang="en-US" sz="1399" b="1" spc="-6" dirty="0">
                <a:solidFill>
                  <a:srgbClr val="2D69FF"/>
                </a:solidFill>
                <a:latin typeface="Montserrat Bold"/>
                <a:ea typeface="Montserrat Bold"/>
                <a:cs typeface="Montserrat Bold"/>
                <a:sym typeface="Montserrat Bold"/>
              </a:rPr>
              <a:t>Mistakes to avoid</a:t>
            </a:r>
          </a:p>
        </p:txBody>
      </p:sp>
      <p:sp>
        <p:nvSpPr>
          <p:cNvPr id="49" name="TextBox 49"/>
          <p:cNvSpPr txBox="1"/>
          <p:nvPr/>
        </p:nvSpPr>
        <p:spPr>
          <a:xfrm>
            <a:off x="10311994" y="204729"/>
            <a:ext cx="196646" cy="167738"/>
          </a:xfrm>
          <a:prstGeom prst="rect">
            <a:avLst/>
          </a:prstGeom>
        </p:spPr>
        <p:txBody>
          <a:bodyPr wrap="square"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23</a:t>
            </a:r>
          </a:p>
        </p:txBody>
      </p:sp>
      <p:sp>
        <p:nvSpPr>
          <p:cNvPr id="50" name="TextBox 32">
            <a:extLst>
              <a:ext uri="{FF2B5EF4-FFF2-40B4-BE49-F238E27FC236}">
                <a16:creationId xmlns:a16="http://schemas.microsoft.com/office/drawing/2014/main" id="{905EE660-9D54-3301-33B4-13C2C7F32ED5}"/>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0819000" cy="7687008"/>
            <a:chOff x="0" y="0"/>
            <a:chExt cx="10819003" cy="7687005"/>
          </a:xfrm>
        </p:grpSpPr>
        <p:sp>
          <p:nvSpPr>
            <p:cNvPr id="3" name="Freeform 3"/>
            <p:cNvSpPr/>
            <p:nvPr/>
          </p:nvSpPr>
          <p:spPr>
            <a:xfrm>
              <a:off x="63500" y="63500"/>
              <a:ext cx="10692003" cy="7560056"/>
            </a:xfrm>
            <a:custGeom>
              <a:avLst/>
              <a:gdLst/>
              <a:ahLst/>
              <a:cxnLst/>
              <a:rect l="l" t="t" r="r" b="b"/>
              <a:pathLst>
                <a:path w="10692003" h="7560056">
                  <a:moveTo>
                    <a:pt x="0" y="0"/>
                  </a:moveTo>
                  <a:lnTo>
                    <a:pt x="0" y="7560056"/>
                  </a:lnTo>
                  <a:lnTo>
                    <a:pt x="10692003" y="7560056"/>
                  </a:lnTo>
                  <a:lnTo>
                    <a:pt x="10692003" y="0"/>
                  </a:lnTo>
                  <a:close/>
                </a:path>
              </a:pathLst>
            </a:custGeom>
            <a:solidFill>
              <a:srgbClr val="BCE4FE"/>
            </a:solidFill>
          </p:spPr>
          <p:txBody>
            <a:bodyPr/>
            <a:lstStyle/>
            <a:p>
              <a:endParaRPr lang="en-US"/>
            </a:p>
          </p:txBody>
        </p:sp>
        <p:sp>
          <p:nvSpPr>
            <p:cNvPr id="4" name="Freeform 4"/>
            <p:cNvSpPr/>
            <p:nvPr/>
          </p:nvSpPr>
          <p:spPr>
            <a:xfrm>
              <a:off x="1093724" y="2092452"/>
              <a:ext cx="2475611" cy="2767965"/>
            </a:xfrm>
            <a:custGeom>
              <a:avLst/>
              <a:gdLst/>
              <a:ahLst/>
              <a:cxnLst/>
              <a:rect l="l" t="t" r="r" b="b"/>
              <a:pathLst>
                <a:path w="2475611" h="2767965">
                  <a:moveTo>
                    <a:pt x="1877187" y="2638298"/>
                  </a:moveTo>
                  <a:cubicBezTo>
                    <a:pt x="1729486" y="2694432"/>
                    <a:pt x="1300861" y="2767965"/>
                    <a:pt x="1190752" y="2654554"/>
                  </a:cubicBezTo>
                  <a:cubicBezTo>
                    <a:pt x="1080643" y="2541143"/>
                    <a:pt x="484505" y="2332228"/>
                    <a:pt x="380746" y="2258949"/>
                  </a:cubicBezTo>
                  <a:cubicBezTo>
                    <a:pt x="117856" y="2073275"/>
                    <a:pt x="59563" y="1506601"/>
                    <a:pt x="19685" y="1187196"/>
                  </a:cubicBezTo>
                  <a:cubicBezTo>
                    <a:pt x="0" y="1029208"/>
                    <a:pt x="28067" y="868426"/>
                    <a:pt x="77724" y="717169"/>
                  </a:cubicBezTo>
                  <a:cubicBezTo>
                    <a:pt x="119888" y="588645"/>
                    <a:pt x="179197" y="462915"/>
                    <a:pt x="271907" y="364363"/>
                  </a:cubicBezTo>
                  <a:cubicBezTo>
                    <a:pt x="448310" y="176784"/>
                    <a:pt x="716661" y="113411"/>
                    <a:pt x="969645" y="65024"/>
                  </a:cubicBezTo>
                  <a:cubicBezTo>
                    <a:pt x="1148715" y="30734"/>
                    <a:pt x="1336675" y="0"/>
                    <a:pt x="1510919" y="53721"/>
                  </a:cubicBezTo>
                  <a:cubicBezTo>
                    <a:pt x="1686560" y="107823"/>
                    <a:pt x="1825371" y="240665"/>
                    <a:pt x="1952117" y="373761"/>
                  </a:cubicBezTo>
                  <a:cubicBezTo>
                    <a:pt x="2120519" y="550545"/>
                    <a:pt x="2285111" y="743966"/>
                    <a:pt x="2350389" y="979297"/>
                  </a:cubicBezTo>
                  <a:cubicBezTo>
                    <a:pt x="2412619" y="1204087"/>
                    <a:pt x="2377694" y="1443736"/>
                    <a:pt x="2407412" y="1675003"/>
                  </a:cubicBezTo>
                  <a:cubicBezTo>
                    <a:pt x="2422652" y="1793367"/>
                    <a:pt x="2454783" y="1909318"/>
                    <a:pt x="2465197" y="2028317"/>
                  </a:cubicBezTo>
                  <a:cubicBezTo>
                    <a:pt x="2475610" y="2147316"/>
                    <a:pt x="2462022" y="2273808"/>
                    <a:pt x="2394077" y="2371852"/>
                  </a:cubicBezTo>
                  <a:cubicBezTo>
                    <a:pt x="2340229" y="2449449"/>
                    <a:pt x="2257679" y="2502027"/>
                    <a:pt x="2175002" y="2547620"/>
                  </a:cubicBezTo>
                  <a:cubicBezTo>
                    <a:pt x="2070100" y="2605532"/>
                    <a:pt x="1954403" y="2657221"/>
                    <a:pt x="1835150" y="2646680"/>
                  </a:cubicBezTo>
                </a:path>
              </a:pathLst>
            </a:custGeom>
            <a:solidFill>
              <a:srgbClr val="FFFFFF"/>
            </a:solidFill>
          </p:spPr>
          <p:txBody>
            <a:bodyPr/>
            <a:lstStyle/>
            <a:p>
              <a:endParaRPr lang="en-US"/>
            </a:p>
          </p:txBody>
        </p:sp>
        <p:sp>
          <p:nvSpPr>
            <p:cNvPr id="5" name="Freeform 5"/>
            <p:cNvSpPr/>
            <p:nvPr/>
          </p:nvSpPr>
          <p:spPr>
            <a:xfrm>
              <a:off x="1538351" y="2560828"/>
              <a:ext cx="149225" cy="149225"/>
            </a:xfrm>
            <a:custGeom>
              <a:avLst/>
              <a:gdLst/>
              <a:ahLst/>
              <a:cxnLst/>
              <a:rect l="l" t="t" r="r" b="b"/>
              <a:pathLst>
                <a:path w="149225" h="149225">
                  <a:moveTo>
                    <a:pt x="64008" y="0"/>
                  </a:moveTo>
                  <a:lnTo>
                    <a:pt x="149225" y="64008"/>
                  </a:lnTo>
                  <a:lnTo>
                    <a:pt x="106553" y="149225"/>
                  </a:lnTo>
                  <a:lnTo>
                    <a:pt x="0" y="106553"/>
                  </a:lnTo>
                  <a:close/>
                </a:path>
              </a:pathLst>
            </a:custGeom>
            <a:solidFill>
              <a:srgbClr val="DFFC8E"/>
            </a:solidFill>
          </p:spPr>
          <p:txBody>
            <a:bodyPr/>
            <a:lstStyle/>
            <a:p>
              <a:endParaRPr lang="en-US"/>
            </a:p>
          </p:txBody>
        </p:sp>
        <p:sp>
          <p:nvSpPr>
            <p:cNvPr id="6" name="Freeform 6"/>
            <p:cNvSpPr/>
            <p:nvPr/>
          </p:nvSpPr>
          <p:spPr>
            <a:xfrm>
              <a:off x="2882646" y="3394075"/>
              <a:ext cx="144018" cy="144399"/>
            </a:xfrm>
            <a:custGeom>
              <a:avLst/>
              <a:gdLst/>
              <a:ahLst/>
              <a:cxnLst/>
              <a:rect l="l" t="t" r="r" b="b"/>
              <a:pathLst>
                <a:path w="144018" h="144399">
                  <a:moveTo>
                    <a:pt x="4318" y="19431"/>
                  </a:moveTo>
                  <a:lnTo>
                    <a:pt x="1524" y="51435"/>
                  </a:lnTo>
                  <a:cubicBezTo>
                    <a:pt x="0" y="69088"/>
                    <a:pt x="13335" y="92202"/>
                    <a:pt x="31369" y="102997"/>
                  </a:cubicBezTo>
                  <a:lnTo>
                    <a:pt x="94361" y="140843"/>
                  </a:lnTo>
                  <a:cubicBezTo>
                    <a:pt x="100330" y="144399"/>
                    <a:pt x="107823" y="142240"/>
                    <a:pt x="111125" y="136017"/>
                  </a:cubicBezTo>
                  <a:lnTo>
                    <a:pt x="137541" y="84582"/>
                  </a:lnTo>
                  <a:cubicBezTo>
                    <a:pt x="144018" y="72136"/>
                    <a:pt x="139954" y="55245"/>
                    <a:pt x="128778" y="46863"/>
                  </a:cubicBezTo>
                  <a:lnTo>
                    <a:pt x="73025" y="5588"/>
                  </a:lnTo>
                  <a:cubicBezTo>
                    <a:pt x="67437" y="1397"/>
                    <a:pt x="57404" y="0"/>
                    <a:pt x="50927" y="2413"/>
                  </a:cubicBezTo>
                  <a:close/>
                </a:path>
              </a:pathLst>
            </a:custGeom>
            <a:solidFill>
              <a:srgbClr val="2D69FF"/>
            </a:solidFill>
          </p:spPr>
          <p:txBody>
            <a:bodyPr/>
            <a:lstStyle/>
            <a:p>
              <a:endParaRPr lang="en-US"/>
            </a:p>
          </p:txBody>
        </p:sp>
        <p:sp>
          <p:nvSpPr>
            <p:cNvPr id="7" name="Freeform 7"/>
            <p:cNvSpPr/>
            <p:nvPr/>
          </p:nvSpPr>
          <p:spPr>
            <a:xfrm>
              <a:off x="1645031" y="2624836"/>
              <a:ext cx="1129919" cy="703580"/>
            </a:xfrm>
            <a:custGeom>
              <a:avLst/>
              <a:gdLst/>
              <a:ahLst/>
              <a:cxnLst/>
              <a:rect l="l" t="t" r="r" b="b"/>
              <a:pathLst>
                <a:path w="1129919" h="703580">
                  <a:moveTo>
                    <a:pt x="0" y="85217"/>
                  </a:moveTo>
                  <a:lnTo>
                    <a:pt x="42672" y="0"/>
                  </a:lnTo>
                  <a:lnTo>
                    <a:pt x="1108583" y="660908"/>
                  </a:lnTo>
                  <a:lnTo>
                    <a:pt x="1129919" y="703580"/>
                  </a:lnTo>
                  <a:cubicBezTo>
                    <a:pt x="1129919" y="703580"/>
                    <a:pt x="938022" y="639572"/>
                    <a:pt x="895477" y="639572"/>
                  </a:cubicBezTo>
                  <a:cubicBezTo>
                    <a:pt x="852932" y="639572"/>
                    <a:pt x="127" y="85344"/>
                    <a:pt x="127" y="85344"/>
                  </a:cubicBezTo>
                </a:path>
              </a:pathLst>
            </a:custGeom>
            <a:solidFill>
              <a:srgbClr val="2D69FF"/>
            </a:solidFill>
          </p:spPr>
          <p:txBody>
            <a:bodyPr/>
            <a:lstStyle/>
            <a:p>
              <a:endParaRPr lang="en-US"/>
            </a:p>
          </p:txBody>
        </p:sp>
        <p:sp>
          <p:nvSpPr>
            <p:cNvPr id="8" name="Freeform 8"/>
            <p:cNvSpPr/>
            <p:nvPr/>
          </p:nvSpPr>
          <p:spPr>
            <a:xfrm>
              <a:off x="918845" y="2408428"/>
              <a:ext cx="2305685" cy="2557653"/>
            </a:xfrm>
            <a:custGeom>
              <a:avLst/>
              <a:gdLst/>
              <a:ahLst/>
              <a:cxnLst/>
              <a:rect l="l" t="t" r="r" b="b"/>
              <a:pathLst>
                <a:path w="2305685" h="2557653">
                  <a:moveTo>
                    <a:pt x="859409" y="2551049"/>
                  </a:moveTo>
                  <a:lnTo>
                    <a:pt x="859409" y="2100199"/>
                  </a:lnTo>
                  <a:cubicBezTo>
                    <a:pt x="859409" y="2096643"/>
                    <a:pt x="862330" y="2093722"/>
                    <a:pt x="866013" y="2093722"/>
                  </a:cubicBezTo>
                  <a:lnTo>
                    <a:pt x="1343787" y="2093722"/>
                  </a:lnTo>
                  <a:cubicBezTo>
                    <a:pt x="1347343" y="2093722"/>
                    <a:pt x="1350264" y="2096643"/>
                    <a:pt x="1350264" y="2100199"/>
                  </a:cubicBezTo>
                  <a:lnTo>
                    <a:pt x="1347343" y="2106803"/>
                  </a:lnTo>
                  <a:lnTo>
                    <a:pt x="866013" y="2106803"/>
                  </a:lnTo>
                  <a:lnTo>
                    <a:pt x="866013" y="2100199"/>
                  </a:lnTo>
                  <a:lnTo>
                    <a:pt x="872490" y="2100199"/>
                  </a:lnTo>
                  <a:lnTo>
                    <a:pt x="872490" y="2551049"/>
                  </a:lnTo>
                  <a:cubicBezTo>
                    <a:pt x="872490" y="2554605"/>
                    <a:pt x="869569" y="2557653"/>
                    <a:pt x="866013" y="2557653"/>
                  </a:cubicBezTo>
                  <a:lnTo>
                    <a:pt x="859409" y="2554732"/>
                  </a:lnTo>
                  <a:close/>
                  <a:moveTo>
                    <a:pt x="1337183" y="2100199"/>
                  </a:moveTo>
                  <a:lnTo>
                    <a:pt x="1337183" y="1649222"/>
                  </a:lnTo>
                  <a:cubicBezTo>
                    <a:pt x="1337183" y="1645666"/>
                    <a:pt x="1340104" y="1642745"/>
                    <a:pt x="1343660" y="1642745"/>
                  </a:cubicBezTo>
                  <a:lnTo>
                    <a:pt x="1821434" y="1642745"/>
                  </a:lnTo>
                  <a:cubicBezTo>
                    <a:pt x="1824990" y="1642745"/>
                    <a:pt x="1827911" y="1645666"/>
                    <a:pt x="1827911" y="1649222"/>
                  </a:cubicBezTo>
                  <a:lnTo>
                    <a:pt x="1824990" y="1655699"/>
                  </a:lnTo>
                  <a:lnTo>
                    <a:pt x="1343660" y="1655699"/>
                  </a:lnTo>
                  <a:lnTo>
                    <a:pt x="1343660" y="1649222"/>
                  </a:lnTo>
                  <a:lnTo>
                    <a:pt x="1350137" y="1649222"/>
                  </a:lnTo>
                  <a:lnTo>
                    <a:pt x="1350137" y="2100072"/>
                  </a:lnTo>
                  <a:cubicBezTo>
                    <a:pt x="1350137" y="2103628"/>
                    <a:pt x="1347216" y="2106676"/>
                    <a:pt x="1343660" y="2106676"/>
                  </a:cubicBezTo>
                  <a:lnTo>
                    <a:pt x="1337183" y="2103755"/>
                  </a:lnTo>
                  <a:close/>
                  <a:moveTo>
                    <a:pt x="1814957" y="1649349"/>
                  </a:moveTo>
                  <a:lnTo>
                    <a:pt x="1814957" y="1198372"/>
                  </a:lnTo>
                  <a:cubicBezTo>
                    <a:pt x="1814957" y="1194816"/>
                    <a:pt x="1817878" y="1191895"/>
                    <a:pt x="1821561" y="1191895"/>
                  </a:cubicBezTo>
                  <a:lnTo>
                    <a:pt x="2299208" y="1191895"/>
                  </a:lnTo>
                  <a:cubicBezTo>
                    <a:pt x="2302764" y="1191895"/>
                    <a:pt x="2305685" y="1194816"/>
                    <a:pt x="2305685" y="1198372"/>
                  </a:cubicBezTo>
                  <a:lnTo>
                    <a:pt x="2302764" y="1204849"/>
                  </a:lnTo>
                  <a:lnTo>
                    <a:pt x="1821434" y="1204849"/>
                  </a:lnTo>
                  <a:lnTo>
                    <a:pt x="1821434" y="1198372"/>
                  </a:lnTo>
                  <a:lnTo>
                    <a:pt x="1827911" y="1198372"/>
                  </a:lnTo>
                  <a:lnTo>
                    <a:pt x="1827911" y="1649222"/>
                  </a:lnTo>
                  <a:cubicBezTo>
                    <a:pt x="1827911" y="1652778"/>
                    <a:pt x="1824990" y="1655699"/>
                    <a:pt x="1821434" y="1655699"/>
                  </a:cubicBezTo>
                  <a:lnTo>
                    <a:pt x="1814830" y="1652778"/>
                  </a:lnTo>
                  <a:close/>
                  <a:moveTo>
                    <a:pt x="1596009" y="847471"/>
                  </a:moveTo>
                  <a:lnTo>
                    <a:pt x="716026" y="304673"/>
                  </a:lnTo>
                  <a:cubicBezTo>
                    <a:pt x="712978" y="302768"/>
                    <a:pt x="711962" y="298704"/>
                    <a:pt x="713867" y="295656"/>
                  </a:cubicBezTo>
                  <a:lnTo>
                    <a:pt x="768223" y="207137"/>
                  </a:lnTo>
                  <a:cubicBezTo>
                    <a:pt x="769112" y="205613"/>
                    <a:pt x="770636" y="204597"/>
                    <a:pt x="772287" y="204216"/>
                  </a:cubicBezTo>
                  <a:lnTo>
                    <a:pt x="775716" y="204089"/>
                  </a:lnTo>
                  <a:lnTo>
                    <a:pt x="777240" y="204978"/>
                  </a:lnTo>
                  <a:lnTo>
                    <a:pt x="1841500" y="861441"/>
                  </a:lnTo>
                  <a:cubicBezTo>
                    <a:pt x="1844548" y="863346"/>
                    <a:pt x="1845564" y="867410"/>
                    <a:pt x="1843659" y="870458"/>
                  </a:cubicBezTo>
                  <a:lnTo>
                    <a:pt x="1837690" y="874522"/>
                  </a:lnTo>
                  <a:lnTo>
                    <a:pt x="770255" y="216154"/>
                  </a:lnTo>
                  <a:lnTo>
                    <a:pt x="773684" y="210566"/>
                  </a:lnTo>
                  <a:lnTo>
                    <a:pt x="779272" y="213995"/>
                  </a:lnTo>
                  <a:lnTo>
                    <a:pt x="724916" y="302514"/>
                  </a:lnTo>
                  <a:lnTo>
                    <a:pt x="719328" y="299085"/>
                  </a:lnTo>
                  <a:lnTo>
                    <a:pt x="722757" y="293497"/>
                  </a:lnTo>
                  <a:lnTo>
                    <a:pt x="1602740" y="836295"/>
                  </a:lnTo>
                  <a:cubicBezTo>
                    <a:pt x="1605788" y="838200"/>
                    <a:pt x="1606804" y="842264"/>
                    <a:pt x="1604899" y="845312"/>
                  </a:cubicBezTo>
                  <a:lnTo>
                    <a:pt x="1598930" y="849376"/>
                  </a:lnTo>
                  <a:close/>
                  <a:moveTo>
                    <a:pt x="2021586" y="972566"/>
                  </a:moveTo>
                  <a:lnTo>
                    <a:pt x="2120646" y="1033653"/>
                  </a:lnTo>
                  <a:cubicBezTo>
                    <a:pt x="2123694" y="1035558"/>
                    <a:pt x="2124710" y="1039622"/>
                    <a:pt x="2122805" y="1042670"/>
                  </a:cubicBezTo>
                  <a:lnTo>
                    <a:pt x="2068449" y="1131189"/>
                  </a:lnTo>
                  <a:cubicBezTo>
                    <a:pt x="2067560" y="1132713"/>
                    <a:pt x="2066036" y="1133729"/>
                    <a:pt x="2064385" y="1134110"/>
                  </a:cubicBezTo>
                  <a:lnTo>
                    <a:pt x="2060956" y="1134237"/>
                  </a:lnTo>
                  <a:lnTo>
                    <a:pt x="1960118" y="1072007"/>
                  </a:lnTo>
                  <a:cubicBezTo>
                    <a:pt x="1957070" y="1070102"/>
                    <a:pt x="1956054" y="1066038"/>
                    <a:pt x="1957959" y="1062990"/>
                  </a:cubicBezTo>
                  <a:lnTo>
                    <a:pt x="1963928" y="1058926"/>
                  </a:lnTo>
                  <a:lnTo>
                    <a:pt x="2066290" y="1122045"/>
                  </a:lnTo>
                  <a:lnTo>
                    <a:pt x="2062861" y="1127633"/>
                  </a:lnTo>
                  <a:lnTo>
                    <a:pt x="2057273" y="1124204"/>
                  </a:lnTo>
                  <a:lnTo>
                    <a:pt x="2111629" y="1035685"/>
                  </a:lnTo>
                  <a:lnTo>
                    <a:pt x="2117217" y="1039114"/>
                  </a:lnTo>
                  <a:lnTo>
                    <a:pt x="2113788" y="1044702"/>
                  </a:lnTo>
                  <a:lnTo>
                    <a:pt x="2014727" y="983615"/>
                  </a:lnTo>
                  <a:cubicBezTo>
                    <a:pt x="2011679" y="981710"/>
                    <a:pt x="2010663" y="977646"/>
                    <a:pt x="2012569" y="974598"/>
                  </a:cubicBezTo>
                  <a:lnTo>
                    <a:pt x="2018538" y="970534"/>
                  </a:lnTo>
                  <a:close/>
                  <a:moveTo>
                    <a:pt x="2064893" y="1121537"/>
                  </a:moveTo>
                  <a:cubicBezTo>
                    <a:pt x="2134997" y="1145921"/>
                    <a:pt x="2185924" y="1158367"/>
                    <a:pt x="2247138" y="1173480"/>
                  </a:cubicBezTo>
                  <a:lnTo>
                    <a:pt x="2278634" y="1181227"/>
                  </a:lnTo>
                  <a:lnTo>
                    <a:pt x="2277110" y="1187577"/>
                  </a:lnTo>
                  <a:lnTo>
                    <a:pt x="2272792" y="1192530"/>
                  </a:lnTo>
                  <a:cubicBezTo>
                    <a:pt x="2250186" y="1172845"/>
                    <a:pt x="2228469" y="1151763"/>
                    <a:pt x="2206879" y="1130681"/>
                  </a:cubicBezTo>
                  <a:lnTo>
                    <a:pt x="2140712" y="1068705"/>
                  </a:lnTo>
                  <a:cubicBezTo>
                    <a:pt x="2131568" y="1060831"/>
                    <a:pt x="2122424" y="1053211"/>
                    <a:pt x="2113026" y="1045845"/>
                  </a:cubicBezTo>
                  <a:lnTo>
                    <a:pt x="2109597" y="1039495"/>
                  </a:lnTo>
                  <a:lnTo>
                    <a:pt x="2118106" y="1033272"/>
                  </a:lnTo>
                  <a:lnTo>
                    <a:pt x="2120900" y="1035432"/>
                  </a:lnTo>
                  <a:lnTo>
                    <a:pt x="2149221" y="1058800"/>
                  </a:lnTo>
                  <a:cubicBezTo>
                    <a:pt x="2172208" y="1078739"/>
                    <a:pt x="2194052" y="1100075"/>
                    <a:pt x="2215896" y="1121157"/>
                  </a:cubicBezTo>
                  <a:lnTo>
                    <a:pt x="2281301" y="1182497"/>
                  </a:lnTo>
                  <a:cubicBezTo>
                    <a:pt x="2283587" y="1184529"/>
                    <a:pt x="2284222" y="1187832"/>
                    <a:pt x="2282825" y="1190498"/>
                  </a:cubicBezTo>
                  <a:lnTo>
                    <a:pt x="2278380" y="1194563"/>
                  </a:lnTo>
                  <a:lnTo>
                    <a:pt x="2243963" y="1186053"/>
                  </a:lnTo>
                  <a:cubicBezTo>
                    <a:pt x="2182748" y="1170940"/>
                    <a:pt x="2131314" y="1158367"/>
                    <a:pt x="2060574" y="1133729"/>
                  </a:cubicBezTo>
                  <a:lnTo>
                    <a:pt x="2055367" y="1128776"/>
                  </a:lnTo>
                  <a:lnTo>
                    <a:pt x="2061463" y="1120140"/>
                  </a:lnTo>
                  <a:close/>
                  <a:moveTo>
                    <a:pt x="2164715" y="1146556"/>
                  </a:moveTo>
                  <a:lnTo>
                    <a:pt x="2184146" y="1115060"/>
                  </a:lnTo>
                  <a:cubicBezTo>
                    <a:pt x="2184273" y="1114806"/>
                    <a:pt x="2184527" y="1114425"/>
                    <a:pt x="2184654" y="1114171"/>
                  </a:cubicBezTo>
                  <a:lnTo>
                    <a:pt x="2190623" y="1110107"/>
                  </a:lnTo>
                  <a:lnTo>
                    <a:pt x="2197735" y="1117981"/>
                  </a:lnTo>
                  <a:lnTo>
                    <a:pt x="2195322" y="1121918"/>
                  </a:lnTo>
                  <a:cubicBezTo>
                    <a:pt x="2188845" y="1132459"/>
                    <a:pt x="2182368" y="1143000"/>
                    <a:pt x="2175891" y="1153414"/>
                  </a:cubicBezTo>
                  <a:lnTo>
                    <a:pt x="2169922" y="1157478"/>
                  </a:lnTo>
                  <a:lnTo>
                    <a:pt x="2162810" y="1149731"/>
                  </a:lnTo>
                  <a:close/>
                  <a:moveTo>
                    <a:pt x="710311" y="314833"/>
                  </a:moveTo>
                  <a:cubicBezTo>
                    <a:pt x="679577" y="297688"/>
                    <a:pt x="650240" y="277876"/>
                    <a:pt x="623062" y="255905"/>
                  </a:cubicBezTo>
                  <a:lnTo>
                    <a:pt x="619887" y="250698"/>
                  </a:lnTo>
                  <a:lnTo>
                    <a:pt x="625094" y="240411"/>
                  </a:lnTo>
                  <a:cubicBezTo>
                    <a:pt x="638937" y="212598"/>
                    <a:pt x="652780" y="184912"/>
                    <a:pt x="666623" y="157099"/>
                  </a:cubicBezTo>
                  <a:lnTo>
                    <a:pt x="672465" y="160020"/>
                  </a:lnTo>
                  <a:lnTo>
                    <a:pt x="666623" y="157099"/>
                  </a:lnTo>
                  <a:lnTo>
                    <a:pt x="668782" y="152908"/>
                  </a:lnTo>
                  <a:lnTo>
                    <a:pt x="671195" y="150876"/>
                  </a:lnTo>
                  <a:lnTo>
                    <a:pt x="675005" y="148336"/>
                  </a:lnTo>
                  <a:lnTo>
                    <a:pt x="677672" y="148082"/>
                  </a:lnTo>
                  <a:lnTo>
                    <a:pt x="678688" y="147955"/>
                  </a:lnTo>
                  <a:lnTo>
                    <a:pt x="679196" y="147955"/>
                  </a:lnTo>
                  <a:lnTo>
                    <a:pt x="686943" y="149987"/>
                  </a:lnTo>
                  <a:lnTo>
                    <a:pt x="688848" y="151003"/>
                  </a:lnTo>
                  <a:lnTo>
                    <a:pt x="688848" y="151003"/>
                  </a:lnTo>
                  <a:lnTo>
                    <a:pt x="770255" y="199263"/>
                  </a:lnTo>
                  <a:cubicBezTo>
                    <a:pt x="773303" y="201295"/>
                    <a:pt x="774065" y="205359"/>
                    <a:pt x="772033" y="208280"/>
                  </a:cubicBezTo>
                  <a:lnTo>
                    <a:pt x="765937" y="212090"/>
                  </a:lnTo>
                  <a:lnTo>
                    <a:pt x="762889" y="210058"/>
                  </a:lnTo>
                  <a:lnTo>
                    <a:pt x="682625" y="162560"/>
                  </a:lnTo>
                  <a:lnTo>
                    <a:pt x="685673" y="156718"/>
                  </a:lnTo>
                  <a:lnTo>
                    <a:pt x="682625" y="162560"/>
                  </a:lnTo>
                  <a:lnTo>
                    <a:pt x="679196" y="161036"/>
                  </a:lnTo>
                  <a:lnTo>
                    <a:pt x="678815" y="161036"/>
                  </a:lnTo>
                  <a:lnTo>
                    <a:pt x="678180" y="154559"/>
                  </a:lnTo>
                  <a:lnTo>
                    <a:pt x="678815" y="161036"/>
                  </a:lnTo>
                  <a:lnTo>
                    <a:pt x="679323" y="160909"/>
                  </a:lnTo>
                  <a:lnTo>
                    <a:pt x="679323" y="160909"/>
                  </a:lnTo>
                  <a:lnTo>
                    <a:pt x="678815" y="161544"/>
                  </a:lnTo>
                  <a:lnTo>
                    <a:pt x="678053" y="163068"/>
                  </a:lnTo>
                  <a:lnTo>
                    <a:pt x="636524" y="246380"/>
                  </a:lnTo>
                  <a:cubicBezTo>
                    <a:pt x="635889" y="247650"/>
                    <a:pt x="635254" y="248920"/>
                    <a:pt x="634619" y="250190"/>
                  </a:cubicBezTo>
                  <a:lnTo>
                    <a:pt x="633349" y="252730"/>
                  </a:lnTo>
                  <a:lnTo>
                    <a:pt x="626872" y="251079"/>
                  </a:lnTo>
                  <a:lnTo>
                    <a:pt x="630936" y="245999"/>
                  </a:lnTo>
                  <a:lnTo>
                    <a:pt x="716407" y="303784"/>
                  </a:lnTo>
                  <a:cubicBezTo>
                    <a:pt x="719582" y="305562"/>
                    <a:pt x="720725" y="309499"/>
                    <a:pt x="718947" y="312674"/>
                  </a:cubicBezTo>
                  <a:lnTo>
                    <a:pt x="713232" y="316992"/>
                  </a:lnTo>
                  <a:close/>
                  <a:moveTo>
                    <a:pt x="841121" y="247777"/>
                  </a:moveTo>
                  <a:lnTo>
                    <a:pt x="914273" y="212598"/>
                  </a:lnTo>
                  <a:cubicBezTo>
                    <a:pt x="914273" y="212598"/>
                    <a:pt x="914273" y="212598"/>
                    <a:pt x="914273" y="212598"/>
                  </a:cubicBezTo>
                  <a:lnTo>
                    <a:pt x="1012063" y="161671"/>
                  </a:lnTo>
                  <a:cubicBezTo>
                    <a:pt x="1044575" y="144526"/>
                    <a:pt x="1077214" y="127254"/>
                    <a:pt x="1110107" y="110617"/>
                  </a:cubicBezTo>
                  <a:cubicBezTo>
                    <a:pt x="1172972" y="78994"/>
                    <a:pt x="1236980" y="49530"/>
                    <a:pt x="1303909" y="26924"/>
                  </a:cubicBezTo>
                  <a:lnTo>
                    <a:pt x="1305941" y="33147"/>
                  </a:lnTo>
                  <a:lnTo>
                    <a:pt x="1303909" y="26924"/>
                  </a:lnTo>
                  <a:cubicBezTo>
                    <a:pt x="1347216" y="12319"/>
                    <a:pt x="1395603" y="0"/>
                    <a:pt x="1441704" y="12700"/>
                  </a:cubicBezTo>
                  <a:lnTo>
                    <a:pt x="1439926" y="19050"/>
                  </a:lnTo>
                  <a:lnTo>
                    <a:pt x="1441704" y="12700"/>
                  </a:lnTo>
                  <a:cubicBezTo>
                    <a:pt x="1469644" y="20320"/>
                    <a:pt x="1494028" y="36576"/>
                    <a:pt x="1516761" y="52451"/>
                  </a:cubicBezTo>
                  <a:cubicBezTo>
                    <a:pt x="1611884" y="118999"/>
                    <a:pt x="1703451" y="186817"/>
                    <a:pt x="1784604" y="270637"/>
                  </a:cubicBezTo>
                  <a:lnTo>
                    <a:pt x="1787017" y="277368"/>
                  </a:lnTo>
                  <a:lnTo>
                    <a:pt x="1777746" y="282321"/>
                  </a:lnTo>
                  <a:lnTo>
                    <a:pt x="1775206" y="279781"/>
                  </a:lnTo>
                  <a:cubicBezTo>
                    <a:pt x="1694942" y="196850"/>
                    <a:pt x="1604264" y="129667"/>
                    <a:pt x="1509268" y="63246"/>
                  </a:cubicBezTo>
                  <a:lnTo>
                    <a:pt x="1513078" y="57912"/>
                  </a:lnTo>
                  <a:lnTo>
                    <a:pt x="1509268" y="63246"/>
                  </a:lnTo>
                  <a:cubicBezTo>
                    <a:pt x="1486535" y="47371"/>
                    <a:pt x="1463802" y="32385"/>
                    <a:pt x="1438275" y="25400"/>
                  </a:cubicBezTo>
                  <a:cubicBezTo>
                    <a:pt x="1396365" y="13843"/>
                    <a:pt x="1351280" y="24892"/>
                    <a:pt x="1308100" y="39497"/>
                  </a:cubicBezTo>
                  <a:cubicBezTo>
                    <a:pt x="1242060" y="61849"/>
                    <a:pt x="1178687" y="90932"/>
                    <a:pt x="1116076" y="122555"/>
                  </a:cubicBezTo>
                  <a:lnTo>
                    <a:pt x="1018286" y="173482"/>
                  </a:lnTo>
                  <a:cubicBezTo>
                    <a:pt x="985774" y="190627"/>
                    <a:pt x="953135" y="207899"/>
                    <a:pt x="920242" y="224409"/>
                  </a:cubicBezTo>
                  <a:lnTo>
                    <a:pt x="917321" y="218567"/>
                  </a:lnTo>
                  <a:lnTo>
                    <a:pt x="920242" y="224409"/>
                  </a:lnTo>
                  <a:cubicBezTo>
                    <a:pt x="895985" y="236601"/>
                    <a:pt x="871474" y="248539"/>
                    <a:pt x="846709" y="259842"/>
                  </a:cubicBezTo>
                  <a:lnTo>
                    <a:pt x="839597" y="259842"/>
                  </a:lnTo>
                  <a:lnTo>
                    <a:pt x="838073" y="249428"/>
                  </a:lnTo>
                  <a:close/>
                  <a:moveTo>
                    <a:pt x="8001" y="267462"/>
                  </a:moveTo>
                  <a:lnTo>
                    <a:pt x="142621" y="290322"/>
                  </a:lnTo>
                  <a:cubicBezTo>
                    <a:pt x="187325" y="297942"/>
                    <a:pt x="232029" y="305562"/>
                    <a:pt x="276860" y="313055"/>
                  </a:cubicBezTo>
                  <a:cubicBezTo>
                    <a:pt x="353949" y="326136"/>
                    <a:pt x="430911" y="339090"/>
                    <a:pt x="508127" y="336931"/>
                  </a:cubicBezTo>
                  <a:lnTo>
                    <a:pt x="508381" y="343408"/>
                  </a:lnTo>
                  <a:lnTo>
                    <a:pt x="508127" y="336931"/>
                  </a:lnTo>
                  <a:cubicBezTo>
                    <a:pt x="565658" y="335280"/>
                    <a:pt x="664718" y="315595"/>
                    <a:pt x="720471" y="299720"/>
                  </a:cubicBezTo>
                  <a:lnTo>
                    <a:pt x="727583" y="300736"/>
                  </a:lnTo>
                  <a:lnTo>
                    <a:pt x="727583" y="311277"/>
                  </a:lnTo>
                  <a:lnTo>
                    <a:pt x="724154" y="312293"/>
                  </a:lnTo>
                  <a:cubicBezTo>
                    <a:pt x="667893" y="328295"/>
                    <a:pt x="567690" y="348234"/>
                    <a:pt x="508635" y="350012"/>
                  </a:cubicBezTo>
                  <a:cubicBezTo>
                    <a:pt x="429895" y="352298"/>
                    <a:pt x="351663" y="339090"/>
                    <a:pt x="274701" y="326009"/>
                  </a:cubicBezTo>
                  <a:lnTo>
                    <a:pt x="275844" y="319532"/>
                  </a:lnTo>
                  <a:lnTo>
                    <a:pt x="274701" y="326009"/>
                  </a:lnTo>
                  <a:cubicBezTo>
                    <a:pt x="229997" y="318389"/>
                    <a:pt x="185293" y="310769"/>
                    <a:pt x="140589" y="303276"/>
                  </a:cubicBezTo>
                  <a:lnTo>
                    <a:pt x="5969" y="280416"/>
                  </a:lnTo>
                  <a:cubicBezTo>
                    <a:pt x="2413" y="279781"/>
                    <a:pt x="0" y="276479"/>
                    <a:pt x="635" y="272923"/>
                  </a:cubicBezTo>
                  <a:lnTo>
                    <a:pt x="4572" y="266954"/>
                  </a:lnTo>
                  <a:close/>
                  <a:moveTo>
                    <a:pt x="1335659" y="134747"/>
                  </a:moveTo>
                  <a:cubicBezTo>
                    <a:pt x="1400302" y="105283"/>
                    <a:pt x="1521206" y="164211"/>
                    <a:pt x="1604518" y="204343"/>
                  </a:cubicBezTo>
                  <a:cubicBezTo>
                    <a:pt x="1627124" y="215265"/>
                    <a:pt x="1647190" y="224917"/>
                    <a:pt x="1663446" y="231648"/>
                  </a:cubicBezTo>
                  <a:cubicBezTo>
                    <a:pt x="1703070" y="248158"/>
                    <a:pt x="1734947" y="257937"/>
                    <a:pt x="1763014" y="266573"/>
                  </a:cubicBezTo>
                  <a:lnTo>
                    <a:pt x="1822704" y="287020"/>
                  </a:lnTo>
                  <a:cubicBezTo>
                    <a:pt x="1865503" y="304800"/>
                    <a:pt x="1903603" y="331978"/>
                    <a:pt x="1956308" y="397256"/>
                  </a:cubicBezTo>
                  <a:cubicBezTo>
                    <a:pt x="1973961" y="419100"/>
                    <a:pt x="1990090" y="443484"/>
                    <a:pt x="1998345" y="471170"/>
                  </a:cubicBezTo>
                  <a:cubicBezTo>
                    <a:pt x="2009648" y="509143"/>
                    <a:pt x="2004949" y="548894"/>
                    <a:pt x="2000631" y="586740"/>
                  </a:cubicBezTo>
                  <a:lnTo>
                    <a:pt x="1997837" y="613029"/>
                  </a:lnTo>
                  <a:cubicBezTo>
                    <a:pt x="1997837" y="613029"/>
                    <a:pt x="1997837" y="613029"/>
                    <a:pt x="1997837" y="613029"/>
                  </a:cubicBezTo>
                  <a:cubicBezTo>
                    <a:pt x="1990852" y="687832"/>
                    <a:pt x="1998599" y="763905"/>
                    <a:pt x="2020189" y="835660"/>
                  </a:cubicBezTo>
                  <a:lnTo>
                    <a:pt x="2013966" y="837565"/>
                  </a:lnTo>
                  <a:lnTo>
                    <a:pt x="2020189" y="835660"/>
                  </a:lnTo>
                  <a:lnTo>
                    <a:pt x="2023364" y="845947"/>
                  </a:lnTo>
                  <a:lnTo>
                    <a:pt x="2028317" y="861568"/>
                  </a:lnTo>
                  <a:lnTo>
                    <a:pt x="2029841" y="866775"/>
                  </a:lnTo>
                  <a:cubicBezTo>
                    <a:pt x="2036318" y="888365"/>
                    <a:pt x="2041906" y="910971"/>
                    <a:pt x="2041017" y="934466"/>
                  </a:cubicBezTo>
                  <a:cubicBezTo>
                    <a:pt x="2039620" y="969137"/>
                    <a:pt x="2018538" y="1008126"/>
                    <a:pt x="1981962" y="1015111"/>
                  </a:cubicBezTo>
                  <a:cubicBezTo>
                    <a:pt x="1943989" y="1022350"/>
                    <a:pt x="1910842" y="992632"/>
                    <a:pt x="1889506" y="965454"/>
                  </a:cubicBezTo>
                  <a:cubicBezTo>
                    <a:pt x="1847977" y="912368"/>
                    <a:pt x="1820291" y="850011"/>
                    <a:pt x="1797304" y="787400"/>
                  </a:cubicBezTo>
                  <a:cubicBezTo>
                    <a:pt x="1768348" y="707898"/>
                    <a:pt x="1745361" y="618998"/>
                    <a:pt x="1769745" y="535813"/>
                  </a:cubicBezTo>
                  <a:lnTo>
                    <a:pt x="1774444" y="530352"/>
                  </a:lnTo>
                  <a:lnTo>
                    <a:pt x="1783334" y="535940"/>
                  </a:lnTo>
                  <a:lnTo>
                    <a:pt x="1782318" y="539369"/>
                  </a:lnTo>
                  <a:cubicBezTo>
                    <a:pt x="1759204" y="618236"/>
                    <a:pt x="1780667" y="703580"/>
                    <a:pt x="1809623" y="782828"/>
                  </a:cubicBezTo>
                  <a:lnTo>
                    <a:pt x="1803527" y="785114"/>
                  </a:lnTo>
                  <a:lnTo>
                    <a:pt x="1809623" y="782828"/>
                  </a:lnTo>
                  <a:cubicBezTo>
                    <a:pt x="1832356" y="845058"/>
                    <a:pt x="1859407" y="905891"/>
                    <a:pt x="1899793" y="957326"/>
                  </a:cubicBezTo>
                  <a:lnTo>
                    <a:pt x="1894586" y="961390"/>
                  </a:lnTo>
                  <a:lnTo>
                    <a:pt x="1899793" y="957326"/>
                  </a:lnTo>
                  <a:cubicBezTo>
                    <a:pt x="1921002" y="984504"/>
                    <a:pt x="1949704" y="1007872"/>
                    <a:pt x="1979549" y="1002157"/>
                  </a:cubicBezTo>
                  <a:lnTo>
                    <a:pt x="1980819" y="1008507"/>
                  </a:lnTo>
                  <a:lnTo>
                    <a:pt x="1979549" y="1002157"/>
                  </a:lnTo>
                  <a:cubicBezTo>
                    <a:pt x="2007743" y="996823"/>
                    <a:pt x="2026666" y="965327"/>
                    <a:pt x="2028063" y="933831"/>
                  </a:cubicBezTo>
                  <a:lnTo>
                    <a:pt x="2034540" y="934085"/>
                  </a:lnTo>
                  <a:lnTo>
                    <a:pt x="2028063" y="933831"/>
                  </a:lnTo>
                  <a:lnTo>
                    <a:pt x="2017395" y="870458"/>
                  </a:lnTo>
                  <a:cubicBezTo>
                    <a:pt x="2015871" y="865251"/>
                    <a:pt x="2014220" y="860171"/>
                    <a:pt x="2012569" y="854964"/>
                  </a:cubicBezTo>
                  <a:lnTo>
                    <a:pt x="2009267" y="844550"/>
                  </a:lnTo>
                  <a:lnTo>
                    <a:pt x="2007743" y="839343"/>
                  </a:lnTo>
                  <a:cubicBezTo>
                    <a:pt x="1985518" y="765937"/>
                    <a:pt x="1977771" y="688086"/>
                    <a:pt x="1984883" y="611759"/>
                  </a:cubicBezTo>
                  <a:lnTo>
                    <a:pt x="1991360" y="612394"/>
                  </a:lnTo>
                  <a:lnTo>
                    <a:pt x="1984883" y="611759"/>
                  </a:lnTo>
                  <a:cubicBezTo>
                    <a:pt x="1985645" y="602869"/>
                    <a:pt x="1986788" y="593979"/>
                    <a:pt x="1987677" y="585216"/>
                  </a:cubicBezTo>
                  <a:cubicBezTo>
                    <a:pt x="1991995" y="546862"/>
                    <a:pt x="1996186" y="509778"/>
                    <a:pt x="1985772" y="474853"/>
                  </a:cubicBezTo>
                  <a:lnTo>
                    <a:pt x="1991995" y="472948"/>
                  </a:lnTo>
                  <a:lnTo>
                    <a:pt x="1985772" y="474853"/>
                  </a:lnTo>
                  <a:lnTo>
                    <a:pt x="1946021" y="405384"/>
                  </a:lnTo>
                  <a:lnTo>
                    <a:pt x="1951101" y="401320"/>
                  </a:lnTo>
                  <a:lnTo>
                    <a:pt x="1946021" y="405384"/>
                  </a:lnTo>
                  <a:cubicBezTo>
                    <a:pt x="1894332" y="341376"/>
                    <a:pt x="1857883" y="315849"/>
                    <a:pt x="1817624" y="298958"/>
                  </a:cubicBezTo>
                  <a:lnTo>
                    <a:pt x="1759204" y="279019"/>
                  </a:lnTo>
                  <a:cubicBezTo>
                    <a:pt x="1731137" y="270383"/>
                    <a:pt x="1698752" y="260477"/>
                    <a:pt x="1658493" y="243713"/>
                  </a:cubicBezTo>
                  <a:lnTo>
                    <a:pt x="1661033" y="237744"/>
                  </a:lnTo>
                  <a:lnTo>
                    <a:pt x="1658493" y="243713"/>
                  </a:lnTo>
                  <a:cubicBezTo>
                    <a:pt x="1641856" y="236728"/>
                    <a:pt x="1621409" y="226949"/>
                    <a:pt x="1598930" y="216027"/>
                  </a:cubicBezTo>
                  <a:cubicBezTo>
                    <a:pt x="1512062" y="174117"/>
                    <a:pt x="1398651" y="120269"/>
                    <a:pt x="1341120" y="146558"/>
                  </a:cubicBezTo>
                  <a:lnTo>
                    <a:pt x="1334008" y="146558"/>
                  </a:lnTo>
                  <a:lnTo>
                    <a:pt x="1332484" y="136144"/>
                  </a:lnTo>
                  <a:close/>
                  <a:moveTo>
                    <a:pt x="1762125" y="570865"/>
                  </a:moveTo>
                  <a:cubicBezTo>
                    <a:pt x="1710563" y="582422"/>
                    <a:pt x="1645412" y="560832"/>
                    <a:pt x="1599057" y="540893"/>
                  </a:cubicBezTo>
                  <a:lnTo>
                    <a:pt x="1601597" y="534924"/>
                  </a:lnTo>
                  <a:lnTo>
                    <a:pt x="1599057" y="540893"/>
                  </a:lnTo>
                  <a:cubicBezTo>
                    <a:pt x="1545463" y="517906"/>
                    <a:pt x="1496568" y="505079"/>
                    <a:pt x="1439799" y="517525"/>
                  </a:cubicBezTo>
                  <a:cubicBezTo>
                    <a:pt x="1419733" y="521970"/>
                    <a:pt x="1387983" y="531495"/>
                    <a:pt x="1376045" y="573913"/>
                  </a:cubicBezTo>
                  <a:lnTo>
                    <a:pt x="1371473" y="579374"/>
                  </a:lnTo>
                  <a:lnTo>
                    <a:pt x="1362456" y="573786"/>
                  </a:lnTo>
                  <a:lnTo>
                    <a:pt x="1363472" y="570357"/>
                  </a:lnTo>
                  <a:cubicBezTo>
                    <a:pt x="1377442" y="520827"/>
                    <a:pt x="1415542" y="509397"/>
                    <a:pt x="1437005" y="504825"/>
                  </a:cubicBezTo>
                  <a:lnTo>
                    <a:pt x="1438402" y="511175"/>
                  </a:lnTo>
                  <a:lnTo>
                    <a:pt x="1437005" y="504825"/>
                  </a:lnTo>
                  <a:cubicBezTo>
                    <a:pt x="1497711" y="491490"/>
                    <a:pt x="1549527" y="505460"/>
                    <a:pt x="1604264" y="528955"/>
                  </a:cubicBezTo>
                  <a:cubicBezTo>
                    <a:pt x="1650746" y="548894"/>
                    <a:pt x="1712341" y="568579"/>
                    <a:pt x="1759458" y="558165"/>
                  </a:cubicBezTo>
                  <a:lnTo>
                    <a:pt x="1766443" y="559562"/>
                  </a:lnTo>
                  <a:lnTo>
                    <a:pt x="1765808" y="570103"/>
                  </a:lnTo>
                  <a:close/>
                  <a:moveTo>
                    <a:pt x="1326388" y="669925"/>
                  </a:moveTo>
                  <a:cubicBezTo>
                    <a:pt x="1340104" y="713740"/>
                    <a:pt x="1371727" y="748538"/>
                    <a:pt x="1413129" y="768858"/>
                  </a:cubicBezTo>
                  <a:lnTo>
                    <a:pt x="1410208" y="774700"/>
                  </a:lnTo>
                  <a:lnTo>
                    <a:pt x="1413129" y="768858"/>
                  </a:lnTo>
                  <a:cubicBezTo>
                    <a:pt x="1493012" y="807974"/>
                    <a:pt x="1575689" y="827532"/>
                    <a:pt x="1654302" y="845947"/>
                  </a:cubicBezTo>
                  <a:cubicBezTo>
                    <a:pt x="1723771" y="862330"/>
                    <a:pt x="1790319" y="877951"/>
                    <a:pt x="1847469" y="905891"/>
                  </a:cubicBezTo>
                  <a:lnTo>
                    <a:pt x="1873250" y="919734"/>
                  </a:lnTo>
                  <a:cubicBezTo>
                    <a:pt x="1876298" y="921512"/>
                    <a:pt x="1877314" y="925576"/>
                    <a:pt x="1875536" y="928624"/>
                  </a:cubicBezTo>
                  <a:lnTo>
                    <a:pt x="1869694" y="932688"/>
                  </a:lnTo>
                  <a:lnTo>
                    <a:pt x="1866646" y="930910"/>
                  </a:lnTo>
                  <a:lnTo>
                    <a:pt x="1841754" y="917575"/>
                  </a:lnTo>
                  <a:cubicBezTo>
                    <a:pt x="1786128" y="890270"/>
                    <a:pt x="1721104" y="875030"/>
                    <a:pt x="1651381" y="858520"/>
                  </a:cubicBezTo>
                  <a:cubicBezTo>
                    <a:pt x="1573022" y="840105"/>
                    <a:pt x="1488821" y="820293"/>
                    <a:pt x="1407414" y="780415"/>
                  </a:cubicBezTo>
                  <a:cubicBezTo>
                    <a:pt x="1362964" y="758571"/>
                    <a:pt x="1328801" y="721233"/>
                    <a:pt x="1313942" y="673608"/>
                  </a:cubicBezTo>
                  <a:lnTo>
                    <a:pt x="1314831" y="666496"/>
                  </a:lnTo>
                  <a:lnTo>
                    <a:pt x="1325372" y="666242"/>
                  </a:lnTo>
                  <a:close/>
                  <a:moveTo>
                    <a:pt x="1969008" y="1069721"/>
                  </a:moveTo>
                  <a:cubicBezTo>
                    <a:pt x="1962277" y="1082040"/>
                    <a:pt x="1952117" y="1092835"/>
                    <a:pt x="1939925" y="1099947"/>
                  </a:cubicBezTo>
                  <a:cubicBezTo>
                    <a:pt x="1911477" y="1116457"/>
                    <a:pt x="1876933" y="1115822"/>
                    <a:pt x="1846326" y="1110234"/>
                  </a:cubicBezTo>
                  <a:lnTo>
                    <a:pt x="1847469" y="1103757"/>
                  </a:lnTo>
                  <a:lnTo>
                    <a:pt x="1846326" y="1110234"/>
                  </a:lnTo>
                  <a:cubicBezTo>
                    <a:pt x="1834642" y="1108075"/>
                    <a:pt x="1822958" y="1105281"/>
                    <a:pt x="1811655" y="1102487"/>
                  </a:cubicBezTo>
                  <a:lnTo>
                    <a:pt x="1777746" y="1094994"/>
                  </a:lnTo>
                  <a:cubicBezTo>
                    <a:pt x="1770888" y="1093724"/>
                    <a:pt x="1764157" y="1092708"/>
                    <a:pt x="1757299" y="1092200"/>
                  </a:cubicBezTo>
                  <a:cubicBezTo>
                    <a:pt x="1733550" y="1090168"/>
                    <a:pt x="1709801" y="1092708"/>
                    <a:pt x="1685163" y="1095502"/>
                  </a:cubicBezTo>
                  <a:lnTo>
                    <a:pt x="1640333" y="1099439"/>
                  </a:lnTo>
                  <a:lnTo>
                    <a:pt x="1640078" y="1092962"/>
                  </a:lnTo>
                  <a:lnTo>
                    <a:pt x="1640333" y="1099439"/>
                  </a:lnTo>
                  <a:cubicBezTo>
                    <a:pt x="1603630" y="1100836"/>
                    <a:pt x="1567053" y="1095883"/>
                    <a:pt x="1531493" y="1088771"/>
                  </a:cubicBezTo>
                  <a:lnTo>
                    <a:pt x="1532763" y="1082421"/>
                  </a:lnTo>
                  <a:lnTo>
                    <a:pt x="1531493" y="1088771"/>
                  </a:lnTo>
                  <a:cubicBezTo>
                    <a:pt x="1486281" y="1079754"/>
                    <a:pt x="1441831" y="1067181"/>
                    <a:pt x="1397762" y="1054735"/>
                  </a:cubicBezTo>
                  <a:lnTo>
                    <a:pt x="1273937" y="1022732"/>
                  </a:lnTo>
                  <a:lnTo>
                    <a:pt x="1275334" y="1016382"/>
                  </a:lnTo>
                  <a:lnTo>
                    <a:pt x="1273937" y="1022732"/>
                  </a:lnTo>
                  <a:lnTo>
                    <a:pt x="1134872" y="1000634"/>
                  </a:lnTo>
                  <a:cubicBezTo>
                    <a:pt x="1096265" y="995427"/>
                    <a:pt x="1057402" y="990347"/>
                    <a:pt x="1018921" y="983108"/>
                  </a:cubicBezTo>
                  <a:lnTo>
                    <a:pt x="1020064" y="976630"/>
                  </a:lnTo>
                  <a:lnTo>
                    <a:pt x="1018921" y="983108"/>
                  </a:lnTo>
                  <a:cubicBezTo>
                    <a:pt x="933831" y="967233"/>
                    <a:pt x="847852" y="940690"/>
                    <a:pt x="778510" y="887096"/>
                  </a:cubicBezTo>
                  <a:lnTo>
                    <a:pt x="767715" y="878460"/>
                  </a:lnTo>
                  <a:lnTo>
                    <a:pt x="762381" y="874142"/>
                  </a:lnTo>
                  <a:cubicBezTo>
                    <a:pt x="757047" y="869824"/>
                    <a:pt x="751840" y="865506"/>
                    <a:pt x="746506" y="861442"/>
                  </a:cubicBezTo>
                  <a:lnTo>
                    <a:pt x="715391" y="841376"/>
                  </a:lnTo>
                  <a:cubicBezTo>
                    <a:pt x="715391" y="841376"/>
                    <a:pt x="715391" y="841376"/>
                    <a:pt x="715391" y="841376"/>
                  </a:cubicBezTo>
                  <a:cubicBezTo>
                    <a:pt x="683895" y="826136"/>
                    <a:pt x="647192" y="825374"/>
                    <a:pt x="610362" y="825755"/>
                  </a:cubicBezTo>
                  <a:lnTo>
                    <a:pt x="610235" y="819278"/>
                  </a:lnTo>
                  <a:lnTo>
                    <a:pt x="610362" y="825755"/>
                  </a:lnTo>
                  <a:cubicBezTo>
                    <a:pt x="490728" y="827279"/>
                    <a:pt x="371094" y="837185"/>
                    <a:pt x="252730" y="855600"/>
                  </a:cubicBezTo>
                  <a:lnTo>
                    <a:pt x="245872" y="853695"/>
                  </a:lnTo>
                  <a:lnTo>
                    <a:pt x="247142" y="843281"/>
                  </a:lnTo>
                  <a:lnTo>
                    <a:pt x="250698" y="842773"/>
                  </a:lnTo>
                  <a:cubicBezTo>
                    <a:pt x="369570" y="824358"/>
                    <a:pt x="489839" y="814325"/>
                    <a:pt x="610108" y="812801"/>
                  </a:cubicBezTo>
                  <a:cubicBezTo>
                    <a:pt x="646684" y="812293"/>
                    <a:pt x="686435" y="812801"/>
                    <a:pt x="721106" y="829692"/>
                  </a:cubicBezTo>
                  <a:lnTo>
                    <a:pt x="718312" y="835534"/>
                  </a:lnTo>
                  <a:lnTo>
                    <a:pt x="721106" y="829692"/>
                  </a:lnTo>
                  <a:cubicBezTo>
                    <a:pt x="733298" y="835534"/>
                    <a:pt x="744093" y="843154"/>
                    <a:pt x="754507" y="851155"/>
                  </a:cubicBezTo>
                  <a:lnTo>
                    <a:pt x="765302" y="859791"/>
                  </a:lnTo>
                  <a:lnTo>
                    <a:pt x="770636" y="864109"/>
                  </a:lnTo>
                  <a:cubicBezTo>
                    <a:pt x="775970" y="868427"/>
                    <a:pt x="781177" y="872745"/>
                    <a:pt x="786511" y="876809"/>
                  </a:cubicBezTo>
                  <a:lnTo>
                    <a:pt x="782574" y="882016"/>
                  </a:lnTo>
                  <a:lnTo>
                    <a:pt x="786511" y="876809"/>
                  </a:lnTo>
                  <a:cubicBezTo>
                    <a:pt x="853440" y="928625"/>
                    <a:pt x="937133" y="954660"/>
                    <a:pt x="1021334" y="970408"/>
                  </a:cubicBezTo>
                  <a:lnTo>
                    <a:pt x="1136650" y="987807"/>
                  </a:lnTo>
                  <a:cubicBezTo>
                    <a:pt x="1183386" y="994029"/>
                    <a:pt x="1230249" y="1000379"/>
                    <a:pt x="1276731" y="1010032"/>
                  </a:cubicBezTo>
                  <a:lnTo>
                    <a:pt x="1401446" y="1042290"/>
                  </a:lnTo>
                  <a:cubicBezTo>
                    <a:pt x="1445641" y="1054736"/>
                    <a:pt x="1489584" y="1067182"/>
                    <a:pt x="1534161" y="1076072"/>
                  </a:cubicBezTo>
                  <a:cubicBezTo>
                    <a:pt x="1569212" y="1083057"/>
                    <a:pt x="1604646" y="1087883"/>
                    <a:pt x="1639952" y="1086486"/>
                  </a:cubicBezTo>
                  <a:lnTo>
                    <a:pt x="1683894" y="1082676"/>
                  </a:lnTo>
                  <a:cubicBezTo>
                    <a:pt x="1708278" y="1080009"/>
                    <a:pt x="1733297" y="1077215"/>
                    <a:pt x="1758570" y="1079374"/>
                  </a:cubicBezTo>
                  <a:lnTo>
                    <a:pt x="1757935" y="1085851"/>
                  </a:lnTo>
                  <a:lnTo>
                    <a:pt x="1758443" y="1079374"/>
                  </a:lnTo>
                  <a:lnTo>
                    <a:pt x="1772921" y="1081025"/>
                  </a:lnTo>
                  <a:lnTo>
                    <a:pt x="1780033" y="1082295"/>
                  </a:lnTo>
                  <a:cubicBezTo>
                    <a:pt x="1791716" y="1084454"/>
                    <a:pt x="1803274" y="1087248"/>
                    <a:pt x="1814703" y="1090042"/>
                  </a:cubicBezTo>
                  <a:lnTo>
                    <a:pt x="1848612" y="1097662"/>
                  </a:lnTo>
                  <a:cubicBezTo>
                    <a:pt x="1848612" y="1097662"/>
                    <a:pt x="1848612" y="1097662"/>
                    <a:pt x="1848612" y="1097662"/>
                  </a:cubicBezTo>
                  <a:cubicBezTo>
                    <a:pt x="1878077" y="1102996"/>
                    <a:pt x="1908937" y="1103123"/>
                    <a:pt x="1933321" y="1089026"/>
                  </a:cubicBezTo>
                  <a:lnTo>
                    <a:pt x="1936623" y="1094614"/>
                  </a:lnTo>
                  <a:lnTo>
                    <a:pt x="1933321" y="1089026"/>
                  </a:lnTo>
                  <a:lnTo>
                    <a:pt x="1957451" y="1063880"/>
                  </a:lnTo>
                  <a:cubicBezTo>
                    <a:pt x="1959102" y="1060705"/>
                    <a:pt x="1963166" y="1059562"/>
                    <a:pt x="1966341" y="1061213"/>
                  </a:cubicBezTo>
                  <a:lnTo>
                    <a:pt x="1970659" y="1066928"/>
                  </a:lnTo>
                  <a:close/>
                  <a:moveTo>
                    <a:pt x="1972183" y="1013587"/>
                  </a:moveTo>
                  <a:cubicBezTo>
                    <a:pt x="1981200" y="1031875"/>
                    <a:pt x="1978279" y="1052703"/>
                    <a:pt x="1969008" y="1069721"/>
                  </a:cubicBezTo>
                  <a:lnTo>
                    <a:pt x="1963293" y="1074039"/>
                  </a:lnTo>
                  <a:lnTo>
                    <a:pt x="1955800" y="1066673"/>
                  </a:lnTo>
                  <a:lnTo>
                    <a:pt x="1957451" y="1063498"/>
                  </a:lnTo>
                  <a:cubicBezTo>
                    <a:pt x="1965198" y="1049147"/>
                    <a:pt x="1966976" y="1032891"/>
                    <a:pt x="1960372" y="1019302"/>
                  </a:cubicBezTo>
                  <a:lnTo>
                    <a:pt x="1960118" y="1012190"/>
                  </a:lnTo>
                  <a:lnTo>
                    <a:pt x="1970532" y="1010412"/>
                  </a:lnTo>
                  <a:close/>
                  <a:moveTo>
                    <a:pt x="1782191" y="1112266"/>
                  </a:moveTo>
                  <a:lnTo>
                    <a:pt x="1773682" y="1123569"/>
                  </a:lnTo>
                  <a:lnTo>
                    <a:pt x="1768856" y="1138809"/>
                  </a:lnTo>
                  <a:lnTo>
                    <a:pt x="1767967" y="1141349"/>
                  </a:lnTo>
                  <a:cubicBezTo>
                    <a:pt x="1757426" y="1170559"/>
                    <a:pt x="1730121" y="1192911"/>
                    <a:pt x="1699387" y="1197356"/>
                  </a:cubicBezTo>
                  <a:lnTo>
                    <a:pt x="1698498" y="1190879"/>
                  </a:lnTo>
                  <a:lnTo>
                    <a:pt x="1699387" y="1197356"/>
                  </a:lnTo>
                  <a:lnTo>
                    <a:pt x="1684782" y="1198499"/>
                  </a:lnTo>
                  <a:lnTo>
                    <a:pt x="1677416" y="1197356"/>
                  </a:lnTo>
                  <a:cubicBezTo>
                    <a:pt x="1658620" y="1194435"/>
                    <a:pt x="1641475" y="1182624"/>
                    <a:pt x="1631950" y="1165987"/>
                  </a:cubicBezTo>
                  <a:cubicBezTo>
                    <a:pt x="1622425" y="1149350"/>
                    <a:pt x="1620774" y="1128649"/>
                    <a:pt x="1627632" y="1110869"/>
                  </a:cubicBezTo>
                  <a:lnTo>
                    <a:pt x="1632712" y="1105789"/>
                  </a:lnTo>
                  <a:lnTo>
                    <a:pt x="1641094" y="1112139"/>
                  </a:lnTo>
                  <a:lnTo>
                    <a:pt x="1639824" y="1115568"/>
                  </a:lnTo>
                  <a:cubicBezTo>
                    <a:pt x="1634363" y="1129665"/>
                    <a:pt x="1635760" y="1146302"/>
                    <a:pt x="1643253" y="1159510"/>
                  </a:cubicBezTo>
                  <a:lnTo>
                    <a:pt x="1637665" y="1162812"/>
                  </a:lnTo>
                  <a:lnTo>
                    <a:pt x="1643253" y="1159510"/>
                  </a:lnTo>
                  <a:cubicBezTo>
                    <a:pt x="1650746" y="1172591"/>
                    <a:pt x="1664589" y="1182116"/>
                    <a:pt x="1679448" y="1184402"/>
                  </a:cubicBezTo>
                  <a:lnTo>
                    <a:pt x="1678432" y="1190879"/>
                  </a:lnTo>
                  <a:lnTo>
                    <a:pt x="1679448" y="1184402"/>
                  </a:lnTo>
                  <a:lnTo>
                    <a:pt x="1691386" y="1185291"/>
                  </a:lnTo>
                  <a:lnTo>
                    <a:pt x="1697482" y="1184402"/>
                  </a:lnTo>
                  <a:cubicBezTo>
                    <a:pt x="1723390" y="1180719"/>
                    <a:pt x="1746758" y="1161669"/>
                    <a:pt x="1755648" y="1136904"/>
                  </a:cubicBezTo>
                  <a:lnTo>
                    <a:pt x="1761744" y="1139063"/>
                  </a:lnTo>
                  <a:lnTo>
                    <a:pt x="1755648" y="1136904"/>
                  </a:lnTo>
                  <a:lnTo>
                    <a:pt x="1757172" y="1132332"/>
                  </a:lnTo>
                  <a:lnTo>
                    <a:pt x="1757934" y="1129792"/>
                  </a:lnTo>
                  <a:cubicBezTo>
                    <a:pt x="1760855" y="1120648"/>
                    <a:pt x="1764411" y="1108202"/>
                    <a:pt x="1774952" y="1101217"/>
                  </a:cubicBezTo>
                  <a:lnTo>
                    <a:pt x="1782064" y="1100074"/>
                  </a:lnTo>
                  <a:lnTo>
                    <a:pt x="1785239" y="1110107"/>
                  </a:lnTo>
                  <a:close/>
                  <a:moveTo>
                    <a:pt x="1942846" y="1082929"/>
                  </a:moveTo>
                  <a:cubicBezTo>
                    <a:pt x="1927479" y="1054862"/>
                    <a:pt x="1903095" y="1032002"/>
                    <a:pt x="1874266" y="1018540"/>
                  </a:cubicBezTo>
                  <a:lnTo>
                    <a:pt x="1859788" y="1012571"/>
                  </a:lnTo>
                  <a:lnTo>
                    <a:pt x="1853057" y="1005586"/>
                  </a:lnTo>
                  <a:lnTo>
                    <a:pt x="1852676" y="1012063"/>
                  </a:lnTo>
                  <a:lnTo>
                    <a:pt x="1824101" y="1017651"/>
                  </a:lnTo>
                  <a:lnTo>
                    <a:pt x="1822069" y="1011428"/>
                  </a:lnTo>
                  <a:lnTo>
                    <a:pt x="1824101" y="1017651"/>
                  </a:lnTo>
                  <a:cubicBezTo>
                    <a:pt x="1784096" y="1030859"/>
                    <a:pt x="1744218" y="1048512"/>
                    <a:pt x="1724914" y="1082802"/>
                  </a:cubicBezTo>
                  <a:lnTo>
                    <a:pt x="1719199" y="1087120"/>
                  </a:lnTo>
                  <a:lnTo>
                    <a:pt x="1711833" y="1079627"/>
                  </a:lnTo>
                  <a:lnTo>
                    <a:pt x="1713611" y="1076452"/>
                  </a:lnTo>
                  <a:cubicBezTo>
                    <a:pt x="1735582" y="1037209"/>
                    <a:pt x="1780159" y="1018413"/>
                    <a:pt x="1820164" y="1005205"/>
                  </a:cubicBezTo>
                  <a:cubicBezTo>
                    <a:pt x="1830070" y="1001903"/>
                    <a:pt x="1841627" y="998220"/>
                    <a:pt x="1853565" y="998982"/>
                  </a:cubicBezTo>
                  <a:lnTo>
                    <a:pt x="1879981" y="1006602"/>
                  </a:lnTo>
                  <a:lnTo>
                    <a:pt x="1877187" y="1012571"/>
                  </a:lnTo>
                  <a:lnTo>
                    <a:pt x="1879981" y="1006602"/>
                  </a:lnTo>
                  <a:cubicBezTo>
                    <a:pt x="1911350" y="1021207"/>
                    <a:pt x="1937893" y="1046099"/>
                    <a:pt x="1954530" y="1076579"/>
                  </a:cubicBezTo>
                  <a:lnTo>
                    <a:pt x="1955038" y="1083691"/>
                  </a:lnTo>
                  <a:lnTo>
                    <a:pt x="1944751" y="1085977"/>
                  </a:lnTo>
                  <a:close/>
                  <a:moveTo>
                    <a:pt x="1998853" y="792607"/>
                  </a:moveTo>
                  <a:cubicBezTo>
                    <a:pt x="1996694" y="806958"/>
                    <a:pt x="1987423" y="818261"/>
                    <a:pt x="1979676" y="827913"/>
                  </a:cubicBezTo>
                  <a:lnTo>
                    <a:pt x="1970278" y="839597"/>
                  </a:lnTo>
                  <a:lnTo>
                    <a:pt x="1961261" y="842518"/>
                  </a:lnTo>
                  <a:lnTo>
                    <a:pt x="1966976" y="845566"/>
                  </a:lnTo>
                  <a:lnTo>
                    <a:pt x="1959229" y="886460"/>
                  </a:lnTo>
                  <a:lnTo>
                    <a:pt x="1952752" y="886714"/>
                  </a:lnTo>
                  <a:lnTo>
                    <a:pt x="1959229" y="886460"/>
                  </a:lnTo>
                  <a:cubicBezTo>
                    <a:pt x="1960499" y="923671"/>
                    <a:pt x="1977390" y="961136"/>
                    <a:pt x="2007997" y="979678"/>
                  </a:cubicBezTo>
                  <a:lnTo>
                    <a:pt x="2012061" y="985519"/>
                  </a:lnTo>
                  <a:lnTo>
                    <a:pt x="2004314" y="992631"/>
                  </a:lnTo>
                  <a:lnTo>
                    <a:pt x="2001266" y="990727"/>
                  </a:lnTo>
                  <a:cubicBezTo>
                    <a:pt x="1965706" y="969264"/>
                    <a:pt x="1947418" y="926973"/>
                    <a:pt x="1946148" y="886714"/>
                  </a:cubicBezTo>
                  <a:cubicBezTo>
                    <a:pt x="1945640" y="870966"/>
                    <a:pt x="1947545" y="854074"/>
                    <a:pt x="1955419" y="839215"/>
                  </a:cubicBezTo>
                  <a:lnTo>
                    <a:pt x="1964563" y="825372"/>
                  </a:lnTo>
                  <a:lnTo>
                    <a:pt x="1969389" y="819403"/>
                  </a:lnTo>
                  <a:cubicBezTo>
                    <a:pt x="1977644" y="809116"/>
                    <a:pt x="1984248" y="800734"/>
                    <a:pt x="1985899" y="790321"/>
                  </a:cubicBezTo>
                  <a:lnTo>
                    <a:pt x="1989836" y="784352"/>
                  </a:lnTo>
                  <a:lnTo>
                    <a:pt x="1999361" y="788797"/>
                  </a:lnTo>
                  <a:close/>
                  <a:moveTo>
                    <a:pt x="1589405" y="531495"/>
                  </a:moveTo>
                  <a:cubicBezTo>
                    <a:pt x="1599438" y="551180"/>
                    <a:pt x="1607058" y="574802"/>
                    <a:pt x="1614424" y="598043"/>
                  </a:cubicBezTo>
                  <a:cubicBezTo>
                    <a:pt x="1622044" y="622046"/>
                    <a:pt x="1629664" y="645668"/>
                    <a:pt x="1639824" y="665480"/>
                  </a:cubicBezTo>
                  <a:lnTo>
                    <a:pt x="1645412" y="675640"/>
                  </a:lnTo>
                  <a:lnTo>
                    <a:pt x="1648460" y="680212"/>
                  </a:lnTo>
                  <a:cubicBezTo>
                    <a:pt x="1662684" y="701548"/>
                    <a:pt x="1680845" y="728980"/>
                    <a:pt x="1677797" y="755777"/>
                  </a:cubicBezTo>
                  <a:lnTo>
                    <a:pt x="1674114" y="762000"/>
                  </a:lnTo>
                  <a:lnTo>
                    <a:pt x="1664335" y="757936"/>
                  </a:lnTo>
                  <a:lnTo>
                    <a:pt x="1664716" y="754380"/>
                  </a:lnTo>
                  <a:cubicBezTo>
                    <a:pt x="1667129" y="733298"/>
                    <a:pt x="1652524" y="710184"/>
                    <a:pt x="1637538" y="687578"/>
                  </a:cubicBezTo>
                  <a:lnTo>
                    <a:pt x="1642999" y="684022"/>
                  </a:lnTo>
                  <a:lnTo>
                    <a:pt x="1637538" y="687578"/>
                  </a:lnTo>
                  <a:lnTo>
                    <a:pt x="1631061" y="677164"/>
                  </a:lnTo>
                  <a:lnTo>
                    <a:pt x="1628140" y="671576"/>
                  </a:lnTo>
                  <a:cubicBezTo>
                    <a:pt x="1617345" y="650494"/>
                    <a:pt x="1609471" y="625856"/>
                    <a:pt x="1601851" y="602107"/>
                  </a:cubicBezTo>
                  <a:cubicBezTo>
                    <a:pt x="1594358" y="578612"/>
                    <a:pt x="1587119" y="556133"/>
                    <a:pt x="1577594" y="537591"/>
                  </a:cubicBezTo>
                  <a:lnTo>
                    <a:pt x="1577213" y="530479"/>
                  </a:lnTo>
                  <a:lnTo>
                    <a:pt x="1587627" y="528447"/>
                  </a:lnTo>
                  <a:close/>
                </a:path>
              </a:pathLst>
            </a:custGeom>
            <a:solidFill>
              <a:srgbClr val="000000"/>
            </a:solidFill>
          </p:spPr>
          <p:txBody>
            <a:bodyPr/>
            <a:lstStyle/>
            <a:p>
              <a:endParaRPr lang="en-US"/>
            </a:p>
          </p:txBody>
        </p:sp>
        <p:sp>
          <p:nvSpPr>
            <p:cNvPr id="9" name="Freeform 9"/>
            <p:cNvSpPr/>
            <p:nvPr/>
          </p:nvSpPr>
          <p:spPr>
            <a:xfrm>
              <a:off x="246888" y="668528"/>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sp>
          <p:nvSpPr>
            <p:cNvPr id="10" name="Freeform 10"/>
            <p:cNvSpPr/>
            <p:nvPr/>
          </p:nvSpPr>
          <p:spPr>
            <a:xfrm>
              <a:off x="8205088" y="231267"/>
              <a:ext cx="2010284" cy="232410"/>
            </a:xfrm>
            <a:custGeom>
              <a:avLst/>
              <a:gdLst/>
              <a:ahLst/>
              <a:cxnLst/>
              <a:rect l="l" t="t" r="r" b="b"/>
              <a:pathLst>
                <a:path w="2010284" h="232410">
                  <a:moveTo>
                    <a:pt x="116206" y="0"/>
                  </a:moveTo>
                  <a:cubicBezTo>
                    <a:pt x="52071" y="0"/>
                    <a:pt x="0" y="52070"/>
                    <a:pt x="0" y="116205"/>
                  </a:cubicBezTo>
                  <a:cubicBezTo>
                    <a:pt x="0" y="180340"/>
                    <a:pt x="52070" y="232410"/>
                    <a:pt x="116206" y="232410"/>
                  </a:cubicBezTo>
                  <a:lnTo>
                    <a:pt x="1894079" y="232410"/>
                  </a:lnTo>
                  <a:cubicBezTo>
                    <a:pt x="1958341" y="232410"/>
                    <a:pt x="2010285" y="180340"/>
                    <a:pt x="2010285" y="116205"/>
                  </a:cubicBezTo>
                  <a:cubicBezTo>
                    <a:pt x="2010285" y="52070"/>
                    <a:pt x="1958215" y="0"/>
                    <a:pt x="1894079" y="0"/>
                  </a:cubicBezTo>
                  <a:close/>
                </a:path>
              </a:pathLst>
            </a:custGeom>
            <a:solidFill>
              <a:srgbClr val="2D69FF"/>
            </a:solidFill>
          </p:spPr>
          <p:txBody>
            <a:bodyPr/>
            <a:lstStyle/>
            <a:p>
              <a:endParaRPr lang="en-US"/>
            </a:p>
          </p:txBody>
        </p:sp>
        <p:sp>
          <p:nvSpPr>
            <p:cNvPr id="11" name="Freeform 11"/>
            <p:cNvSpPr/>
            <p:nvPr/>
          </p:nvSpPr>
          <p:spPr>
            <a:xfrm>
              <a:off x="8200262" y="226441"/>
              <a:ext cx="2019936" cy="242062"/>
            </a:xfrm>
            <a:custGeom>
              <a:avLst/>
              <a:gdLst/>
              <a:ahLst/>
              <a:cxnLst/>
              <a:rect l="l" t="t" r="r" b="b"/>
              <a:pathLst>
                <a:path w="2019936" h="242062">
                  <a:moveTo>
                    <a:pt x="121032" y="9525"/>
                  </a:moveTo>
                  <a:cubicBezTo>
                    <a:pt x="59437" y="9525"/>
                    <a:pt x="9525" y="59436"/>
                    <a:pt x="9525" y="121031"/>
                  </a:cubicBezTo>
                  <a:lnTo>
                    <a:pt x="4699" y="121031"/>
                  </a:lnTo>
                  <a:lnTo>
                    <a:pt x="9525" y="121031"/>
                  </a:lnTo>
                  <a:cubicBezTo>
                    <a:pt x="9525" y="182626"/>
                    <a:pt x="59436" y="232537"/>
                    <a:pt x="121032" y="232537"/>
                  </a:cubicBezTo>
                  <a:lnTo>
                    <a:pt x="121032" y="237363"/>
                  </a:lnTo>
                  <a:lnTo>
                    <a:pt x="121032" y="232537"/>
                  </a:lnTo>
                  <a:lnTo>
                    <a:pt x="1898905" y="232537"/>
                  </a:lnTo>
                  <a:lnTo>
                    <a:pt x="1898905" y="237363"/>
                  </a:lnTo>
                  <a:lnTo>
                    <a:pt x="1898905" y="232537"/>
                  </a:lnTo>
                  <a:cubicBezTo>
                    <a:pt x="1960500" y="232537"/>
                    <a:pt x="2010412" y="182626"/>
                    <a:pt x="2010412" y="121031"/>
                  </a:cubicBezTo>
                  <a:lnTo>
                    <a:pt x="2015238" y="121031"/>
                  </a:lnTo>
                  <a:lnTo>
                    <a:pt x="2010412" y="121031"/>
                  </a:lnTo>
                  <a:cubicBezTo>
                    <a:pt x="2010412" y="59436"/>
                    <a:pt x="1960501" y="9525"/>
                    <a:pt x="1898905" y="9525"/>
                  </a:cubicBezTo>
                  <a:lnTo>
                    <a:pt x="1898905" y="4699"/>
                  </a:lnTo>
                  <a:lnTo>
                    <a:pt x="1898905" y="9525"/>
                  </a:lnTo>
                  <a:lnTo>
                    <a:pt x="121032" y="9525"/>
                  </a:lnTo>
                  <a:lnTo>
                    <a:pt x="121032" y="4699"/>
                  </a:lnTo>
                  <a:lnTo>
                    <a:pt x="121032" y="9525"/>
                  </a:lnTo>
                  <a:moveTo>
                    <a:pt x="121032" y="0"/>
                  </a:moveTo>
                  <a:lnTo>
                    <a:pt x="1898905" y="0"/>
                  </a:lnTo>
                  <a:cubicBezTo>
                    <a:pt x="1965707" y="0"/>
                    <a:pt x="2019937" y="54102"/>
                    <a:pt x="2019937" y="121031"/>
                  </a:cubicBezTo>
                  <a:cubicBezTo>
                    <a:pt x="2019937" y="187960"/>
                    <a:pt x="1965835" y="242062"/>
                    <a:pt x="1898905" y="242062"/>
                  </a:cubicBezTo>
                  <a:lnTo>
                    <a:pt x="121032" y="242062"/>
                  </a:lnTo>
                  <a:cubicBezTo>
                    <a:pt x="54230" y="242062"/>
                    <a:pt x="0" y="187833"/>
                    <a:pt x="0" y="121031"/>
                  </a:cubicBezTo>
                  <a:cubicBezTo>
                    <a:pt x="0" y="54229"/>
                    <a:pt x="54230" y="0"/>
                    <a:pt x="121032" y="0"/>
                  </a:cubicBezTo>
                  <a:close/>
                </a:path>
              </a:pathLst>
            </a:custGeom>
            <a:solidFill>
              <a:srgbClr val="2D69FF"/>
            </a:solidFill>
          </p:spPr>
          <p:txBody>
            <a:bodyPr/>
            <a:lstStyle/>
            <a:p>
              <a:endParaRPr lang="en-US"/>
            </a:p>
          </p:txBody>
        </p:sp>
      </p:grpSp>
      <p:sp>
        <p:nvSpPr>
          <p:cNvPr id="12" name="TextBox 12"/>
          <p:cNvSpPr txBox="1"/>
          <p:nvPr/>
        </p:nvSpPr>
        <p:spPr>
          <a:xfrm>
            <a:off x="4180951" y="1698993"/>
            <a:ext cx="4137550" cy="851708"/>
          </a:xfrm>
          <a:prstGeom prst="rect">
            <a:avLst/>
          </a:prstGeom>
        </p:spPr>
        <p:txBody>
          <a:bodyPr wrap="square" lIns="0" tIns="0" rIns="0" bIns="0" rtlCol="0" anchor="t">
            <a:spAutoFit/>
          </a:bodyPr>
          <a:lstStyle/>
          <a:p>
            <a:pPr algn="l">
              <a:lnSpc>
                <a:spcPts val="3359"/>
              </a:lnSpc>
            </a:pPr>
            <a:r>
              <a:rPr lang="en-US" sz="2799" spc="-13" dirty="0">
                <a:solidFill>
                  <a:srgbClr val="000000"/>
                </a:solidFill>
                <a:latin typeface="Montserrat"/>
                <a:ea typeface="Montserrat"/>
                <a:cs typeface="Montserrat"/>
                <a:sym typeface="Montserrat"/>
              </a:rPr>
              <a:t>Step 2: </a:t>
            </a:r>
            <a:r>
              <a:rPr lang="en-US" sz="2799" b="1" spc="-13" dirty="0">
                <a:solidFill>
                  <a:srgbClr val="000000"/>
                </a:solidFill>
                <a:latin typeface="Montserrat Bold"/>
                <a:ea typeface="Montserrat Bold"/>
                <a:cs typeface="Montserrat Bold"/>
                <a:sym typeface="Montserrat Bold"/>
              </a:rPr>
              <a:t>Starting well with schools</a:t>
            </a:r>
          </a:p>
        </p:txBody>
      </p:sp>
      <p:sp>
        <p:nvSpPr>
          <p:cNvPr id="13" name="TextBox 13"/>
          <p:cNvSpPr txBox="1"/>
          <p:nvPr/>
        </p:nvSpPr>
        <p:spPr>
          <a:xfrm>
            <a:off x="4698092" y="2524030"/>
            <a:ext cx="68142" cy="572710"/>
          </a:xfrm>
          <a:prstGeom prst="rect">
            <a:avLst/>
          </a:prstGeom>
        </p:spPr>
        <p:txBody>
          <a:bodyPr lIns="0" tIns="0" rIns="0" bIns="0" rtlCol="0" anchor="t">
            <a:spAutoFit/>
          </a:bodyPr>
          <a:lstStyle/>
          <a:p>
            <a:pPr algn="l">
              <a:lnSpc>
                <a:spcPts val="5000"/>
              </a:lnSpc>
            </a:pPr>
            <a:r>
              <a:rPr lang="en-US" sz="2000" spc="-10">
                <a:solidFill>
                  <a:srgbClr val="000000"/>
                </a:solidFill>
                <a:latin typeface="Montserrat"/>
                <a:ea typeface="Montserrat"/>
                <a:cs typeface="Montserrat"/>
                <a:sym typeface="Montserrat"/>
              </a:rPr>
              <a:t> </a:t>
            </a:r>
          </a:p>
        </p:txBody>
      </p:sp>
      <p:sp>
        <p:nvSpPr>
          <p:cNvPr id="14" name="TextBox 14"/>
          <p:cNvSpPr txBox="1"/>
          <p:nvPr/>
        </p:nvSpPr>
        <p:spPr>
          <a:xfrm>
            <a:off x="4189838" y="2724055"/>
            <a:ext cx="4719609" cy="342273"/>
          </a:xfrm>
          <a:prstGeom prst="rect">
            <a:avLst/>
          </a:prstGeom>
        </p:spPr>
        <p:txBody>
          <a:bodyPr lIns="0" tIns="0" rIns="0" bIns="0" rtlCol="0" anchor="t">
            <a:spAutoFit/>
          </a:bodyPr>
          <a:lstStyle/>
          <a:p>
            <a:pPr algn="l">
              <a:lnSpc>
                <a:spcPts val="2900"/>
              </a:lnSpc>
            </a:pPr>
            <a:r>
              <a:rPr lang="en-US" sz="2000" spc="-10" dirty="0">
                <a:solidFill>
                  <a:srgbClr val="000000"/>
                </a:solidFill>
                <a:latin typeface="Montserrat"/>
                <a:ea typeface="Montserrat"/>
                <a:cs typeface="Montserrat"/>
                <a:sym typeface="Montserrat"/>
              </a:rPr>
              <a:t>This step helps you setup your initial </a:t>
            </a:r>
          </a:p>
        </p:txBody>
      </p:sp>
      <p:sp>
        <p:nvSpPr>
          <p:cNvPr id="15" name="TextBox 15"/>
          <p:cNvSpPr txBox="1"/>
          <p:nvPr/>
        </p:nvSpPr>
        <p:spPr>
          <a:xfrm>
            <a:off x="4189838" y="3092358"/>
            <a:ext cx="5578173" cy="2821705"/>
          </a:xfrm>
          <a:prstGeom prst="rect">
            <a:avLst/>
          </a:prstGeom>
        </p:spPr>
        <p:txBody>
          <a:bodyPr lIns="0" tIns="0" rIns="0" bIns="0" rtlCol="0" anchor="t">
            <a:spAutoFit/>
          </a:bodyPr>
          <a:lstStyle/>
          <a:p>
            <a:pPr algn="l">
              <a:lnSpc>
                <a:spcPts val="2900"/>
              </a:lnSpc>
            </a:pPr>
            <a:r>
              <a:rPr lang="en-US" sz="2000" spc="-10">
                <a:solidFill>
                  <a:srgbClr val="000000"/>
                </a:solidFill>
                <a:latin typeface="Montserrat"/>
                <a:ea typeface="Montserrat"/>
                <a:cs typeface="Montserrat"/>
                <a:sym typeface="Montserrat"/>
              </a:rPr>
              <a:t>interaction with the school for success by taking time to think about what you both want to achieve for students while creating space to understand each other.</a:t>
            </a:r>
          </a:p>
          <a:p>
            <a:pPr algn="l">
              <a:lnSpc>
                <a:spcPts val="2000"/>
              </a:lnSpc>
            </a:pPr>
            <a:endParaRPr lang="en-US" sz="2000" spc="-10">
              <a:solidFill>
                <a:srgbClr val="000000"/>
              </a:solidFill>
              <a:latin typeface="Montserrat"/>
              <a:ea typeface="Montserrat"/>
              <a:cs typeface="Montserrat"/>
              <a:sym typeface="Montserrat"/>
            </a:endParaRPr>
          </a:p>
          <a:p>
            <a:pPr algn="l">
              <a:lnSpc>
                <a:spcPts val="2000"/>
              </a:lnSpc>
            </a:pPr>
            <a:r>
              <a:rPr lang="en-US" sz="1399" spc="-6">
                <a:solidFill>
                  <a:srgbClr val="000000"/>
                </a:solidFill>
                <a:latin typeface="Montserrat"/>
                <a:ea typeface="Montserrat"/>
                <a:cs typeface="Montserrat"/>
                <a:sym typeface="Montserrat"/>
              </a:rPr>
              <a:t>The result is the school being interested in exploring the partnership further with you. </a:t>
            </a:r>
          </a:p>
          <a:p>
            <a:pPr algn="l">
              <a:lnSpc>
                <a:spcPts val="1500"/>
              </a:lnSpc>
            </a:pPr>
            <a:endParaRPr lang="en-US" sz="1399" spc="-6">
              <a:solidFill>
                <a:srgbClr val="000000"/>
              </a:solidFill>
              <a:latin typeface="Montserrat"/>
              <a:ea typeface="Montserrat"/>
              <a:cs typeface="Montserrat"/>
              <a:sym typeface="Montserrat"/>
            </a:endParaRPr>
          </a:p>
          <a:p>
            <a:pPr algn="l">
              <a:lnSpc>
                <a:spcPts val="1833"/>
              </a:lnSpc>
            </a:pPr>
            <a:r>
              <a:rPr lang="en-US" sz="1099" spc="-5">
                <a:solidFill>
                  <a:srgbClr val="000000"/>
                </a:solidFill>
                <a:latin typeface="Montserrat"/>
                <a:ea typeface="Montserrat"/>
                <a:cs typeface="Montserrat"/>
                <a:sym typeface="Montserrat"/>
              </a:rPr>
              <a:t>If you haven’t yet found people or groups that are already engaging with schools and students, then this step matters to you. </a:t>
            </a:r>
          </a:p>
        </p:txBody>
      </p:sp>
      <p:sp>
        <p:nvSpPr>
          <p:cNvPr id="16" name="TextBox 16"/>
          <p:cNvSpPr txBox="1"/>
          <p:nvPr/>
        </p:nvSpPr>
        <p:spPr>
          <a:xfrm>
            <a:off x="4189838" y="6089371"/>
            <a:ext cx="4811220" cy="906310"/>
          </a:xfrm>
          <a:prstGeom prst="rect">
            <a:avLst/>
          </a:prstGeom>
        </p:spPr>
        <p:txBody>
          <a:bodyPr lIns="0" tIns="0" rIns="0" bIns="0" rtlCol="0" anchor="t">
            <a:spAutoFit/>
          </a:bodyPr>
          <a:lstStyle/>
          <a:p>
            <a:pPr algn="l">
              <a:lnSpc>
                <a:spcPts val="1833"/>
              </a:lnSpc>
            </a:pPr>
            <a:r>
              <a:rPr lang="en-US" sz="1099" spc="-5">
                <a:solidFill>
                  <a:srgbClr val="000000"/>
                </a:solidFill>
                <a:latin typeface="Montserrat"/>
                <a:ea typeface="Montserrat"/>
                <a:cs typeface="Montserrat"/>
                <a:sym typeface="Montserrat"/>
              </a:rPr>
              <a:t>Students and schools will have things they need to achieve that won’t have crossed your mind. Instead of going in with your detailed plan, go in with an open mind, so you can understand students’ needs and the school’s priorities.</a:t>
            </a:r>
          </a:p>
        </p:txBody>
      </p:sp>
      <p:sp>
        <p:nvSpPr>
          <p:cNvPr id="17" name="TextBox 17"/>
          <p:cNvSpPr txBox="1"/>
          <p:nvPr/>
        </p:nvSpPr>
        <p:spPr>
          <a:xfrm>
            <a:off x="8254298" y="178622"/>
            <a:ext cx="1830257"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Part 2 | Successful Engagement</a:t>
            </a:r>
          </a:p>
        </p:txBody>
      </p:sp>
      <p:sp>
        <p:nvSpPr>
          <p:cNvPr id="19" name="TextBox 19"/>
          <p:cNvSpPr txBox="1"/>
          <p:nvPr/>
        </p:nvSpPr>
        <p:spPr>
          <a:xfrm>
            <a:off x="10296820" y="193718"/>
            <a:ext cx="291040" cy="167738"/>
          </a:xfrm>
          <a:prstGeom prst="rect">
            <a:avLst/>
          </a:prstGeom>
        </p:spPr>
        <p:txBody>
          <a:bodyPr wrap="square" lIns="0" tIns="0" rIns="0" bIns="0" rtlCol="0" anchor="t">
            <a:spAutoFit/>
          </a:bodyPr>
          <a:lstStyle/>
          <a:p>
            <a:pPr algn="l">
              <a:lnSpc>
                <a:spcPts val="1400"/>
              </a:lnSpc>
            </a:pPr>
            <a:r>
              <a:rPr lang="en-US" sz="1000" spc="-6" dirty="0">
                <a:solidFill>
                  <a:srgbClr val="000000"/>
                </a:solidFill>
                <a:latin typeface="Open Sans"/>
                <a:ea typeface="Open Sans"/>
                <a:cs typeface="Open Sans"/>
                <a:sym typeface="Open Sans"/>
              </a:rPr>
              <a:t>24</a:t>
            </a:r>
          </a:p>
        </p:txBody>
      </p:sp>
      <p:sp>
        <p:nvSpPr>
          <p:cNvPr id="20" name="TextBox 32">
            <a:extLst>
              <a:ext uri="{FF2B5EF4-FFF2-40B4-BE49-F238E27FC236}">
                <a16:creationId xmlns:a16="http://schemas.microsoft.com/office/drawing/2014/main" id="{9D6A2FDD-3BF8-A390-F0A7-CA6D6369D292}"/>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90985" y="3848357"/>
            <a:ext cx="2711091" cy="71666"/>
            <a:chOff x="0" y="0"/>
            <a:chExt cx="2711094" cy="71666"/>
          </a:xfrm>
        </p:grpSpPr>
        <p:sp>
          <p:nvSpPr>
            <p:cNvPr id="3" name="Freeform 3"/>
            <p:cNvSpPr/>
            <p:nvPr/>
          </p:nvSpPr>
          <p:spPr>
            <a:xfrm>
              <a:off x="0" y="0"/>
              <a:ext cx="2711069" cy="71628"/>
            </a:xfrm>
            <a:custGeom>
              <a:avLst/>
              <a:gdLst/>
              <a:ahLst/>
              <a:cxnLst/>
              <a:rect l="l" t="t" r="r" b="b"/>
              <a:pathLst>
                <a:path w="2711069" h="71628">
                  <a:moveTo>
                    <a:pt x="35814" y="0"/>
                  </a:moveTo>
                  <a:cubicBezTo>
                    <a:pt x="16002" y="0"/>
                    <a:pt x="0" y="16002"/>
                    <a:pt x="0" y="35814"/>
                  </a:cubicBezTo>
                  <a:cubicBezTo>
                    <a:pt x="0" y="55626"/>
                    <a:pt x="16002" y="71628"/>
                    <a:pt x="35814" y="71628"/>
                  </a:cubicBezTo>
                  <a:lnTo>
                    <a:pt x="2675255" y="71628"/>
                  </a:lnTo>
                  <a:cubicBezTo>
                    <a:pt x="2695067" y="71628"/>
                    <a:pt x="2711069" y="55626"/>
                    <a:pt x="2711069" y="35814"/>
                  </a:cubicBezTo>
                  <a:cubicBezTo>
                    <a:pt x="2711069" y="16002"/>
                    <a:pt x="2695067" y="0"/>
                    <a:pt x="2675255" y="0"/>
                  </a:cubicBezTo>
                  <a:close/>
                </a:path>
              </a:pathLst>
            </a:custGeom>
            <a:solidFill>
              <a:srgbClr val="BCE4FE"/>
            </a:solidFill>
          </p:spPr>
          <p:txBody>
            <a:bodyPr/>
            <a:lstStyle/>
            <a:p>
              <a:endParaRPr lang="en-US"/>
            </a:p>
          </p:txBody>
        </p:sp>
      </p:grpSp>
      <p:grpSp>
        <p:nvGrpSpPr>
          <p:cNvPr id="4" name="Group 4"/>
          <p:cNvGrpSpPr>
            <a:grpSpLocks noChangeAspect="1"/>
          </p:cNvGrpSpPr>
          <p:nvPr/>
        </p:nvGrpSpPr>
        <p:grpSpPr>
          <a:xfrm>
            <a:off x="790985" y="5760320"/>
            <a:ext cx="2711091" cy="71666"/>
            <a:chOff x="0" y="0"/>
            <a:chExt cx="2711094" cy="71666"/>
          </a:xfrm>
        </p:grpSpPr>
        <p:sp>
          <p:nvSpPr>
            <p:cNvPr id="5" name="Freeform 5"/>
            <p:cNvSpPr/>
            <p:nvPr/>
          </p:nvSpPr>
          <p:spPr>
            <a:xfrm>
              <a:off x="0" y="0"/>
              <a:ext cx="2711069" cy="71628"/>
            </a:xfrm>
            <a:custGeom>
              <a:avLst/>
              <a:gdLst/>
              <a:ahLst/>
              <a:cxnLst/>
              <a:rect l="l" t="t" r="r" b="b"/>
              <a:pathLst>
                <a:path w="2711069" h="71628">
                  <a:moveTo>
                    <a:pt x="35814" y="0"/>
                  </a:moveTo>
                  <a:cubicBezTo>
                    <a:pt x="16002" y="0"/>
                    <a:pt x="0" y="16002"/>
                    <a:pt x="0" y="35814"/>
                  </a:cubicBezTo>
                  <a:cubicBezTo>
                    <a:pt x="0" y="55626"/>
                    <a:pt x="16002" y="71628"/>
                    <a:pt x="35814" y="71628"/>
                  </a:cubicBezTo>
                  <a:lnTo>
                    <a:pt x="2675255" y="71628"/>
                  </a:lnTo>
                  <a:cubicBezTo>
                    <a:pt x="2695067" y="71628"/>
                    <a:pt x="2711069" y="55626"/>
                    <a:pt x="2711069" y="35814"/>
                  </a:cubicBezTo>
                  <a:cubicBezTo>
                    <a:pt x="2711069" y="16002"/>
                    <a:pt x="2695067" y="0"/>
                    <a:pt x="2675255" y="0"/>
                  </a:cubicBezTo>
                  <a:close/>
                </a:path>
              </a:pathLst>
            </a:custGeom>
            <a:solidFill>
              <a:srgbClr val="BCE4FE"/>
            </a:solidFill>
          </p:spPr>
          <p:txBody>
            <a:bodyPr/>
            <a:lstStyle/>
            <a:p>
              <a:endParaRPr lang="en-US"/>
            </a:p>
          </p:txBody>
        </p:sp>
      </p:grpSp>
      <p:grpSp>
        <p:nvGrpSpPr>
          <p:cNvPr id="6" name="Group 6"/>
          <p:cNvGrpSpPr>
            <a:grpSpLocks noChangeAspect="1"/>
          </p:cNvGrpSpPr>
          <p:nvPr/>
        </p:nvGrpSpPr>
        <p:grpSpPr>
          <a:xfrm>
            <a:off x="4070442" y="3848357"/>
            <a:ext cx="2703004" cy="71666"/>
            <a:chOff x="0" y="0"/>
            <a:chExt cx="2703004" cy="71666"/>
          </a:xfrm>
        </p:grpSpPr>
        <p:sp>
          <p:nvSpPr>
            <p:cNvPr id="7" name="Freeform 7"/>
            <p:cNvSpPr/>
            <p:nvPr/>
          </p:nvSpPr>
          <p:spPr>
            <a:xfrm>
              <a:off x="0" y="0"/>
              <a:ext cx="2702941" cy="71628"/>
            </a:xfrm>
            <a:custGeom>
              <a:avLst/>
              <a:gdLst/>
              <a:ahLst/>
              <a:cxnLst/>
              <a:rect l="l" t="t" r="r" b="b"/>
              <a:pathLst>
                <a:path w="2702941" h="71628">
                  <a:moveTo>
                    <a:pt x="35814" y="0"/>
                  </a:moveTo>
                  <a:cubicBezTo>
                    <a:pt x="16002" y="0"/>
                    <a:pt x="0" y="16002"/>
                    <a:pt x="0" y="35814"/>
                  </a:cubicBezTo>
                  <a:cubicBezTo>
                    <a:pt x="0" y="55626"/>
                    <a:pt x="16002" y="71628"/>
                    <a:pt x="35814" y="71628"/>
                  </a:cubicBezTo>
                  <a:lnTo>
                    <a:pt x="2667127" y="71628"/>
                  </a:lnTo>
                  <a:cubicBezTo>
                    <a:pt x="2686939" y="71628"/>
                    <a:pt x="2702941" y="55626"/>
                    <a:pt x="2702941" y="35814"/>
                  </a:cubicBezTo>
                  <a:cubicBezTo>
                    <a:pt x="2702941" y="16002"/>
                    <a:pt x="2686939" y="0"/>
                    <a:pt x="2667127" y="0"/>
                  </a:cubicBezTo>
                  <a:close/>
                </a:path>
              </a:pathLst>
            </a:custGeom>
            <a:solidFill>
              <a:srgbClr val="BCE4FE"/>
            </a:solidFill>
          </p:spPr>
          <p:txBody>
            <a:bodyPr/>
            <a:lstStyle/>
            <a:p>
              <a:endParaRPr lang="en-US"/>
            </a:p>
          </p:txBody>
        </p:sp>
      </p:grpSp>
      <p:grpSp>
        <p:nvGrpSpPr>
          <p:cNvPr id="8" name="Group 8"/>
          <p:cNvGrpSpPr>
            <a:grpSpLocks noChangeAspect="1"/>
          </p:cNvGrpSpPr>
          <p:nvPr/>
        </p:nvGrpSpPr>
        <p:grpSpPr>
          <a:xfrm>
            <a:off x="4070728" y="5760320"/>
            <a:ext cx="2711091" cy="71666"/>
            <a:chOff x="0" y="0"/>
            <a:chExt cx="2711094" cy="71666"/>
          </a:xfrm>
        </p:grpSpPr>
        <p:sp>
          <p:nvSpPr>
            <p:cNvPr id="9" name="Freeform 9"/>
            <p:cNvSpPr/>
            <p:nvPr/>
          </p:nvSpPr>
          <p:spPr>
            <a:xfrm>
              <a:off x="0" y="0"/>
              <a:ext cx="2711069" cy="71628"/>
            </a:xfrm>
            <a:custGeom>
              <a:avLst/>
              <a:gdLst/>
              <a:ahLst/>
              <a:cxnLst/>
              <a:rect l="l" t="t" r="r" b="b"/>
              <a:pathLst>
                <a:path w="2711069" h="71628">
                  <a:moveTo>
                    <a:pt x="35814" y="0"/>
                  </a:moveTo>
                  <a:cubicBezTo>
                    <a:pt x="16002" y="0"/>
                    <a:pt x="0" y="16002"/>
                    <a:pt x="0" y="35814"/>
                  </a:cubicBezTo>
                  <a:cubicBezTo>
                    <a:pt x="0" y="55626"/>
                    <a:pt x="16002" y="71628"/>
                    <a:pt x="35814" y="71628"/>
                  </a:cubicBezTo>
                  <a:lnTo>
                    <a:pt x="2675255" y="71628"/>
                  </a:lnTo>
                  <a:cubicBezTo>
                    <a:pt x="2695067" y="71628"/>
                    <a:pt x="2711069" y="55626"/>
                    <a:pt x="2711069" y="35814"/>
                  </a:cubicBezTo>
                  <a:cubicBezTo>
                    <a:pt x="2711069" y="16002"/>
                    <a:pt x="2695067" y="0"/>
                    <a:pt x="2675255" y="0"/>
                  </a:cubicBezTo>
                  <a:close/>
                </a:path>
              </a:pathLst>
            </a:custGeom>
            <a:solidFill>
              <a:srgbClr val="BCE4FE"/>
            </a:solidFill>
          </p:spPr>
          <p:txBody>
            <a:bodyPr/>
            <a:lstStyle/>
            <a:p>
              <a:endParaRPr lang="en-US"/>
            </a:p>
          </p:txBody>
        </p:sp>
      </p:grpSp>
      <p:grpSp>
        <p:nvGrpSpPr>
          <p:cNvPr id="10" name="Group 10"/>
          <p:cNvGrpSpPr>
            <a:grpSpLocks noChangeAspect="1"/>
          </p:cNvGrpSpPr>
          <p:nvPr/>
        </p:nvGrpSpPr>
        <p:grpSpPr>
          <a:xfrm>
            <a:off x="0" y="7107412"/>
            <a:ext cx="10692003" cy="452590"/>
            <a:chOff x="0" y="0"/>
            <a:chExt cx="10692003" cy="452590"/>
          </a:xfrm>
        </p:grpSpPr>
        <p:sp>
          <p:nvSpPr>
            <p:cNvPr id="11" name="Freeform 11"/>
            <p:cNvSpPr/>
            <p:nvPr/>
          </p:nvSpPr>
          <p:spPr>
            <a:xfrm>
              <a:off x="0" y="0"/>
              <a:ext cx="10692003" cy="452628"/>
            </a:xfrm>
            <a:custGeom>
              <a:avLst/>
              <a:gdLst/>
              <a:ahLst/>
              <a:cxnLst/>
              <a:rect l="l" t="t" r="r" b="b"/>
              <a:pathLst>
                <a:path w="10692003" h="452628">
                  <a:moveTo>
                    <a:pt x="0" y="452628"/>
                  </a:moveTo>
                  <a:lnTo>
                    <a:pt x="10692003" y="452628"/>
                  </a:lnTo>
                  <a:lnTo>
                    <a:pt x="10692003" y="0"/>
                  </a:lnTo>
                  <a:lnTo>
                    <a:pt x="0" y="0"/>
                  </a:lnTo>
                  <a:close/>
                </a:path>
              </a:pathLst>
            </a:custGeom>
            <a:solidFill>
              <a:srgbClr val="BCE4FE"/>
            </a:solidFill>
          </p:spPr>
          <p:txBody>
            <a:bodyPr/>
            <a:lstStyle/>
            <a:p>
              <a:endParaRPr lang="en-US"/>
            </a:p>
          </p:txBody>
        </p:sp>
      </p:grpSp>
      <p:grpSp>
        <p:nvGrpSpPr>
          <p:cNvPr id="12" name="Group 12"/>
          <p:cNvGrpSpPr>
            <a:grpSpLocks noChangeAspect="1"/>
          </p:cNvGrpSpPr>
          <p:nvPr/>
        </p:nvGrpSpPr>
        <p:grpSpPr>
          <a:xfrm>
            <a:off x="183413" y="605009"/>
            <a:ext cx="10325176" cy="3172"/>
            <a:chOff x="0" y="0"/>
            <a:chExt cx="10325176" cy="3175"/>
          </a:xfrm>
        </p:grpSpPr>
        <p:sp>
          <p:nvSpPr>
            <p:cNvPr id="13" name="Freeform 13"/>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14" name="Group 14"/>
          <p:cNvGrpSpPr>
            <a:grpSpLocks noChangeAspect="1"/>
          </p:cNvGrpSpPr>
          <p:nvPr/>
        </p:nvGrpSpPr>
        <p:grpSpPr>
          <a:xfrm>
            <a:off x="4609938" y="1031405"/>
            <a:ext cx="5840768" cy="944880"/>
            <a:chOff x="0" y="0"/>
            <a:chExt cx="5840768" cy="944880"/>
          </a:xfrm>
        </p:grpSpPr>
        <p:sp>
          <p:nvSpPr>
            <p:cNvPr id="15" name="Freeform 15"/>
            <p:cNvSpPr/>
            <p:nvPr/>
          </p:nvSpPr>
          <p:spPr>
            <a:xfrm>
              <a:off x="63500" y="63500"/>
              <a:ext cx="5713730" cy="817880"/>
            </a:xfrm>
            <a:custGeom>
              <a:avLst/>
              <a:gdLst/>
              <a:ahLst/>
              <a:cxnLst/>
              <a:rect l="l" t="t" r="r" b="b"/>
              <a:pathLst>
                <a:path w="5713730" h="817880">
                  <a:moveTo>
                    <a:pt x="408940" y="0"/>
                  </a:moveTo>
                  <a:cubicBezTo>
                    <a:pt x="183134" y="0"/>
                    <a:pt x="0" y="183134"/>
                    <a:pt x="0" y="408940"/>
                  </a:cubicBezTo>
                  <a:cubicBezTo>
                    <a:pt x="0" y="634746"/>
                    <a:pt x="183134" y="817880"/>
                    <a:pt x="408940" y="817880"/>
                  </a:cubicBezTo>
                  <a:lnTo>
                    <a:pt x="5304790" y="817880"/>
                  </a:lnTo>
                  <a:cubicBezTo>
                    <a:pt x="5530596" y="817880"/>
                    <a:pt x="5713730" y="634746"/>
                    <a:pt x="5713730" y="408940"/>
                  </a:cubicBezTo>
                  <a:cubicBezTo>
                    <a:pt x="5713730" y="183134"/>
                    <a:pt x="5530723" y="0"/>
                    <a:pt x="5304790" y="0"/>
                  </a:cubicBezTo>
                  <a:close/>
                </a:path>
              </a:pathLst>
            </a:custGeom>
            <a:solidFill>
              <a:srgbClr val="DFFC8E"/>
            </a:solidFill>
          </p:spPr>
          <p:txBody>
            <a:bodyPr/>
            <a:lstStyle/>
            <a:p>
              <a:endParaRPr lang="en-US"/>
            </a:p>
          </p:txBody>
        </p:sp>
        <p:sp>
          <p:nvSpPr>
            <p:cNvPr id="16" name="Freeform 16"/>
            <p:cNvSpPr/>
            <p:nvPr/>
          </p:nvSpPr>
          <p:spPr>
            <a:xfrm>
              <a:off x="253492" y="299847"/>
              <a:ext cx="326009" cy="326136"/>
            </a:xfrm>
            <a:custGeom>
              <a:avLst/>
              <a:gdLst/>
              <a:ahLst/>
              <a:cxnLst/>
              <a:rect l="l" t="t" r="r" b="b"/>
              <a:pathLst>
                <a:path w="326009" h="326136">
                  <a:moveTo>
                    <a:pt x="162941" y="326136"/>
                  </a:moveTo>
                  <a:cubicBezTo>
                    <a:pt x="252984" y="326136"/>
                    <a:pt x="326009" y="253111"/>
                    <a:pt x="326009" y="163068"/>
                  </a:cubicBezTo>
                  <a:cubicBezTo>
                    <a:pt x="326009" y="73025"/>
                    <a:pt x="252984" y="0"/>
                    <a:pt x="162941" y="0"/>
                  </a:cubicBezTo>
                  <a:cubicBezTo>
                    <a:pt x="72898" y="0"/>
                    <a:pt x="0" y="73025"/>
                    <a:pt x="0" y="163068"/>
                  </a:cubicBezTo>
                  <a:cubicBezTo>
                    <a:pt x="0" y="253111"/>
                    <a:pt x="73025" y="326136"/>
                    <a:pt x="163068" y="326136"/>
                  </a:cubicBezTo>
                </a:path>
              </a:pathLst>
            </a:custGeom>
            <a:solidFill>
              <a:srgbClr val="2D69FF"/>
            </a:solidFill>
          </p:spPr>
          <p:txBody>
            <a:bodyPr/>
            <a:lstStyle/>
            <a:p>
              <a:endParaRPr lang="en-US"/>
            </a:p>
          </p:txBody>
        </p:sp>
        <p:sp>
          <p:nvSpPr>
            <p:cNvPr id="17" name="Freeform 17"/>
            <p:cNvSpPr/>
            <p:nvPr/>
          </p:nvSpPr>
          <p:spPr>
            <a:xfrm>
              <a:off x="358140" y="397256"/>
              <a:ext cx="153035" cy="138430"/>
            </a:xfrm>
            <a:custGeom>
              <a:avLst/>
              <a:gdLst/>
              <a:ahLst/>
              <a:cxnLst/>
              <a:rect l="l" t="t" r="r" b="b"/>
              <a:pathLst>
                <a:path w="153035" h="138430">
                  <a:moveTo>
                    <a:pt x="28702" y="138430"/>
                  </a:moveTo>
                  <a:lnTo>
                    <a:pt x="153035" y="34163"/>
                  </a:lnTo>
                  <a:lnTo>
                    <a:pt x="124333" y="0"/>
                  </a:lnTo>
                  <a:lnTo>
                    <a:pt x="0" y="104267"/>
                  </a:lnTo>
                  <a:close/>
                </a:path>
              </a:pathLst>
            </a:custGeom>
            <a:solidFill>
              <a:srgbClr val="BCE4FE"/>
            </a:solidFill>
          </p:spPr>
          <p:txBody>
            <a:bodyPr/>
            <a:lstStyle/>
            <a:p>
              <a:endParaRPr lang="en-US"/>
            </a:p>
          </p:txBody>
        </p:sp>
        <p:sp>
          <p:nvSpPr>
            <p:cNvPr id="18" name="Freeform 18"/>
            <p:cNvSpPr/>
            <p:nvPr/>
          </p:nvSpPr>
          <p:spPr>
            <a:xfrm>
              <a:off x="321818" y="430149"/>
              <a:ext cx="98679" cy="105537"/>
            </a:xfrm>
            <a:custGeom>
              <a:avLst/>
              <a:gdLst/>
              <a:ahLst/>
              <a:cxnLst/>
              <a:rect l="l" t="t" r="r" b="b"/>
              <a:pathLst>
                <a:path w="98679" h="105537">
                  <a:moveTo>
                    <a:pt x="98679" y="76835"/>
                  </a:moveTo>
                  <a:lnTo>
                    <a:pt x="34163" y="0"/>
                  </a:lnTo>
                  <a:lnTo>
                    <a:pt x="0" y="28702"/>
                  </a:lnTo>
                  <a:lnTo>
                    <a:pt x="64516" y="105537"/>
                  </a:lnTo>
                  <a:close/>
                </a:path>
              </a:pathLst>
            </a:custGeom>
            <a:solidFill>
              <a:srgbClr val="BCE4FE"/>
            </a:solidFill>
          </p:spPr>
          <p:txBody>
            <a:bodyPr/>
            <a:lstStyle/>
            <a:p>
              <a:endParaRPr lang="en-US"/>
            </a:p>
          </p:txBody>
        </p:sp>
      </p:grpSp>
      <p:grpSp>
        <p:nvGrpSpPr>
          <p:cNvPr id="19" name="Group 19"/>
          <p:cNvGrpSpPr>
            <a:grpSpLocks noChangeAspect="1"/>
          </p:cNvGrpSpPr>
          <p:nvPr/>
        </p:nvGrpSpPr>
        <p:grpSpPr>
          <a:xfrm>
            <a:off x="7448550" y="3848357"/>
            <a:ext cx="2703004" cy="71666"/>
            <a:chOff x="0" y="0"/>
            <a:chExt cx="2703004" cy="71666"/>
          </a:xfrm>
        </p:grpSpPr>
        <p:sp>
          <p:nvSpPr>
            <p:cNvPr id="20" name="Freeform 20"/>
            <p:cNvSpPr/>
            <p:nvPr/>
          </p:nvSpPr>
          <p:spPr>
            <a:xfrm>
              <a:off x="0" y="0"/>
              <a:ext cx="2702941" cy="71628"/>
            </a:xfrm>
            <a:custGeom>
              <a:avLst/>
              <a:gdLst/>
              <a:ahLst/>
              <a:cxnLst/>
              <a:rect l="l" t="t" r="r" b="b"/>
              <a:pathLst>
                <a:path w="2702941" h="71628">
                  <a:moveTo>
                    <a:pt x="35814" y="0"/>
                  </a:moveTo>
                  <a:cubicBezTo>
                    <a:pt x="16002" y="0"/>
                    <a:pt x="0" y="16002"/>
                    <a:pt x="0" y="35814"/>
                  </a:cubicBezTo>
                  <a:cubicBezTo>
                    <a:pt x="0" y="55626"/>
                    <a:pt x="16002" y="71628"/>
                    <a:pt x="35814" y="71628"/>
                  </a:cubicBezTo>
                  <a:lnTo>
                    <a:pt x="2667127" y="71628"/>
                  </a:lnTo>
                  <a:cubicBezTo>
                    <a:pt x="2686939" y="71628"/>
                    <a:pt x="2702941" y="55626"/>
                    <a:pt x="2702941" y="35814"/>
                  </a:cubicBezTo>
                  <a:cubicBezTo>
                    <a:pt x="2702941" y="16002"/>
                    <a:pt x="2686939" y="0"/>
                    <a:pt x="2667127" y="0"/>
                  </a:cubicBezTo>
                  <a:close/>
                </a:path>
              </a:pathLst>
            </a:custGeom>
            <a:solidFill>
              <a:srgbClr val="BCE4FE"/>
            </a:solidFill>
          </p:spPr>
          <p:txBody>
            <a:bodyPr/>
            <a:lstStyle/>
            <a:p>
              <a:endParaRPr lang="en-US"/>
            </a:p>
          </p:txBody>
        </p:sp>
      </p:grpSp>
      <p:grpSp>
        <p:nvGrpSpPr>
          <p:cNvPr id="21" name="Group 21"/>
          <p:cNvGrpSpPr>
            <a:grpSpLocks noChangeAspect="1"/>
          </p:cNvGrpSpPr>
          <p:nvPr/>
        </p:nvGrpSpPr>
        <p:grpSpPr>
          <a:xfrm>
            <a:off x="7348861" y="5057937"/>
            <a:ext cx="2949435" cy="1888960"/>
            <a:chOff x="0" y="0"/>
            <a:chExt cx="2949435" cy="1888960"/>
          </a:xfrm>
        </p:grpSpPr>
        <p:sp>
          <p:nvSpPr>
            <p:cNvPr id="22" name="Freeform 22"/>
            <p:cNvSpPr/>
            <p:nvPr/>
          </p:nvSpPr>
          <p:spPr>
            <a:xfrm>
              <a:off x="63500" y="63500"/>
              <a:ext cx="2822448" cy="1761871"/>
            </a:xfrm>
            <a:custGeom>
              <a:avLst/>
              <a:gdLst/>
              <a:ahLst/>
              <a:cxnLst/>
              <a:rect l="l" t="t" r="r" b="b"/>
              <a:pathLst>
                <a:path w="2822448" h="1761871">
                  <a:moveTo>
                    <a:pt x="134747" y="0"/>
                  </a:moveTo>
                  <a:cubicBezTo>
                    <a:pt x="60325" y="0"/>
                    <a:pt x="0" y="60325"/>
                    <a:pt x="0" y="134747"/>
                  </a:cubicBezTo>
                  <a:lnTo>
                    <a:pt x="0" y="1627124"/>
                  </a:lnTo>
                  <a:cubicBezTo>
                    <a:pt x="0" y="1701546"/>
                    <a:pt x="60325" y="1761871"/>
                    <a:pt x="134747" y="1761871"/>
                  </a:cubicBezTo>
                  <a:lnTo>
                    <a:pt x="2687701" y="1761871"/>
                  </a:lnTo>
                  <a:cubicBezTo>
                    <a:pt x="2762123" y="1761871"/>
                    <a:pt x="2822448" y="1701546"/>
                    <a:pt x="2822448" y="1627124"/>
                  </a:cubicBezTo>
                  <a:lnTo>
                    <a:pt x="2822448" y="134747"/>
                  </a:lnTo>
                  <a:cubicBezTo>
                    <a:pt x="2822448" y="60325"/>
                    <a:pt x="2762123" y="0"/>
                    <a:pt x="2687701" y="0"/>
                  </a:cubicBezTo>
                  <a:close/>
                </a:path>
              </a:pathLst>
            </a:custGeom>
            <a:solidFill>
              <a:srgbClr val="BCE4FE"/>
            </a:solidFill>
          </p:spPr>
          <p:txBody>
            <a:bodyPr/>
            <a:lstStyle/>
            <a:p>
              <a:endParaRPr lang="en-US"/>
            </a:p>
          </p:txBody>
        </p:sp>
        <p:sp>
          <p:nvSpPr>
            <p:cNvPr id="23" name="Freeform 23"/>
            <p:cNvSpPr/>
            <p:nvPr/>
          </p:nvSpPr>
          <p:spPr>
            <a:xfrm>
              <a:off x="203200" y="179451"/>
              <a:ext cx="336296" cy="336169"/>
            </a:xfrm>
            <a:custGeom>
              <a:avLst/>
              <a:gdLst/>
              <a:ahLst/>
              <a:cxnLst/>
              <a:rect l="l" t="t" r="r" b="b"/>
              <a:pathLst>
                <a:path w="336296" h="336169">
                  <a:moveTo>
                    <a:pt x="168148" y="336169"/>
                  </a:moveTo>
                  <a:cubicBezTo>
                    <a:pt x="260985" y="336169"/>
                    <a:pt x="336296" y="260858"/>
                    <a:pt x="336296" y="168021"/>
                  </a:cubicBezTo>
                  <a:cubicBezTo>
                    <a:pt x="336296" y="75184"/>
                    <a:pt x="260985" y="0"/>
                    <a:pt x="168148" y="0"/>
                  </a:cubicBezTo>
                  <a:cubicBezTo>
                    <a:pt x="75311" y="0"/>
                    <a:pt x="0" y="75184"/>
                    <a:pt x="0" y="168021"/>
                  </a:cubicBezTo>
                  <a:cubicBezTo>
                    <a:pt x="0" y="260858"/>
                    <a:pt x="75311" y="336169"/>
                    <a:pt x="168148" y="336169"/>
                  </a:cubicBezTo>
                </a:path>
              </a:pathLst>
            </a:custGeom>
            <a:solidFill>
              <a:srgbClr val="2D69FF"/>
            </a:solidFill>
          </p:spPr>
          <p:txBody>
            <a:bodyPr/>
            <a:lstStyle/>
            <a:p>
              <a:endParaRPr lang="en-US"/>
            </a:p>
          </p:txBody>
        </p:sp>
        <p:sp>
          <p:nvSpPr>
            <p:cNvPr id="24" name="Freeform 24"/>
            <p:cNvSpPr/>
            <p:nvPr/>
          </p:nvSpPr>
          <p:spPr>
            <a:xfrm>
              <a:off x="312420" y="288544"/>
              <a:ext cx="117856" cy="117856"/>
            </a:xfrm>
            <a:custGeom>
              <a:avLst/>
              <a:gdLst/>
              <a:ahLst/>
              <a:cxnLst/>
              <a:rect l="l" t="t" r="r" b="b"/>
              <a:pathLst>
                <a:path w="117856" h="117856">
                  <a:moveTo>
                    <a:pt x="0" y="0"/>
                  </a:moveTo>
                  <a:lnTo>
                    <a:pt x="0" y="117856"/>
                  </a:lnTo>
                  <a:lnTo>
                    <a:pt x="117856" y="117856"/>
                  </a:lnTo>
                  <a:lnTo>
                    <a:pt x="117856" y="0"/>
                  </a:lnTo>
                  <a:close/>
                </a:path>
              </a:pathLst>
            </a:custGeom>
            <a:solidFill>
              <a:srgbClr val="BCE4FE"/>
            </a:solidFill>
          </p:spPr>
          <p:txBody>
            <a:bodyPr/>
            <a:lstStyle/>
            <a:p>
              <a:endParaRPr lang="en-US"/>
            </a:p>
          </p:txBody>
        </p:sp>
      </p:grpSp>
      <p:grpSp>
        <p:nvGrpSpPr>
          <p:cNvPr id="25" name="Group 25"/>
          <p:cNvGrpSpPr>
            <a:grpSpLocks noChangeAspect="1"/>
          </p:cNvGrpSpPr>
          <p:nvPr/>
        </p:nvGrpSpPr>
        <p:grpSpPr>
          <a:xfrm>
            <a:off x="8141589" y="167764"/>
            <a:ext cx="2010347" cy="232458"/>
            <a:chOff x="0" y="0"/>
            <a:chExt cx="2010346" cy="232461"/>
          </a:xfrm>
        </p:grpSpPr>
        <p:sp>
          <p:nvSpPr>
            <p:cNvPr id="26" name="Freeform 26"/>
            <p:cNvSpPr/>
            <p:nvPr/>
          </p:nvSpPr>
          <p:spPr>
            <a:xfrm>
              <a:off x="0" y="0"/>
              <a:ext cx="2010283" cy="232410"/>
            </a:xfrm>
            <a:custGeom>
              <a:avLst/>
              <a:gdLst/>
              <a:ahLst/>
              <a:cxnLst/>
              <a:rect l="l" t="t" r="r" b="b"/>
              <a:pathLst>
                <a:path w="2010283" h="232410">
                  <a:moveTo>
                    <a:pt x="116205" y="0"/>
                  </a:moveTo>
                  <a:cubicBezTo>
                    <a:pt x="52070" y="0"/>
                    <a:pt x="0" y="52070"/>
                    <a:pt x="0" y="116205"/>
                  </a:cubicBezTo>
                  <a:cubicBezTo>
                    <a:pt x="0" y="180340"/>
                    <a:pt x="52070" y="232410"/>
                    <a:pt x="116205" y="232410"/>
                  </a:cubicBezTo>
                  <a:lnTo>
                    <a:pt x="1894078" y="232410"/>
                  </a:lnTo>
                  <a:cubicBezTo>
                    <a:pt x="1958340" y="232410"/>
                    <a:pt x="2010283" y="180340"/>
                    <a:pt x="2010283" y="116205"/>
                  </a:cubicBezTo>
                  <a:cubicBezTo>
                    <a:pt x="2010283" y="52070"/>
                    <a:pt x="1958340" y="0"/>
                    <a:pt x="1894078" y="0"/>
                  </a:cubicBezTo>
                  <a:close/>
                </a:path>
              </a:pathLst>
            </a:custGeom>
            <a:solidFill>
              <a:srgbClr val="2D69FF"/>
            </a:solidFill>
          </p:spPr>
          <p:txBody>
            <a:bodyPr/>
            <a:lstStyle/>
            <a:p>
              <a:endParaRPr lang="en-US"/>
            </a:p>
          </p:txBody>
        </p:sp>
      </p:grpSp>
      <p:sp>
        <p:nvSpPr>
          <p:cNvPr id="27" name="TextBox 27"/>
          <p:cNvSpPr txBox="1"/>
          <p:nvPr/>
        </p:nvSpPr>
        <p:spPr>
          <a:xfrm>
            <a:off x="457200" y="908752"/>
            <a:ext cx="4152738" cy="2125377"/>
          </a:xfrm>
          <a:prstGeom prst="rect">
            <a:avLst/>
          </a:prstGeom>
        </p:spPr>
        <p:txBody>
          <a:bodyPr lIns="0" tIns="0" rIns="0" bIns="0" rtlCol="0" anchor="t">
            <a:spAutoFit/>
          </a:bodyPr>
          <a:lstStyle/>
          <a:p>
            <a:pPr algn="l">
              <a:lnSpc>
                <a:spcPts val="2900"/>
              </a:lnSpc>
            </a:pPr>
            <a:r>
              <a:rPr lang="en-US" sz="2000" spc="-10">
                <a:solidFill>
                  <a:srgbClr val="000000"/>
                </a:solidFill>
                <a:latin typeface="Montserrat"/>
                <a:ea typeface="Montserrat"/>
                <a:cs typeface="Montserrat"/>
                <a:sym typeface="Montserrat"/>
              </a:rPr>
              <a:t>Five things to ponder as you prepare for and have your first interaction with the school. </a:t>
            </a:r>
          </a:p>
          <a:p>
            <a:pPr algn="l">
              <a:lnSpc>
                <a:spcPts val="1699"/>
              </a:lnSpc>
            </a:pPr>
            <a:endParaRPr lang="en-US" sz="2000" spc="-10">
              <a:solidFill>
                <a:srgbClr val="000000"/>
              </a:solidFill>
              <a:latin typeface="Montserrat"/>
              <a:ea typeface="Montserrat"/>
              <a:cs typeface="Montserrat"/>
              <a:sym typeface="Montserrat"/>
            </a:endParaRPr>
          </a:p>
          <a:p>
            <a:pPr algn="l">
              <a:lnSpc>
                <a:spcPts val="1699"/>
              </a:lnSpc>
            </a:pPr>
            <a:r>
              <a:rPr lang="en-US" sz="1100" b="1" spc="-5">
                <a:solidFill>
                  <a:srgbClr val="000000"/>
                </a:solidFill>
                <a:latin typeface="Montserrat Bold"/>
                <a:ea typeface="Montserrat Bold"/>
                <a:cs typeface="Montserrat Bold"/>
                <a:sym typeface="Montserrat Bold"/>
              </a:rPr>
              <a:t>And remember, to slow down.</a:t>
            </a:r>
            <a:r>
              <a:rPr lang="en-US" sz="1100" spc="-5">
                <a:solidFill>
                  <a:srgbClr val="000000"/>
                </a:solidFill>
                <a:latin typeface="Montserrat"/>
                <a:ea typeface="Montserrat"/>
                <a:cs typeface="Montserrat"/>
                <a:sym typeface="Montserrat"/>
              </a:rPr>
              <a:t> This is just the beginning of a potential partnership. It’s a journey for both of you. It’s ok to start small and build some trust and understanding, and then see what can grow out of that. </a:t>
            </a:r>
          </a:p>
        </p:txBody>
      </p:sp>
      <p:sp>
        <p:nvSpPr>
          <p:cNvPr id="28" name="TextBox 28"/>
          <p:cNvSpPr txBox="1"/>
          <p:nvPr/>
        </p:nvSpPr>
        <p:spPr>
          <a:xfrm>
            <a:off x="425120" y="5074787"/>
            <a:ext cx="235401"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4</a:t>
            </a:r>
          </a:p>
        </p:txBody>
      </p:sp>
      <p:sp>
        <p:nvSpPr>
          <p:cNvPr id="29" name="TextBox 29"/>
          <p:cNvSpPr txBox="1"/>
          <p:nvPr/>
        </p:nvSpPr>
        <p:spPr>
          <a:xfrm>
            <a:off x="475926" y="3310814"/>
            <a:ext cx="140008"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1</a:t>
            </a:r>
          </a:p>
        </p:txBody>
      </p:sp>
      <p:sp>
        <p:nvSpPr>
          <p:cNvPr id="30" name="TextBox 30"/>
          <p:cNvSpPr txBox="1"/>
          <p:nvPr/>
        </p:nvSpPr>
        <p:spPr>
          <a:xfrm>
            <a:off x="3692538" y="5023990"/>
            <a:ext cx="229962"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5</a:t>
            </a:r>
          </a:p>
        </p:txBody>
      </p:sp>
      <p:sp>
        <p:nvSpPr>
          <p:cNvPr id="31" name="TextBox 31"/>
          <p:cNvSpPr txBox="1"/>
          <p:nvPr/>
        </p:nvSpPr>
        <p:spPr>
          <a:xfrm>
            <a:off x="3707311" y="3310814"/>
            <a:ext cx="224523"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2</a:t>
            </a:r>
          </a:p>
        </p:txBody>
      </p:sp>
      <p:sp>
        <p:nvSpPr>
          <p:cNvPr id="32" name="TextBox 32"/>
          <p:cNvSpPr txBox="1"/>
          <p:nvPr/>
        </p:nvSpPr>
        <p:spPr>
          <a:xfrm>
            <a:off x="7112832" y="3310814"/>
            <a:ext cx="231048"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3</a:t>
            </a:r>
          </a:p>
        </p:txBody>
      </p:sp>
      <p:sp>
        <p:nvSpPr>
          <p:cNvPr id="33" name="TextBox 33"/>
          <p:cNvSpPr txBox="1"/>
          <p:nvPr/>
        </p:nvSpPr>
        <p:spPr>
          <a:xfrm>
            <a:off x="790985" y="3459138"/>
            <a:ext cx="1602963" cy="179088"/>
          </a:xfrm>
          <a:prstGeom prst="rect">
            <a:avLst/>
          </a:prstGeom>
        </p:spPr>
        <p:txBody>
          <a:bodyPr wrap="square" lIns="0" tIns="0" rIns="0" bIns="0" rtlCol="0" anchor="t">
            <a:spAutoFit/>
          </a:bodyPr>
          <a:lstStyle/>
          <a:p>
            <a:pPr algn="l">
              <a:lnSpc>
                <a:spcPts val="1539"/>
              </a:lnSpc>
            </a:pPr>
            <a:r>
              <a:rPr lang="en-US" sz="1100" b="1" spc="-4" dirty="0">
                <a:solidFill>
                  <a:srgbClr val="000000"/>
                </a:solidFill>
                <a:latin typeface="Montserrat Bold"/>
                <a:ea typeface="Montserrat Bold"/>
                <a:cs typeface="Montserrat Bold"/>
                <a:sym typeface="Montserrat Bold"/>
              </a:rPr>
              <a:t>Your motivations</a:t>
            </a:r>
          </a:p>
        </p:txBody>
      </p:sp>
      <p:sp>
        <p:nvSpPr>
          <p:cNvPr id="34" name="TextBox 34"/>
          <p:cNvSpPr txBox="1"/>
          <p:nvPr/>
        </p:nvSpPr>
        <p:spPr>
          <a:xfrm>
            <a:off x="790985" y="5171046"/>
            <a:ext cx="1884188" cy="434950"/>
          </a:xfrm>
          <a:prstGeom prst="rect">
            <a:avLst/>
          </a:prstGeom>
        </p:spPr>
        <p:txBody>
          <a:bodyPr lIns="0" tIns="0" rIns="0" bIns="0" rtlCol="0" anchor="t">
            <a:spAutoFit/>
          </a:bodyPr>
          <a:lstStyle/>
          <a:p>
            <a:pPr algn="l">
              <a:lnSpc>
                <a:spcPts val="1699"/>
              </a:lnSpc>
            </a:pPr>
            <a:r>
              <a:rPr lang="en-US" sz="1100" b="1" spc="-4">
                <a:solidFill>
                  <a:srgbClr val="000000"/>
                </a:solidFill>
                <a:latin typeface="Montserrat Bold"/>
                <a:ea typeface="Montserrat Bold"/>
                <a:cs typeface="Montserrat Bold"/>
                <a:sym typeface="Montserrat Bold"/>
              </a:rPr>
              <a:t>Listen to the school about their motivations</a:t>
            </a:r>
          </a:p>
        </p:txBody>
      </p:sp>
      <p:sp>
        <p:nvSpPr>
          <p:cNvPr id="35" name="TextBox 35"/>
          <p:cNvSpPr txBox="1"/>
          <p:nvPr/>
        </p:nvSpPr>
        <p:spPr>
          <a:xfrm>
            <a:off x="790985" y="4064899"/>
            <a:ext cx="2665466" cy="432778"/>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What is motivating you? What do you hope to get from the engagement? </a:t>
            </a:r>
          </a:p>
        </p:txBody>
      </p:sp>
      <p:sp>
        <p:nvSpPr>
          <p:cNvPr id="36" name="TextBox 36"/>
          <p:cNvSpPr txBox="1"/>
          <p:nvPr/>
        </p:nvSpPr>
        <p:spPr>
          <a:xfrm>
            <a:off x="790985" y="5965422"/>
            <a:ext cx="2793863" cy="432778"/>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What are they trying to achieve, what is missing, what would be most helpful? </a:t>
            </a:r>
          </a:p>
        </p:txBody>
      </p:sp>
      <p:sp>
        <p:nvSpPr>
          <p:cNvPr id="37" name="TextBox 37"/>
          <p:cNvSpPr txBox="1"/>
          <p:nvPr/>
        </p:nvSpPr>
        <p:spPr>
          <a:xfrm>
            <a:off x="4069852" y="3459137"/>
            <a:ext cx="1886448" cy="179088"/>
          </a:xfrm>
          <a:prstGeom prst="rect">
            <a:avLst/>
          </a:prstGeom>
        </p:spPr>
        <p:txBody>
          <a:bodyPr wrap="square" lIns="0" tIns="0" rIns="0" bIns="0" rtlCol="0" anchor="t">
            <a:spAutoFit/>
          </a:bodyPr>
          <a:lstStyle/>
          <a:p>
            <a:pPr algn="l">
              <a:lnSpc>
                <a:spcPts val="1539"/>
              </a:lnSpc>
            </a:pPr>
            <a:r>
              <a:rPr lang="en-US" sz="1100" b="1" spc="-4" dirty="0">
                <a:solidFill>
                  <a:srgbClr val="000000"/>
                </a:solidFill>
                <a:latin typeface="Montserrat Bold"/>
                <a:ea typeface="Montserrat Bold"/>
                <a:cs typeface="Montserrat Bold"/>
                <a:sym typeface="Montserrat Bold"/>
              </a:rPr>
              <a:t>What you can offer</a:t>
            </a:r>
          </a:p>
        </p:txBody>
      </p:sp>
      <p:sp>
        <p:nvSpPr>
          <p:cNvPr id="38" name="TextBox 38"/>
          <p:cNvSpPr txBox="1"/>
          <p:nvPr/>
        </p:nvSpPr>
        <p:spPr>
          <a:xfrm>
            <a:off x="4070728" y="5973928"/>
            <a:ext cx="2798331" cy="864584"/>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Types of activities? With other schools? What they’re currently have in place? What works / doesn’t work based on past experience.</a:t>
            </a:r>
          </a:p>
        </p:txBody>
      </p:sp>
      <p:sp>
        <p:nvSpPr>
          <p:cNvPr id="39" name="TextBox 39"/>
          <p:cNvSpPr txBox="1"/>
          <p:nvPr/>
        </p:nvSpPr>
        <p:spPr>
          <a:xfrm>
            <a:off x="4078529" y="4064899"/>
            <a:ext cx="2791263" cy="828104"/>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What resources / knowledge can you contribute? Are there a large number of different activities you could support (refer to the inspiration list in Step 3).</a:t>
            </a:r>
          </a:p>
        </p:txBody>
      </p:sp>
      <p:sp>
        <p:nvSpPr>
          <p:cNvPr id="40" name="TextBox 40"/>
          <p:cNvSpPr txBox="1"/>
          <p:nvPr/>
        </p:nvSpPr>
        <p:spPr>
          <a:xfrm>
            <a:off x="4070727" y="5040868"/>
            <a:ext cx="2514755" cy="461217"/>
          </a:xfrm>
          <a:prstGeom prst="rect">
            <a:avLst/>
          </a:prstGeom>
        </p:spPr>
        <p:txBody>
          <a:bodyPr wrap="square" lIns="0" tIns="0" rIns="0" bIns="0" rtlCol="0" anchor="t">
            <a:spAutoFit/>
          </a:bodyPr>
          <a:lstStyle/>
          <a:p>
            <a:pPr algn="l">
              <a:lnSpc>
                <a:spcPts val="2750"/>
              </a:lnSpc>
            </a:pPr>
            <a:r>
              <a:rPr lang="en-US" sz="1100" b="1" spc="-4" dirty="0">
                <a:solidFill>
                  <a:srgbClr val="000000"/>
                </a:solidFill>
                <a:latin typeface="Montserrat Bold"/>
                <a:ea typeface="Montserrat Bold"/>
                <a:cs typeface="Montserrat Bold"/>
                <a:sym typeface="Montserrat Bold"/>
              </a:rPr>
              <a:t>Learn how the school </a:t>
            </a:r>
          </a:p>
          <a:p>
            <a:pPr algn="l">
              <a:lnSpc>
                <a:spcPts val="650"/>
              </a:lnSpc>
            </a:pPr>
            <a:r>
              <a:rPr lang="en-US" sz="1100" b="1" spc="-4" dirty="0">
                <a:solidFill>
                  <a:srgbClr val="000000"/>
                </a:solidFill>
                <a:latin typeface="Montserrat Bold"/>
                <a:ea typeface="Montserrat Bold"/>
                <a:cs typeface="Montserrat Bold"/>
                <a:sym typeface="Montserrat Bold"/>
              </a:rPr>
              <a:t>likes to operate</a:t>
            </a:r>
          </a:p>
        </p:txBody>
      </p:sp>
      <p:sp>
        <p:nvSpPr>
          <p:cNvPr id="41" name="TextBox 41"/>
          <p:cNvSpPr txBox="1"/>
          <p:nvPr/>
        </p:nvSpPr>
        <p:spPr>
          <a:xfrm>
            <a:off x="7446377" y="3459137"/>
            <a:ext cx="2978821" cy="179088"/>
          </a:xfrm>
          <a:prstGeom prst="rect">
            <a:avLst/>
          </a:prstGeom>
        </p:spPr>
        <p:txBody>
          <a:bodyPr wrap="square" lIns="0" tIns="0" rIns="0" bIns="0" rtlCol="0" anchor="t">
            <a:spAutoFit/>
          </a:bodyPr>
          <a:lstStyle/>
          <a:p>
            <a:pPr algn="l">
              <a:lnSpc>
                <a:spcPts val="1539"/>
              </a:lnSpc>
            </a:pPr>
            <a:r>
              <a:rPr lang="en-US" sz="1100" b="1" spc="-4">
                <a:solidFill>
                  <a:srgbClr val="000000"/>
                </a:solidFill>
                <a:latin typeface="Montserrat Bold"/>
                <a:ea typeface="Montserrat Bold"/>
                <a:cs typeface="Montserrat Bold"/>
                <a:sym typeface="Montserrat Bold"/>
              </a:rPr>
              <a:t>Do some homework about the school</a:t>
            </a:r>
          </a:p>
        </p:txBody>
      </p:sp>
      <p:sp>
        <p:nvSpPr>
          <p:cNvPr id="42" name="TextBox 42"/>
          <p:cNvSpPr txBox="1"/>
          <p:nvPr/>
        </p:nvSpPr>
        <p:spPr>
          <a:xfrm>
            <a:off x="7446378" y="4064899"/>
            <a:ext cx="2971105" cy="864584"/>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What can you find out about the school’s vision, school size and demographics, and existing programmes (from their website or from people you know)? </a:t>
            </a:r>
          </a:p>
        </p:txBody>
      </p:sp>
      <p:sp>
        <p:nvSpPr>
          <p:cNvPr id="43" name="TextBox 43"/>
          <p:cNvSpPr txBox="1"/>
          <p:nvPr/>
        </p:nvSpPr>
        <p:spPr>
          <a:xfrm>
            <a:off x="8053407" y="7184993"/>
            <a:ext cx="2371792" cy="209521"/>
          </a:xfrm>
          <a:prstGeom prst="rect">
            <a:avLst/>
          </a:prstGeom>
        </p:spPr>
        <p:txBody>
          <a:bodyPr lIns="0" tIns="0" rIns="0" bIns="0" rtlCol="0" anchor="t">
            <a:spAutoFit/>
          </a:bodyPr>
          <a:lstStyle/>
          <a:p>
            <a:pPr algn="l">
              <a:lnSpc>
                <a:spcPts val="1539"/>
              </a:lnSpc>
            </a:pPr>
            <a:r>
              <a:rPr lang="en-US" sz="1100" b="1" spc="-5">
                <a:solidFill>
                  <a:srgbClr val="000000"/>
                </a:solidFill>
                <a:latin typeface="Montserrat Bold"/>
                <a:ea typeface="Montserrat Bold"/>
                <a:cs typeface="Montserrat Bold"/>
                <a:sym typeface="Montserrat Bold"/>
              </a:rPr>
              <a:t>Step 2</a:t>
            </a:r>
            <a:r>
              <a:rPr lang="en-US" sz="1100" spc="-5">
                <a:solidFill>
                  <a:srgbClr val="000000"/>
                </a:solidFill>
                <a:latin typeface="Montserrat"/>
                <a:ea typeface="Montserrat"/>
                <a:cs typeface="Montserrat"/>
                <a:sym typeface="Montserrat"/>
              </a:rPr>
              <a:t> | Starting well with schools</a:t>
            </a:r>
          </a:p>
        </p:txBody>
      </p:sp>
      <p:sp>
        <p:nvSpPr>
          <p:cNvPr id="44" name="TextBox 44"/>
          <p:cNvSpPr txBox="1"/>
          <p:nvPr/>
        </p:nvSpPr>
        <p:spPr>
          <a:xfrm>
            <a:off x="7653976" y="5671147"/>
            <a:ext cx="2430579" cy="990829"/>
          </a:xfrm>
          <a:prstGeom prst="rect">
            <a:avLst/>
          </a:prstGeom>
        </p:spPr>
        <p:txBody>
          <a:bodyPr wrap="square" lIns="0" tIns="0" rIns="0" bIns="0" rtlCol="0" anchor="t">
            <a:spAutoFit/>
          </a:bodyPr>
          <a:lstStyle/>
          <a:p>
            <a:pPr algn="l">
              <a:lnSpc>
                <a:spcPts val="1299"/>
              </a:lnSpc>
            </a:pPr>
            <a:r>
              <a:rPr lang="en-US" sz="900" spc="-4" dirty="0">
                <a:solidFill>
                  <a:srgbClr val="000000"/>
                </a:solidFill>
                <a:latin typeface="Montserrat"/>
                <a:ea typeface="Montserrat"/>
                <a:cs typeface="Montserrat"/>
                <a:sym typeface="Montserrat"/>
              </a:rPr>
              <a:t>Rocking up to the school with an offer to talk to students next week and expecting the school to be grateful! Schools need to work out how you fit into their broader strategy and timetable for working with their students.</a:t>
            </a:r>
          </a:p>
        </p:txBody>
      </p:sp>
      <p:sp>
        <p:nvSpPr>
          <p:cNvPr id="45" name="TextBox 45"/>
          <p:cNvSpPr txBox="1"/>
          <p:nvPr/>
        </p:nvSpPr>
        <p:spPr>
          <a:xfrm>
            <a:off x="7296779" y="1242117"/>
            <a:ext cx="2851233" cy="476936"/>
          </a:xfrm>
          <a:prstGeom prst="rect">
            <a:avLst/>
          </a:prstGeom>
        </p:spPr>
        <p:txBody>
          <a:bodyPr lIns="0" tIns="0" rIns="0" bIns="0" rtlCol="0" anchor="t">
            <a:spAutoFit/>
          </a:bodyPr>
          <a:lstStyle/>
          <a:p>
            <a:pPr algn="l">
              <a:lnSpc>
                <a:spcPts val="1299"/>
              </a:lnSpc>
            </a:pPr>
            <a:r>
              <a:rPr lang="en-US" sz="900" spc="-4">
                <a:solidFill>
                  <a:srgbClr val="000000"/>
                </a:solidFill>
                <a:latin typeface="Montserrat"/>
                <a:ea typeface="Montserrat"/>
                <a:cs typeface="Montserrat"/>
                <a:sym typeface="Montserrat"/>
              </a:rPr>
              <a:t>It helps the school to understand the broader value you can offer students, which creates more diverse experiences that help inspire students.</a:t>
            </a:r>
          </a:p>
        </p:txBody>
      </p:sp>
      <p:sp>
        <p:nvSpPr>
          <p:cNvPr id="46" name="TextBox 46"/>
          <p:cNvSpPr txBox="1"/>
          <p:nvPr/>
        </p:nvSpPr>
        <p:spPr>
          <a:xfrm>
            <a:off x="8254298" y="178622"/>
            <a:ext cx="1830257"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Part 2 | Successful Engagement</a:t>
            </a:r>
          </a:p>
        </p:txBody>
      </p:sp>
      <p:sp>
        <p:nvSpPr>
          <p:cNvPr id="47" name="TextBox 47"/>
          <p:cNvSpPr txBox="1"/>
          <p:nvPr/>
        </p:nvSpPr>
        <p:spPr>
          <a:xfrm>
            <a:off x="5320599" y="1227702"/>
            <a:ext cx="1264884" cy="493148"/>
          </a:xfrm>
          <a:prstGeom prst="rect">
            <a:avLst/>
          </a:prstGeom>
        </p:spPr>
        <p:txBody>
          <a:bodyPr wrap="square" lIns="0" tIns="0" rIns="0" bIns="0" rtlCol="0" anchor="t">
            <a:spAutoFit/>
          </a:bodyPr>
          <a:lstStyle/>
          <a:p>
            <a:pPr algn="l">
              <a:lnSpc>
                <a:spcPts val="1959"/>
              </a:lnSpc>
            </a:pPr>
            <a:r>
              <a:rPr lang="en-US" sz="1399" b="1" spc="-6" dirty="0">
                <a:solidFill>
                  <a:srgbClr val="2D69FF"/>
                </a:solidFill>
                <a:latin typeface="Montserrat Bold"/>
                <a:ea typeface="Montserrat Bold"/>
                <a:cs typeface="Montserrat Bold"/>
                <a:sym typeface="Montserrat Bold"/>
              </a:rPr>
              <a:t>Benefits to students</a:t>
            </a:r>
          </a:p>
        </p:txBody>
      </p:sp>
      <p:sp>
        <p:nvSpPr>
          <p:cNvPr id="48" name="TextBox 48"/>
          <p:cNvSpPr txBox="1"/>
          <p:nvPr/>
        </p:nvSpPr>
        <p:spPr>
          <a:xfrm>
            <a:off x="8009258" y="5255477"/>
            <a:ext cx="1939233" cy="245230"/>
          </a:xfrm>
          <a:prstGeom prst="rect">
            <a:avLst/>
          </a:prstGeom>
        </p:spPr>
        <p:txBody>
          <a:bodyPr wrap="square" lIns="0" tIns="0" rIns="0" bIns="0" rtlCol="0" anchor="t">
            <a:spAutoFit/>
          </a:bodyPr>
          <a:lstStyle/>
          <a:p>
            <a:pPr algn="l">
              <a:lnSpc>
                <a:spcPts val="1959"/>
              </a:lnSpc>
            </a:pPr>
            <a:r>
              <a:rPr lang="en-US" sz="1399" b="1" spc="-6" dirty="0">
                <a:solidFill>
                  <a:srgbClr val="2D69FF"/>
                </a:solidFill>
                <a:latin typeface="Montserrat Bold"/>
                <a:ea typeface="Montserrat Bold"/>
                <a:cs typeface="Montserrat Bold"/>
                <a:sym typeface="Montserrat Bold"/>
              </a:rPr>
              <a:t>Mistakes to avoid</a:t>
            </a:r>
          </a:p>
        </p:txBody>
      </p:sp>
      <p:sp>
        <p:nvSpPr>
          <p:cNvPr id="50" name="TextBox 50"/>
          <p:cNvSpPr txBox="1"/>
          <p:nvPr/>
        </p:nvSpPr>
        <p:spPr>
          <a:xfrm>
            <a:off x="10296562" y="193719"/>
            <a:ext cx="212077" cy="167738"/>
          </a:xfrm>
          <a:prstGeom prst="rect">
            <a:avLst/>
          </a:prstGeom>
        </p:spPr>
        <p:txBody>
          <a:bodyPr wrap="square" lIns="0" tIns="0" rIns="0" bIns="0" rtlCol="0" anchor="t">
            <a:spAutoFit/>
          </a:bodyPr>
          <a:lstStyle/>
          <a:p>
            <a:pPr algn="l">
              <a:lnSpc>
                <a:spcPts val="1400"/>
              </a:lnSpc>
            </a:pPr>
            <a:r>
              <a:rPr lang="en-US" sz="1000" spc="-6" dirty="0">
                <a:solidFill>
                  <a:srgbClr val="000000"/>
                </a:solidFill>
                <a:latin typeface="Open Sans"/>
                <a:ea typeface="Open Sans"/>
                <a:cs typeface="Open Sans"/>
                <a:sym typeface="Open Sans"/>
              </a:rPr>
              <a:t>25</a:t>
            </a:r>
          </a:p>
        </p:txBody>
      </p:sp>
      <p:sp>
        <p:nvSpPr>
          <p:cNvPr id="51" name="TextBox 32">
            <a:extLst>
              <a:ext uri="{FF2B5EF4-FFF2-40B4-BE49-F238E27FC236}">
                <a16:creationId xmlns:a16="http://schemas.microsoft.com/office/drawing/2014/main" id="{3F021DAB-2BFC-2F93-4AC3-9BB2A241E84C}"/>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63503"/>
            <a:ext cx="10819000" cy="7687008"/>
          </a:xfrm>
          <a:custGeom>
            <a:avLst/>
            <a:gdLst/>
            <a:ahLst/>
            <a:cxnLst/>
            <a:rect l="l" t="t" r="r" b="b"/>
            <a:pathLst>
              <a:path w="10819000" h="7687008">
                <a:moveTo>
                  <a:pt x="0" y="0"/>
                </a:moveTo>
                <a:lnTo>
                  <a:pt x="10819000" y="0"/>
                </a:lnTo>
                <a:lnTo>
                  <a:pt x="10819000" y="7687008"/>
                </a:lnTo>
                <a:lnTo>
                  <a:pt x="0" y="76870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4180951" y="1748695"/>
            <a:ext cx="5170903" cy="3551517"/>
          </a:xfrm>
          <a:prstGeom prst="rect">
            <a:avLst/>
          </a:prstGeom>
        </p:spPr>
        <p:txBody>
          <a:bodyPr lIns="0" tIns="0" rIns="0" bIns="0" rtlCol="0" anchor="t">
            <a:spAutoFit/>
          </a:bodyPr>
          <a:lstStyle/>
          <a:p>
            <a:pPr algn="l">
              <a:lnSpc>
                <a:spcPts val="3359"/>
              </a:lnSpc>
            </a:pPr>
            <a:r>
              <a:rPr lang="en-US" sz="2799" spc="-13">
                <a:solidFill>
                  <a:srgbClr val="000000"/>
                </a:solidFill>
                <a:latin typeface="Montserrat"/>
                <a:ea typeface="Montserrat"/>
                <a:cs typeface="Montserrat"/>
                <a:sym typeface="Montserrat"/>
              </a:rPr>
              <a:t>Step 3: </a:t>
            </a:r>
            <a:r>
              <a:rPr lang="en-US" sz="2799" b="1" spc="-13">
                <a:solidFill>
                  <a:srgbClr val="000000"/>
                </a:solidFill>
                <a:latin typeface="Montserrat Bold"/>
                <a:ea typeface="Montserrat Bold"/>
                <a:cs typeface="Montserrat Bold"/>
                <a:sym typeface="Montserrat Bold"/>
              </a:rPr>
              <a:t>Getting to ‘yes’</a:t>
            </a:r>
          </a:p>
          <a:p>
            <a:pPr algn="l">
              <a:lnSpc>
                <a:spcPts val="2900"/>
              </a:lnSpc>
            </a:pPr>
            <a:endParaRPr lang="en-US" sz="2799" b="1" spc="-13">
              <a:solidFill>
                <a:srgbClr val="000000"/>
              </a:solidFill>
              <a:latin typeface="Montserrat Bold"/>
              <a:ea typeface="Montserrat Bold"/>
              <a:cs typeface="Montserrat Bold"/>
              <a:sym typeface="Montserrat Bold"/>
            </a:endParaRPr>
          </a:p>
          <a:p>
            <a:pPr algn="l">
              <a:lnSpc>
                <a:spcPts val="2900"/>
              </a:lnSpc>
            </a:pPr>
            <a:r>
              <a:rPr lang="en-US" sz="2000" spc="-10">
                <a:solidFill>
                  <a:srgbClr val="000000"/>
                </a:solidFill>
                <a:latin typeface="Montserrat"/>
                <a:ea typeface="Montserrat"/>
                <a:cs typeface="Montserrat"/>
                <a:sym typeface="Montserrat"/>
              </a:rPr>
              <a:t>This step helps you get to a partnership agreement with a school that ensures the relationship is going to be mutually beneficial and which will guide how you work together. </a:t>
            </a:r>
          </a:p>
          <a:p>
            <a:pPr algn="l">
              <a:lnSpc>
                <a:spcPts val="2000"/>
              </a:lnSpc>
            </a:pPr>
            <a:endParaRPr lang="en-US" sz="2000" spc="-10">
              <a:solidFill>
                <a:srgbClr val="000000"/>
              </a:solidFill>
              <a:latin typeface="Montserrat"/>
              <a:ea typeface="Montserrat"/>
              <a:cs typeface="Montserrat"/>
              <a:sym typeface="Montserrat"/>
            </a:endParaRPr>
          </a:p>
          <a:p>
            <a:pPr algn="l">
              <a:lnSpc>
                <a:spcPts val="2000"/>
              </a:lnSpc>
            </a:pPr>
            <a:r>
              <a:rPr lang="en-US" sz="1399" spc="-6">
                <a:solidFill>
                  <a:srgbClr val="000000"/>
                </a:solidFill>
                <a:latin typeface="Montserrat"/>
                <a:ea typeface="Montserrat"/>
                <a:cs typeface="Montserrat"/>
                <a:sym typeface="Montserrat"/>
              </a:rPr>
              <a:t>The result is you and the school being transparent with each other, including what excites you about what you can deliver and achieve. </a:t>
            </a:r>
          </a:p>
        </p:txBody>
      </p:sp>
      <p:sp>
        <p:nvSpPr>
          <p:cNvPr id="4" name="TextBox 4"/>
          <p:cNvSpPr txBox="1"/>
          <p:nvPr/>
        </p:nvSpPr>
        <p:spPr>
          <a:xfrm>
            <a:off x="4596698" y="6094428"/>
            <a:ext cx="3493202" cy="201530"/>
          </a:xfrm>
          <a:prstGeom prst="rect">
            <a:avLst/>
          </a:prstGeom>
        </p:spPr>
        <p:txBody>
          <a:bodyPr wrap="square" lIns="0" tIns="0" rIns="0" bIns="0" rtlCol="0" anchor="t">
            <a:spAutoFit/>
          </a:bodyPr>
          <a:lstStyle/>
          <a:p>
            <a:pPr algn="l">
              <a:lnSpc>
                <a:spcPts val="1679"/>
              </a:lnSpc>
            </a:pPr>
            <a:r>
              <a:rPr lang="en-US" sz="1200" b="1" spc="-6" dirty="0">
                <a:solidFill>
                  <a:srgbClr val="2D69FF"/>
                </a:solidFill>
                <a:latin typeface="Montserrat Bold"/>
                <a:ea typeface="Montserrat Bold"/>
                <a:cs typeface="Montserrat Bold"/>
                <a:sym typeface="Montserrat Bold"/>
                <a:hlinkClick r:id="rId4" action="ppaction://hlinksldjump"/>
              </a:rPr>
              <a:t>Engagement Partnership Agreement</a:t>
            </a:r>
          </a:p>
        </p:txBody>
      </p:sp>
      <p:sp>
        <p:nvSpPr>
          <p:cNvPr id="6" name="TextBox 6"/>
          <p:cNvSpPr txBox="1"/>
          <p:nvPr/>
        </p:nvSpPr>
        <p:spPr>
          <a:xfrm>
            <a:off x="10296496" y="193718"/>
            <a:ext cx="308004" cy="167738"/>
          </a:xfrm>
          <a:prstGeom prst="rect">
            <a:avLst/>
          </a:prstGeom>
        </p:spPr>
        <p:txBody>
          <a:bodyPr wrap="square" lIns="0" tIns="0" rIns="0" bIns="0" rtlCol="0" anchor="t">
            <a:spAutoFit/>
          </a:bodyPr>
          <a:lstStyle/>
          <a:p>
            <a:pPr algn="l">
              <a:lnSpc>
                <a:spcPts val="1400"/>
              </a:lnSpc>
            </a:pPr>
            <a:r>
              <a:rPr lang="en-US" sz="1000" spc="-6" dirty="0">
                <a:solidFill>
                  <a:srgbClr val="000000"/>
                </a:solidFill>
                <a:latin typeface="Open Sans"/>
                <a:ea typeface="Open Sans"/>
                <a:cs typeface="Open Sans"/>
                <a:sym typeface="Open Sans"/>
              </a:rPr>
              <a:t>26</a:t>
            </a:r>
          </a:p>
        </p:txBody>
      </p:sp>
      <p:sp>
        <p:nvSpPr>
          <p:cNvPr id="7" name="TextBox 7"/>
          <p:cNvSpPr txBox="1"/>
          <p:nvPr/>
        </p:nvSpPr>
        <p:spPr>
          <a:xfrm>
            <a:off x="8254298" y="178622"/>
            <a:ext cx="1830257"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Part 2 | Successful Engagement</a:t>
            </a:r>
          </a:p>
        </p:txBody>
      </p:sp>
      <p:sp>
        <p:nvSpPr>
          <p:cNvPr id="8" name="TextBox 32">
            <a:extLst>
              <a:ext uri="{FF2B5EF4-FFF2-40B4-BE49-F238E27FC236}">
                <a16:creationId xmlns:a16="http://schemas.microsoft.com/office/drawing/2014/main" id="{4409CFB6-6ABF-BD46-70F6-17C859395CF2}"/>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57200" y="5588003"/>
            <a:ext cx="4506116" cy="50797"/>
            <a:chOff x="0" y="0"/>
            <a:chExt cx="4506112" cy="50800"/>
          </a:xfrm>
        </p:grpSpPr>
        <p:sp>
          <p:nvSpPr>
            <p:cNvPr id="3" name="Freeform 3"/>
            <p:cNvSpPr/>
            <p:nvPr/>
          </p:nvSpPr>
          <p:spPr>
            <a:xfrm>
              <a:off x="0" y="0"/>
              <a:ext cx="4506087" cy="50800"/>
            </a:xfrm>
            <a:custGeom>
              <a:avLst/>
              <a:gdLst/>
              <a:ahLst/>
              <a:cxnLst/>
              <a:rect l="l" t="t" r="r" b="b"/>
              <a:pathLst>
                <a:path w="4506087" h="50800">
                  <a:moveTo>
                    <a:pt x="25400" y="0"/>
                  </a:moveTo>
                  <a:lnTo>
                    <a:pt x="4480687" y="0"/>
                  </a:lnTo>
                  <a:cubicBezTo>
                    <a:pt x="4494657" y="0"/>
                    <a:pt x="4506087" y="11430"/>
                    <a:pt x="4506087" y="25400"/>
                  </a:cubicBezTo>
                  <a:cubicBezTo>
                    <a:pt x="4506087" y="39370"/>
                    <a:pt x="4494657" y="50800"/>
                    <a:pt x="4480687" y="50800"/>
                  </a:cubicBezTo>
                  <a:lnTo>
                    <a:pt x="25400" y="50800"/>
                  </a:lnTo>
                  <a:cubicBezTo>
                    <a:pt x="11430" y="50800"/>
                    <a:pt x="0" y="39370"/>
                    <a:pt x="0" y="25400"/>
                  </a:cubicBezTo>
                  <a:cubicBezTo>
                    <a:pt x="0" y="11430"/>
                    <a:pt x="11430" y="0"/>
                    <a:pt x="25400" y="0"/>
                  </a:cubicBezTo>
                  <a:close/>
                </a:path>
              </a:pathLst>
            </a:custGeom>
            <a:solidFill>
              <a:srgbClr val="BCE4FE"/>
            </a:solidFill>
          </p:spPr>
          <p:txBody>
            <a:bodyPr/>
            <a:lstStyle/>
            <a:p>
              <a:endParaRPr lang="en-US"/>
            </a:p>
          </p:txBody>
        </p:sp>
      </p:grpSp>
      <p:grpSp>
        <p:nvGrpSpPr>
          <p:cNvPr id="4" name="Group 4"/>
          <p:cNvGrpSpPr>
            <a:grpSpLocks noChangeAspect="1"/>
          </p:cNvGrpSpPr>
          <p:nvPr/>
        </p:nvGrpSpPr>
        <p:grpSpPr>
          <a:xfrm>
            <a:off x="457200" y="6713182"/>
            <a:ext cx="4506116" cy="50797"/>
            <a:chOff x="0" y="0"/>
            <a:chExt cx="4506112" cy="50800"/>
          </a:xfrm>
        </p:grpSpPr>
        <p:sp>
          <p:nvSpPr>
            <p:cNvPr id="5" name="Freeform 5"/>
            <p:cNvSpPr/>
            <p:nvPr/>
          </p:nvSpPr>
          <p:spPr>
            <a:xfrm>
              <a:off x="0" y="0"/>
              <a:ext cx="4506087" cy="50800"/>
            </a:xfrm>
            <a:custGeom>
              <a:avLst/>
              <a:gdLst/>
              <a:ahLst/>
              <a:cxnLst/>
              <a:rect l="l" t="t" r="r" b="b"/>
              <a:pathLst>
                <a:path w="4506087" h="50800">
                  <a:moveTo>
                    <a:pt x="25400" y="0"/>
                  </a:moveTo>
                  <a:lnTo>
                    <a:pt x="4480687" y="0"/>
                  </a:lnTo>
                  <a:cubicBezTo>
                    <a:pt x="4494657" y="0"/>
                    <a:pt x="4506087" y="11430"/>
                    <a:pt x="4506087" y="25400"/>
                  </a:cubicBezTo>
                  <a:cubicBezTo>
                    <a:pt x="4506087" y="39370"/>
                    <a:pt x="4494657" y="50800"/>
                    <a:pt x="4480687" y="50800"/>
                  </a:cubicBezTo>
                  <a:lnTo>
                    <a:pt x="25400" y="50800"/>
                  </a:lnTo>
                  <a:cubicBezTo>
                    <a:pt x="11430" y="50800"/>
                    <a:pt x="0" y="39370"/>
                    <a:pt x="0" y="25400"/>
                  </a:cubicBezTo>
                  <a:cubicBezTo>
                    <a:pt x="0" y="11430"/>
                    <a:pt x="11430" y="0"/>
                    <a:pt x="25400" y="0"/>
                  </a:cubicBezTo>
                  <a:close/>
                </a:path>
              </a:pathLst>
            </a:custGeom>
            <a:solidFill>
              <a:srgbClr val="BCE4FE"/>
            </a:solidFill>
          </p:spPr>
          <p:txBody>
            <a:bodyPr/>
            <a:lstStyle/>
            <a:p>
              <a:endParaRPr lang="en-US"/>
            </a:p>
          </p:txBody>
        </p:sp>
      </p:grpSp>
      <p:grpSp>
        <p:nvGrpSpPr>
          <p:cNvPr id="6" name="Group 6"/>
          <p:cNvGrpSpPr>
            <a:grpSpLocks noChangeAspect="1"/>
          </p:cNvGrpSpPr>
          <p:nvPr/>
        </p:nvGrpSpPr>
        <p:grpSpPr>
          <a:xfrm>
            <a:off x="0" y="7107412"/>
            <a:ext cx="10692003" cy="452590"/>
            <a:chOff x="0" y="0"/>
            <a:chExt cx="10692003" cy="452590"/>
          </a:xfrm>
        </p:grpSpPr>
        <p:sp>
          <p:nvSpPr>
            <p:cNvPr id="7" name="Freeform 7"/>
            <p:cNvSpPr/>
            <p:nvPr/>
          </p:nvSpPr>
          <p:spPr>
            <a:xfrm>
              <a:off x="0" y="0"/>
              <a:ext cx="10692003" cy="452628"/>
            </a:xfrm>
            <a:custGeom>
              <a:avLst/>
              <a:gdLst/>
              <a:ahLst/>
              <a:cxnLst/>
              <a:rect l="l" t="t" r="r" b="b"/>
              <a:pathLst>
                <a:path w="10692003" h="452628">
                  <a:moveTo>
                    <a:pt x="0" y="452628"/>
                  </a:moveTo>
                  <a:lnTo>
                    <a:pt x="10692003" y="452628"/>
                  </a:lnTo>
                  <a:lnTo>
                    <a:pt x="10692003" y="0"/>
                  </a:lnTo>
                  <a:lnTo>
                    <a:pt x="0" y="0"/>
                  </a:lnTo>
                  <a:close/>
                </a:path>
              </a:pathLst>
            </a:custGeom>
            <a:solidFill>
              <a:srgbClr val="BCE4FE"/>
            </a:solidFill>
          </p:spPr>
          <p:txBody>
            <a:bodyPr/>
            <a:lstStyle/>
            <a:p>
              <a:endParaRPr lang="en-US"/>
            </a:p>
          </p:txBody>
        </p:sp>
      </p:grpSp>
      <p:grpSp>
        <p:nvGrpSpPr>
          <p:cNvPr id="8" name="Group 8"/>
          <p:cNvGrpSpPr>
            <a:grpSpLocks noChangeAspect="1"/>
          </p:cNvGrpSpPr>
          <p:nvPr/>
        </p:nvGrpSpPr>
        <p:grpSpPr>
          <a:xfrm>
            <a:off x="183413" y="605009"/>
            <a:ext cx="10325176" cy="3172"/>
            <a:chOff x="0" y="0"/>
            <a:chExt cx="10325176" cy="3175"/>
          </a:xfrm>
        </p:grpSpPr>
        <p:sp>
          <p:nvSpPr>
            <p:cNvPr id="9" name="Freeform 9"/>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10" name="Group 10"/>
          <p:cNvGrpSpPr>
            <a:grpSpLocks noChangeAspect="1"/>
          </p:cNvGrpSpPr>
          <p:nvPr/>
        </p:nvGrpSpPr>
        <p:grpSpPr>
          <a:xfrm>
            <a:off x="8137303" y="162201"/>
            <a:ext cx="2010347" cy="232458"/>
            <a:chOff x="0" y="0"/>
            <a:chExt cx="2010346" cy="232461"/>
          </a:xfrm>
        </p:grpSpPr>
        <p:sp>
          <p:nvSpPr>
            <p:cNvPr id="11" name="Freeform 11"/>
            <p:cNvSpPr/>
            <p:nvPr/>
          </p:nvSpPr>
          <p:spPr>
            <a:xfrm>
              <a:off x="0" y="0"/>
              <a:ext cx="2010283" cy="232410"/>
            </a:xfrm>
            <a:custGeom>
              <a:avLst/>
              <a:gdLst/>
              <a:ahLst/>
              <a:cxnLst/>
              <a:rect l="l" t="t" r="r" b="b"/>
              <a:pathLst>
                <a:path w="2010283" h="232410">
                  <a:moveTo>
                    <a:pt x="116205" y="0"/>
                  </a:moveTo>
                  <a:cubicBezTo>
                    <a:pt x="52070" y="0"/>
                    <a:pt x="0" y="52070"/>
                    <a:pt x="0" y="116205"/>
                  </a:cubicBezTo>
                  <a:cubicBezTo>
                    <a:pt x="0" y="180340"/>
                    <a:pt x="52070" y="232410"/>
                    <a:pt x="116205" y="232410"/>
                  </a:cubicBezTo>
                  <a:lnTo>
                    <a:pt x="1894078" y="232410"/>
                  </a:lnTo>
                  <a:cubicBezTo>
                    <a:pt x="1958213" y="232410"/>
                    <a:pt x="2010283" y="180340"/>
                    <a:pt x="2010283" y="116205"/>
                  </a:cubicBezTo>
                  <a:cubicBezTo>
                    <a:pt x="2010283" y="52070"/>
                    <a:pt x="1958340" y="0"/>
                    <a:pt x="1894078" y="0"/>
                  </a:cubicBezTo>
                  <a:close/>
                </a:path>
              </a:pathLst>
            </a:custGeom>
            <a:solidFill>
              <a:srgbClr val="2D69FF"/>
            </a:solidFill>
          </p:spPr>
          <p:txBody>
            <a:bodyPr/>
            <a:lstStyle/>
            <a:p>
              <a:endParaRPr lang="en-US"/>
            </a:p>
          </p:txBody>
        </p:sp>
      </p:grpSp>
      <p:sp>
        <p:nvSpPr>
          <p:cNvPr id="12" name="TextBox 12"/>
          <p:cNvSpPr txBox="1"/>
          <p:nvPr/>
        </p:nvSpPr>
        <p:spPr>
          <a:xfrm>
            <a:off x="457200" y="2027149"/>
            <a:ext cx="9139409" cy="1109281"/>
          </a:xfrm>
          <a:prstGeom prst="rect">
            <a:avLst/>
          </a:prstGeom>
        </p:spPr>
        <p:txBody>
          <a:bodyPr lIns="0" tIns="0" rIns="0" bIns="0" rtlCol="0" anchor="t">
            <a:spAutoFit/>
          </a:bodyPr>
          <a:lstStyle/>
          <a:p>
            <a:pPr algn="l">
              <a:lnSpc>
                <a:spcPts val="2900"/>
              </a:lnSpc>
            </a:pPr>
            <a:r>
              <a:rPr lang="en-US" sz="2000" spc="-10">
                <a:solidFill>
                  <a:srgbClr val="000000"/>
                </a:solidFill>
                <a:latin typeface="Montserrat"/>
                <a:ea typeface="Montserrat"/>
                <a:cs typeface="Montserrat"/>
                <a:sym typeface="Montserrat"/>
              </a:rPr>
              <a:t>Once you and the school have identified that your aspirations are aligned and that there is a mutually beneficial opportunity to collaborate, it is good practice to put in place a partnership agreement. </a:t>
            </a:r>
          </a:p>
        </p:txBody>
      </p:sp>
      <p:sp>
        <p:nvSpPr>
          <p:cNvPr id="13" name="TextBox 13"/>
          <p:cNvSpPr txBox="1"/>
          <p:nvPr/>
        </p:nvSpPr>
        <p:spPr>
          <a:xfrm>
            <a:off x="457200" y="3590268"/>
            <a:ext cx="4730515" cy="864584"/>
          </a:xfrm>
          <a:prstGeom prst="rect">
            <a:avLst/>
          </a:prstGeom>
        </p:spPr>
        <p:txBody>
          <a:bodyPr lIns="0" tIns="0" rIns="0" bIns="0" rtlCol="0" anchor="t">
            <a:spAutoFit/>
          </a:bodyPr>
          <a:lstStyle/>
          <a:p>
            <a:pPr algn="l">
              <a:lnSpc>
                <a:spcPts val="1699"/>
              </a:lnSpc>
            </a:pPr>
            <a:r>
              <a:rPr lang="en-US" sz="1100" spc="3">
                <a:solidFill>
                  <a:srgbClr val="000000"/>
                </a:solidFill>
                <a:latin typeface="Montserrat"/>
                <a:ea typeface="Montserrat"/>
                <a:cs typeface="Montserrat"/>
                <a:sym typeface="Montserrat"/>
              </a:rPr>
              <a:t>This isn’t a legal document; it is a way to be intentional about how you are going to work together, what you each will contribute, your expectations of each other, and the shared goals you are looking to achieve. </a:t>
            </a:r>
          </a:p>
        </p:txBody>
      </p:sp>
      <p:sp>
        <p:nvSpPr>
          <p:cNvPr id="14" name="TextBox 14"/>
          <p:cNvSpPr txBox="1"/>
          <p:nvPr/>
        </p:nvSpPr>
        <p:spPr>
          <a:xfrm>
            <a:off x="457200" y="4669765"/>
            <a:ext cx="4520851" cy="648681"/>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The content will be whatever works for your unique partnership. This step is about setting realistic expectations and making commitments to each other that can be upheld. </a:t>
            </a:r>
          </a:p>
        </p:txBody>
      </p:sp>
      <p:sp>
        <p:nvSpPr>
          <p:cNvPr id="15" name="TextBox 15"/>
          <p:cNvSpPr txBox="1"/>
          <p:nvPr/>
        </p:nvSpPr>
        <p:spPr>
          <a:xfrm>
            <a:off x="5612702" y="3564865"/>
            <a:ext cx="4714646" cy="864584"/>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Consider who should be part of this partnership agreement. In some cases it might be one-to-one between a school and your business. In other cases, it might be an agreement between one or more schools and multiple businesses. </a:t>
            </a:r>
          </a:p>
        </p:txBody>
      </p:sp>
      <p:sp>
        <p:nvSpPr>
          <p:cNvPr id="16" name="TextBox 16"/>
          <p:cNvSpPr txBox="1"/>
          <p:nvPr/>
        </p:nvSpPr>
        <p:spPr>
          <a:xfrm>
            <a:off x="5612702" y="4644361"/>
            <a:ext cx="4745136" cy="648681"/>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Just remember that starting a multi-party partnership from scratch can be challenging and you might be best to start small and enlist more partners over time. </a:t>
            </a:r>
          </a:p>
        </p:txBody>
      </p:sp>
      <p:sp>
        <p:nvSpPr>
          <p:cNvPr id="17" name="TextBox 17"/>
          <p:cNvSpPr txBox="1"/>
          <p:nvPr/>
        </p:nvSpPr>
        <p:spPr>
          <a:xfrm>
            <a:off x="8777459" y="7184993"/>
            <a:ext cx="1633252" cy="209521"/>
          </a:xfrm>
          <a:prstGeom prst="rect">
            <a:avLst/>
          </a:prstGeom>
        </p:spPr>
        <p:txBody>
          <a:bodyPr lIns="0" tIns="0" rIns="0" bIns="0" rtlCol="0" anchor="t">
            <a:spAutoFit/>
          </a:bodyPr>
          <a:lstStyle/>
          <a:p>
            <a:pPr algn="l">
              <a:lnSpc>
                <a:spcPts val="1539"/>
              </a:lnSpc>
            </a:pPr>
            <a:r>
              <a:rPr lang="en-US" sz="1100" b="1" spc="-5">
                <a:solidFill>
                  <a:srgbClr val="000000"/>
                </a:solidFill>
                <a:latin typeface="Montserrat Bold"/>
                <a:ea typeface="Montserrat Bold"/>
                <a:cs typeface="Montserrat Bold"/>
                <a:sym typeface="Montserrat Bold"/>
              </a:rPr>
              <a:t>Step 3</a:t>
            </a:r>
            <a:r>
              <a:rPr lang="en-US" sz="1100" spc="-5">
                <a:solidFill>
                  <a:srgbClr val="000000"/>
                </a:solidFill>
                <a:latin typeface="Montserrat"/>
                <a:ea typeface="Montserrat"/>
                <a:cs typeface="Montserrat"/>
                <a:sym typeface="Montserrat"/>
              </a:rPr>
              <a:t> | Getting to ‘yes’</a:t>
            </a:r>
          </a:p>
        </p:txBody>
      </p:sp>
      <p:sp>
        <p:nvSpPr>
          <p:cNvPr id="18" name="TextBox 18"/>
          <p:cNvSpPr txBox="1"/>
          <p:nvPr/>
        </p:nvSpPr>
        <p:spPr>
          <a:xfrm>
            <a:off x="457200" y="5744508"/>
            <a:ext cx="4456967" cy="775459"/>
          </a:xfrm>
          <a:prstGeom prst="rect">
            <a:avLst/>
          </a:prstGeom>
        </p:spPr>
        <p:txBody>
          <a:bodyPr lIns="0" tIns="0" rIns="0" bIns="0" rtlCol="0" anchor="t">
            <a:spAutoFit/>
          </a:bodyPr>
          <a:lstStyle/>
          <a:p>
            <a:pPr algn="l">
              <a:lnSpc>
                <a:spcPts val="2000"/>
              </a:lnSpc>
            </a:pPr>
            <a:r>
              <a:rPr lang="en-US" sz="1399" b="1" spc="-6">
                <a:solidFill>
                  <a:srgbClr val="000000"/>
                </a:solidFill>
                <a:latin typeface="Montserrat Bold"/>
                <a:ea typeface="Montserrat Bold"/>
                <a:cs typeface="Montserrat Bold"/>
                <a:sym typeface="Montserrat Bold"/>
              </a:rPr>
              <a:t>A good partnership agreement leaves space for the work programme or plan to change as we try things and learn from that. </a:t>
            </a:r>
          </a:p>
        </p:txBody>
      </p:sp>
      <p:sp>
        <p:nvSpPr>
          <p:cNvPr id="19" name="TextBox 19"/>
          <p:cNvSpPr txBox="1"/>
          <p:nvPr/>
        </p:nvSpPr>
        <p:spPr>
          <a:xfrm>
            <a:off x="443798" y="1257043"/>
            <a:ext cx="6522539"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Setting up a partnership agreement </a:t>
            </a:r>
          </a:p>
        </p:txBody>
      </p:sp>
      <p:sp>
        <p:nvSpPr>
          <p:cNvPr id="21" name="TextBox 21"/>
          <p:cNvSpPr txBox="1"/>
          <p:nvPr/>
        </p:nvSpPr>
        <p:spPr>
          <a:xfrm>
            <a:off x="10300630" y="193719"/>
            <a:ext cx="208010" cy="167738"/>
          </a:xfrm>
          <a:prstGeom prst="rect">
            <a:avLst/>
          </a:prstGeom>
        </p:spPr>
        <p:txBody>
          <a:bodyPr wrap="square"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27</a:t>
            </a:r>
          </a:p>
        </p:txBody>
      </p:sp>
      <p:sp>
        <p:nvSpPr>
          <p:cNvPr id="22" name="TextBox 22"/>
          <p:cNvSpPr txBox="1"/>
          <p:nvPr/>
        </p:nvSpPr>
        <p:spPr>
          <a:xfrm>
            <a:off x="8250022" y="173060"/>
            <a:ext cx="1830257"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Part 2 | Successful Engagement</a:t>
            </a:r>
          </a:p>
        </p:txBody>
      </p:sp>
      <p:sp>
        <p:nvSpPr>
          <p:cNvPr id="23" name="TextBox 32">
            <a:extLst>
              <a:ext uri="{FF2B5EF4-FFF2-40B4-BE49-F238E27FC236}">
                <a16:creationId xmlns:a16="http://schemas.microsoft.com/office/drawing/2014/main" id="{6749937C-8A63-0679-9A34-2A4D2CDEACE8}"/>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93697" y="5216471"/>
            <a:ext cx="4076005" cy="1552623"/>
            <a:chOff x="0" y="0"/>
            <a:chExt cx="4076002" cy="1552626"/>
          </a:xfrm>
        </p:grpSpPr>
        <p:sp>
          <p:nvSpPr>
            <p:cNvPr id="3" name="Freeform 3"/>
            <p:cNvSpPr/>
            <p:nvPr/>
          </p:nvSpPr>
          <p:spPr>
            <a:xfrm>
              <a:off x="63500" y="63500"/>
              <a:ext cx="3948938" cy="1425575"/>
            </a:xfrm>
            <a:custGeom>
              <a:avLst/>
              <a:gdLst/>
              <a:ahLst/>
              <a:cxnLst/>
              <a:rect l="l" t="t" r="r" b="b"/>
              <a:pathLst>
                <a:path w="3948938" h="1425575">
                  <a:moveTo>
                    <a:pt x="134747" y="0"/>
                  </a:moveTo>
                  <a:cubicBezTo>
                    <a:pt x="60325" y="0"/>
                    <a:pt x="0" y="60325"/>
                    <a:pt x="0" y="134747"/>
                  </a:cubicBezTo>
                  <a:lnTo>
                    <a:pt x="0" y="1290828"/>
                  </a:lnTo>
                  <a:cubicBezTo>
                    <a:pt x="0" y="1365250"/>
                    <a:pt x="60325" y="1425575"/>
                    <a:pt x="134747" y="1425575"/>
                  </a:cubicBezTo>
                  <a:lnTo>
                    <a:pt x="3814191" y="1425575"/>
                  </a:lnTo>
                  <a:cubicBezTo>
                    <a:pt x="3888613" y="1425575"/>
                    <a:pt x="3948938" y="1365250"/>
                    <a:pt x="3948938" y="1290828"/>
                  </a:cubicBezTo>
                  <a:lnTo>
                    <a:pt x="3948938" y="134747"/>
                  </a:lnTo>
                  <a:cubicBezTo>
                    <a:pt x="3948938" y="60325"/>
                    <a:pt x="3888613" y="0"/>
                    <a:pt x="3814191" y="0"/>
                  </a:cubicBezTo>
                  <a:close/>
                </a:path>
              </a:pathLst>
            </a:custGeom>
            <a:solidFill>
              <a:srgbClr val="BCE4FE"/>
            </a:solidFill>
          </p:spPr>
          <p:txBody>
            <a:bodyPr/>
            <a:lstStyle/>
            <a:p>
              <a:endParaRPr lang="en-US"/>
            </a:p>
          </p:txBody>
        </p:sp>
        <p:sp>
          <p:nvSpPr>
            <p:cNvPr id="4" name="Freeform 4"/>
            <p:cNvSpPr/>
            <p:nvPr/>
          </p:nvSpPr>
          <p:spPr>
            <a:xfrm>
              <a:off x="203200" y="179451"/>
              <a:ext cx="336296" cy="336169"/>
            </a:xfrm>
            <a:custGeom>
              <a:avLst/>
              <a:gdLst/>
              <a:ahLst/>
              <a:cxnLst/>
              <a:rect l="l" t="t" r="r" b="b"/>
              <a:pathLst>
                <a:path w="336296" h="336169">
                  <a:moveTo>
                    <a:pt x="168148" y="336169"/>
                  </a:moveTo>
                  <a:cubicBezTo>
                    <a:pt x="260985" y="336169"/>
                    <a:pt x="336296" y="260858"/>
                    <a:pt x="336296" y="168021"/>
                  </a:cubicBezTo>
                  <a:cubicBezTo>
                    <a:pt x="336296" y="75184"/>
                    <a:pt x="260985" y="0"/>
                    <a:pt x="168148" y="0"/>
                  </a:cubicBezTo>
                  <a:cubicBezTo>
                    <a:pt x="75311" y="0"/>
                    <a:pt x="0" y="75184"/>
                    <a:pt x="0" y="168021"/>
                  </a:cubicBezTo>
                  <a:cubicBezTo>
                    <a:pt x="0" y="260858"/>
                    <a:pt x="75311" y="336169"/>
                    <a:pt x="168148" y="336169"/>
                  </a:cubicBezTo>
                </a:path>
              </a:pathLst>
            </a:custGeom>
            <a:solidFill>
              <a:srgbClr val="2D69FF"/>
            </a:solidFill>
          </p:spPr>
          <p:txBody>
            <a:bodyPr/>
            <a:lstStyle/>
            <a:p>
              <a:endParaRPr lang="en-US"/>
            </a:p>
          </p:txBody>
        </p:sp>
        <p:sp>
          <p:nvSpPr>
            <p:cNvPr id="5" name="Freeform 5"/>
            <p:cNvSpPr/>
            <p:nvPr/>
          </p:nvSpPr>
          <p:spPr>
            <a:xfrm>
              <a:off x="312420" y="288544"/>
              <a:ext cx="117856" cy="117856"/>
            </a:xfrm>
            <a:custGeom>
              <a:avLst/>
              <a:gdLst/>
              <a:ahLst/>
              <a:cxnLst/>
              <a:rect l="l" t="t" r="r" b="b"/>
              <a:pathLst>
                <a:path w="117856" h="117856">
                  <a:moveTo>
                    <a:pt x="0" y="0"/>
                  </a:moveTo>
                  <a:lnTo>
                    <a:pt x="0" y="117856"/>
                  </a:lnTo>
                  <a:lnTo>
                    <a:pt x="117856" y="117856"/>
                  </a:lnTo>
                  <a:lnTo>
                    <a:pt x="117856" y="0"/>
                  </a:lnTo>
                  <a:close/>
                </a:path>
              </a:pathLst>
            </a:custGeom>
            <a:solidFill>
              <a:srgbClr val="BCE4FE"/>
            </a:solidFill>
          </p:spPr>
          <p:txBody>
            <a:bodyPr/>
            <a:lstStyle/>
            <a:p>
              <a:endParaRPr lang="en-US"/>
            </a:p>
          </p:txBody>
        </p:sp>
      </p:grpSp>
      <p:grpSp>
        <p:nvGrpSpPr>
          <p:cNvPr id="6" name="Group 6"/>
          <p:cNvGrpSpPr>
            <a:grpSpLocks noChangeAspect="1"/>
          </p:cNvGrpSpPr>
          <p:nvPr/>
        </p:nvGrpSpPr>
        <p:grpSpPr>
          <a:xfrm>
            <a:off x="0" y="7107412"/>
            <a:ext cx="10692003" cy="452590"/>
            <a:chOff x="0" y="0"/>
            <a:chExt cx="10692003" cy="452590"/>
          </a:xfrm>
        </p:grpSpPr>
        <p:sp>
          <p:nvSpPr>
            <p:cNvPr id="7" name="Freeform 7"/>
            <p:cNvSpPr/>
            <p:nvPr/>
          </p:nvSpPr>
          <p:spPr>
            <a:xfrm>
              <a:off x="0" y="0"/>
              <a:ext cx="10692003" cy="452628"/>
            </a:xfrm>
            <a:custGeom>
              <a:avLst/>
              <a:gdLst/>
              <a:ahLst/>
              <a:cxnLst/>
              <a:rect l="l" t="t" r="r" b="b"/>
              <a:pathLst>
                <a:path w="10692003" h="452628">
                  <a:moveTo>
                    <a:pt x="0" y="452628"/>
                  </a:moveTo>
                  <a:lnTo>
                    <a:pt x="10692003" y="452628"/>
                  </a:lnTo>
                  <a:lnTo>
                    <a:pt x="10692003" y="0"/>
                  </a:lnTo>
                  <a:lnTo>
                    <a:pt x="0" y="0"/>
                  </a:lnTo>
                  <a:close/>
                </a:path>
              </a:pathLst>
            </a:custGeom>
            <a:solidFill>
              <a:srgbClr val="BCE4FE"/>
            </a:solidFill>
          </p:spPr>
          <p:txBody>
            <a:bodyPr/>
            <a:lstStyle/>
            <a:p>
              <a:endParaRPr lang="en-US"/>
            </a:p>
          </p:txBody>
        </p:sp>
      </p:grpSp>
      <p:grpSp>
        <p:nvGrpSpPr>
          <p:cNvPr id="8" name="Group 8"/>
          <p:cNvGrpSpPr>
            <a:grpSpLocks noChangeAspect="1"/>
          </p:cNvGrpSpPr>
          <p:nvPr/>
        </p:nvGrpSpPr>
        <p:grpSpPr>
          <a:xfrm>
            <a:off x="183413" y="605009"/>
            <a:ext cx="10325176" cy="3172"/>
            <a:chOff x="0" y="0"/>
            <a:chExt cx="10325176" cy="3175"/>
          </a:xfrm>
        </p:grpSpPr>
        <p:sp>
          <p:nvSpPr>
            <p:cNvPr id="9" name="Freeform 9"/>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10" name="Group 10"/>
          <p:cNvGrpSpPr>
            <a:grpSpLocks noChangeAspect="1"/>
          </p:cNvGrpSpPr>
          <p:nvPr/>
        </p:nvGrpSpPr>
        <p:grpSpPr>
          <a:xfrm>
            <a:off x="5595156" y="2647140"/>
            <a:ext cx="4398340" cy="50797"/>
            <a:chOff x="0" y="0"/>
            <a:chExt cx="4398340" cy="50800"/>
          </a:xfrm>
        </p:grpSpPr>
        <p:sp>
          <p:nvSpPr>
            <p:cNvPr id="11" name="Freeform 11"/>
            <p:cNvSpPr/>
            <p:nvPr/>
          </p:nvSpPr>
          <p:spPr>
            <a:xfrm>
              <a:off x="0" y="0"/>
              <a:ext cx="4398391" cy="50800"/>
            </a:xfrm>
            <a:custGeom>
              <a:avLst/>
              <a:gdLst/>
              <a:ahLst/>
              <a:cxnLst/>
              <a:rect l="l" t="t" r="r" b="b"/>
              <a:pathLst>
                <a:path w="4398391" h="50800">
                  <a:moveTo>
                    <a:pt x="25400" y="0"/>
                  </a:moveTo>
                  <a:lnTo>
                    <a:pt x="4372991" y="0"/>
                  </a:lnTo>
                  <a:cubicBezTo>
                    <a:pt x="4386961" y="0"/>
                    <a:pt x="4398391" y="11430"/>
                    <a:pt x="4398391" y="25400"/>
                  </a:cubicBezTo>
                  <a:cubicBezTo>
                    <a:pt x="4398391" y="39370"/>
                    <a:pt x="4386961" y="50800"/>
                    <a:pt x="4372991" y="50800"/>
                  </a:cubicBezTo>
                  <a:lnTo>
                    <a:pt x="25400" y="50800"/>
                  </a:lnTo>
                  <a:cubicBezTo>
                    <a:pt x="11430" y="50800"/>
                    <a:pt x="0" y="39370"/>
                    <a:pt x="0" y="25400"/>
                  </a:cubicBezTo>
                  <a:cubicBezTo>
                    <a:pt x="0" y="11430"/>
                    <a:pt x="11430" y="0"/>
                    <a:pt x="25400" y="0"/>
                  </a:cubicBezTo>
                  <a:close/>
                </a:path>
              </a:pathLst>
            </a:custGeom>
            <a:solidFill>
              <a:srgbClr val="BCE4FE"/>
            </a:solidFill>
          </p:spPr>
          <p:txBody>
            <a:bodyPr/>
            <a:lstStyle/>
            <a:p>
              <a:endParaRPr lang="en-US"/>
            </a:p>
          </p:txBody>
        </p:sp>
      </p:grpSp>
      <p:grpSp>
        <p:nvGrpSpPr>
          <p:cNvPr id="12" name="Group 12"/>
          <p:cNvGrpSpPr>
            <a:grpSpLocks noChangeAspect="1"/>
          </p:cNvGrpSpPr>
          <p:nvPr/>
        </p:nvGrpSpPr>
        <p:grpSpPr>
          <a:xfrm>
            <a:off x="5595156" y="5357155"/>
            <a:ext cx="4398340" cy="50797"/>
            <a:chOff x="0" y="0"/>
            <a:chExt cx="4398340" cy="50800"/>
          </a:xfrm>
        </p:grpSpPr>
        <p:sp>
          <p:nvSpPr>
            <p:cNvPr id="13" name="Freeform 13"/>
            <p:cNvSpPr/>
            <p:nvPr/>
          </p:nvSpPr>
          <p:spPr>
            <a:xfrm>
              <a:off x="0" y="0"/>
              <a:ext cx="4398391" cy="50800"/>
            </a:xfrm>
            <a:custGeom>
              <a:avLst/>
              <a:gdLst/>
              <a:ahLst/>
              <a:cxnLst/>
              <a:rect l="l" t="t" r="r" b="b"/>
              <a:pathLst>
                <a:path w="4398391" h="50800">
                  <a:moveTo>
                    <a:pt x="25400" y="0"/>
                  </a:moveTo>
                  <a:lnTo>
                    <a:pt x="4372991" y="0"/>
                  </a:lnTo>
                  <a:cubicBezTo>
                    <a:pt x="4386961" y="0"/>
                    <a:pt x="4398391" y="11430"/>
                    <a:pt x="4398391" y="25400"/>
                  </a:cubicBezTo>
                  <a:cubicBezTo>
                    <a:pt x="4398391" y="39370"/>
                    <a:pt x="4386961" y="50800"/>
                    <a:pt x="4372991" y="50800"/>
                  </a:cubicBezTo>
                  <a:lnTo>
                    <a:pt x="25400" y="50800"/>
                  </a:lnTo>
                  <a:cubicBezTo>
                    <a:pt x="11430" y="50800"/>
                    <a:pt x="0" y="39370"/>
                    <a:pt x="0" y="25400"/>
                  </a:cubicBezTo>
                  <a:cubicBezTo>
                    <a:pt x="0" y="11430"/>
                    <a:pt x="11430" y="0"/>
                    <a:pt x="25400" y="0"/>
                  </a:cubicBezTo>
                  <a:close/>
                </a:path>
              </a:pathLst>
            </a:custGeom>
            <a:solidFill>
              <a:srgbClr val="BCE4FE"/>
            </a:solidFill>
          </p:spPr>
          <p:txBody>
            <a:bodyPr/>
            <a:lstStyle/>
            <a:p>
              <a:endParaRPr lang="en-US"/>
            </a:p>
          </p:txBody>
        </p:sp>
      </p:grpSp>
      <p:grpSp>
        <p:nvGrpSpPr>
          <p:cNvPr id="14" name="Group 14"/>
          <p:cNvGrpSpPr>
            <a:grpSpLocks noChangeAspect="1"/>
          </p:cNvGrpSpPr>
          <p:nvPr/>
        </p:nvGrpSpPr>
        <p:grpSpPr>
          <a:xfrm>
            <a:off x="5364651" y="935203"/>
            <a:ext cx="5143929" cy="1104900"/>
            <a:chOff x="0" y="0"/>
            <a:chExt cx="5143932" cy="1104900"/>
          </a:xfrm>
        </p:grpSpPr>
        <p:sp>
          <p:nvSpPr>
            <p:cNvPr id="15" name="Freeform 15"/>
            <p:cNvSpPr/>
            <p:nvPr/>
          </p:nvSpPr>
          <p:spPr>
            <a:xfrm>
              <a:off x="63500" y="63500"/>
              <a:ext cx="5016881" cy="977900"/>
            </a:xfrm>
            <a:custGeom>
              <a:avLst/>
              <a:gdLst/>
              <a:ahLst/>
              <a:cxnLst/>
              <a:rect l="l" t="t" r="r" b="b"/>
              <a:pathLst>
                <a:path w="5016881" h="977900">
                  <a:moveTo>
                    <a:pt x="488950" y="0"/>
                  </a:moveTo>
                  <a:cubicBezTo>
                    <a:pt x="218948" y="0"/>
                    <a:pt x="0" y="218948"/>
                    <a:pt x="0" y="488950"/>
                  </a:cubicBezTo>
                  <a:cubicBezTo>
                    <a:pt x="0" y="758952"/>
                    <a:pt x="218948" y="977900"/>
                    <a:pt x="488950" y="977900"/>
                  </a:cubicBezTo>
                  <a:lnTo>
                    <a:pt x="4527931" y="977900"/>
                  </a:lnTo>
                  <a:cubicBezTo>
                    <a:pt x="4797933" y="977900"/>
                    <a:pt x="5016881" y="758952"/>
                    <a:pt x="5016881" y="488950"/>
                  </a:cubicBezTo>
                  <a:cubicBezTo>
                    <a:pt x="5016881" y="218948"/>
                    <a:pt x="4798060" y="0"/>
                    <a:pt x="4527931" y="0"/>
                  </a:cubicBezTo>
                  <a:close/>
                </a:path>
              </a:pathLst>
            </a:custGeom>
            <a:solidFill>
              <a:srgbClr val="DFFC8E"/>
            </a:solidFill>
          </p:spPr>
          <p:txBody>
            <a:bodyPr/>
            <a:lstStyle/>
            <a:p>
              <a:endParaRPr lang="en-US"/>
            </a:p>
          </p:txBody>
        </p:sp>
        <p:sp>
          <p:nvSpPr>
            <p:cNvPr id="16" name="Freeform 16"/>
            <p:cNvSpPr/>
            <p:nvPr/>
          </p:nvSpPr>
          <p:spPr>
            <a:xfrm>
              <a:off x="215392" y="367030"/>
              <a:ext cx="326009" cy="326136"/>
            </a:xfrm>
            <a:custGeom>
              <a:avLst/>
              <a:gdLst/>
              <a:ahLst/>
              <a:cxnLst/>
              <a:rect l="l" t="t" r="r" b="b"/>
              <a:pathLst>
                <a:path w="326009" h="326136">
                  <a:moveTo>
                    <a:pt x="162941" y="326009"/>
                  </a:moveTo>
                  <a:cubicBezTo>
                    <a:pt x="252984" y="326009"/>
                    <a:pt x="326009" y="252984"/>
                    <a:pt x="326009" y="162941"/>
                  </a:cubicBezTo>
                  <a:cubicBezTo>
                    <a:pt x="326009" y="72898"/>
                    <a:pt x="252984" y="0"/>
                    <a:pt x="162941" y="0"/>
                  </a:cubicBezTo>
                  <a:cubicBezTo>
                    <a:pt x="72898" y="0"/>
                    <a:pt x="0" y="73025"/>
                    <a:pt x="0" y="163068"/>
                  </a:cubicBezTo>
                  <a:cubicBezTo>
                    <a:pt x="0" y="253111"/>
                    <a:pt x="73025" y="326136"/>
                    <a:pt x="163068" y="326136"/>
                  </a:cubicBezTo>
                </a:path>
              </a:pathLst>
            </a:custGeom>
            <a:solidFill>
              <a:srgbClr val="2D69FF"/>
            </a:solidFill>
          </p:spPr>
          <p:txBody>
            <a:bodyPr/>
            <a:lstStyle/>
            <a:p>
              <a:endParaRPr lang="en-US"/>
            </a:p>
          </p:txBody>
        </p:sp>
        <p:sp>
          <p:nvSpPr>
            <p:cNvPr id="17" name="Freeform 17"/>
            <p:cNvSpPr/>
            <p:nvPr/>
          </p:nvSpPr>
          <p:spPr>
            <a:xfrm>
              <a:off x="320040" y="464439"/>
              <a:ext cx="153035" cy="138430"/>
            </a:xfrm>
            <a:custGeom>
              <a:avLst/>
              <a:gdLst/>
              <a:ahLst/>
              <a:cxnLst/>
              <a:rect l="l" t="t" r="r" b="b"/>
              <a:pathLst>
                <a:path w="153035" h="138430">
                  <a:moveTo>
                    <a:pt x="28702" y="138430"/>
                  </a:moveTo>
                  <a:lnTo>
                    <a:pt x="153035" y="34163"/>
                  </a:lnTo>
                  <a:lnTo>
                    <a:pt x="124333" y="0"/>
                  </a:lnTo>
                  <a:lnTo>
                    <a:pt x="0" y="104267"/>
                  </a:lnTo>
                  <a:close/>
                </a:path>
              </a:pathLst>
            </a:custGeom>
            <a:solidFill>
              <a:srgbClr val="BCE4FE"/>
            </a:solidFill>
          </p:spPr>
          <p:txBody>
            <a:bodyPr/>
            <a:lstStyle/>
            <a:p>
              <a:endParaRPr lang="en-US"/>
            </a:p>
          </p:txBody>
        </p:sp>
        <p:sp>
          <p:nvSpPr>
            <p:cNvPr id="18" name="Freeform 18"/>
            <p:cNvSpPr/>
            <p:nvPr/>
          </p:nvSpPr>
          <p:spPr>
            <a:xfrm>
              <a:off x="283718" y="497332"/>
              <a:ext cx="98679" cy="105537"/>
            </a:xfrm>
            <a:custGeom>
              <a:avLst/>
              <a:gdLst/>
              <a:ahLst/>
              <a:cxnLst/>
              <a:rect l="l" t="t" r="r" b="b"/>
              <a:pathLst>
                <a:path w="98679" h="105537">
                  <a:moveTo>
                    <a:pt x="98679" y="76835"/>
                  </a:moveTo>
                  <a:lnTo>
                    <a:pt x="34163" y="0"/>
                  </a:lnTo>
                  <a:lnTo>
                    <a:pt x="0" y="28702"/>
                  </a:lnTo>
                  <a:lnTo>
                    <a:pt x="64516" y="105537"/>
                  </a:lnTo>
                  <a:close/>
                </a:path>
              </a:pathLst>
            </a:custGeom>
            <a:solidFill>
              <a:srgbClr val="BCE4FE"/>
            </a:solidFill>
          </p:spPr>
          <p:txBody>
            <a:bodyPr/>
            <a:lstStyle/>
            <a:p>
              <a:endParaRPr lang="en-US"/>
            </a:p>
          </p:txBody>
        </p:sp>
      </p:grpSp>
      <p:grpSp>
        <p:nvGrpSpPr>
          <p:cNvPr id="19" name="Group 19"/>
          <p:cNvGrpSpPr>
            <a:grpSpLocks noChangeAspect="1"/>
          </p:cNvGrpSpPr>
          <p:nvPr/>
        </p:nvGrpSpPr>
        <p:grpSpPr>
          <a:xfrm>
            <a:off x="8148247" y="163325"/>
            <a:ext cx="2010347" cy="232458"/>
            <a:chOff x="0" y="0"/>
            <a:chExt cx="2010346" cy="232461"/>
          </a:xfrm>
        </p:grpSpPr>
        <p:sp>
          <p:nvSpPr>
            <p:cNvPr id="20" name="Freeform 20"/>
            <p:cNvSpPr/>
            <p:nvPr/>
          </p:nvSpPr>
          <p:spPr>
            <a:xfrm>
              <a:off x="0" y="0"/>
              <a:ext cx="2010283" cy="232410"/>
            </a:xfrm>
            <a:custGeom>
              <a:avLst/>
              <a:gdLst/>
              <a:ahLst/>
              <a:cxnLst/>
              <a:rect l="l" t="t" r="r" b="b"/>
              <a:pathLst>
                <a:path w="2010283" h="232410">
                  <a:moveTo>
                    <a:pt x="116205" y="0"/>
                  </a:moveTo>
                  <a:cubicBezTo>
                    <a:pt x="52070" y="0"/>
                    <a:pt x="0" y="52070"/>
                    <a:pt x="0" y="116205"/>
                  </a:cubicBezTo>
                  <a:cubicBezTo>
                    <a:pt x="0" y="180340"/>
                    <a:pt x="52070" y="232410"/>
                    <a:pt x="116205" y="232410"/>
                  </a:cubicBezTo>
                  <a:lnTo>
                    <a:pt x="1894078" y="232410"/>
                  </a:lnTo>
                  <a:cubicBezTo>
                    <a:pt x="1958340" y="232410"/>
                    <a:pt x="2010283" y="180340"/>
                    <a:pt x="2010283" y="116205"/>
                  </a:cubicBezTo>
                  <a:cubicBezTo>
                    <a:pt x="2010283" y="52070"/>
                    <a:pt x="1958340" y="0"/>
                    <a:pt x="1894078" y="0"/>
                  </a:cubicBezTo>
                  <a:close/>
                </a:path>
              </a:pathLst>
            </a:custGeom>
            <a:solidFill>
              <a:srgbClr val="2D69FF"/>
            </a:solidFill>
          </p:spPr>
          <p:txBody>
            <a:bodyPr/>
            <a:lstStyle/>
            <a:p>
              <a:endParaRPr lang="en-US"/>
            </a:p>
          </p:txBody>
        </p:sp>
      </p:grpSp>
      <p:sp>
        <p:nvSpPr>
          <p:cNvPr id="21" name="TextBox 21"/>
          <p:cNvSpPr txBox="1"/>
          <p:nvPr/>
        </p:nvSpPr>
        <p:spPr>
          <a:xfrm>
            <a:off x="5219700" y="4465644"/>
            <a:ext cx="224523"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2</a:t>
            </a:r>
          </a:p>
        </p:txBody>
      </p:sp>
      <p:sp>
        <p:nvSpPr>
          <p:cNvPr id="22" name="TextBox 22"/>
          <p:cNvSpPr txBox="1"/>
          <p:nvPr/>
        </p:nvSpPr>
        <p:spPr>
          <a:xfrm>
            <a:off x="457200" y="1021090"/>
            <a:ext cx="4586821" cy="872271"/>
          </a:xfrm>
          <a:prstGeom prst="rect">
            <a:avLst/>
          </a:prstGeom>
        </p:spPr>
        <p:txBody>
          <a:bodyPr lIns="0" tIns="0" rIns="0" bIns="0" rtlCol="0" anchor="t">
            <a:spAutoFit/>
          </a:bodyPr>
          <a:lstStyle/>
          <a:p>
            <a:pPr algn="l">
              <a:lnSpc>
                <a:spcPts val="3359"/>
              </a:lnSpc>
            </a:pPr>
            <a:r>
              <a:rPr lang="en-US" sz="2799" spc="-13">
                <a:solidFill>
                  <a:srgbClr val="000000"/>
                </a:solidFill>
                <a:latin typeface="Montserrat"/>
                <a:ea typeface="Montserrat"/>
                <a:cs typeface="Montserrat"/>
                <a:sym typeface="Montserrat"/>
              </a:rPr>
              <a:t>Strategising the engagement programme</a:t>
            </a:r>
          </a:p>
        </p:txBody>
      </p:sp>
      <p:sp>
        <p:nvSpPr>
          <p:cNvPr id="23" name="TextBox 23"/>
          <p:cNvSpPr txBox="1"/>
          <p:nvPr/>
        </p:nvSpPr>
        <p:spPr>
          <a:xfrm>
            <a:off x="2291363" y="2112207"/>
            <a:ext cx="47701" cy="398993"/>
          </a:xfrm>
          <a:prstGeom prst="rect">
            <a:avLst/>
          </a:prstGeom>
        </p:spPr>
        <p:txBody>
          <a:bodyPr lIns="0" tIns="0" rIns="0" bIns="0" rtlCol="0" anchor="t">
            <a:spAutoFit/>
          </a:bodyPr>
          <a:lstStyle/>
          <a:p>
            <a:pPr algn="l">
              <a:lnSpc>
                <a:spcPts val="3499"/>
              </a:lnSpc>
            </a:pPr>
            <a:r>
              <a:rPr lang="en-US" sz="1399" spc="-6">
                <a:solidFill>
                  <a:srgbClr val="000000"/>
                </a:solidFill>
                <a:latin typeface="Montserrat"/>
                <a:ea typeface="Montserrat"/>
                <a:cs typeface="Montserrat"/>
                <a:sym typeface="Montserrat"/>
              </a:rPr>
              <a:t> </a:t>
            </a:r>
          </a:p>
        </p:txBody>
      </p:sp>
      <p:sp>
        <p:nvSpPr>
          <p:cNvPr id="24" name="TextBox 24"/>
          <p:cNvSpPr txBox="1"/>
          <p:nvPr/>
        </p:nvSpPr>
        <p:spPr>
          <a:xfrm>
            <a:off x="5219700" y="2439895"/>
            <a:ext cx="140008" cy="255051"/>
          </a:xfrm>
          <a:prstGeom prst="rect">
            <a:avLst/>
          </a:prstGeom>
        </p:spPr>
        <p:txBody>
          <a:bodyPr lIns="0" tIns="0" rIns="0" bIns="0" rtlCol="0" anchor="t">
            <a:spAutoFit/>
          </a:bodyPr>
          <a:lstStyle/>
          <a:p>
            <a:pPr algn="l">
              <a:lnSpc>
                <a:spcPts val="1399"/>
              </a:lnSpc>
            </a:pPr>
            <a:r>
              <a:rPr lang="en-US" sz="2799" spc="-13">
                <a:solidFill>
                  <a:srgbClr val="000000"/>
                </a:solidFill>
                <a:latin typeface="Montserrat"/>
                <a:ea typeface="Montserrat"/>
                <a:cs typeface="Montserrat"/>
                <a:sym typeface="Montserrat"/>
              </a:rPr>
              <a:t>1</a:t>
            </a:r>
          </a:p>
        </p:txBody>
      </p:sp>
      <p:sp>
        <p:nvSpPr>
          <p:cNvPr id="25" name="TextBox 25"/>
          <p:cNvSpPr txBox="1"/>
          <p:nvPr/>
        </p:nvSpPr>
        <p:spPr>
          <a:xfrm>
            <a:off x="3181417" y="2620204"/>
            <a:ext cx="47701" cy="398993"/>
          </a:xfrm>
          <a:prstGeom prst="rect">
            <a:avLst/>
          </a:prstGeom>
        </p:spPr>
        <p:txBody>
          <a:bodyPr lIns="0" tIns="0" rIns="0" bIns="0" rtlCol="0" anchor="t">
            <a:spAutoFit/>
          </a:bodyPr>
          <a:lstStyle/>
          <a:p>
            <a:pPr algn="l">
              <a:lnSpc>
                <a:spcPts val="3499"/>
              </a:lnSpc>
            </a:pPr>
            <a:r>
              <a:rPr lang="en-US" sz="1399" spc="-6">
                <a:solidFill>
                  <a:srgbClr val="000000"/>
                </a:solidFill>
                <a:latin typeface="Montserrat"/>
                <a:ea typeface="Montserrat"/>
                <a:cs typeface="Montserrat"/>
                <a:sym typeface="Montserrat"/>
              </a:rPr>
              <a:t> </a:t>
            </a:r>
          </a:p>
        </p:txBody>
      </p:sp>
      <p:sp>
        <p:nvSpPr>
          <p:cNvPr id="26" name="TextBox 26"/>
          <p:cNvSpPr txBox="1"/>
          <p:nvPr/>
        </p:nvSpPr>
        <p:spPr>
          <a:xfrm>
            <a:off x="1054103" y="5414010"/>
            <a:ext cx="2127314" cy="236668"/>
          </a:xfrm>
          <a:prstGeom prst="rect">
            <a:avLst/>
          </a:prstGeom>
        </p:spPr>
        <p:txBody>
          <a:bodyPr wrap="square" lIns="0" tIns="0" rIns="0" bIns="0" rtlCol="0" anchor="t">
            <a:spAutoFit/>
          </a:bodyPr>
          <a:lstStyle/>
          <a:p>
            <a:pPr algn="l">
              <a:lnSpc>
                <a:spcPts val="1959"/>
              </a:lnSpc>
            </a:pPr>
            <a:r>
              <a:rPr lang="en-US" sz="1399" b="1" spc="-6" dirty="0">
                <a:solidFill>
                  <a:srgbClr val="2D69FF"/>
                </a:solidFill>
                <a:latin typeface="Montserrat Bold"/>
                <a:ea typeface="Montserrat Bold"/>
                <a:cs typeface="Montserrat Bold"/>
                <a:sym typeface="Montserrat Bold"/>
              </a:rPr>
              <a:t>Mistakes to avoid</a:t>
            </a:r>
          </a:p>
        </p:txBody>
      </p:sp>
      <p:sp>
        <p:nvSpPr>
          <p:cNvPr id="27" name="TextBox 27"/>
          <p:cNvSpPr txBox="1"/>
          <p:nvPr/>
        </p:nvSpPr>
        <p:spPr>
          <a:xfrm>
            <a:off x="457200" y="2245557"/>
            <a:ext cx="4468178" cy="265643"/>
          </a:xfrm>
          <a:prstGeom prst="rect">
            <a:avLst/>
          </a:prstGeom>
        </p:spPr>
        <p:txBody>
          <a:bodyPr lIns="0" tIns="0" rIns="0" bIns="0" rtlCol="0" anchor="t">
            <a:spAutoFit/>
          </a:bodyPr>
          <a:lstStyle/>
          <a:p>
            <a:pPr algn="l">
              <a:lnSpc>
                <a:spcPts val="2000"/>
              </a:lnSpc>
            </a:pPr>
            <a:r>
              <a:rPr lang="en-US" sz="1399" spc="-6">
                <a:solidFill>
                  <a:srgbClr val="000000"/>
                </a:solidFill>
                <a:latin typeface="Montserrat"/>
                <a:ea typeface="Montserrat"/>
                <a:cs typeface="Montserrat"/>
                <a:sym typeface="Montserrat"/>
              </a:rPr>
              <a:t>The other part of thisphase, oncethe Partnership </a:t>
            </a:r>
          </a:p>
        </p:txBody>
      </p:sp>
      <p:sp>
        <p:nvSpPr>
          <p:cNvPr id="28" name="TextBox 28"/>
          <p:cNvSpPr txBox="1"/>
          <p:nvPr/>
        </p:nvSpPr>
        <p:spPr>
          <a:xfrm>
            <a:off x="457200" y="2499560"/>
            <a:ext cx="4197429" cy="265643"/>
          </a:xfrm>
          <a:prstGeom prst="rect">
            <a:avLst/>
          </a:prstGeom>
        </p:spPr>
        <p:txBody>
          <a:bodyPr lIns="0" tIns="0" rIns="0" bIns="0" rtlCol="0" anchor="t">
            <a:spAutoFit/>
          </a:bodyPr>
          <a:lstStyle/>
          <a:p>
            <a:pPr algn="l">
              <a:lnSpc>
                <a:spcPts val="2000"/>
              </a:lnSpc>
            </a:pPr>
            <a:r>
              <a:rPr lang="en-US" sz="1399" spc="-6">
                <a:solidFill>
                  <a:srgbClr val="000000"/>
                </a:solidFill>
                <a:latin typeface="Montserrat"/>
                <a:ea typeface="Montserrat"/>
                <a:cs typeface="Montserrat"/>
                <a:sym typeface="Montserrat"/>
              </a:rPr>
              <a:t>Agreement is in place,is to strategise together </a:t>
            </a:r>
          </a:p>
        </p:txBody>
      </p:sp>
      <p:sp>
        <p:nvSpPr>
          <p:cNvPr id="29" name="TextBox 29"/>
          <p:cNvSpPr txBox="1"/>
          <p:nvPr/>
        </p:nvSpPr>
        <p:spPr>
          <a:xfrm>
            <a:off x="457200" y="2753554"/>
            <a:ext cx="4510468" cy="265643"/>
          </a:xfrm>
          <a:prstGeom prst="rect">
            <a:avLst/>
          </a:prstGeom>
        </p:spPr>
        <p:txBody>
          <a:bodyPr lIns="0" tIns="0" rIns="0" bIns="0" rtlCol="0" anchor="t">
            <a:spAutoFit/>
          </a:bodyPr>
          <a:lstStyle/>
          <a:p>
            <a:pPr algn="l">
              <a:lnSpc>
                <a:spcPts val="2000"/>
              </a:lnSpc>
            </a:pPr>
            <a:r>
              <a:rPr lang="en-US" sz="1399" spc="-6">
                <a:solidFill>
                  <a:srgbClr val="000000"/>
                </a:solidFill>
                <a:latin typeface="Montserrat"/>
                <a:ea typeface="Montserrat"/>
                <a:cs typeface="Montserrat"/>
                <a:sym typeface="Montserrat"/>
              </a:rPr>
              <a:t>what the detailed engagementprogramme could </a:t>
            </a:r>
          </a:p>
        </p:txBody>
      </p:sp>
      <p:sp>
        <p:nvSpPr>
          <p:cNvPr id="30" name="TextBox 30"/>
          <p:cNvSpPr txBox="1"/>
          <p:nvPr/>
        </p:nvSpPr>
        <p:spPr>
          <a:xfrm>
            <a:off x="457200" y="3007557"/>
            <a:ext cx="4403274" cy="1822444"/>
          </a:xfrm>
          <a:prstGeom prst="rect">
            <a:avLst/>
          </a:prstGeom>
        </p:spPr>
        <p:txBody>
          <a:bodyPr lIns="0" tIns="0" rIns="0" bIns="0" rtlCol="0" anchor="t">
            <a:spAutoFit/>
          </a:bodyPr>
          <a:lstStyle/>
          <a:p>
            <a:pPr algn="l">
              <a:lnSpc>
                <a:spcPts val="2000"/>
              </a:lnSpc>
            </a:pPr>
            <a:r>
              <a:rPr lang="en-US" sz="1400" spc="-7">
                <a:solidFill>
                  <a:srgbClr val="000000"/>
                </a:solidFill>
                <a:latin typeface="Montserrat"/>
                <a:ea typeface="Montserrat"/>
                <a:cs typeface="Montserrat"/>
                <a:sym typeface="Montserrat"/>
              </a:rPr>
              <a:t>look like. In other words, what types of activities are going to be best ones to focus on given each party’s skills, strengths and resources. </a:t>
            </a:r>
          </a:p>
          <a:p>
            <a:pPr algn="l">
              <a:lnSpc>
                <a:spcPts val="2000"/>
              </a:lnSpc>
            </a:pPr>
            <a:endParaRPr lang="en-US" sz="1400" spc="-7">
              <a:solidFill>
                <a:srgbClr val="000000"/>
              </a:solidFill>
              <a:latin typeface="Montserrat"/>
              <a:ea typeface="Montserrat"/>
              <a:cs typeface="Montserrat"/>
              <a:sym typeface="Montserrat"/>
            </a:endParaRPr>
          </a:p>
          <a:p>
            <a:pPr algn="l">
              <a:lnSpc>
                <a:spcPts val="1699"/>
              </a:lnSpc>
            </a:pPr>
            <a:r>
              <a:rPr lang="en-US" sz="1100" spc="-5">
                <a:solidFill>
                  <a:srgbClr val="000000"/>
                </a:solidFill>
                <a:latin typeface="Montserrat"/>
                <a:ea typeface="Montserrat"/>
                <a:cs typeface="Montserrat"/>
                <a:sym typeface="Montserrat"/>
              </a:rPr>
              <a:t>The starting point for this conversation will be the goals and aspirations of the school, as articulated in the Partnership Agreement. There are two key questions that then shape any decisions. </a:t>
            </a:r>
          </a:p>
        </p:txBody>
      </p:sp>
      <p:sp>
        <p:nvSpPr>
          <p:cNvPr id="31" name="TextBox 31"/>
          <p:cNvSpPr txBox="1"/>
          <p:nvPr/>
        </p:nvSpPr>
        <p:spPr>
          <a:xfrm>
            <a:off x="6011818" y="1293524"/>
            <a:ext cx="1817189" cy="257937"/>
          </a:xfrm>
          <a:prstGeom prst="rect">
            <a:avLst/>
          </a:prstGeom>
        </p:spPr>
        <p:txBody>
          <a:bodyPr lIns="0" tIns="0" rIns="0" bIns="0" rtlCol="0" anchor="t">
            <a:spAutoFit/>
          </a:bodyPr>
          <a:lstStyle/>
          <a:p>
            <a:pPr algn="l">
              <a:lnSpc>
                <a:spcPts val="1959"/>
              </a:lnSpc>
            </a:pPr>
            <a:r>
              <a:rPr lang="en-US" sz="1399" b="1" spc="-6">
                <a:solidFill>
                  <a:srgbClr val="2D69FF"/>
                </a:solidFill>
                <a:latin typeface="Montserrat Bold"/>
                <a:ea typeface="Montserrat Bold"/>
                <a:cs typeface="Montserrat Bold"/>
                <a:sym typeface="Montserrat Bold"/>
              </a:rPr>
              <a:t>Benefits to students</a:t>
            </a:r>
          </a:p>
        </p:txBody>
      </p:sp>
      <p:sp>
        <p:nvSpPr>
          <p:cNvPr id="32" name="TextBox 32"/>
          <p:cNvSpPr txBox="1"/>
          <p:nvPr/>
        </p:nvSpPr>
        <p:spPr>
          <a:xfrm>
            <a:off x="5620560" y="2302678"/>
            <a:ext cx="3993366" cy="179088"/>
          </a:xfrm>
          <a:prstGeom prst="rect">
            <a:avLst/>
          </a:prstGeom>
        </p:spPr>
        <p:txBody>
          <a:bodyPr wrap="square" lIns="0" tIns="0" rIns="0" bIns="0" rtlCol="0" anchor="t">
            <a:spAutoFit/>
          </a:bodyPr>
          <a:lstStyle/>
          <a:p>
            <a:pPr algn="l">
              <a:lnSpc>
                <a:spcPts val="1539"/>
              </a:lnSpc>
            </a:pPr>
            <a:r>
              <a:rPr lang="en-US" sz="1100" b="1" spc="-4" dirty="0">
                <a:solidFill>
                  <a:srgbClr val="000000"/>
                </a:solidFill>
                <a:latin typeface="Montserrat Bold"/>
                <a:ea typeface="Montserrat Bold"/>
                <a:cs typeface="Montserrat Bold"/>
                <a:sym typeface="Montserrat Bold"/>
              </a:rPr>
              <a:t>What age group(s) does the school want to focus on?</a:t>
            </a:r>
          </a:p>
        </p:txBody>
      </p:sp>
      <p:sp>
        <p:nvSpPr>
          <p:cNvPr id="33" name="TextBox 33"/>
          <p:cNvSpPr txBox="1"/>
          <p:nvPr/>
        </p:nvSpPr>
        <p:spPr>
          <a:xfrm>
            <a:off x="5639667" y="4536500"/>
            <a:ext cx="3974259" cy="650843"/>
          </a:xfrm>
          <a:prstGeom prst="rect">
            <a:avLst/>
          </a:prstGeom>
        </p:spPr>
        <p:txBody>
          <a:bodyPr lIns="0" tIns="0" rIns="0" bIns="0" rtlCol="0" anchor="t">
            <a:spAutoFit/>
          </a:bodyPr>
          <a:lstStyle/>
          <a:p>
            <a:pPr algn="l">
              <a:lnSpc>
                <a:spcPts val="1699"/>
              </a:lnSpc>
            </a:pPr>
            <a:r>
              <a:rPr lang="en-US" sz="1100" b="1" spc="-4">
                <a:solidFill>
                  <a:srgbClr val="000000"/>
                </a:solidFill>
                <a:latin typeface="Montserrat Bold"/>
                <a:ea typeface="Montserrat Bold"/>
                <a:cs typeface="Montserrat Bold"/>
                <a:sym typeface="Montserrat Bold"/>
              </a:rPr>
              <a:t>Does the school want to create one experience for each student, or are they trying to create a sequence of experiences for a group of students?</a:t>
            </a:r>
          </a:p>
        </p:txBody>
      </p:sp>
      <p:sp>
        <p:nvSpPr>
          <p:cNvPr id="34" name="TextBox 34"/>
          <p:cNvSpPr txBox="1"/>
          <p:nvPr/>
        </p:nvSpPr>
        <p:spPr>
          <a:xfrm>
            <a:off x="8777459" y="7184993"/>
            <a:ext cx="1633252" cy="209521"/>
          </a:xfrm>
          <a:prstGeom prst="rect">
            <a:avLst/>
          </a:prstGeom>
        </p:spPr>
        <p:txBody>
          <a:bodyPr lIns="0" tIns="0" rIns="0" bIns="0" rtlCol="0" anchor="t">
            <a:spAutoFit/>
          </a:bodyPr>
          <a:lstStyle/>
          <a:p>
            <a:pPr algn="l">
              <a:lnSpc>
                <a:spcPts val="1539"/>
              </a:lnSpc>
            </a:pPr>
            <a:r>
              <a:rPr lang="en-US" sz="1100" b="1" spc="-5">
                <a:solidFill>
                  <a:srgbClr val="000000"/>
                </a:solidFill>
                <a:latin typeface="Montserrat Bold"/>
                <a:ea typeface="Montserrat Bold"/>
                <a:cs typeface="Montserrat Bold"/>
                <a:sym typeface="Montserrat Bold"/>
              </a:rPr>
              <a:t>Step 3</a:t>
            </a:r>
            <a:r>
              <a:rPr lang="en-US" sz="1100" spc="-5">
                <a:solidFill>
                  <a:srgbClr val="000000"/>
                </a:solidFill>
                <a:latin typeface="Montserrat"/>
                <a:ea typeface="Montserrat"/>
                <a:cs typeface="Montserrat"/>
                <a:sym typeface="Montserrat"/>
              </a:rPr>
              <a:t> | Getting to ‘yes’</a:t>
            </a:r>
          </a:p>
        </p:txBody>
      </p:sp>
      <p:sp>
        <p:nvSpPr>
          <p:cNvPr id="36" name="TextBox 36"/>
          <p:cNvSpPr txBox="1"/>
          <p:nvPr/>
        </p:nvSpPr>
        <p:spPr>
          <a:xfrm>
            <a:off x="5645991" y="5571449"/>
            <a:ext cx="4554436" cy="1226153"/>
          </a:xfrm>
          <a:prstGeom prst="rect">
            <a:avLst/>
          </a:prstGeom>
        </p:spPr>
        <p:txBody>
          <a:bodyPr lIns="0" tIns="0" rIns="0" bIns="0" rtlCol="0" anchor="t">
            <a:spAutoFit/>
          </a:bodyPr>
          <a:lstStyle/>
          <a:p>
            <a:pPr algn="l">
              <a:lnSpc>
                <a:spcPts val="1600"/>
              </a:lnSpc>
            </a:pPr>
            <a:r>
              <a:rPr lang="en-US" sz="1000" spc="-5">
                <a:solidFill>
                  <a:srgbClr val="000000"/>
                </a:solidFill>
                <a:latin typeface="Montserrat"/>
                <a:ea typeface="Montserrat"/>
                <a:cs typeface="Montserrat"/>
                <a:sym typeface="Montserrat"/>
              </a:rPr>
              <a:t>Remember the WE3 Continuum (exposure-exploration-experience), and the research that shows that students are less likely to be unemployed if they have at least 4 interactions with employers? This might mean the school is less interested in putting lots of students through one type of activity and creating a sequence or journey of connected activities with a smaller cohort of students. </a:t>
            </a:r>
          </a:p>
        </p:txBody>
      </p:sp>
      <p:sp>
        <p:nvSpPr>
          <p:cNvPr id="37" name="TextBox 37"/>
          <p:cNvSpPr txBox="1"/>
          <p:nvPr/>
        </p:nvSpPr>
        <p:spPr>
          <a:xfrm>
            <a:off x="5620560" y="2822219"/>
            <a:ext cx="4555731" cy="1429350"/>
          </a:xfrm>
          <a:prstGeom prst="rect">
            <a:avLst/>
          </a:prstGeom>
        </p:spPr>
        <p:txBody>
          <a:bodyPr lIns="0" tIns="0" rIns="0" bIns="0" rtlCol="0" anchor="t">
            <a:spAutoFit/>
          </a:bodyPr>
          <a:lstStyle/>
          <a:p>
            <a:pPr algn="l">
              <a:lnSpc>
                <a:spcPts val="1600"/>
              </a:lnSpc>
            </a:pPr>
            <a:r>
              <a:rPr lang="en-US" sz="1000" spc="-5">
                <a:solidFill>
                  <a:srgbClr val="000000"/>
                </a:solidFill>
                <a:latin typeface="Montserrat"/>
                <a:ea typeface="Montserrat"/>
                <a:cs typeface="Montserrat"/>
                <a:sym typeface="Montserrat"/>
              </a:rPr>
              <a:t>One school might see the biggest opportunity as providing Year 13 students with a practical experience of what the world of work looks like, so would be most interested in things like work shadowing or work experience opportunities. Another school might be interested in giving Year 9 and 10 students a taste of the diverse range of work possibilities, so would be most interested in having people from different industries come and present to their students. </a:t>
            </a:r>
          </a:p>
        </p:txBody>
      </p:sp>
      <p:sp>
        <p:nvSpPr>
          <p:cNvPr id="38" name="TextBox 38"/>
          <p:cNvSpPr txBox="1"/>
          <p:nvPr/>
        </p:nvSpPr>
        <p:spPr>
          <a:xfrm>
            <a:off x="698811" y="5855075"/>
            <a:ext cx="3335407" cy="660625"/>
          </a:xfrm>
          <a:prstGeom prst="rect">
            <a:avLst/>
          </a:prstGeom>
        </p:spPr>
        <p:txBody>
          <a:bodyPr lIns="0" tIns="0" rIns="0" bIns="0" rtlCol="0" anchor="t">
            <a:spAutoFit/>
          </a:bodyPr>
          <a:lstStyle/>
          <a:p>
            <a:pPr algn="l">
              <a:lnSpc>
                <a:spcPts val="1299"/>
              </a:lnSpc>
            </a:pPr>
            <a:r>
              <a:rPr lang="en-US" sz="900" spc="-4">
                <a:solidFill>
                  <a:srgbClr val="000000"/>
                </a:solidFill>
                <a:latin typeface="Montserrat"/>
                <a:ea typeface="Montserrat"/>
                <a:cs typeface="Montserrat"/>
                <a:sym typeface="Montserrat"/>
              </a:rPr>
              <a:t>Launching into an activity without an agreement about how you are going to work together! Your business wouldn’t usually commence working with someone without a plan, contract or purchase order.</a:t>
            </a:r>
          </a:p>
        </p:txBody>
      </p:sp>
      <p:sp>
        <p:nvSpPr>
          <p:cNvPr id="39" name="TextBox 39"/>
          <p:cNvSpPr txBox="1"/>
          <p:nvPr/>
        </p:nvSpPr>
        <p:spPr>
          <a:xfrm>
            <a:off x="8260966" y="174184"/>
            <a:ext cx="1830257"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Part 2 | Successful Engagement</a:t>
            </a:r>
          </a:p>
        </p:txBody>
      </p:sp>
      <p:sp>
        <p:nvSpPr>
          <p:cNvPr id="40" name="TextBox 40"/>
          <p:cNvSpPr txBox="1"/>
          <p:nvPr/>
        </p:nvSpPr>
        <p:spPr>
          <a:xfrm>
            <a:off x="7949908" y="1155925"/>
            <a:ext cx="2254882" cy="660625"/>
          </a:xfrm>
          <a:prstGeom prst="rect">
            <a:avLst/>
          </a:prstGeom>
        </p:spPr>
        <p:txBody>
          <a:bodyPr lIns="0" tIns="0" rIns="0" bIns="0" rtlCol="0" anchor="t">
            <a:spAutoFit/>
          </a:bodyPr>
          <a:lstStyle/>
          <a:p>
            <a:pPr algn="l">
              <a:lnSpc>
                <a:spcPts val="1299"/>
              </a:lnSpc>
            </a:pPr>
            <a:r>
              <a:rPr lang="en-US" sz="900" spc="-4">
                <a:solidFill>
                  <a:srgbClr val="000000"/>
                </a:solidFill>
                <a:latin typeface="Montserrat"/>
                <a:ea typeface="Montserrat"/>
                <a:cs typeface="Montserrat"/>
                <a:sym typeface="Montserrat"/>
              </a:rPr>
              <a:t>Any activity that the students participate in is integrated and part of a broader strategy that helps bridge the world of school and the world of work.</a:t>
            </a:r>
          </a:p>
        </p:txBody>
      </p:sp>
      <p:sp>
        <p:nvSpPr>
          <p:cNvPr id="41" name="TextBox 41"/>
          <p:cNvSpPr txBox="1"/>
          <p:nvPr/>
        </p:nvSpPr>
        <p:spPr>
          <a:xfrm>
            <a:off x="10289896" y="193719"/>
            <a:ext cx="152724" cy="174622"/>
          </a:xfrm>
          <a:prstGeom prst="rect">
            <a:avLst/>
          </a:prstGeom>
        </p:spPr>
        <p:txBody>
          <a:bodyPr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28</a:t>
            </a:r>
          </a:p>
        </p:txBody>
      </p:sp>
      <p:sp>
        <p:nvSpPr>
          <p:cNvPr id="42" name="TextBox 32">
            <a:extLst>
              <a:ext uri="{FF2B5EF4-FFF2-40B4-BE49-F238E27FC236}">
                <a16:creationId xmlns:a16="http://schemas.microsoft.com/office/drawing/2014/main" id="{28E684BE-575A-F203-13D0-E6B3F4BE9519}"/>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63503"/>
            <a:ext cx="10819000" cy="7687008"/>
          </a:xfrm>
          <a:custGeom>
            <a:avLst/>
            <a:gdLst/>
            <a:ahLst/>
            <a:cxnLst/>
            <a:rect l="l" t="t" r="r" b="b"/>
            <a:pathLst>
              <a:path w="10819000" h="7687008">
                <a:moveTo>
                  <a:pt x="0" y="0"/>
                </a:moveTo>
                <a:lnTo>
                  <a:pt x="10819000" y="0"/>
                </a:lnTo>
                <a:lnTo>
                  <a:pt x="10819000" y="7687008"/>
                </a:lnTo>
                <a:lnTo>
                  <a:pt x="0" y="76870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4180951" y="1456592"/>
            <a:ext cx="6146082" cy="3303867"/>
          </a:xfrm>
          <a:prstGeom prst="rect">
            <a:avLst/>
          </a:prstGeom>
        </p:spPr>
        <p:txBody>
          <a:bodyPr lIns="0" tIns="0" rIns="0" bIns="0" rtlCol="0" anchor="t">
            <a:spAutoFit/>
          </a:bodyPr>
          <a:lstStyle/>
          <a:p>
            <a:pPr algn="l">
              <a:lnSpc>
                <a:spcPts val="3359"/>
              </a:lnSpc>
            </a:pPr>
            <a:r>
              <a:rPr lang="en-US" sz="2799" spc="-13">
                <a:solidFill>
                  <a:srgbClr val="000000"/>
                </a:solidFill>
                <a:latin typeface="Montserrat"/>
                <a:ea typeface="Montserrat"/>
                <a:cs typeface="Montserrat"/>
                <a:sym typeface="Montserrat"/>
              </a:rPr>
              <a:t>Step 4: </a:t>
            </a:r>
            <a:r>
              <a:rPr lang="en-US" sz="2799" b="1" spc="-13">
                <a:solidFill>
                  <a:srgbClr val="000000"/>
                </a:solidFill>
                <a:latin typeface="Montserrat Bold"/>
                <a:ea typeface="Montserrat Bold"/>
                <a:cs typeface="Montserrat Bold"/>
                <a:sym typeface="Montserrat Bold"/>
              </a:rPr>
              <a:t>Making it happen</a:t>
            </a:r>
          </a:p>
          <a:p>
            <a:pPr algn="l">
              <a:lnSpc>
                <a:spcPts val="2900"/>
              </a:lnSpc>
            </a:pPr>
            <a:endParaRPr lang="en-US" sz="2799" b="1" spc="-13">
              <a:solidFill>
                <a:srgbClr val="000000"/>
              </a:solidFill>
              <a:latin typeface="Montserrat Bold"/>
              <a:ea typeface="Montserrat Bold"/>
              <a:cs typeface="Montserrat Bold"/>
              <a:sym typeface="Montserrat Bold"/>
            </a:endParaRPr>
          </a:p>
          <a:p>
            <a:pPr algn="l">
              <a:lnSpc>
                <a:spcPts val="2900"/>
              </a:lnSpc>
            </a:pPr>
            <a:r>
              <a:rPr lang="en-US" sz="2000" spc="-10">
                <a:solidFill>
                  <a:srgbClr val="000000"/>
                </a:solidFill>
                <a:latin typeface="Montserrat"/>
                <a:ea typeface="Montserrat"/>
                <a:cs typeface="Montserrat"/>
                <a:sym typeface="Montserrat"/>
              </a:rPr>
              <a:t>This step helps you deliver the agreed activities, thinking broadly and deeply about all the possibilities of what you do together while ensuring that the young people are kept interested and safe through the process. </a:t>
            </a:r>
          </a:p>
          <a:p>
            <a:pPr algn="l">
              <a:lnSpc>
                <a:spcPts val="2000"/>
              </a:lnSpc>
            </a:pPr>
            <a:endParaRPr lang="en-US" sz="2000" spc="-10">
              <a:solidFill>
                <a:srgbClr val="000000"/>
              </a:solidFill>
              <a:latin typeface="Montserrat"/>
              <a:ea typeface="Montserrat"/>
              <a:cs typeface="Montserrat"/>
              <a:sym typeface="Montserrat"/>
            </a:endParaRPr>
          </a:p>
          <a:p>
            <a:pPr algn="l">
              <a:lnSpc>
                <a:spcPts val="2000"/>
              </a:lnSpc>
            </a:pPr>
            <a:r>
              <a:rPr lang="en-US" sz="1399" spc="-6">
                <a:solidFill>
                  <a:srgbClr val="000000"/>
                </a:solidFill>
                <a:latin typeface="Montserrat"/>
                <a:ea typeface="Montserrat"/>
                <a:cs typeface="Montserrat"/>
                <a:sym typeface="Montserrat"/>
              </a:rPr>
              <a:t>The result is you have a good plan that is beneficial to students and will achieve the shared objectives. </a:t>
            </a:r>
          </a:p>
        </p:txBody>
      </p:sp>
      <p:sp>
        <p:nvSpPr>
          <p:cNvPr id="4" name="TextBox 4"/>
          <p:cNvSpPr txBox="1"/>
          <p:nvPr/>
        </p:nvSpPr>
        <p:spPr>
          <a:xfrm>
            <a:off x="4595022" y="6152693"/>
            <a:ext cx="5190315" cy="648681"/>
          </a:xfrm>
          <a:prstGeom prst="rect">
            <a:avLst/>
          </a:prstGeom>
        </p:spPr>
        <p:txBody>
          <a:bodyPr lIns="0" tIns="0" rIns="0" bIns="0" rtlCol="0" anchor="t">
            <a:spAutoFit/>
          </a:bodyPr>
          <a:lstStyle/>
          <a:p>
            <a:pPr algn="l">
              <a:lnSpc>
                <a:spcPts val="1699"/>
              </a:lnSpc>
            </a:pPr>
            <a:r>
              <a:rPr lang="en-US" sz="1100" spc="-5">
                <a:solidFill>
                  <a:srgbClr val="2D69FF"/>
                </a:solidFill>
                <a:latin typeface="Montserrat"/>
                <a:ea typeface="Montserrat"/>
                <a:cs typeface="Montserrat"/>
                <a:sym typeface="Montserrat"/>
                <a:hlinkClick r:id="rId4" tooltip="https://hangaarorau.nz/wp-content/uploads/2025/10/Good-Employer-Guide-2025-Final-Edits.pdf"/>
              </a:rPr>
              <a:t>The ‘Good Employer Guide’ </a:t>
            </a:r>
            <a:r>
              <a:rPr lang="en-US" sz="1100" spc="-5">
                <a:solidFill>
                  <a:srgbClr val="000000"/>
                </a:solidFill>
                <a:latin typeface="Montserrat"/>
                <a:ea typeface="Montserrat"/>
                <a:cs typeface="Montserrat"/>
                <a:sym typeface="Montserrat"/>
                <a:hlinkClick r:id="rId4" tooltip="https://hangaarorau.nz/wp-content/uploads/2025/10/Good-Employer-Guide-2025-Final-Edits.pdf"/>
              </a:rPr>
              <a:t>(</a:t>
            </a:r>
            <a:r>
              <a:rPr lang="en-US" sz="1100" spc="-5">
                <a:solidFill>
                  <a:srgbClr val="000000"/>
                </a:solidFill>
                <a:latin typeface="Montserrat"/>
                <a:ea typeface="Montserrat"/>
                <a:cs typeface="Montserrat"/>
                <a:sym typeface="Montserrat"/>
              </a:rPr>
              <a:t>developed by Hanga-Aro-Rau) contains lots of useful additional information and practical templates for planning events and managing health and safety. We encourage you to have a look.</a:t>
            </a:r>
          </a:p>
        </p:txBody>
      </p:sp>
      <p:sp>
        <p:nvSpPr>
          <p:cNvPr id="5" name="TextBox 5"/>
          <p:cNvSpPr txBox="1"/>
          <p:nvPr/>
        </p:nvSpPr>
        <p:spPr>
          <a:xfrm>
            <a:off x="4595022" y="5497001"/>
            <a:ext cx="2123278" cy="359073"/>
          </a:xfrm>
          <a:prstGeom prst="rect">
            <a:avLst/>
          </a:prstGeom>
        </p:spPr>
        <p:txBody>
          <a:bodyPr wrap="square" lIns="0" tIns="0" rIns="0" bIns="0" rtlCol="0" anchor="t">
            <a:spAutoFit/>
          </a:bodyPr>
          <a:lstStyle/>
          <a:p>
            <a:pPr algn="l">
              <a:lnSpc>
                <a:spcPts val="1439"/>
              </a:lnSpc>
            </a:pPr>
            <a:r>
              <a:rPr lang="en-US" sz="1200" b="1" spc="-6" dirty="0">
                <a:solidFill>
                  <a:srgbClr val="2D69FF"/>
                </a:solidFill>
                <a:latin typeface="Montserrat Bold"/>
                <a:ea typeface="Montserrat Bold"/>
                <a:cs typeface="Montserrat Bold"/>
                <a:sym typeface="Montserrat Bold"/>
                <a:hlinkClick r:id="rId5" action="ppaction://hlinksldjump"/>
              </a:rPr>
              <a:t>Workplace Readiness Checklist and Guide</a:t>
            </a:r>
          </a:p>
        </p:txBody>
      </p:sp>
      <p:sp>
        <p:nvSpPr>
          <p:cNvPr id="6" name="TextBox 6"/>
          <p:cNvSpPr txBox="1"/>
          <p:nvPr/>
        </p:nvSpPr>
        <p:spPr>
          <a:xfrm>
            <a:off x="7567260" y="5471092"/>
            <a:ext cx="2427640" cy="201530"/>
          </a:xfrm>
          <a:prstGeom prst="rect">
            <a:avLst/>
          </a:prstGeom>
        </p:spPr>
        <p:txBody>
          <a:bodyPr wrap="square" lIns="0" tIns="0" rIns="0" bIns="0" rtlCol="0" anchor="t">
            <a:spAutoFit/>
          </a:bodyPr>
          <a:lstStyle/>
          <a:p>
            <a:pPr algn="l">
              <a:lnSpc>
                <a:spcPts val="1679"/>
              </a:lnSpc>
            </a:pPr>
            <a:r>
              <a:rPr lang="en-US" sz="1200" b="1" spc="-6" dirty="0">
                <a:solidFill>
                  <a:srgbClr val="2D69FF"/>
                </a:solidFill>
                <a:latin typeface="Montserrat Bold"/>
                <a:ea typeface="Montserrat Bold"/>
                <a:cs typeface="Montserrat Bold"/>
                <a:sym typeface="Montserrat Bold"/>
                <a:hlinkClick r:id="rId6" action="ppaction://hlinksldjump"/>
              </a:rPr>
              <a:t>Engagement Activity Plan</a:t>
            </a:r>
          </a:p>
        </p:txBody>
      </p:sp>
      <p:sp>
        <p:nvSpPr>
          <p:cNvPr id="8" name="TextBox 8"/>
          <p:cNvSpPr txBox="1"/>
          <p:nvPr/>
        </p:nvSpPr>
        <p:spPr>
          <a:xfrm>
            <a:off x="10296496" y="193718"/>
            <a:ext cx="231804" cy="167738"/>
          </a:xfrm>
          <a:prstGeom prst="rect">
            <a:avLst/>
          </a:prstGeom>
        </p:spPr>
        <p:txBody>
          <a:bodyPr wrap="square" lIns="0" tIns="0" rIns="0" bIns="0" rtlCol="0" anchor="t">
            <a:spAutoFit/>
          </a:bodyPr>
          <a:lstStyle/>
          <a:p>
            <a:pPr algn="l">
              <a:lnSpc>
                <a:spcPts val="1400"/>
              </a:lnSpc>
            </a:pPr>
            <a:r>
              <a:rPr lang="en-US" sz="1000" spc="-6" dirty="0">
                <a:solidFill>
                  <a:srgbClr val="000000"/>
                </a:solidFill>
                <a:latin typeface="Open Sans"/>
                <a:ea typeface="Open Sans"/>
                <a:cs typeface="Open Sans"/>
                <a:sym typeface="Open Sans"/>
              </a:rPr>
              <a:t>29</a:t>
            </a:r>
          </a:p>
        </p:txBody>
      </p:sp>
      <p:sp>
        <p:nvSpPr>
          <p:cNvPr id="9" name="TextBox 9"/>
          <p:cNvSpPr txBox="1"/>
          <p:nvPr/>
        </p:nvSpPr>
        <p:spPr>
          <a:xfrm>
            <a:off x="8254298" y="178622"/>
            <a:ext cx="1830257"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Part 2 | Successful Engagement</a:t>
            </a:r>
          </a:p>
        </p:txBody>
      </p:sp>
      <p:sp>
        <p:nvSpPr>
          <p:cNvPr id="10" name="TextBox 32">
            <a:extLst>
              <a:ext uri="{FF2B5EF4-FFF2-40B4-BE49-F238E27FC236}">
                <a16:creationId xmlns:a16="http://schemas.microsoft.com/office/drawing/2014/main" id="{08F01866-CE40-F864-B613-85B0A0F0FFDA}"/>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57200" y="4328808"/>
            <a:ext cx="50797" cy="1673047"/>
            <a:chOff x="0" y="0"/>
            <a:chExt cx="50800" cy="1673047"/>
          </a:xfrm>
        </p:grpSpPr>
        <p:sp>
          <p:nvSpPr>
            <p:cNvPr id="3" name="Freeform 3"/>
            <p:cNvSpPr/>
            <p:nvPr/>
          </p:nvSpPr>
          <p:spPr>
            <a:xfrm>
              <a:off x="0" y="0"/>
              <a:ext cx="50800" cy="1673098"/>
            </a:xfrm>
            <a:custGeom>
              <a:avLst/>
              <a:gdLst/>
              <a:ahLst/>
              <a:cxnLst/>
              <a:rect l="l" t="t" r="r" b="b"/>
              <a:pathLst>
                <a:path w="50800" h="1673098">
                  <a:moveTo>
                    <a:pt x="50800" y="25400"/>
                  </a:moveTo>
                  <a:lnTo>
                    <a:pt x="50800" y="1647698"/>
                  </a:lnTo>
                  <a:cubicBezTo>
                    <a:pt x="50800" y="1661668"/>
                    <a:pt x="39370" y="1673098"/>
                    <a:pt x="25400" y="1673098"/>
                  </a:cubicBezTo>
                  <a:cubicBezTo>
                    <a:pt x="11430" y="1673098"/>
                    <a:pt x="0" y="1661668"/>
                    <a:pt x="0" y="1647698"/>
                  </a:cubicBezTo>
                  <a:lnTo>
                    <a:pt x="0" y="25400"/>
                  </a:lnTo>
                  <a:cubicBezTo>
                    <a:pt x="0" y="11430"/>
                    <a:pt x="11430" y="0"/>
                    <a:pt x="25400" y="0"/>
                  </a:cubicBezTo>
                  <a:cubicBezTo>
                    <a:pt x="39370" y="0"/>
                    <a:pt x="50800" y="11430"/>
                    <a:pt x="50800" y="25400"/>
                  </a:cubicBezTo>
                  <a:close/>
                </a:path>
              </a:pathLst>
            </a:custGeom>
            <a:solidFill>
              <a:srgbClr val="4AA97D"/>
            </a:solidFill>
          </p:spPr>
          <p:txBody>
            <a:bodyPr/>
            <a:lstStyle/>
            <a:p>
              <a:endParaRPr lang="en-US"/>
            </a:p>
          </p:txBody>
        </p:sp>
      </p:grpSp>
      <p:grpSp>
        <p:nvGrpSpPr>
          <p:cNvPr id="4" name="Group 4"/>
          <p:cNvGrpSpPr>
            <a:grpSpLocks noChangeAspect="1"/>
          </p:cNvGrpSpPr>
          <p:nvPr/>
        </p:nvGrpSpPr>
        <p:grpSpPr>
          <a:xfrm>
            <a:off x="2749020" y="6862772"/>
            <a:ext cx="748655" cy="6982"/>
            <a:chOff x="0" y="0"/>
            <a:chExt cx="748652" cy="6985"/>
          </a:xfrm>
        </p:grpSpPr>
        <p:sp>
          <p:nvSpPr>
            <p:cNvPr id="5" name="Freeform 5"/>
            <p:cNvSpPr/>
            <p:nvPr/>
          </p:nvSpPr>
          <p:spPr>
            <a:xfrm>
              <a:off x="0" y="0"/>
              <a:ext cx="748665" cy="6985"/>
            </a:xfrm>
            <a:custGeom>
              <a:avLst/>
              <a:gdLst/>
              <a:ahLst/>
              <a:cxnLst/>
              <a:rect l="l" t="t" r="r" b="b"/>
              <a:pathLst>
                <a:path w="748665" h="6985">
                  <a:moveTo>
                    <a:pt x="0" y="0"/>
                  </a:moveTo>
                  <a:lnTo>
                    <a:pt x="748665" y="0"/>
                  </a:lnTo>
                  <a:lnTo>
                    <a:pt x="748665" y="6985"/>
                  </a:lnTo>
                  <a:lnTo>
                    <a:pt x="0" y="6985"/>
                  </a:lnTo>
                  <a:close/>
                </a:path>
              </a:pathLst>
            </a:custGeom>
            <a:solidFill>
              <a:srgbClr val="2D69FF"/>
            </a:solidFill>
          </p:spPr>
          <p:txBody>
            <a:bodyPr/>
            <a:lstStyle/>
            <a:p>
              <a:endParaRPr lang="en-US"/>
            </a:p>
          </p:txBody>
        </p:sp>
      </p:grpSp>
      <p:grpSp>
        <p:nvGrpSpPr>
          <p:cNvPr id="6" name="Group 6"/>
          <p:cNvGrpSpPr>
            <a:grpSpLocks noChangeAspect="1"/>
          </p:cNvGrpSpPr>
          <p:nvPr/>
        </p:nvGrpSpPr>
        <p:grpSpPr>
          <a:xfrm>
            <a:off x="2971448" y="4328808"/>
            <a:ext cx="50797" cy="1673047"/>
            <a:chOff x="0" y="0"/>
            <a:chExt cx="50800" cy="1673047"/>
          </a:xfrm>
        </p:grpSpPr>
        <p:sp>
          <p:nvSpPr>
            <p:cNvPr id="7" name="Freeform 7"/>
            <p:cNvSpPr/>
            <p:nvPr/>
          </p:nvSpPr>
          <p:spPr>
            <a:xfrm>
              <a:off x="0" y="0"/>
              <a:ext cx="50800" cy="1673098"/>
            </a:xfrm>
            <a:custGeom>
              <a:avLst/>
              <a:gdLst/>
              <a:ahLst/>
              <a:cxnLst/>
              <a:rect l="l" t="t" r="r" b="b"/>
              <a:pathLst>
                <a:path w="50800" h="1673098">
                  <a:moveTo>
                    <a:pt x="50800" y="25400"/>
                  </a:moveTo>
                  <a:lnTo>
                    <a:pt x="50800" y="1647698"/>
                  </a:lnTo>
                  <a:cubicBezTo>
                    <a:pt x="50800" y="1661668"/>
                    <a:pt x="39370" y="1673098"/>
                    <a:pt x="25400" y="1673098"/>
                  </a:cubicBezTo>
                  <a:cubicBezTo>
                    <a:pt x="11430" y="1673098"/>
                    <a:pt x="0" y="1661668"/>
                    <a:pt x="0" y="1647698"/>
                  </a:cubicBezTo>
                  <a:lnTo>
                    <a:pt x="0" y="25400"/>
                  </a:lnTo>
                  <a:cubicBezTo>
                    <a:pt x="0" y="11430"/>
                    <a:pt x="11430" y="0"/>
                    <a:pt x="25400" y="0"/>
                  </a:cubicBezTo>
                  <a:cubicBezTo>
                    <a:pt x="39370" y="0"/>
                    <a:pt x="50800" y="11430"/>
                    <a:pt x="50800" y="25400"/>
                  </a:cubicBezTo>
                  <a:close/>
                </a:path>
              </a:pathLst>
            </a:custGeom>
            <a:solidFill>
              <a:srgbClr val="4AA97D"/>
            </a:solidFill>
          </p:spPr>
          <p:txBody>
            <a:bodyPr/>
            <a:lstStyle/>
            <a:p>
              <a:endParaRPr lang="en-US"/>
            </a:p>
          </p:txBody>
        </p:sp>
      </p:grpSp>
      <p:grpSp>
        <p:nvGrpSpPr>
          <p:cNvPr id="8" name="Group 8"/>
          <p:cNvGrpSpPr>
            <a:grpSpLocks noChangeAspect="1"/>
          </p:cNvGrpSpPr>
          <p:nvPr/>
        </p:nvGrpSpPr>
        <p:grpSpPr>
          <a:xfrm>
            <a:off x="4826327" y="6646878"/>
            <a:ext cx="1225868" cy="6982"/>
            <a:chOff x="0" y="0"/>
            <a:chExt cx="1225868" cy="6985"/>
          </a:xfrm>
        </p:grpSpPr>
        <p:sp>
          <p:nvSpPr>
            <p:cNvPr id="9" name="Freeform 9"/>
            <p:cNvSpPr/>
            <p:nvPr/>
          </p:nvSpPr>
          <p:spPr>
            <a:xfrm>
              <a:off x="0" y="0"/>
              <a:ext cx="1225804" cy="6985"/>
            </a:xfrm>
            <a:custGeom>
              <a:avLst/>
              <a:gdLst/>
              <a:ahLst/>
              <a:cxnLst/>
              <a:rect l="l" t="t" r="r" b="b"/>
              <a:pathLst>
                <a:path w="1225804" h="6985">
                  <a:moveTo>
                    <a:pt x="0" y="0"/>
                  </a:moveTo>
                  <a:lnTo>
                    <a:pt x="1225804" y="0"/>
                  </a:lnTo>
                  <a:lnTo>
                    <a:pt x="1225804" y="6985"/>
                  </a:lnTo>
                  <a:lnTo>
                    <a:pt x="0" y="6985"/>
                  </a:lnTo>
                  <a:close/>
                </a:path>
              </a:pathLst>
            </a:custGeom>
            <a:solidFill>
              <a:srgbClr val="2D69FF"/>
            </a:solidFill>
          </p:spPr>
          <p:txBody>
            <a:bodyPr/>
            <a:lstStyle/>
            <a:p>
              <a:endParaRPr lang="en-US"/>
            </a:p>
          </p:txBody>
        </p:sp>
      </p:grpSp>
      <p:grpSp>
        <p:nvGrpSpPr>
          <p:cNvPr id="10" name="Group 10"/>
          <p:cNvGrpSpPr>
            <a:grpSpLocks noChangeAspect="1"/>
          </p:cNvGrpSpPr>
          <p:nvPr/>
        </p:nvGrpSpPr>
        <p:grpSpPr>
          <a:xfrm>
            <a:off x="5453948" y="4328808"/>
            <a:ext cx="50797" cy="1673047"/>
            <a:chOff x="0" y="0"/>
            <a:chExt cx="50800" cy="1673047"/>
          </a:xfrm>
        </p:grpSpPr>
        <p:sp>
          <p:nvSpPr>
            <p:cNvPr id="11" name="Freeform 11"/>
            <p:cNvSpPr/>
            <p:nvPr/>
          </p:nvSpPr>
          <p:spPr>
            <a:xfrm>
              <a:off x="0" y="0"/>
              <a:ext cx="50800" cy="1673098"/>
            </a:xfrm>
            <a:custGeom>
              <a:avLst/>
              <a:gdLst/>
              <a:ahLst/>
              <a:cxnLst/>
              <a:rect l="l" t="t" r="r" b="b"/>
              <a:pathLst>
                <a:path w="50800" h="1673098">
                  <a:moveTo>
                    <a:pt x="50800" y="25400"/>
                  </a:moveTo>
                  <a:lnTo>
                    <a:pt x="50800" y="1647698"/>
                  </a:lnTo>
                  <a:cubicBezTo>
                    <a:pt x="50800" y="1661668"/>
                    <a:pt x="39370" y="1673098"/>
                    <a:pt x="25400" y="1673098"/>
                  </a:cubicBezTo>
                  <a:cubicBezTo>
                    <a:pt x="11430" y="1673098"/>
                    <a:pt x="0" y="1661668"/>
                    <a:pt x="0" y="1647698"/>
                  </a:cubicBezTo>
                  <a:lnTo>
                    <a:pt x="0" y="25400"/>
                  </a:lnTo>
                  <a:cubicBezTo>
                    <a:pt x="0" y="11430"/>
                    <a:pt x="11430" y="0"/>
                    <a:pt x="25400" y="0"/>
                  </a:cubicBezTo>
                  <a:cubicBezTo>
                    <a:pt x="39370" y="0"/>
                    <a:pt x="50800" y="11430"/>
                    <a:pt x="50800" y="25400"/>
                  </a:cubicBezTo>
                  <a:close/>
                </a:path>
              </a:pathLst>
            </a:custGeom>
            <a:solidFill>
              <a:srgbClr val="4AA97D"/>
            </a:solidFill>
          </p:spPr>
          <p:txBody>
            <a:bodyPr/>
            <a:lstStyle/>
            <a:p>
              <a:endParaRPr lang="en-US"/>
            </a:p>
          </p:txBody>
        </p:sp>
      </p:grpSp>
      <p:grpSp>
        <p:nvGrpSpPr>
          <p:cNvPr id="12" name="Group 12"/>
          <p:cNvGrpSpPr>
            <a:grpSpLocks noChangeAspect="1"/>
          </p:cNvGrpSpPr>
          <p:nvPr/>
        </p:nvGrpSpPr>
        <p:grpSpPr>
          <a:xfrm>
            <a:off x="7974549" y="4328808"/>
            <a:ext cx="50797" cy="1673047"/>
            <a:chOff x="0" y="0"/>
            <a:chExt cx="50800" cy="1673047"/>
          </a:xfrm>
        </p:grpSpPr>
        <p:sp>
          <p:nvSpPr>
            <p:cNvPr id="13" name="Freeform 13"/>
            <p:cNvSpPr/>
            <p:nvPr/>
          </p:nvSpPr>
          <p:spPr>
            <a:xfrm>
              <a:off x="0" y="0"/>
              <a:ext cx="50800" cy="1673098"/>
            </a:xfrm>
            <a:custGeom>
              <a:avLst/>
              <a:gdLst/>
              <a:ahLst/>
              <a:cxnLst/>
              <a:rect l="l" t="t" r="r" b="b"/>
              <a:pathLst>
                <a:path w="50800" h="1673098">
                  <a:moveTo>
                    <a:pt x="50800" y="25400"/>
                  </a:moveTo>
                  <a:lnTo>
                    <a:pt x="50800" y="1647698"/>
                  </a:lnTo>
                  <a:cubicBezTo>
                    <a:pt x="50800" y="1661668"/>
                    <a:pt x="39370" y="1673098"/>
                    <a:pt x="25400" y="1673098"/>
                  </a:cubicBezTo>
                  <a:cubicBezTo>
                    <a:pt x="11430" y="1673098"/>
                    <a:pt x="0" y="1661668"/>
                    <a:pt x="0" y="1647698"/>
                  </a:cubicBezTo>
                  <a:lnTo>
                    <a:pt x="0" y="25400"/>
                  </a:lnTo>
                  <a:cubicBezTo>
                    <a:pt x="0" y="11430"/>
                    <a:pt x="11430" y="0"/>
                    <a:pt x="25400" y="0"/>
                  </a:cubicBezTo>
                  <a:cubicBezTo>
                    <a:pt x="39370" y="0"/>
                    <a:pt x="50800" y="11430"/>
                    <a:pt x="50800" y="25400"/>
                  </a:cubicBezTo>
                  <a:close/>
                </a:path>
              </a:pathLst>
            </a:custGeom>
            <a:solidFill>
              <a:srgbClr val="4AA97D"/>
            </a:solidFill>
          </p:spPr>
          <p:txBody>
            <a:bodyPr/>
            <a:lstStyle/>
            <a:p>
              <a:endParaRPr lang="en-US"/>
            </a:p>
          </p:txBody>
        </p:sp>
      </p:grpSp>
      <p:grpSp>
        <p:nvGrpSpPr>
          <p:cNvPr id="14" name="Group 14"/>
          <p:cNvGrpSpPr>
            <a:grpSpLocks noChangeAspect="1"/>
          </p:cNvGrpSpPr>
          <p:nvPr/>
        </p:nvGrpSpPr>
        <p:grpSpPr>
          <a:xfrm>
            <a:off x="183413" y="605009"/>
            <a:ext cx="10325176" cy="3172"/>
            <a:chOff x="0" y="0"/>
            <a:chExt cx="10325176" cy="3175"/>
          </a:xfrm>
        </p:grpSpPr>
        <p:sp>
          <p:nvSpPr>
            <p:cNvPr id="15" name="Freeform 15"/>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16" name="Group 16"/>
          <p:cNvGrpSpPr>
            <a:grpSpLocks noChangeAspect="1"/>
          </p:cNvGrpSpPr>
          <p:nvPr/>
        </p:nvGrpSpPr>
        <p:grpSpPr>
          <a:xfrm>
            <a:off x="8464760" y="737170"/>
            <a:ext cx="2043829" cy="1462020"/>
            <a:chOff x="0" y="0"/>
            <a:chExt cx="2125561" cy="1520482"/>
          </a:xfrm>
        </p:grpSpPr>
        <p:sp>
          <p:nvSpPr>
            <p:cNvPr id="17" name="Freeform 17"/>
            <p:cNvSpPr/>
            <p:nvPr/>
          </p:nvSpPr>
          <p:spPr>
            <a:xfrm>
              <a:off x="1154811" y="69850"/>
              <a:ext cx="900938" cy="195834"/>
            </a:xfrm>
            <a:custGeom>
              <a:avLst/>
              <a:gdLst/>
              <a:ahLst/>
              <a:cxnLst/>
              <a:rect l="l" t="t" r="r" b="b"/>
              <a:pathLst>
                <a:path w="900938" h="195834">
                  <a:moveTo>
                    <a:pt x="97917" y="0"/>
                  </a:moveTo>
                  <a:cubicBezTo>
                    <a:pt x="43815" y="0"/>
                    <a:pt x="0" y="43815"/>
                    <a:pt x="0" y="97917"/>
                  </a:cubicBezTo>
                  <a:cubicBezTo>
                    <a:pt x="0" y="152019"/>
                    <a:pt x="43815" y="195834"/>
                    <a:pt x="97917" y="195834"/>
                  </a:cubicBezTo>
                  <a:lnTo>
                    <a:pt x="803021" y="195834"/>
                  </a:lnTo>
                  <a:cubicBezTo>
                    <a:pt x="857123" y="195834"/>
                    <a:pt x="900938" y="152019"/>
                    <a:pt x="900938" y="97917"/>
                  </a:cubicBezTo>
                  <a:cubicBezTo>
                    <a:pt x="900938" y="43815"/>
                    <a:pt x="857123" y="0"/>
                    <a:pt x="803021" y="0"/>
                  </a:cubicBezTo>
                  <a:close/>
                </a:path>
              </a:pathLst>
            </a:custGeom>
            <a:solidFill>
              <a:srgbClr val="4AA97D"/>
            </a:solidFill>
          </p:spPr>
          <p:txBody>
            <a:bodyPr/>
            <a:lstStyle/>
            <a:p>
              <a:endParaRPr lang="en-US"/>
            </a:p>
          </p:txBody>
        </p:sp>
        <p:sp>
          <p:nvSpPr>
            <p:cNvPr id="18" name="Freeform 18"/>
            <p:cNvSpPr/>
            <p:nvPr/>
          </p:nvSpPr>
          <p:spPr>
            <a:xfrm>
              <a:off x="1148461" y="63500"/>
              <a:ext cx="913638" cy="208534"/>
            </a:xfrm>
            <a:custGeom>
              <a:avLst/>
              <a:gdLst/>
              <a:ahLst/>
              <a:cxnLst/>
              <a:rect l="l" t="t" r="r" b="b"/>
              <a:pathLst>
                <a:path w="913638" h="208534">
                  <a:moveTo>
                    <a:pt x="104267" y="12700"/>
                  </a:moveTo>
                  <a:cubicBezTo>
                    <a:pt x="53721" y="12700"/>
                    <a:pt x="12700" y="53721"/>
                    <a:pt x="12700" y="104267"/>
                  </a:cubicBezTo>
                  <a:lnTo>
                    <a:pt x="6350" y="104267"/>
                  </a:lnTo>
                  <a:lnTo>
                    <a:pt x="12700" y="104267"/>
                  </a:lnTo>
                  <a:cubicBezTo>
                    <a:pt x="12700" y="154813"/>
                    <a:pt x="53721" y="195834"/>
                    <a:pt x="104267" y="195834"/>
                  </a:cubicBezTo>
                  <a:lnTo>
                    <a:pt x="104267" y="202184"/>
                  </a:lnTo>
                  <a:lnTo>
                    <a:pt x="104267" y="195834"/>
                  </a:lnTo>
                  <a:lnTo>
                    <a:pt x="809371" y="195834"/>
                  </a:lnTo>
                  <a:lnTo>
                    <a:pt x="809371" y="202184"/>
                  </a:lnTo>
                  <a:lnTo>
                    <a:pt x="809371" y="195834"/>
                  </a:lnTo>
                  <a:cubicBezTo>
                    <a:pt x="859917" y="195834"/>
                    <a:pt x="900938" y="154813"/>
                    <a:pt x="900938" y="104267"/>
                  </a:cubicBezTo>
                  <a:lnTo>
                    <a:pt x="907288" y="104267"/>
                  </a:lnTo>
                  <a:lnTo>
                    <a:pt x="900938" y="104267"/>
                  </a:lnTo>
                  <a:cubicBezTo>
                    <a:pt x="900938" y="53721"/>
                    <a:pt x="859917" y="12700"/>
                    <a:pt x="809371" y="12700"/>
                  </a:cubicBezTo>
                  <a:lnTo>
                    <a:pt x="809371" y="6350"/>
                  </a:lnTo>
                  <a:lnTo>
                    <a:pt x="809371" y="12700"/>
                  </a:lnTo>
                  <a:lnTo>
                    <a:pt x="104267" y="12700"/>
                  </a:lnTo>
                  <a:lnTo>
                    <a:pt x="104267" y="6350"/>
                  </a:lnTo>
                  <a:lnTo>
                    <a:pt x="104267" y="12700"/>
                  </a:lnTo>
                  <a:moveTo>
                    <a:pt x="104267" y="0"/>
                  </a:moveTo>
                  <a:lnTo>
                    <a:pt x="809371" y="0"/>
                  </a:lnTo>
                  <a:cubicBezTo>
                    <a:pt x="867029" y="0"/>
                    <a:pt x="913638" y="46736"/>
                    <a:pt x="913638" y="104267"/>
                  </a:cubicBezTo>
                  <a:cubicBezTo>
                    <a:pt x="913638" y="161798"/>
                    <a:pt x="866902" y="208534"/>
                    <a:pt x="809371" y="208534"/>
                  </a:cubicBezTo>
                  <a:lnTo>
                    <a:pt x="104267" y="208534"/>
                  </a:lnTo>
                  <a:cubicBezTo>
                    <a:pt x="46609" y="208534"/>
                    <a:pt x="0" y="161798"/>
                    <a:pt x="0" y="104267"/>
                  </a:cubicBezTo>
                  <a:cubicBezTo>
                    <a:pt x="0" y="46736"/>
                    <a:pt x="46609" y="0"/>
                    <a:pt x="104267" y="0"/>
                  </a:cubicBezTo>
                  <a:close/>
                </a:path>
              </a:pathLst>
            </a:custGeom>
            <a:solidFill>
              <a:srgbClr val="4AA97D"/>
            </a:solidFill>
          </p:spPr>
          <p:txBody>
            <a:bodyPr/>
            <a:lstStyle/>
            <a:p>
              <a:endParaRPr lang="en-US"/>
            </a:p>
          </p:txBody>
        </p:sp>
        <p:sp>
          <p:nvSpPr>
            <p:cNvPr id="19" name="Freeform 19"/>
            <p:cNvSpPr/>
            <p:nvPr/>
          </p:nvSpPr>
          <p:spPr>
            <a:xfrm>
              <a:off x="153797" y="378206"/>
              <a:ext cx="1901952" cy="205232"/>
            </a:xfrm>
            <a:custGeom>
              <a:avLst/>
              <a:gdLst/>
              <a:ahLst/>
              <a:cxnLst/>
              <a:rect l="l" t="t" r="r" b="b"/>
              <a:pathLst>
                <a:path w="1901952" h="205232">
                  <a:moveTo>
                    <a:pt x="102616" y="0"/>
                  </a:moveTo>
                  <a:cubicBezTo>
                    <a:pt x="45974" y="0"/>
                    <a:pt x="0" y="45974"/>
                    <a:pt x="0" y="102616"/>
                  </a:cubicBezTo>
                  <a:cubicBezTo>
                    <a:pt x="0" y="159258"/>
                    <a:pt x="45974" y="205232"/>
                    <a:pt x="102616" y="205232"/>
                  </a:cubicBezTo>
                  <a:lnTo>
                    <a:pt x="1799336" y="205232"/>
                  </a:lnTo>
                  <a:cubicBezTo>
                    <a:pt x="1855978" y="205232"/>
                    <a:pt x="1901952" y="159258"/>
                    <a:pt x="1901952" y="102616"/>
                  </a:cubicBezTo>
                  <a:cubicBezTo>
                    <a:pt x="1901952" y="45974"/>
                    <a:pt x="1856105" y="0"/>
                    <a:pt x="1799336" y="0"/>
                  </a:cubicBezTo>
                  <a:close/>
                </a:path>
              </a:pathLst>
            </a:custGeom>
            <a:solidFill>
              <a:srgbClr val="FFFFFF"/>
            </a:solidFill>
          </p:spPr>
          <p:txBody>
            <a:bodyPr/>
            <a:lstStyle/>
            <a:p>
              <a:endParaRPr lang="en-US"/>
            </a:p>
          </p:txBody>
        </p:sp>
        <p:sp>
          <p:nvSpPr>
            <p:cNvPr id="20" name="Freeform 20"/>
            <p:cNvSpPr/>
            <p:nvPr/>
          </p:nvSpPr>
          <p:spPr>
            <a:xfrm>
              <a:off x="149098" y="373380"/>
              <a:ext cx="1911350" cy="214630"/>
            </a:xfrm>
            <a:custGeom>
              <a:avLst/>
              <a:gdLst/>
              <a:ahLst/>
              <a:cxnLst/>
              <a:rect l="l" t="t" r="r" b="b"/>
              <a:pathLst>
                <a:path w="1911350" h="214630">
                  <a:moveTo>
                    <a:pt x="107315" y="9525"/>
                  </a:moveTo>
                  <a:cubicBezTo>
                    <a:pt x="53340" y="9525"/>
                    <a:pt x="9525" y="53340"/>
                    <a:pt x="9525" y="107315"/>
                  </a:cubicBezTo>
                  <a:lnTo>
                    <a:pt x="4699" y="107315"/>
                  </a:lnTo>
                  <a:lnTo>
                    <a:pt x="9525" y="107315"/>
                  </a:lnTo>
                  <a:cubicBezTo>
                    <a:pt x="9525" y="161290"/>
                    <a:pt x="53340" y="205105"/>
                    <a:pt x="107315" y="205105"/>
                  </a:cubicBezTo>
                  <a:lnTo>
                    <a:pt x="107315" y="209931"/>
                  </a:lnTo>
                  <a:lnTo>
                    <a:pt x="107315" y="205105"/>
                  </a:lnTo>
                  <a:lnTo>
                    <a:pt x="1804035" y="205105"/>
                  </a:lnTo>
                  <a:lnTo>
                    <a:pt x="1804035" y="209931"/>
                  </a:lnTo>
                  <a:lnTo>
                    <a:pt x="1804035" y="205105"/>
                  </a:lnTo>
                  <a:cubicBezTo>
                    <a:pt x="1858010" y="205105"/>
                    <a:pt x="1901825" y="161290"/>
                    <a:pt x="1901825" y="107315"/>
                  </a:cubicBezTo>
                  <a:lnTo>
                    <a:pt x="1906651" y="107315"/>
                  </a:lnTo>
                  <a:lnTo>
                    <a:pt x="1901825" y="107315"/>
                  </a:lnTo>
                  <a:cubicBezTo>
                    <a:pt x="1901825" y="53340"/>
                    <a:pt x="1858010" y="9525"/>
                    <a:pt x="1804035" y="9525"/>
                  </a:cubicBezTo>
                  <a:lnTo>
                    <a:pt x="1804035" y="4699"/>
                  </a:lnTo>
                  <a:lnTo>
                    <a:pt x="1804035" y="9525"/>
                  </a:lnTo>
                  <a:lnTo>
                    <a:pt x="107315" y="9525"/>
                  </a:lnTo>
                  <a:lnTo>
                    <a:pt x="107315" y="4699"/>
                  </a:lnTo>
                  <a:lnTo>
                    <a:pt x="107315" y="9525"/>
                  </a:lnTo>
                  <a:moveTo>
                    <a:pt x="107315" y="0"/>
                  </a:moveTo>
                  <a:lnTo>
                    <a:pt x="1804035" y="0"/>
                  </a:lnTo>
                  <a:cubicBezTo>
                    <a:pt x="1863344" y="0"/>
                    <a:pt x="1911350" y="48006"/>
                    <a:pt x="1911350" y="107315"/>
                  </a:cubicBezTo>
                  <a:cubicBezTo>
                    <a:pt x="1911350" y="166624"/>
                    <a:pt x="1863344" y="214630"/>
                    <a:pt x="1804035" y="214630"/>
                  </a:cubicBezTo>
                  <a:lnTo>
                    <a:pt x="107315" y="214630"/>
                  </a:lnTo>
                  <a:cubicBezTo>
                    <a:pt x="48006" y="214630"/>
                    <a:pt x="0" y="166624"/>
                    <a:pt x="0" y="107315"/>
                  </a:cubicBezTo>
                  <a:cubicBezTo>
                    <a:pt x="0" y="48006"/>
                    <a:pt x="48006" y="0"/>
                    <a:pt x="107315" y="0"/>
                  </a:cubicBezTo>
                  <a:close/>
                </a:path>
              </a:pathLst>
            </a:custGeom>
            <a:solidFill>
              <a:srgbClr val="000000"/>
            </a:solidFill>
          </p:spPr>
          <p:txBody>
            <a:bodyPr/>
            <a:lstStyle/>
            <a:p>
              <a:endParaRPr lang="en-US"/>
            </a:p>
          </p:txBody>
        </p:sp>
        <p:sp>
          <p:nvSpPr>
            <p:cNvPr id="21" name="Freeform 21"/>
            <p:cNvSpPr/>
            <p:nvPr/>
          </p:nvSpPr>
          <p:spPr>
            <a:xfrm>
              <a:off x="329057" y="974471"/>
              <a:ext cx="1731391" cy="205486"/>
            </a:xfrm>
            <a:custGeom>
              <a:avLst/>
              <a:gdLst/>
              <a:ahLst/>
              <a:cxnLst/>
              <a:rect l="l" t="t" r="r" b="b"/>
              <a:pathLst>
                <a:path w="1731391" h="205486">
                  <a:moveTo>
                    <a:pt x="102743" y="9525"/>
                  </a:moveTo>
                  <a:cubicBezTo>
                    <a:pt x="51308" y="9525"/>
                    <a:pt x="9525" y="51308"/>
                    <a:pt x="9525" y="102743"/>
                  </a:cubicBezTo>
                  <a:lnTo>
                    <a:pt x="4699" y="102743"/>
                  </a:lnTo>
                  <a:lnTo>
                    <a:pt x="9525" y="102743"/>
                  </a:lnTo>
                  <a:cubicBezTo>
                    <a:pt x="9525" y="154178"/>
                    <a:pt x="51308" y="195961"/>
                    <a:pt x="102743" y="195961"/>
                  </a:cubicBezTo>
                  <a:lnTo>
                    <a:pt x="102743" y="200787"/>
                  </a:lnTo>
                  <a:lnTo>
                    <a:pt x="102743" y="195961"/>
                  </a:lnTo>
                  <a:lnTo>
                    <a:pt x="1628648" y="195961"/>
                  </a:lnTo>
                  <a:lnTo>
                    <a:pt x="1628648" y="200787"/>
                  </a:lnTo>
                  <a:lnTo>
                    <a:pt x="1628648" y="195961"/>
                  </a:lnTo>
                  <a:cubicBezTo>
                    <a:pt x="1680083" y="195961"/>
                    <a:pt x="1721866" y="154178"/>
                    <a:pt x="1721866" y="102743"/>
                  </a:cubicBezTo>
                  <a:lnTo>
                    <a:pt x="1726692" y="102743"/>
                  </a:lnTo>
                  <a:lnTo>
                    <a:pt x="1721866" y="102743"/>
                  </a:lnTo>
                  <a:cubicBezTo>
                    <a:pt x="1721866" y="51308"/>
                    <a:pt x="1680083" y="9525"/>
                    <a:pt x="1628648" y="9525"/>
                  </a:cubicBezTo>
                  <a:lnTo>
                    <a:pt x="1628648" y="4699"/>
                  </a:lnTo>
                  <a:lnTo>
                    <a:pt x="1628648" y="9525"/>
                  </a:lnTo>
                  <a:lnTo>
                    <a:pt x="102743" y="9525"/>
                  </a:lnTo>
                  <a:lnTo>
                    <a:pt x="102743" y="4699"/>
                  </a:lnTo>
                  <a:lnTo>
                    <a:pt x="102743" y="9525"/>
                  </a:lnTo>
                  <a:moveTo>
                    <a:pt x="102743" y="0"/>
                  </a:moveTo>
                  <a:lnTo>
                    <a:pt x="1628648" y="0"/>
                  </a:lnTo>
                  <a:cubicBezTo>
                    <a:pt x="1685417" y="0"/>
                    <a:pt x="1731391" y="45974"/>
                    <a:pt x="1731391" y="102743"/>
                  </a:cubicBezTo>
                  <a:cubicBezTo>
                    <a:pt x="1731391" y="159512"/>
                    <a:pt x="1685417" y="205486"/>
                    <a:pt x="1628648" y="205486"/>
                  </a:cubicBezTo>
                  <a:lnTo>
                    <a:pt x="102743" y="205486"/>
                  </a:lnTo>
                  <a:cubicBezTo>
                    <a:pt x="45974" y="205486"/>
                    <a:pt x="0" y="159512"/>
                    <a:pt x="0" y="102743"/>
                  </a:cubicBezTo>
                  <a:cubicBezTo>
                    <a:pt x="0" y="45974"/>
                    <a:pt x="45974" y="0"/>
                    <a:pt x="102743" y="0"/>
                  </a:cubicBezTo>
                  <a:close/>
                </a:path>
              </a:pathLst>
            </a:custGeom>
            <a:solidFill>
              <a:srgbClr val="000000"/>
            </a:solidFill>
          </p:spPr>
          <p:txBody>
            <a:bodyPr/>
            <a:lstStyle/>
            <a:p>
              <a:endParaRPr lang="en-US"/>
            </a:p>
          </p:txBody>
        </p:sp>
        <p:sp>
          <p:nvSpPr>
            <p:cNvPr id="22" name="Freeform 22"/>
            <p:cNvSpPr/>
            <p:nvPr/>
          </p:nvSpPr>
          <p:spPr>
            <a:xfrm>
              <a:off x="1149985" y="1251585"/>
              <a:ext cx="910590" cy="205486"/>
            </a:xfrm>
            <a:custGeom>
              <a:avLst/>
              <a:gdLst/>
              <a:ahLst/>
              <a:cxnLst/>
              <a:rect l="l" t="t" r="r" b="b"/>
              <a:pathLst>
                <a:path w="910590" h="205486">
                  <a:moveTo>
                    <a:pt x="102743" y="9525"/>
                  </a:moveTo>
                  <a:cubicBezTo>
                    <a:pt x="51308" y="9525"/>
                    <a:pt x="9525" y="51308"/>
                    <a:pt x="9525" y="102743"/>
                  </a:cubicBezTo>
                  <a:lnTo>
                    <a:pt x="4699" y="102743"/>
                  </a:lnTo>
                  <a:lnTo>
                    <a:pt x="9525" y="102743"/>
                  </a:lnTo>
                  <a:cubicBezTo>
                    <a:pt x="9525" y="154178"/>
                    <a:pt x="51308" y="195961"/>
                    <a:pt x="102743" y="195961"/>
                  </a:cubicBezTo>
                  <a:lnTo>
                    <a:pt x="102743" y="200787"/>
                  </a:lnTo>
                  <a:lnTo>
                    <a:pt x="102743" y="195961"/>
                  </a:lnTo>
                  <a:lnTo>
                    <a:pt x="807847" y="195961"/>
                  </a:lnTo>
                  <a:lnTo>
                    <a:pt x="807847" y="200787"/>
                  </a:lnTo>
                  <a:lnTo>
                    <a:pt x="807847" y="195961"/>
                  </a:lnTo>
                  <a:cubicBezTo>
                    <a:pt x="859282" y="195961"/>
                    <a:pt x="901065" y="154178"/>
                    <a:pt x="901065" y="102743"/>
                  </a:cubicBezTo>
                  <a:lnTo>
                    <a:pt x="905891" y="102743"/>
                  </a:lnTo>
                  <a:lnTo>
                    <a:pt x="901065" y="102743"/>
                  </a:lnTo>
                  <a:cubicBezTo>
                    <a:pt x="901065" y="51308"/>
                    <a:pt x="859282" y="9525"/>
                    <a:pt x="807847" y="9525"/>
                  </a:cubicBezTo>
                  <a:lnTo>
                    <a:pt x="807847" y="4699"/>
                  </a:lnTo>
                  <a:lnTo>
                    <a:pt x="807847" y="9525"/>
                  </a:lnTo>
                  <a:lnTo>
                    <a:pt x="102743" y="9525"/>
                  </a:lnTo>
                  <a:lnTo>
                    <a:pt x="102743" y="4699"/>
                  </a:lnTo>
                  <a:lnTo>
                    <a:pt x="102743" y="9525"/>
                  </a:lnTo>
                  <a:moveTo>
                    <a:pt x="102743" y="0"/>
                  </a:moveTo>
                  <a:lnTo>
                    <a:pt x="807847" y="0"/>
                  </a:lnTo>
                  <a:cubicBezTo>
                    <a:pt x="864616" y="0"/>
                    <a:pt x="910590" y="45974"/>
                    <a:pt x="910590" y="102743"/>
                  </a:cubicBezTo>
                  <a:cubicBezTo>
                    <a:pt x="910590" y="159512"/>
                    <a:pt x="864616" y="205486"/>
                    <a:pt x="807847" y="205486"/>
                  </a:cubicBezTo>
                  <a:lnTo>
                    <a:pt x="102743" y="205486"/>
                  </a:lnTo>
                  <a:cubicBezTo>
                    <a:pt x="45974" y="205486"/>
                    <a:pt x="0" y="159512"/>
                    <a:pt x="0" y="102743"/>
                  </a:cubicBezTo>
                  <a:cubicBezTo>
                    <a:pt x="0" y="45974"/>
                    <a:pt x="45974" y="0"/>
                    <a:pt x="102743" y="0"/>
                  </a:cubicBezTo>
                  <a:close/>
                </a:path>
              </a:pathLst>
            </a:custGeom>
            <a:solidFill>
              <a:srgbClr val="000000"/>
            </a:solidFill>
          </p:spPr>
          <p:txBody>
            <a:bodyPr/>
            <a:lstStyle/>
            <a:p>
              <a:endParaRPr lang="en-US"/>
            </a:p>
          </p:txBody>
        </p:sp>
        <p:sp>
          <p:nvSpPr>
            <p:cNvPr id="23" name="Freeform 23"/>
            <p:cNvSpPr/>
            <p:nvPr/>
          </p:nvSpPr>
          <p:spPr>
            <a:xfrm>
              <a:off x="63500" y="664083"/>
              <a:ext cx="1997075" cy="238633"/>
            </a:xfrm>
            <a:custGeom>
              <a:avLst/>
              <a:gdLst/>
              <a:ahLst/>
              <a:cxnLst/>
              <a:rect l="l" t="t" r="r" b="b"/>
              <a:pathLst>
                <a:path w="1997075" h="238633">
                  <a:moveTo>
                    <a:pt x="119380" y="9525"/>
                  </a:moveTo>
                  <a:cubicBezTo>
                    <a:pt x="58801" y="9525"/>
                    <a:pt x="9525" y="58674"/>
                    <a:pt x="9525" y="119380"/>
                  </a:cubicBezTo>
                  <a:lnTo>
                    <a:pt x="4826" y="119380"/>
                  </a:lnTo>
                  <a:lnTo>
                    <a:pt x="9652" y="119380"/>
                  </a:lnTo>
                  <a:cubicBezTo>
                    <a:pt x="9652" y="179959"/>
                    <a:pt x="58801" y="229108"/>
                    <a:pt x="119507" y="229108"/>
                  </a:cubicBezTo>
                  <a:lnTo>
                    <a:pt x="119507" y="233934"/>
                  </a:lnTo>
                  <a:lnTo>
                    <a:pt x="119507" y="229108"/>
                  </a:lnTo>
                  <a:lnTo>
                    <a:pt x="1877695" y="229108"/>
                  </a:lnTo>
                  <a:lnTo>
                    <a:pt x="1877695" y="233934"/>
                  </a:lnTo>
                  <a:lnTo>
                    <a:pt x="1877695" y="229108"/>
                  </a:lnTo>
                  <a:cubicBezTo>
                    <a:pt x="1938274" y="229108"/>
                    <a:pt x="1987550" y="179959"/>
                    <a:pt x="1987550" y="119380"/>
                  </a:cubicBezTo>
                  <a:lnTo>
                    <a:pt x="1992376" y="119380"/>
                  </a:lnTo>
                  <a:lnTo>
                    <a:pt x="1987550" y="119380"/>
                  </a:lnTo>
                  <a:cubicBezTo>
                    <a:pt x="1987550" y="58801"/>
                    <a:pt x="1938401" y="9525"/>
                    <a:pt x="1877695" y="9525"/>
                  </a:cubicBezTo>
                  <a:lnTo>
                    <a:pt x="1877695" y="4699"/>
                  </a:lnTo>
                  <a:lnTo>
                    <a:pt x="1877695" y="9525"/>
                  </a:lnTo>
                  <a:lnTo>
                    <a:pt x="119380" y="9525"/>
                  </a:lnTo>
                  <a:lnTo>
                    <a:pt x="119380" y="4699"/>
                  </a:lnTo>
                  <a:lnTo>
                    <a:pt x="119380" y="9525"/>
                  </a:lnTo>
                  <a:moveTo>
                    <a:pt x="119380" y="0"/>
                  </a:moveTo>
                  <a:lnTo>
                    <a:pt x="1877695" y="0"/>
                  </a:lnTo>
                  <a:cubicBezTo>
                    <a:pt x="1943608" y="0"/>
                    <a:pt x="1997075" y="53467"/>
                    <a:pt x="1997075" y="119380"/>
                  </a:cubicBezTo>
                  <a:cubicBezTo>
                    <a:pt x="1997075" y="185293"/>
                    <a:pt x="1943608" y="238633"/>
                    <a:pt x="1877695" y="238633"/>
                  </a:cubicBezTo>
                  <a:lnTo>
                    <a:pt x="119380" y="238633"/>
                  </a:lnTo>
                  <a:cubicBezTo>
                    <a:pt x="53467" y="238633"/>
                    <a:pt x="0" y="185166"/>
                    <a:pt x="0" y="119380"/>
                  </a:cubicBezTo>
                  <a:cubicBezTo>
                    <a:pt x="0" y="53594"/>
                    <a:pt x="53467" y="0"/>
                    <a:pt x="119380" y="0"/>
                  </a:cubicBezTo>
                  <a:close/>
                </a:path>
              </a:pathLst>
            </a:custGeom>
            <a:solidFill>
              <a:srgbClr val="000000"/>
            </a:solidFill>
          </p:spPr>
          <p:txBody>
            <a:bodyPr/>
            <a:lstStyle/>
            <a:p>
              <a:endParaRPr lang="en-US"/>
            </a:p>
          </p:txBody>
        </p:sp>
      </p:grpSp>
      <p:sp>
        <p:nvSpPr>
          <p:cNvPr id="24" name="TextBox 24"/>
          <p:cNvSpPr txBox="1"/>
          <p:nvPr/>
        </p:nvSpPr>
        <p:spPr>
          <a:xfrm>
            <a:off x="438150" y="2097948"/>
            <a:ext cx="7713755" cy="1992344"/>
          </a:xfrm>
          <a:prstGeom prst="rect">
            <a:avLst/>
          </a:prstGeom>
        </p:spPr>
        <p:txBody>
          <a:bodyPr lIns="0" tIns="0" rIns="0" bIns="0" rtlCol="0" anchor="t">
            <a:spAutoFit/>
          </a:bodyPr>
          <a:lstStyle/>
          <a:p>
            <a:pPr algn="l">
              <a:lnSpc>
                <a:spcPts val="2900"/>
              </a:lnSpc>
            </a:pPr>
            <a:r>
              <a:rPr lang="en-US" sz="2000" spc="-10">
                <a:solidFill>
                  <a:srgbClr val="000000"/>
                </a:solidFill>
                <a:latin typeface="Montserrat"/>
                <a:ea typeface="Montserrat"/>
                <a:cs typeface="Montserrat"/>
                <a:sym typeface="Montserrat"/>
              </a:rPr>
              <a:t>This Starter Kit contains practical and adaptable guidance, plus tools to equip employers to confidently and effectively partner with schools to </a:t>
            </a:r>
            <a:r>
              <a:rPr lang="en-US" sz="2000" b="1" spc="-10">
                <a:solidFill>
                  <a:srgbClr val="000000"/>
                </a:solidFill>
                <a:latin typeface="Montserrat Bold"/>
                <a:ea typeface="Montserrat Bold"/>
                <a:cs typeface="Montserrat Bold"/>
                <a:sym typeface="Montserrat Bold"/>
              </a:rPr>
              <a:t>engage</a:t>
            </a:r>
            <a:r>
              <a:rPr lang="en-US" sz="2000" spc="-10">
                <a:solidFill>
                  <a:srgbClr val="000000"/>
                </a:solidFill>
                <a:latin typeface="Montserrat"/>
                <a:ea typeface="Montserrat"/>
                <a:cs typeface="Montserrat"/>
                <a:sym typeface="Montserrat"/>
              </a:rPr>
              <a:t> with their students and help connect them with the world of work.</a:t>
            </a:r>
          </a:p>
          <a:p>
            <a:pPr algn="l">
              <a:lnSpc>
                <a:spcPts val="3499"/>
              </a:lnSpc>
            </a:pPr>
            <a:r>
              <a:rPr lang="en-US" sz="1399" b="1" spc="-6">
                <a:solidFill>
                  <a:srgbClr val="000000"/>
                </a:solidFill>
                <a:latin typeface="Montserrat Bold"/>
                <a:ea typeface="Montserrat Bold"/>
                <a:cs typeface="Montserrat Bold"/>
                <a:sym typeface="Montserrat Bold"/>
              </a:rPr>
              <a:t>Who is this for?</a:t>
            </a:r>
          </a:p>
        </p:txBody>
      </p:sp>
      <p:sp>
        <p:nvSpPr>
          <p:cNvPr id="25" name="TextBox 25"/>
          <p:cNvSpPr txBox="1"/>
          <p:nvPr/>
        </p:nvSpPr>
        <p:spPr>
          <a:xfrm>
            <a:off x="450847" y="6434795"/>
            <a:ext cx="8059388" cy="648681"/>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This Starter Kit was developed collaboratively in 2025 between</a:t>
            </a:r>
            <a:r>
              <a:rPr lang="en-US" sz="1100" spc="-5">
                <a:solidFill>
                  <a:srgbClr val="000000"/>
                </a:solidFill>
                <a:latin typeface="Montserrat"/>
                <a:ea typeface="Montserrat"/>
                <a:cs typeface="Montserrat"/>
                <a:sym typeface="Montserrat"/>
                <a:hlinkClick r:id="rId2" tooltip="https://concove.ac.nz/"/>
              </a:rPr>
              <a:t> </a:t>
            </a:r>
            <a:r>
              <a:rPr lang="en-US" sz="1100" spc="-5">
                <a:solidFill>
                  <a:srgbClr val="2D69FF"/>
                </a:solidFill>
                <a:latin typeface="Montserrat"/>
                <a:ea typeface="Montserrat"/>
                <a:cs typeface="Montserrat"/>
                <a:sym typeface="Montserrat"/>
                <a:hlinkClick r:id="rId2" tooltip="https://concove.ac.nz/"/>
              </a:rPr>
              <a:t>ConCOVE Tūhara</a:t>
            </a:r>
            <a:r>
              <a:rPr lang="en-US" sz="1100" spc="-5">
                <a:solidFill>
                  <a:srgbClr val="000000"/>
                </a:solidFill>
                <a:latin typeface="Montserrat"/>
                <a:ea typeface="Montserrat"/>
                <a:cs typeface="Montserrat"/>
                <a:sym typeface="Montserrat"/>
              </a:rPr>
              <a:t> (Construction and Infrastructure Centre of Vocational Excellence),</a:t>
            </a:r>
            <a:r>
              <a:rPr lang="en-US" sz="1100" spc="-5">
                <a:solidFill>
                  <a:srgbClr val="000000"/>
                </a:solidFill>
                <a:latin typeface="Montserrat"/>
                <a:ea typeface="Montserrat"/>
                <a:cs typeface="Montserrat"/>
                <a:sym typeface="Montserrat"/>
                <a:hlinkClick r:id="rId3" tooltip="https://www.thinkplace.co.nz/"/>
              </a:rPr>
              <a:t> </a:t>
            </a:r>
            <a:r>
              <a:rPr lang="en-US" sz="1100" spc="-5">
                <a:solidFill>
                  <a:srgbClr val="2D69FF"/>
                </a:solidFill>
                <a:latin typeface="Montserrat"/>
                <a:ea typeface="Montserrat"/>
                <a:cs typeface="Montserrat"/>
                <a:sym typeface="Montserrat"/>
                <a:hlinkClick r:id="rId3" tooltip="https://www.thinkplace.co.nz/"/>
              </a:rPr>
              <a:t>ThinkPlace</a:t>
            </a:r>
            <a:r>
              <a:rPr lang="en-US" sz="1100" spc="-5">
                <a:solidFill>
                  <a:srgbClr val="000000"/>
                </a:solidFill>
                <a:latin typeface="Montserrat"/>
                <a:ea typeface="Montserrat"/>
                <a:cs typeface="Montserrat"/>
                <a:sym typeface="Montserrat"/>
              </a:rPr>
              <a:t>, and a wide range of stakeholders who generously contributed their experience, ideas and vision to the creation of this Starter Kit. </a:t>
            </a:r>
          </a:p>
        </p:txBody>
      </p:sp>
      <p:sp>
        <p:nvSpPr>
          <p:cNvPr id="26" name="TextBox 26"/>
          <p:cNvSpPr txBox="1"/>
          <p:nvPr/>
        </p:nvSpPr>
        <p:spPr>
          <a:xfrm>
            <a:off x="733254" y="4361646"/>
            <a:ext cx="2026815" cy="861261"/>
          </a:xfrm>
          <a:prstGeom prst="rect">
            <a:avLst/>
          </a:prstGeom>
        </p:spPr>
        <p:txBody>
          <a:bodyPr lIns="0" tIns="0" rIns="0" bIns="0" rtlCol="0" anchor="t">
            <a:spAutoFit/>
          </a:bodyPr>
          <a:lstStyle/>
          <a:p>
            <a:pPr algn="l"/>
            <a:r>
              <a:rPr lang="en-US" sz="1399" spc="-6" dirty="0">
                <a:solidFill>
                  <a:srgbClr val="000000"/>
                </a:solidFill>
                <a:latin typeface="Montserrat"/>
                <a:ea typeface="Montserrat"/>
                <a:cs typeface="Montserrat"/>
                <a:sym typeface="Montserrat"/>
              </a:rPr>
              <a:t>Current and potential </a:t>
            </a:r>
          </a:p>
          <a:p>
            <a:pPr algn="l"/>
            <a:r>
              <a:rPr lang="en-US" sz="1399" spc="-6" dirty="0">
                <a:solidFill>
                  <a:srgbClr val="000000"/>
                </a:solidFill>
                <a:latin typeface="Montserrat"/>
                <a:ea typeface="Montserrat"/>
                <a:cs typeface="Montserrat"/>
                <a:sym typeface="Montserrat"/>
              </a:rPr>
              <a:t>employers, looking for </a:t>
            </a:r>
          </a:p>
          <a:p>
            <a:pPr algn="l"/>
            <a:r>
              <a:rPr lang="en-US" sz="1399" spc="-6" dirty="0">
                <a:solidFill>
                  <a:srgbClr val="000000"/>
                </a:solidFill>
                <a:latin typeface="Montserrat"/>
                <a:ea typeface="Montserrat"/>
                <a:cs typeface="Montserrat"/>
                <a:sym typeface="Montserrat"/>
              </a:rPr>
              <a:t>the next generation </a:t>
            </a:r>
          </a:p>
          <a:p>
            <a:pPr algn="l"/>
            <a:r>
              <a:rPr lang="en-US" sz="1399" spc="-6" dirty="0">
                <a:solidFill>
                  <a:srgbClr val="000000"/>
                </a:solidFill>
                <a:latin typeface="Montserrat"/>
                <a:ea typeface="Montserrat"/>
                <a:cs typeface="Montserrat"/>
                <a:sym typeface="Montserrat"/>
              </a:rPr>
              <a:t>of workers. </a:t>
            </a:r>
          </a:p>
        </p:txBody>
      </p:sp>
      <p:sp>
        <p:nvSpPr>
          <p:cNvPr id="27" name="TextBox 27"/>
          <p:cNvSpPr txBox="1"/>
          <p:nvPr/>
        </p:nvSpPr>
        <p:spPr>
          <a:xfrm>
            <a:off x="3222098" y="4327084"/>
            <a:ext cx="2155593" cy="645946"/>
          </a:xfrm>
          <a:prstGeom prst="rect">
            <a:avLst/>
          </a:prstGeom>
        </p:spPr>
        <p:txBody>
          <a:bodyPr lIns="0" tIns="0" rIns="0" bIns="0" rtlCol="0" anchor="t">
            <a:spAutoFit/>
          </a:bodyPr>
          <a:lstStyle/>
          <a:p>
            <a:pPr algn="l"/>
            <a:r>
              <a:rPr lang="en-US" sz="1399" spc="-6" dirty="0">
                <a:solidFill>
                  <a:srgbClr val="000000"/>
                </a:solidFill>
                <a:latin typeface="Montserrat"/>
                <a:ea typeface="Montserrat"/>
                <a:cs typeface="Montserrat"/>
                <a:sym typeface="Montserrat"/>
              </a:rPr>
              <a:t>Businesses that want to promote their industry to help it grow. </a:t>
            </a:r>
          </a:p>
        </p:txBody>
      </p:sp>
      <p:sp>
        <p:nvSpPr>
          <p:cNvPr id="28" name="TextBox 28"/>
          <p:cNvSpPr txBox="1"/>
          <p:nvPr/>
        </p:nvSpPr>
        <p:spPr>
          <a:xfrm>
            <a:off x="5704599" y="4327084"/>
            <a:ext cx="2135267" cy="861261"/>
          </a:xfrm>
          <a:prstGeom prst="rect">
            <a:avLst/>
          </a:prstGeom>
        </p:spPr>
        <p:txBody>
          <a:bodyPr lIns="0" tIns="0" rIns="0" bIns="0" rtlCol="0" anchor="t">
            <a:spAutoFit/>
          </a:bodyPr>
          <a:lstStyle/>
          <a:p>
            <a:pPr algn="l"/>
            <a:r>
              <a:rPr lang="en-US" sz="1399" spc="-6">
                <a:solidFill>
                  <a:srgbClr val="000000"/>
                </a:solidFill>
                <a:latin typeface="Montserrat"/>
                <a:ea typeface="Montserrat"/>
                <a:cs typeface="Montserrat"/>
                <a:sym typeface="Montserrat"/>
              </a:rPr>
              <a:t>People who want to give back to their communities by inspiring young people. </a:t>
            </a:r>
          </a:p>
        </p:txBody>
      </p:sp>
      <p:sp>
        <p:nvSpPr>
          <p:cNvPr id="29" name="TextBox 29"/>
          <p:cNvSpPr txBox="1"/>
          <p:nvPr/>
        </p:nvSpPr>
        <p:spPr>
          <a:xfrm>
            <a:off x="8225199" y="4327084"/>
            <a:ext cx="2032987" cy="1507207"/>
          </a:xfrm>
          <a:prstGeom prst="rect">
            <a:avLst/>
          </a:prstGeom>
        </p:spPr>
        <p:txBody>
          <a:bodyPr lIns="0" tIns="0" rIns="0" bIns="0" rtlCol="0" anchor="t">
            <a:spAutoFit/>
          </a:bodyPr>
          <a:lstStyle/>
          <a:p>
            <a:pPr algn="l"/>
            <a:r>
              <a:rPr lang="en-US" sz="1399" spc="-6">
                <a:solidFill>
                  <a:srgbClr val="000000"/>
                </a:solidFill>
                <a:latin typeface="Montserrat"/>
                <a:ea typeface="Montserrat"/>
                <a:cs typeface="Montserrat"/>
                <a:sym typeface="Montserrat"/>
              </a:rPr>
              <a:t>Industry associations and advocacy and support organisations who work at the intersect between the education sector and the world of work. </a:t>
            </a:r>
          </a:p>
        </p:txBody>
      </p:sp>
      <p:sp>
        <p:nvSpPr>
          <p:cNvPr id="30" name="TextBox 30"/>
          <p:cNvSpPr txBox="1"/>
          <p:nvPr/>
        </p:nvSpPr>
        <p:spPr>
          <a:xfrm>
            <a:off x="406403" y="1182976"/>
            <a:ext cx="3873497" cy="617348"/>
          </a:xfrm>
          <a:prstGeom prst="rect">
            <a:avLst/>
          </a:prstGeom>
        </p:spPr>
        <p:txBody>
          <a:bodyPr wrap="square" lIns="0" tIns="0" rIns="0" bIns="0" rtlCol="0" anchor="t">
            <a:spAutoFit/>
          </a:bodyPr>
          <a:lstStyle/>
          <a:p>
            <a:pPr algn="l">
              <a:lnSpc>
                <a:spcPts val="5180"/>
              </a:lnSpc>
            </a:pPr>
            <a:r>
              <a:rPr lang="en-US" sz="3700" spc="-18" dirty="0">
                <a:solidFill>
                  <a:srgbClr val="000000"/>
                </a:solidFill>
                <a:latin typeface="Montserrat"/>
                <a:ea typeface="Montserrat"/>
                <a:cs typeface="Montserrat"/>
                <a:sym typeface="Montserrat"/>
              </a:rPr>
              <a:t>Introduction</a:t>
            </a:r>
          </a:p>
        </p:txBody>
      </p:sp>
      <p:sp>
        <p:nvSpPr>
          <p:cNvPr id="31" name="TextBox 31"/>
          <p:cNvSpPr txBox="1"/>
          <p:nvPr/>
        </p:nvSpPr>
        <p:spPr>
          <a:xfrm>
            <a:off x="8372104" y="715056"/>
            <a:ext cx="2032987" cy="1430007"/>
          </a:xfrm>
          <a:prstGeom prst="rect">
            <a:avLst/>
          </a:prstGeom>
        </p:spPr>
        <p:txBody>
          <a:bodyPr wrap="square" lIns="0" tIns="0" rIns="0" bIns="0" rtlCol="0" anchor="t">
            <a:spAutoFit/>
          </a:bodyPr>
          <a:lstStyle/>
          <a:p>
            <a:pPr algn="r">
              <a:lnSpc>
                <a:spcPts val="2288"/>
              </a:lnSpc>
            </a:pPr>
            <a:r>
              <a:rPr lang="en-US" sz="915" spc="-4" dirty="0">
                <a:solidFill>
                  <a:srgbClr val="FFFFFF"/>
                </a:solidFill>
                <a:latin typeface="Montserrat"/>
                <a:ea typeface="Montserrat"/>
                <a:cs typeface="Montserrat"/>
                <a:sym typeface="Montserrat"/>
              </a:rPr>
              <a:t>Introduction</a:t>
            </a:r>
          </a:p>
          <a:p>
            <a:pPr algn="r">
              <a:lnSpc>
                <a:spcPts val="2288"/>
              </a:lnSpc>
            </a:pPr>
            <a:r>
              <a:rPr lang="en-US" sz="915" spc="-4" dirty="0">
                <a:solidFill>
                  <a:srgbClr val="000000"/>
                </a:solidFill>
                <a:latin typeface="Montserrat"/>
                <a:ea typeface="Montserrat"/>
                <a:cs typeface="Montserrat"/>
                <a:sym typeface="Montserrat"/>
              </a:rPr>
              <a:t>Part 1 | Understanding the gap Part 2 | Successful engagement Helpful tools and guidance Conclusion</a:t>
            </a:r>
          </a:p>
        </p:txBody>
      </p:sp>
      <p:sp>
        <p:nvSpPr>
          <p:cNvPr id="32" name="TextBox 32"/>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
        <p:nvSpPr>
          <p:cNvPr id="33" name="TextBox 33"/>
          <p:cNvSpPr txBox="1"/>
          <p:nvPr/>
        </p:nvSpPr>
        <p:spPr>
          <a:xfrm>
            <a:off x="10369077" y="176755"/>
            <a:ext cx="72028" cy="174622"/>
          </a:xfrm>
          <a:prstGeom prst="rect">
            <a:avLst/>
          </a:prstGeom>
        </p:spPr>
        <p:txBody>
          <a:bodyPr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57200" y="5059299"/>
            <a:ext cx="4398340" cy="50797"/>
            <a:chOff x="0" y="0"/>
            <a:chExt cx="4398340" cy="50800"/>
          </a:xfrm>
        </p:grpSpPr>
        <p:sp>
          <p:nvSpPr>
            <p:cNvPr id="3" name="Freeform 3"/>
            <p:cNvSpPr/>
            <p:nvPr/>
          </p:nvSpPr>
          <p:spPr>
            <a:xfrm>
              <a:off x="0" y="0"/>
              <a:ext cx="4398391" cy="50800"/>
            </a:xfrm>
            <a:custGeom>
              <a:avLst/>
              <a:gdLst/>
              <a:ahLst/>
              <a:cxnLst/>
              <a:rect l="l" t="t" r="r" b="b"/>
              <a:pathLst>
                <a:path w="4398391" h="50800">
                  <a:moveTo>
                    <a:pt x="25400" y="0"/>
                  </a:moveTo>
                  <a:lnTo>
                    <a:pt x="4372991" y="0"/>
                  </a:lnTo>
                  <a:cubicBezTo>
                    <a:pt x="4386961" y="0"/>
                    <a:pt x="4398391" y="11430"/>
                    <a:pt x="4398391" y="25400"/>
                  </a:cubicBezTo>
                  <a:cubicBezTo>
                    <a:pt x="4398391" y="39370"/>
                    <a:pt x="4386961" y="50800"/>
                    <a:pt x="4372991" y="50800"/>
                  </a:cubicBezTo>
                  <a:lnTo>
                    <a:pt x="25400" y="50800"/>
                  </a:lnTo>
                  <a:cubicBezTo>
                    <a:pt x="11430" y="50800"/>
                    <a:pt x="0" y="39370"/>
                    <a:pt x="0" y="25400"/>
                  </a:cubicBezTo>
                  <a:cubicBezTo>
                    <a:pt x="0" y="11430"/>
                    <a:pt x="11430" y="0"/>
                    <a:pt x="25400" y="0"/>
                  </a:cubicBezTo>
                  <a:close/>
                </a:path>
              </a:pathLst>
            </a:custGeom>
            <a:solidFill>
              <a:srgbClr val="BCE4FE"/>
            </a:solidFill>
          </p:spPr>
          <p:txBody>
            <a:bodyPr/>
            <a:lstStyle/>
            <a:p>
              <a:endParaRPr lang="en-US"/>
            </a:p>
          </p:txBody>
        </p:sp>
      </p:grpSp>
      <p:grpSp>
        <p:nvGrpSpPr>
          <p:cNvPr id="4" name="Group 4"/>
          <p:cNvGrpSpPr>
            <a:grpSpLocks noChangeAspect="1"/>
          </p:cNvGrpSpPr>
          <p:nvPr/>
        </p:nvGrpSpPr>
        <p:grpSpPr>
          <a:xfrm>
            <a:off x="0" y="7107412"/>
            <a:ext cx="10692003" cy="452590"/>
            <a:chOff x="0" y="0"/>
            <a:chExt cx="10692003" cy="452590"/>
          </a:xfrm>
        </p:grpSpPr>
        <p:sp>
          <p:nvSpPr>
            <p:cNvPr id="5" name="Freeform 5"/>
            <p:cNvSpPr/>
            <p:nvPr/>
          </p:nvSpPr>
          <p:spPr>
            <a:xfrm>
              <a:off x="0" y="0"/>
              <a:ext cx="10692003" cy="452628"/>
            </a:xfrm>
            <a:custGeom>
              <a:avLst/>
              <a:gdLst/>
              <a:ahLst/>
              <a:cxnLst/>
              <a:rect l="l" t="t" r="r" b="b"/>
              <a:pathLst>
                <a:path w="10692003" h="452628">
                  <a:moveTo>
                    <a:pt x="0" y="452628"/>
                  </a:moveTo>
                  <a:lnTo>
                    <a:pt x="10692003" y="452628"/>
                  </a:lnTo>
                  <a:lnTo>
                    <a:pt x="10692003" y="0"/>
                  </a:lnTo>
                  <a:lnTo>
                    <a:pt x="0" y="0"/>
                  </a:lnTo>
                  <a:close/>
                </a:path>
              </a:pathLst>
            </a:custGeom>
            <a:solidFill>
              <a:srgbClr val="BCE4FE"/>
            </a:solidFill>
          </p:spPr>
          <p:txBody>
            <a:bodyPr/>
            <a:lstStyle/>
            <a:p>
              <a:endParaRPr lang="en-US"/>
            </a:p>
          </p:txBody>
        </p:sp>
      </p:grpSp>
      <p:grpSp>
        <p:nvGrpSpPr>
          <p:cNvPr id="6" name="Group 6"/>
          <p:cNvGrpSpPr>
            <a:grpSpLocks noChangeAspect="1"/>
          </p:cNvGrpSpPr>
          <p:nvPr/>
        </p:nvGrpSpPr>
        <p:grpSpPr>
          <a:xfrm>
            <a:off x="183413" y="605009"/>
            <a:ext cx="10325176" cy="3172"/>
            <a:chOff x="0" y="0"/>
            <a:chExt cx="10325176" cy="3175"/>
          </a:xfrm>
        </p:grpSpPr>
        <p:sp>
          <p:nvSpPr>
            <p:cNvPr id="7" name="Freeform 7"/>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8" name="Group 8"/>
          <p:cNvGrpSpPr>
            <a:grpSpLocks noChangeAspect="1"/>
          </p:cNvGrpSpPr>
          <p:nvPr/>
        </p:nvGrpSpPr>
        <p:grpSpPr>
          <a:xfrm>
            <a:off x="5422202" y="5059299"/>
            <a:ext cx="4398340" cy="50797"/>
            <a:chOff x="0" y="0"/>
            <a:chExt cx="4398340" cy="50800"/>
          </a:xfrm>
        </p:grpSpPr>
        <p:sp>
          <p:nvSpPr>
            <p:cNvPr id="9" name="Freeform 9"/>
            <p:cNvSpPr/>
            <p:nvPr/>
          </p:nvSpPr>
          <p:spPr>
            <a:xfrm>
              <a:off x="0" y="0"/>
              <a:ext cx="4398391" cy="50800"/>
            </a:xfrm>
            <a:custGeom>
              <a:avLst/>
              <a:gdLst/>
              <a:ahLst/>
              <a:cxnLst/>
              <a:rect l="l" t="t" r="r" b="b"/>
              <a:pathLst>
                <a:path w="4398391" h="50800">
                  <a:moveTo>
                    <a:pt x="25400" y="0"/>
                  </a:moveTo>
                  <a:lnTo>
                    <a:pt x="4372991" y="0"/>
                  </a:lnTo>
                  <a:cubicBezTo>
                    <a:pt x="4386961" y="0"/>
                    <a:pt x="4398391" y="11430"/>
                    <a:pt x="4398391" y="25400"/>
                  </a:cubicBezTo>
                  <a:cubicBezTo>
                    <a:pt x="4398391" y="39370"/>
                    <a:pt x="4386961" y="50800"/>
                    <a:pt x="4372991" y="50800"/>
                  </a:cubicBezTo>
                  <a:lnTo>
                    <a:pt x="25400" y="50800"/>
                  </a:lnTo>
                  <a:cubicBezTo>
                    <a:pt x="11430" y="50800"/>
                    <a:pt x="0" y="39370"/>
                    <a:pt x="0" y="25400"/>
                  </a:cubicBezTo>
                  <a:cubicBezTo>
                    <a:pt x="0" y="11430"/>
                    <a:pt x="11430" y="0"/>
                    <a:pt x="25400" y="0"/>
                  </a:cubicBezTo>
                  <a:close/>
                </a:path>
              </a:pathLst>
            </a:custGeom>
            <a:solidFill>
              <a:srgbClr val="BCE4FE"/>
            </a:solidFill>
          </p:spPr>
          <p:txBody>
            <a:bodyPr/>
            <a:lstStyle/>
            <a:p>
              <a:endParaRPr lang="en-US"/>
            </a:p>
          </p:txBody>
        </p:sp>
      </p:grpSp>
      <p:grpSp>
        <p:nvGrpSpPr>
          <p:cNvPr id="10" name="Group 10"/>
          <p:cNvGrpSpPr>
            <a:grpSpLocks noChangeAspect="1"/>
          </p:cNvGrpSpPr>
          <p:nvPr/>
        </p:nvGrpSpPr>
        <p:grpSpPr>
          <a:xfrm>
            <a:off x="8160915" y="172869"/>
            <a:ext cx="2010347" cy="232458"/>
            <a:chOff x="0" y="0"/>
            <a:chExt cx="2010346" cy="232461"/>
          </a:xfrm>
        </p:grpSpPr>
        <p:sp>
          <p:nvSpPr>
            <p:cNvPr id="11" name="Freeform 11"/>
            <p:cNvSpPr/>
            <p:nvPr/>
          </p:nvSpPr>
          <p:spPr>
            <a:xfrm>
              <a:off x="0" y="0"/>
              <a:ext cx="2010283" cy="232410"/>
            </a:xfrm>
            <a:custGeom>
              <a:avLst/>
              <a:gdLst/>
              <a:ahLst/>
              <a:cxnLst/>
              <a:rect l="l" t="t" r="r" b="b"/>
              <a:pathLst>
                <a:path w="2010283" h="232410">
                  <a:moveTo>
                    <a:pt x="116205" y="0"/>
                  </a:moveTo>
                  <a:cubicBezTo>
                    <a:pt x="52070" y="0"/>
                    <a:pt x="0" y="52070"/>
                    <a:pt x="0" y="116205"/>
                  </a:cubicBezTo>
                  <a:cubicBezTo>
                    <a:pt x="0" y="180340"/>
                    <a:pt x="52070" y="232410"/>
                    <a:pt x="116205" y="232410"/>
                  </a:cubicBezTo>
                  <a:lnTo>
                    <a:pt x="1894078" y="232410"/>
                  </a:lnTo>
                  <a:cubicBezTo>
                    <a:pt x="1958340" y="232410"/>
                    <a:pt x="2010283" y="180340"/>
                    <a:pt x="2010283" y="116205"/>
                  </a:cubicBezTo>
                  <a:cubicBezTo>
                    <a:pt x="2010283" y="52070"/>
                    <a:pt x="1958340" y="0"/>
                    <a:pt x="1894078" y="0"/>
                  </a:cubicBezTo>
                  <a:close/>
                </a:path>
              </a:pathLst>
            </a:custGeom>
            <a:solidFill>
              <a:srgbClr val="2D69FF"/>
            </a:solidFill>
          </p:spPr>
          <p:txBody>
            <a:bodyPr/>
            <a:lstStyle/>
            <a:p>
              <a:endParaRPr lang="en-US"/>
            </a:p>
          </p:txBody>
        </p:sp>
      </p:grpSp>
      <p:sp>
        <p:nvSpPr>
          <p:cNvPr id="12" name="TextBox 12"/>
          <p:cNvSpPr txBox="1"/>
          <p:nvPr/>
        </p:nvSpPr>
        <p:spPr>
          <a:xfrm>
            <a:off x="457200" y="1614762"/>
            <a:ext cx="5714680" cy="2529205"/>
          </a:xfrm>
          <a:prstGeom prst="rect">
            <a:avLst/>
          </a:prstGeom>
        </p:spPr>
        <p:txBody>
          <a:bodyPr lIns="0" tIns="0" rIns="0" bIns="0" rtlCol="0" anchor="t">
            <a:spAutoFit/>
          </a:bodyPr>
          <a:lstStyle/>
          <a:p>
            <a:pPr algn="l">
              <a:lnSpc>
                <a:spcPts val="2900"/>
              </a:lnSpc>
            </a:pPr>
            <a:r>
              <a:rPr lang="en-US" sz="2000" spc="-10">
                <a:solidFill>
                  <a:srgbClr val="000000"/>
                </a:solidFill>
                <a:latin typeface="Montserrat"/>
                <a:ea typeface="Montserrat"/>
                <a:cs typeface="Montserrat"/>
                <a:sym typeface="Montserrat"/>
              </a:rPr>
              <a:t>Once you know the school’s overarching strategic objectives, you’re ready to put your heads together and come up with the ideal activities that meets everyone’s needs. </a:t>
            </a:r>
          </a:p>
          <a:p>
            <a:pPr algn="l">
              <a:lnSpc>
                <a:spcPts val="2000"/>
              </a:lnSpc>
            </a:pPr>
            <a:endParaRPr lang="en-US" sz="2000" spc="-10">
              <a:solidFill>
                <a:srgbClr val="000000"/>
              </a:solidFill>
              <a:latin typeface="Montserrat"/>
              <a:ea typeface="Montserrat"/>
              <a:cs typeface="Montserrat"/>
              <a:sym typeface="Montserrat"/>
            </a:endParaRPr>
          </a:p>
          <a:p>
            <a:pPr algn="l">
              <a:lnSpc>
                <a:spcPts val="2000"/>
              </a:lnSpc>
            </a:pPr>
            <a:r>
              <a:rPr lang="en-US" sz="1399" spc="-6">
                <a:solidFill>
                  <a:srgbClr val="000000"/>
                </a:solidFill>
                <a:latin typeface="Montserrat"/>
                <a:ea typeface="Montserrat"/>
                <a:cs typeface="Montserrat"/>
                <a:sym typeface="Montserrat"/>
              </a:rPr>
              <a:t>Identify what activities you’re committing to delivering and confirm who is doing what, when, where and how. </a:t>
            </a:r>
          </a:p>
          <a:p>
            <a:pPr algn="l">
              <a:lnSpc>
                <a:spcPts val="3500"/>
              </a:lnSpc>
            </a:pPr>
            <a:r>
              <a:rPr lang="en-US" sz="1400" b="1" spc="-7">
                <a:solidFill>
                  <a:srgbClr val="000000"/>
                </a:solidFill>
                <a:latin typeface="Montserrat Bold"/>
                <a:ea typeface="Montserrat Bold"/>
                <a:cs typeface="Montserrat Bold"/>
                <a:sym typeface="Montserrat Bold"/>
              </a:rPr>
              <a:t>We have two recommendations for you: </a:t>
            </a:r>
          </a:p>
        </p:txBody>
      </p:sp>
      <p:sp>
        <p:nvSpPr>
          <p:cNvPr id="13" name="TextBox 13"/>
          <p:cNvSpPr txBox="1"/>
          <p:nvPr/>
        </p:nvSpPr>
        <p:spPr>
          <a:xfrm>
            <a:off x="457200" y="5265363"/>
            <a:ext cx="4491780" cy="1512284"/>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Again, using the WE3 continuum (exposure-exploration- experience), a school isn’t likely to be excited about sending a group of young students along to work experience if they haven’t yet been exposed to the broader world of work through in-class activities or projects. Mapping activities to this model is a useful way of putting the plan into language the school understands and can get behind it. </a:t>
            </a:r>
          </a:p>
        </p:txBody>
      </p:sp>
      <p:sp>
        <p:nvSpPr>
          <p:cNvPr id="14" name="TextBox 14"/>
          <p:cNvSpPr txBox="1"/>
          <p:nvPr/>
        </p:nvSpPr>
        <p:spPr>
          <a:xfrm>
            <a:off x="5422202" y="5265363"/>
            <a:ext cx="4500334" cy="1296381"/>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It’s easier for schools to justify time away from other types of learning if there are curriculum links to the activities. For example, a project related to the world of work that incorporates problem solving, critical thinking, negotiation skills, maths or science or another core part of the curriculum might be easier to get over the line. </a:t>
            </a:r>
          </a:p>
        </p:txBody>
      </p:sp>
      <p:sp>
        <p:nvSpPr>
          <p:cNvPr id="15" name="TextBox 15"/>
          <p:cNvSpPr txBox="1"/>
          <p:nvPr/>
        </p:nvSpPr>
        <p:spPr>
          <a:xfrm>
            <a:off x="8612334" y="7256698"/>
            <a:ext cx="1896306" cy="179152"/>
          </a:xfrm>
          <a:prstGeom prst="rect">
            <a:avLst/>
          </a:prstGeom>
        </p:spPr>
        <p:txBody>
          <a:bodyPr wrap="square" lIns="0" tIns="0" rIns="0" bIns="0" rtlCol="0" anchor="t">
            <a:spAutoFit/>
          </a:bodyPr>
          <a:lstStyle/>
          <a:p>
            <a:pPr algn="l">
              <a:lnSpc>
                <a:spcPts val="1539"/>
              </a:lnSpc>
            </a:pPr>
            <a:r>
              <a:rPr lang="en-US" sz="1100" b="1" spc="-5" dirty="0">
                <a:solidFill>
                  <a:srgbClr val="000000"/>
                </a:solidFill>
                <a:latin typeface="Montserrat Bold"/>
                <a:ea typeface="Montserrat Bold"/>
                <a:cs typeface="Montserrat Bold"/>
                <a:sym typeface="Montserrat Bold"/>
              </a:rPr>
              <a:t>Step 4</a:t>
            </a:r>
            <a:r>
              <a:rPr lang="en-US" sz="1100" spc="-5" dirty="0">
                <a:solidFill>
                  <a:srgbClr val="000000"/>
                </a:solidFill>
                <a:latin typeface="Montserrat"/>
                <a:ea typeface="Montserrat"/>
                <a:cs typeface="Montserrat"/>
                <a:sym typeface="Montserrat"/>
              </a:rPr>
              <a:t> | Making it happen</a:t>
            </a:r>
          </a:p>
        </p:txBody>
      </p:sp>
      <p:sp>
        <p:nvSpPr>
          <p:cNvPr id="16" name="TextBox 16"/>
          <p:cNvSpPr txBox="1"/>
          <p:nvPr/>
        </p:nvSpPr>
        <p:spPr>
          <a:xfrm>
            <a:off x="457200" y="982885"/>
            <a:ext cx="3295564"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Agreeing the plan </a:t>
            </a:r>
          </a:p>
        </p:txBody>
      </p:sp>
      <p:sp>
        <p:nvSpPr>
          <p:cNvPr id="17" name="TextBox 17"/>
          <p:cNvSpPr txBox="1"/>
          <p:nvPr/>
        </p:nvSpPr>
        <p:spPr>
          <a:xfrm>
            <a:off x="5422202" y="4324942"/>
            <a:ext cx="224523"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2</a:t>
            </a:r>
          </a:p>
        </p:txBody>
      </p:sp>
      <p:sp>
        <p:nvSpPr>
          <p:cNvPr id="18" name="TextBox 18"/>
          <p:cNvSpPr txBox="1"/>
          <p:nvPr/>
        </p:nvSpPr>
        <p:spPr>
          <a:xfrm>
            <a:off x="388602" y="4324942"/>
            <a:ext cx="224523" cy="471805"/>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1</a:t>
            </a:r>
          </a:p>
        </p:txBody>
      </p:sp>
      <p:sp>
        <p:nvSpPr>
          <p:cNvPr id="19" name="TextBox 19"/>
          <p:cNvSpPr txBox="1"/>
          <p:nvPr/>
        </p:nvSpPr>
        <p:spPr>
          <a:xfrm>
            <a:off x="5790505" y="4370959"/>
            <a:ext cx="3442395" cy="492684"/>
          </a:xfrm>
          <a:prstGeom prst="rect">
            <a:avLst/>
          </a:prstGeom>
        </p:spPr>
        <p:txBody>
          <a:bodyPr wrap="square" lIns="0" tIns="0" rIns="0" bIns="0" rtlCol="0" anchor="t">
            <a:spAutoFit/>
          </a:bodyPr>
          <a:lstStyle/>
          <a:p>
            <a:pPr algn="l">
              <a:lnSpc>
                <a:spcPts val="2000"/>
              </a:lnSpc>
            </a:pPr>
            <a:r>
              <a:rPr lang="en-US" sz="1399" b="1" spc="-6" dirty="0">
                <a:solidFill>
                  <a:srgbClr val="000000"/>
                </a:solidFill>
                <a:latin typeface="Montserrat Bold"/>
                <a:ea typeface="Montserrat Bold"/>
                <a:cs typeface="Montserrat Bold"/>
                <a:sym typeface="Montserrat Bold"/>
              </a:rPr>
              <a:t>Work with the school to link activities to the curriculum</a:t>
            </a:r>
          </a:p>
        </p:txBody>
      </p:sp>
      <p:sp>
        <p:nvSpPr>
          <p:cNvPr id="21" name="TextBox 21"/>
          <p:cNvSpPr txBox="1"/>
          <p:nvPr/>
        </p:nvSpPr>
        <p:spPr>
          <a:xfrm>
            <a:off x="10278970" y="193719"/>
            <a:ext cx="163868" cy="174622"/>
          </a:xfrm>
          <a:prstGeom prst="rect">
            <a:avLst/>
          </a:prstGeom>
        </p:spPr>
        <p:txBody>
          <a:bodyPr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30</a:t>
            </a:r>
          </a:p>
        </p:txBody>
      </p:sp>
      <p:sp>
        <p:nvSpPr>
          <p:cNvPr id="22" name="TextBox 22"/>
          <p:cNvSpPr txBox="1"/>
          <p:nvPr/>
        </p:nvSpPr>
        <p:spPr>
          <a:xfrm>
            <a:off x="8273634" y="183728"/>
            <a:ext cx="1830257"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Part 2 | Successful Engagement</a:t>
            </a:r>
          </a:p>
        </p:txBody>
      </p:sp>
      <p:sp>
        <p:nvSpPr>
          <p:cNvPr id="23" name="TextBox 23"/>
          <p:cNvSpPr txBox="1"/>
          <p:nvPr/>
        </p:nvSpPr>
        <p:spPr>
          <a:xfrm>
            <a:off x="756000" y="4380484"/>
            <a:ext cx="4192980" cy="493148"/>
          </a:xfrm>
          <a:prstGeom prst="rect">
            <a:avLst/>
          </a:prstGeom>
        </p:spPr>
        <p:txBody>
          <a:bodyPr wrap="square" lIns="0" tIns="0" rIns="0" bIns="0" rtlCol="0" anchor="t">
            <a:spAutoFit/>
          </a:bodyPr>
          <a:lstStyle/>
          <a:p>
            <a:pPr algn="l">
              <a:lnSpc>
                <a:spcPts val="1960"/>
              </a:lnSpc>
              <a:spcBef>
                <a:spcPct val="0"/>
              </a:spcBef>
            </a:pPr>
            <a:r>
              <a:rPr lang="en-US" sz="1400" b="1" spc="-7" dirty="0">
                <a:solidFill>
                  <a:srgbClr val="000000"/>
                </a:solidFill>
                <a:latin typeface="Montserrat Bold"/>
                <a:ea typeface="Montserrat Bold"/>
                <a:cs typeface="Montserrat Bold"/>
                <a:sym typeface="Montserrat Bold"/>
              </a:rPr>
              <a:t>Keep in mind that activities need to enable progression and be age appropriate</a:t>
            </a:r>
          </a:p>
        </p:txBody>
      </p:sp>
      <p:sp>
        <p:nvSpPr>
          <p:cNvPr id="24" name="TextBox 32">
            <a:extLst>
              <a:ext uri="{FF2B5EF4-FFF2-40B4-BE49-F238E27FC236}">
                <a16:creationId xmlns:a16="http://schemas.microsoft.com/office/drawing/2014/main" id="{8EBCF98D-5BDC-1A4B-D75F-01BD8686A265}"/>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64702" y="3939860"/>
            <a:ext cx="2214127" cy="9320"/>
            <a:chOff x="0" y="0"/>
            <a:chExt cx="1658633" cy="6985"/>
          </a:xfrm>
        </p:grpSpPr>
        <p:sp>
          <p:nvSpPr>
            <p:cNvPr id="3" name="Freeform 3"/>
            <p:cNvSpPr/>
            <p:nvPr/>
          </p:nvSpPr>
          <p:spPr>
            <a:xfrm>
              <a:off x="0" y="0"/>
              <a:ext cx="1658620" cy="6985"/>
            </a:xfrm>
            <a:custGeom>
              <a:avLst/>
              <a:gdLst/>
              <a:ahLst/>
              <a:cxnLst/>
              <a:rect l="l" t="t" r="r" b="b"/>
              <a:pathLst>
                <a:path w="1658620" h="6985">
                  <a:moveTo>
                    <a:pt x="0" y="0"/>
                  </a:moveTo>
                  <a:lnTo>
                    <a:pt x="1658620" y="0"/>
                  </a:lnTo>
                  <a:lnTo>
                    <a:pt x="1658620" y="6985"/>
                  </a:lnTo>
                  <a:lnTo>
                    <a:pt x="0" y="6985"/>
                  </a:lnTo>
                  <a:close/>
                </a:path>
              </a:pathLst>
            </a:custGeom>
            <a:solidFill>
              <a:srgbClr val="000000"/>
            </a:solidFill>
          </p:spPr>
          <p:txBody>
            <a:bodyPr/>
            <a:lstStyle/>
            <a:p>
              <a:endParaRPr lang="en-US"/>
            </a:p>
          </p:txBody>
        </p:sp>
      </p:grpSp>
      <p:grpSp>
        <p:nvGrpSpPr>
          <p:cNvPr id="4" name="Group 4"/>
          <p:cNvGrpSpPr>
            <a:grpSpLocks noChangeAspect="1"/>
          </p:cNvGrpSpPr>
          <p:nvPr/>
        </p:nvGrpSpPr>
        <p:grpSpPr>
          <a:xfrm>
            <a:off x="393697" y="4929054"/>
            <a:ext cx="4787198" cy="1819351"/>
            <a:chOff x="0" y="0"/>
            <a:chExt cx="4787202" cy="1819351"/>
          </a:xfrm>
        </p:grpSpPr>
        <p:sp>
          <p:nvSpPr>
            <p:cNvPr id="5" name="Freeform 5"/>
            <p:cNvSpPr/>
            <p:nvPr/>
          </p:nvSpPr>
          <p:spPr>
            <a:xfrm>
              <a:off x="63500" y="63500"/>
              <a:ext cx="4660138" cy="1692275"/>
            </a:xfrm>
            <a:custGeom>
              <a:avLst/>
              <a:gdLst/>
              <a:ahLst/>
              <a:cxnLst/>
              <a:rect l="l" t="t" r="r" b="b"/>
              <a:pathLst>
                <a:path w="4660138" h="1692275">
                  <a:moveTo>
                    <a:pt x="134747" y="0"/>
                  </a:moveTo>
                  <a:cubicBezTo>
                    <a:pt x="60325" y="0"/>
                    <a:pt x="0" y="60325"/>
                    <a:pt x="0" y="134747"/>
                  </a:cubicBezTo>
                  <a:lnTo>
                    <a:pt x="0" y="1557528"/>
                  </a:lnTo>
                  <a:cubicBezTo>
                    <a:pt x="0" y="1631950"/>
                    <a:pt x="60325" y="1692275"/>
                    <a:pt x="134747" y="1692275"/>
                  </a:cubicBezTo>
                  <a:lnTo>
                    <a:pt x="4525391" y="1692275"/>
                  </a:lnTo>
                  <a:cubicBezTo>
                    <a:pt x="4599813" y="1692275"/>
                    <a:pt x="4660138" y="1631950"/>
                    <a:pt x="4660138" y="1557528"/>
                  </a:cubicBezTo>
                  <a:lnTo>
                    <a:pt x="4660138" y="134747"/>
                  </a:lnTo>
                  <a:cubicBezTo>
                    <a:pt x="4660138" y="60325"/>
                    <a:pt x="4599813" y="0"/>
                    <a:pt x="4525391" y="0"/>
                  </a:cubicBezTo>
                  <a:close/>
                </a:path>
              </a:pathLst>
            </a:custGeom>
            <a:solidFill>
              <a:srgbClr val="BCE4FE"/>
            </a:solidFill>
          </p:spPr>
          <p:txBody>
            <a:bodyPr/>
            <a:lstStyle/>
            <a:p>
              <a:endParaRPr lang="en-US"/>
            </a:p>
          </p:txBody>
        </p:sp>
        <p:sp>
          <p:nvSpPr>
            <p:cNvPr id="6" name="Freeform 6"/>
            <p:cNvSpPr/>
            <p:nvPr/>
          </p:nvSpPr>
          <p:spPr>
            <a:xfrm>
              <a:off x="281432" y="230251"/>
              <a:ext cx="336296" cy="336169"/>
            </a:xfrm>
            <a:custGeom>
              <a:avLst/>
              <a:gdLst/>
              <a:ahLst/>
              <a:cxnLst/>
              <a:rect l="l" t="t" r="r" b="b"/>
              <a:pathLst>
                <a:path w="336296" h="336169">
                  <a:moveTo>
                    <a:pt x="168148" y="336169"/>
                  </a:moveTo>
                  <a:cubicBezTo>
                    <a:pt x="260985" y="336169"/>
                    <a:pt x="336296" y="260858"/>
                    <a:pt x="336296" y="168021"/>
                  </a:cubicBezTo>
                  <a:cubicBezTo>
                    <a:pt x="336296" y="75184"/>
                    <a:pt x="260985" y="0"/>
                    <a:pt x="168148" y="0"/>
                  </a:cubicBezTo>
                  <a:cubicBezTo>
                    <a:pt x="75311" y="0"/>
                    <a:pt x="0" y="75184"/>
                    <a:pt x="0" y="168021"/>
                  </a:cubicBezTo>
                  <a:cubicBezTo>
                    <a:pt x="0" y="260858"/>
                    <a:pt x="75311" y="336169"/>
                    <a:pt x="168148" y="336169"/>
                  </a:cubicBezTo>
                </a:path>
              </a:pathLst>
            </a:custGeom>
            <a:solidFill>
              <a:srgbClr val="2D69FF"/>
            </a:solidFill>
          </p:spPr>
          <p:txBody>
            <a:bodyPr/>
            <a:lstStyle/>
            <a:p>
              <a:endParaRPr lang="en-US"/>
            </a:p>
          </p:txBody>
        </p:sp>
        <p:sp>
          <p:nvSpPr>
            <p:cNvPr id="7" name="Freeform 7"/>
            <p:cNvSpPr/>
            <p:nvPr/>
          </p:nvSpPr>
          <p:spPr>
            <a:xfrm>
              <a:off x="390652" y="339344"/>
              <a:ext cx="117856" cy="117856"/>
            </a:xfrm>
            <a:custGeom>
              <a:avLst/>
              <a:gdLst/>
              <a:ahLst/>
              <a:cxnLst/>
              <a:rect l="l" t="t" r="r" b="b"/>
              <a:pathLst>
                <a:path w="117856" h="117856">
                  <a:moveTo>
                    <a:pt x="0" y="0"/>
                  </a:moveTo>
                  <a:lnTo>
                    <a:pt x="0" y="117856"/>
                  </a:lnTo>
                  <a:lnTo>
                    <a:pt x="117856" y="117856"/>
                  </a:lnTo>
                  <a:lnTo>
                    <a:pt x="117856" y="0"/>
                  </a:lnTo>
                  <a:close/>
                </a:path>
              </a:pathLst>
            </a:custGeom>
            <a:solidFill>
              <a:srgbClr val="BCE4FE"/>
            </a:solidFill>
          </p:spPr>
          <p:txBody>
            <a:bodyPr/>
            <a:lstStyle/>
            <a:p>
              <a:endParaRPr lang="en-US"/>
            </a:p>
          </p:txBody>
        </p:sp>
      </p:grpSp>
      <p:grpSp>
        <p:nvGrpSpPr>
          <p:cNvPr id="8" name="Group 8"/>
          <p:cNvGrpSpPr>
            <a:grpSpLocks noChangeAspect="1"/>
          </p:cNvGrpSpPr>
          <p:nvPr/>
        </p:nvGrpSpPr>
        <p:grpSpPr>
          <a:xfrm>
            <a:off x="5687225" y="6493364"/>
            <a:ext cx="2166623" cy="383086"/>
            <a:chOff x="0" y="0"/>
            <a:chExt cx="2166620" cy="383083"/>
          </a:xfrm>
        </p:grpSpPr>
        <p:sp>
          <p:nvSpPr>
            <p:cNvPr id="9" name="Freeform 9"/>
            <p:cNvSpPr/>
            <p:nvPr/>
          </p:nvSpPr>
          <p:spPr>
            <a:xfrm>
              <a:off x="439547" y="175895"/>
              <a:ext cx="1663573" cy="5715"/>
            </a:xfrm>
            <a:custGeom>
              <a:avLst/>
              <a:gdLst/>
              <a:ahLst/>
              <a:cxnLst/>
              <a:rect l="l" t="t" r="r" b="b"/>
              <a:pathLst>
                <a:path w="1663573" h="5715">
                  <a:moveTo>
                    <a:pt x="0" y="0"/>
                  </a:moveTo>
                  <a:lnTo>
                    <a:pt x="1663573" y="0"/>
                  </a:lnTo>
                  <a:lnTo>
                    <a:pt x="1663573" y="5715"/>
                  </a:lnTo>
                  <a:lnTo>
                    <a:pt x="0" y="5715"/>
                  </a:lnTo>
                  <a:close/>
                </a:path>
              </a:pathLst>
            </a:custGeom>
            <a:solidFill>
              <a:srgbClr val="2D69FF"/>
            </a:solidFill>
          </p:spPr>
          <p:txBody>
            <a:bodyPr/>
            <a:lstStyle/>
            <a:p>
              <a:endParaRPr lang="en-US"/>
            </a:p>
          </p:txBody>
        </p:sp>
        <p:sp>
          <p:nvSpPr>
            <p:cNvPr id="10" name="Freeform 10"/>
            <p:cNvSpPr/>
            <p:nvPr/>
          </p:nvSpPr>
          <p:spPr>
            <a:xfrm>
              <a:off x="63500" y="63500"/>
              <a:ext cx="256032" cy="256032"/>
            </a:xfrm>
            <a:custGeom>
              <a:avLst/>
              <a:gdLst/>
              <a:ahLst/>
              <a:cxnLst/>
              <a:rect l="l" t="t" r="r" b="b"/>
              <a:pathLst>
                <a:path w="256032" h="256032">
                  <a:moveTo>
                    <a:pt x="128016" y="256032"/>
                  </a:moveTo>
                  <a:cubicBezTo>
                    <a:pt x="198755" y="256032"/>
                    <a:pt x="256032" y="198755"/>
                    <a:pt x="256032" y="128016"/>
                  </a:cubicBezTo>
                  <a:cubicBezTo>
                    <a:pt x="256032" y="57277"/>
                    <a:pt x="198755" y="0"/>
                    <a:pt x="128016" y="0"/>
                  </a:cubicBezTo>
                  <a:cubicBezTo>
                    <a:pt x="57277" y="0"/>
                    <a:pt x="0" y="57277"/>
                    <a:pt x="0" y="128016"/>
                  </a:cubicBezTo>
                  <a:cubicBezTo>
                    <a:pt x="0" y="198755"/>
                    <a:pt x="57277" y="256032"/>
                    <a:pt x="128016" y="256032"/>
                  </a:cubicBezTo>
                </a:path>
              </a:pathLst>
            </a:custGeom>
            <a:solidFill>
              <a:srgbClr val="DFFC8E"/>
            </a:solidFill>
          </p:spPr>
          <p:txBody>
            <a:bodyPr/>
            <a:lstStyle/>
            <a:p>
              <a:endParaRPr lang="en-US"/>
            </a:p>
          </p:txBody>
        </p:sp>
        <p:sp>
          <p:nvSpPr>
            <p:cNvPr id="11" name="Freeform 11"/>
            <p:cNvSpPr/>
            <p:nvPr/>
          </p:nvSpPr>
          <p:spPr>
            <a:xfrm>
              <a:off x="130302" y="137287"/>
              <a:ext cx="101092" cy="98425"/>
            </a:xfrm>
            <a:custGeom>
              <a:avLst/>
              <a:gdLst/>
              <a:ahLst/>
              <a:cxnLst/>
              <a:rect l="l" t="t" r="r" b="b"/>
              <a:pathLst>
                <a:path w="101092" h="98425">
                  <a:moveTo>
                    <a:pt x="12319" y="0"/>
                  </a:moveTo>
                  <a:lnTo>
                    <a:pt x="101092" y="85725"/>
                  </a:lnTo>
                  <a:lnTo>
                    <a:pt x="88773" y="98425"/>
                  </a:lnTo>
                  <a:lnTo>
                    <a:pt x="0" y="12700"/>
                  </a:lnTo>
                  <a:close/>
                </a:path>
              </a:pathLst>
            </a:custGeom>
            <a:solidFill>
              <a:srgbClr val="2D69FF"/>
            </a:solidFill>
          </p:spPr>
          <p:txBody>
            <a:bodyPr/>
            <a:lstStyle/>
            <a:p>
              <a:endParaRPr lang="en-US"/>
            </a:p>
          </p:txBody>
        </p:sp>
        <p:sp>
          <p:nvSpPr>
            <p:cNvPr id="12" name="Freeform 12"/>
            <p:cNvSpPr/>
            <p:nvPr/>
          </p:nvSpPr>
          <p:spPr>
            <a:xfrm>
              <a:off x="161925" y="167513"/>
              <a:ext cx="90805" cy="89662"/>
            </a:xfrm>
            <a:custGeom>
              <a:avLst/>
              <a:gdLst/>
              <a:ahLst/>
              <a:cxnLst/>
              <a:rect l="l" t="t" r="r" b="b"/>
              <a:pathLst>
                <a:path w="90805" h="89662">
                  <a:moveTo>
                    <a:pt x="0" y="72009"/>
                  </a:moveTo>
                  <a:lnTo>
                    <a:pt x="70231" y="62611"/>
                  </a:lnTo>
                  <a:lnTo>
                    <a:pt x="71374" y="71374"/>
                  </a:lnTo>
                  <a:lnTo>
                    <a:pt x="62611" y="70104"/>
                  </a:lnTo>
                  <a:lnTo>
                    <a:pt x="73279" y="0"/>
                  </a:lnTo>
                  <a:lnTo>
                    <a:pt x="90805" y="2667"/>
                  </a:lnTo>
                  <a:lnTo>
                    <a:pt x="80137" y="72771"/>
                  </a:lnTo>
                  <a:lnTo>
                    <a:pt x="79121" y="79375"/>
                  </a:lnTo>
                  <a:lnTo>
                    <a:pt x="72517" y="80264"/>
                  </a:lnTo>
                  <a:lnTo>
                    <a:pt x="2286" y="89662"/>
                  </a:lnTo>
                  <a:close/>
                </a:path>
              </a:pathLst>
            </a:custGeom>
            <a:solidFill>
              <a:srgbClr val="2D69FF"/>
            </a:solidFill>
          </p:spPr>
          <p:txBody>
            <a:bodyPr/>
            <a:lstStyle/>
            <a:p>
              <a:endParaRPr lang="en-US"/>
            </a:p>
          </p:txBody>
        </p:sp>
      </p:grpSp>
      <p:grpSp>
        <p:nvGrpSpPr>
          <p:cNvPr id="13" name="Group 13"/>
          <p:cNvGrpSpPr>
            <a:grpSpLocks noChangeAspect="1"/>
          </p:cNvGrpSpPr>
          <p:nvPr/>
        </p:nvGrpSpPr>
        <p:grpSpPr>
          <a:xfrm>
            <a:off x="183413" y="605009"/>
            <a:ext cx="10325176" cy="3172"/>
            <a:chOff x="0" y="0"/>
            <a:chExt cx="10325176" cy="3175"/>
          </a:xfrm>
        </p:grpSpPr>
        <p:sp>
          <p:nvSpPr>
            <p:cNvPr id="14" name="Freeform 14"/>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15" name="Group 15"/>
          <p:cNvGrpSpPr>
            <a:grpSpLocks noChangeAspect="1"/>
          </p:cNvGrpSpPr>
          <p:nvPr/>
        </p:nvGrpSpPr>
        <p:grpSpPr>
          <a:xfrm>
            <a:off x="-63503" y="7043918"/>
            <a:ext cx="10819000" cy="579587"/>
            <a:chOff x="0" y="0"/>
            <a:chExt cx="10819003" cy="579590"/>
          </a:xfrm>
        </p:grpSpPr>
        <p:sp>
          <p:nvSpPr>
            <p:cNvPr id="16" name="Freeform 16"/>
            <p:cNvSpPr/>
            <p:nvPr/>
          </p:nvSpPr>
          <p:spPr>
            <a:xfrm>
              <a:off x="2990088" y="225171"/>
              <a:ext cx="369189" cy="290830"/>
            </a:xfrm>
            <a:custGeom>
              <a:avLst/>
              <a:gdLst/>
              <a:ahLst/>
              <a:cxnLst/>
              <a:rect l="l" t="t" r="r" b="b"/>
              <a:pathLst>
                <a:path w="369189" h="290830">
                  <a:moveTo>
                    <a:pt x="184658" y="0"/>
                  </a:moveTo>
                  <a:cubicBezTo>
                    <a:pt x="82677" y="0"/>
                    <a:pt x="0" y="82677"/>
                    <a:pt x="0" y="184658"/>
                  </a:cubicBezTo>
                  <a:cubicBezTo>
                    <a:pt x="0" y="224155"/>
                    <a:pt x="12446" y="260858"/>
                    <a:pt x="33528" y="290830"/>
                  </a:cubicBezTo>
                  <a:lnTo>
                    <a:pt x="335661" y="290830"/>
                  </a:lnTo>
                  <a:cubicBezTo>
                    <a:pt x="356870" y="260731"/>
                    <a:pt x="369189" y="224155"/>
                    <a:pt x="369189" y="184658"/>
                  </a:cubicBezTo>
                  <a:cubicBezTo>
                    <a:pt x="369189" y="82677"/>
                    <a:pt x="286512" y="0"/>
                    <a:pt x="184531" y="0"/>
                  </a:cubicBezTo>
                  <a:close/>
                </a:path>
              </a:pathLst>
            </a:custGeom>
            <a:solidFill>
              <a:srgbClr val="DFFC8E"/>
            </a:solidFill>
          </p:spPr>
          <p:txBody>
            <a:bodyPr/>
            <a:lstStyle/>
            <a:p>
              <a:endParaRPr lang="en-US"/>
            </a:p>
          </p:txBody>
        </p:sp>
        <p:sp>
          <p:nvSpPr>
            <p:cNvPr id="17" name="Freeform 17"/>
            <p:cNvSpPr/>
            <p:nvPr/>
          </p:nvSpPr>
          <p:spPr>
            <a:xfrm>
              <a:off x="3088386" y="325755"/>
              <a:ext cx="153924" cy="149733"/>
            </a:xfrm>
            <a:custGeom>
              <a:avLst/>
              <a:gdLst/>
              <a:ahLst/>
              <a:cxnLst/>
              <a:rect l="l" t="t" r="r" b="b"/>
              <a:pathLst>
                <a:path w="153924" h="149733">
                  <a:moveTo>
                    <a:pt x="13843" y="0"/>
                  </a:moveTo>
                  <a:lnTo>
                    <a:pt x="153924" y="135255"/>
                  </a:lnTo>
                  <a:lnTo>
                    <a:pt x="139954" y="149733"/>
                  </a:lnTo>
                  <a:lnTo>
                    <a:pt x="0" y="14478"/>
                  </a:lnTo>
                  <a:close/>
                </a:path>
              </a:pathLst>
            </a:custGeom>
            <a:solidFill>
              <a:srgbClr val="2D69FF"/>
            </a:solidFill>
          </p:spPr>
          <p:txBody>
            <a:bodyPr/>
            <a:lstStyle/>
            <a:p>
              <a:endParaRPr lang="en-US"/>
            </a:p>
          </p:txBody>
        </p:sp>
        <p:sp>
          <p:nvSpPr>
            <p:cNvPr id="18" name="Freeform 18"/>
            <p:cNvSpPr/>
            <p:nvPr/>
          </p:nvSpPr>
          <p:spPr>
            <a:xfrm>
              <a:off x="3163189" y="397764"/>
              <a:ext cx="103505" cy="101981"/>
            </a:xfrm>
            <a:custGeom>
              <a:avLst/>
              <a:gdLst/>
              <a:ahLst/>
              <a:cxnLst/>
              <a:rect l="l" t="t" r="r" b="b"/>
              <a:pathLst>
                <a:path w="103505" h="101981">
                  <a:moveTo>
                    <a:pt x="0" y="81915"/>
                  </a:moveTo>
                  <a:lnTo>
                    <a:pt x="79883" y="71120"/>
                  </a:lnTo>
                  <a:lnTo>
                    <a:pt x="81280" y="81153"/>
                  </a:lnTo>
                  <a:lnTo>
                    <a:pt x="71374" y="79629"/>
                  </a:lnTo>
                  <a:lnTo>
                    <a:pt x="83566" y="0"/>
                  </a:lnTo>
                  <a:lnTo>
                    <a:pt x="103505" y="3048"/>
                  </a:lnTo>
                  <a:lnTo>
                    <a:pt x="91313" y="82677"/>
                  </a:lnTo>
                  <a:lnTo>
                    <a:pt x="90170" y="90170"/>
                  </a:lnTo>
                  <a:lnTo>
                    <a:pt x="82677" y="91186"/>
                  </a:lnTo>
                  <a:lnTo>
                    <a:pt x="2794" y="101981"/>
                  </a:lnTo>
                  <a:close/>
                </a:path>
              </a:pathLst>
            </a:custGeom>
            <a:solidFill>
              <a:srgbClr val="2D69FF"/>
            </a:solidFill>
          </p:spPr>
          <p:txBody>
            <a:bodyPr/>
            <a:lstStyle/>
            <a:p>
              <a:endParaRPr lang="en-US"/>
            </a:p>
          </p:txBody>
        </p:sp>
        <p:sp>
          <p:nvSpPr>
            <p:cNvPr id="19" name="Freeform 19"/>
            <p:cNvSpPr/>
            <p:nvPr/>
          </p:nvSpPr>
          <p:spPr>
            <a:xfrm>
              <a:off x="63500" y="63500"/>
              <a:ext cx="10692003" cy="452628"/>
            </a:xfrm>
            <a:custGeom>
              <a:avLst/>
              <a:gdLst/>
              <a:ahLst/>
              <a:cxnLst/>
              <a:rect l="l" t="t" r="r" b="b"/>
              <a:pathLst>
                <a:path w="10692003" h="452628">
                  <a:moveTo>
                    <a:pt x="0" y="452628"/>
                  </a:moveTo>
                  <a:lnTo>
                    <a:pt x="10692003" y="452628"/>
                  </a:lnTo>
                  <a:lnTo>
                    <a:pt x="10692003" y="0"/>
                  </a:lnTo>
                  <a:lnTo>
                    <a:pt x="0" y="0"/>
                  </a:lnTo>
                  <a:close/>
                </a:path>
              </a:pathLst>
            </a:custGeom>
            <a:solidFill>
              <a:srgbClr val="BCE4FE"/>
            </a:solidFill>
          </p:spPr>
          <p:txBody>
            <a:bodyPr/>
            <a:lstStyle/>
            <a:p>
              <a:endParaRPr lang="en-US"/>
            </a:p>
          </p:txBody>
        </p:sp>
      </p:grpSp>
      <p:grpSp>
        <p:nvGrpSpPr>
          <p:cNvPr id="20" name="Group 20"/>
          <p:cNvGrpSpPr>
            <a:grpSpLocks noChangeAspect="1"/>
          </p:cNvGrpSpPr>
          <p:nvPr/>
        </p:nvGrpSpPr>
        <p:grpSpPr>
          <a:xfrm>
            <a:off x="5358698" y="979103"/>
            <a:ext cx="4939598" cy="1082040"/>
            <a:chOff x="0" y="0"/>
            <a:chExt cx="4939602" cy="1082040"/>
          </a:xfrm>
        </p:grpSpPr>
        <p:sp>
          <p:nvSpPr>
            <p:cNvPr id="21" name="Freeform 21"/>
            <p:cNvSpPr/>
            <p:nvPr/>
          </p:nvSpPr>
          <p:spPr>
            <a:xfrm>
              <a:off x="63500" y="63500"/>
              <a:ext cx="4812665" cy="955040"/>
            </a:xfrm>
            <a:custGeom>
              <a:avLst/>
              <a:gdLst/>
              <a:ahLst/>
              <a:cxnLst/>
              <a:rect l="l" t="t" r="r" b="b"/>
              <a:pathLst>
                <a:path w="4812665" h="955040">
                  <a:moveTo>
                    <a:pt x="477520" y="0"/>
                  </a:moveTo>
                  <a:cubicBezTo>
                    <a:pt x="213741" y="0"/>
                    <a:pt x="0" y="213741"/>
                    <a:pt x="0" y="477520"/>
                  </a:cubicBezTo>
                  <a:cubicBezTo>
                    <a:pt x="0" y="741299"/>
                    <a:pt x="213741" y="955040"/>
                    <a:pt x="477520" y="955040"/>
                  </a:cubicBezTo>
                  <a:lnTo>
                    <a:pt x="4335145" y="955040"/>
                  </a:lnTo>
                  <a:cubicBezTo>
                    <a:pt x="4598924" y="955040"/>
                    <a:pt x="4812665" y="741299"/>
                    <a:pt x="4812665" y="477520"/>
                  </a:cubicBezTo>
                  <a:cubicBezTo>
                    <a:pt x="4812665" y="213741"/>
                    <a:pt x="4598797" y="0"/>
                    <a:pt x="4335145" y="0"/>
                  </a:cubicBezTo>
                  <a:close/>
                </a:path>
              </a:pathLst>
            </a:custGeom>
            <a:solidFill>
              <a:srgbClr val="DFFC8E"/>
            </a:solidFill>
          </p:spPr>
          <p:txBody>
            <a:bodyPr/>
            <a:lstStyle/>
            <a:p>
              <a:endParaRPr lang="en-US"/>
            </a:p>
          </p:txBody>
        </p:sp>
        <p:sp>
          <p:nvSpPr>
            <p:cNvPr id="22" name="Freeform 22"/>
            <p:cNvSpPr/>
            <p:nvPr/>
          </p:nvSpPr>
          <p:spPr>
            <a:xfrm>
              <a:off x="262763" y="363347"/>
              <a:ext cx="326009" cy="326136"/>
            </a:xfrm>
            <a:custGeom>
              <a:avLst/>
              <a:gdLst/>
              <a:ahLst/>
              <a:cxnLst/>
              <a:rect l="l" t="t" r="r" b="b"/>
              <a:pathLst>
                <a:path w="326009" h="326136">
                  <a:moveTo>
                    <a:pt x="162941" y="326136"/>
                  </a:moveTo>
                  <a:cubicBezTo>
                    <a:pt x="252984" y="326136"/>
                    <a:pt x="326009" y="253111"/>
                    <a:pt x="326009" y="163068"/>
                  </a:cubicBezTo>
                  <a:cubicBezTo>
                    <a:pt x="326009" y="73025"/>
                    <a:pt x="252984" y="0"/>
                    <a:pt x="162941" y="0"/>
                  </a:cubicBezTo>
                  <a:cubicBezTo>
                    <a:pt x="72898" y="0"/>
                    <a:pt x="0" y="73025"/>
                    <a:pt x="0" y="163068"/>
                  </a:cubicBezTo>
                  <a:cubicBezTo>
                    <a:pt x="0" y="253111"/>
                    <a:pt x="73025" y="326136"/>
                    <a:pt x="163068" y="326136"/>
                  </a:cubicBezTo>
                </a:path>
              </a:pathLst>
            </a:custGeom>
            <a:solidFill>
              <a:srgbClr val="2D69FF"/>
            </a:solidFill>
          </p:spPr>
          <p:txBody>
            <a:bodyPr/>
            <a:lstStyle/>
            <a:p>
              <a:endParaRPr lang="en-US"/>
            </a:p>
          </p:txBody>
        </p:sp>
        <p:sp>
          <p:nvSpPr>
            <p:cNvPr id="23" name="Freeform 23"/>
            <p:cNvSpPr/>
            <p:nvPr/>
          </p:nvSpPr>
          <p:spPr>
            <a:xfrm>
              <a:off x="367411" y="460756"/>
              <a:ext cx="153035" cy="138430"/>
            </a:xfrm>
            <a:custGeom>
              <a:avLst/>
              <a:gdLst/>
              <a:ahLst/>
              <a:cxnLst/>
              <a:rect l="l" t="t" r="r" b="b"/>
              <a:pathLst>
                <a:path w="153035" h="138430">
                  <a:moveTo>
                    <a:pt x="28702" y="138430"/>
                  </a:moveTo>
                  <a:lnTo>
                    <a:pt x="153035" y="34163"/>
                  </a:lnTo>
                  <a:lnTo>
                    <a:pt x="124333" y="0"/>
                  </a:lnTo>
                  <a:lnTo>
                    <a:pt x="0" y="104267"/>
                  </a:lnTo>
                  <a:close/>
                </a:path>
              </a:pathLst>
            </a:custGeom>
            <a:solidFill>
              <a:srgbClr val="BCE4FE"/>
            </a:solidFill>
          </p:spPr>
          <p:txBody>
            <a:bodyPr/>
            <a:lstStyle/>
            <a:p>
              <a:endParaRPr lang="en-US"/>
            </a:p>
          </p:txBody>
        </p:sp>
        <p:sp>
          <p:nvSpPr>
            <p:cNvPr id="24" name="Freeform 24"/>
            <p:cNvSpPr/>
            <p:nvPr/>
          </p:nvSpPr>
          <p:spPr>
            <a:xfrm>
              <a:off x="331089" y="493649"/>
              <a:ext cx="98679" cy="105537"/>
            </a:xfrm>
            <a:custGeom>
              <a:avLst/>
              <a:gdLst/>
              <a:ahLst/>
              <a:cxnLst/>
              <a:rect l="l" t="t" r="r" b="b"/>
              <a:pathLst>
                <a:path w="98679" h="105537">
                  <a:moveTo>
                    <a:pt x="98679" y="76835"/>
                  </a:moveTo>
                  <a:lnTo>
                    <a:pt x="34163" y="0"/>
                  </a:lnTo>
                  <a:lnTo>
                    <a:pt x="0" y="28702"/>
                  </a:lnTo>
                  <a:lnTo>
                    <a:pt x="64516" y="105537"/>
                  </a:lnTo>
                  <a:close/>
                </a:path>
              </a:pathLst>
            </a:custGeom>
            <a:solidFill>
              <a:srgbClr val="BCE4FE"/>
            </a:solidFill>
          </p:spPr>
          <p:txBody>
            <a:bodyPr/>
            <a:lstStyle/>
            <a:p>
              <a:endParaRPr lang="en-US"/>
            </a:p>
          </p:txBody>
        </p:sp>
      </p:grpSp>
      <p:grpSp>
        <p:nvGrpSpPr>
          <p:cNvPr id="25" name="Group 25"/>
          <p:cNvGrpSpPr>
            <a:grpSpLocks noChangeAspect="1"/>
          </p:cNvGrpSpPr>
          <p:nvPr/>
        </p:nvGrpSpPr>
        <p:grpSpPr>
          <a:xfrm>
            <a:off x="5790505" y="2520858"/>
            <a:ext cx="4398340" cy="50797"/>
            <a:chOff x="0" y="0"/>
            <a:chExt cx="4398340" cy="50800"/>
          </a:xfrm>
        </p:grpSpPr>
        <p:sp>
          <p:nvSpPr>
            <p:cNvPr id="26" name="Freeform 26"/>
            <p:cNvSpPr/>
            <p:nvPr/>
          </p:nvSpPr>
          <p:spPr>
            <a:xfrm>
              <a:off x="0" y="0"/>
              <a:ext cx="4398391" cy="50800"/>
            </a:xfrm>
            <a:custGeom>
              <a:avLst/>
              <a:gdLst/>
              <a:ahLst/>
              <a:cxnLst/>
              <a:rect l="l" t="t" r="r" b="b"/>
              <a:pathLst>
                <a:path w="4398391" h="50800">
                  <a:moveTo>
                    <a:pt x="25400" y="0"/>
                  </a:moveTo>
                  <a:lnTo>
                    <a:pt x="4372991" y="0"/>
                  </a:lnTo>
                  <a:cubicBezTo>
                    <a:pt x="4386961" y="0"/>
                    <a:pt x="4398391" y="11430"/>
                    <a:pt x="4398391" y="25400"/>
                  </a:cubicBezTo>
                  <a:cubicBezTo>
                    <a:pt x="4398391" y="39370"/>
                    <a:pt x="4386961" y="50800"/>
                    <a:pt x="4372991" y="50800"/>
                  </a:cubicBezTo>
                  <a:lnTo>
                    <a:pt x="25400" y="50800"/>
                  </a:lnTo>
                  <a:cubicBezTo>
                    <a:pt x="11430" y="50800"/>
                    <a:pt x="0" y="39370"/>
                    <a:pt x="0" y="25400"/>
                  </a:cubicBezTo>
                  <a:cubicBezTo>
                    <a:pt x="0" y="11430"/>
                    <a:pt x="11430" y="0"/>
                    <a:pt x="25400" y="0"/>
                  </a:cubicBezTo>
                  <a:close/>
                </a:path>
              </a:pathLst>
            </a:custGeom>
            <a:solidFill>
              <a:srgbClr val="BCE4FE"/>
            </a:solidFill>
          </p:spPr>
          <p:txBody>
            <a:bodyPr/>
            <a:lstStyle/>
            <a:p>
              <a:endParaRPr lang="en-US"/>
            </a:p>
          </p:txBody>
        </p:sp>
      </p:grpSp>
      <p:grpSp>
        <p:nvGrpSpPr>
          <p:cNvPr id="27" name="Group 27"/>
          <p:cNvGrpSpPr>
            <a:grpSpLocks noChangeAspect="1"/>
          </p:cNvGrpSpPr>
          <p:nvPr/>
        </p:nvGrpSpPr>
        <p:grpSpPr>
          <a:xfrm>
            <a:off x="5790505" y="3781063"/>
            <a:ext cx="4398340" cy="50797"/>
            <a:chOff x="0" y="0"/>
            <a:chExt cx="4398340" cy="50800"/>
          </a:xfrm>
        </p:grpSpPr>
        <p:sp>
          <p:nvSpPr>
            <p:cNvPr id="28" name="Freeform 28"/>
            <p:cNvSpPr/>
            <p:nvPr/>
          </p:nvSpPr>
          <p:spPr>
            <a:xfrm>
              <a:off x="0" y="0"/>
              <a:ext cx="4398391" cy="50800"/>
            </a:xfrm>
            <a:custGeom>
              <a:avLst/>
              <a:gdLst/>
              <a:ahLst/>
              <a:cxnLst/>
              <a:rect l="l" t="t" r="r" b="b"/>
              <a:pathLst>
                <a:path w="4398391" h="50800">
                  <a:moveTo>
                    <a:pt x="25400" y="0"/>
                  </a:moveTo>
                  <a:lnTo>
                    <a:pt x="4372991" y="0"/>
                  </a:lnTo>
                  <a:cubicBezTo>
                    <a:pt x="4386961" y="0"/>
                    <a:pt x="4398391" y="11430"/>
                    <a:pt x="4398391" y="25400"/>
                  </a:cubicBezTo>
                  <a:cubicBezTo>
                    <a:pt x="4398391" y="39370"/>
                    <a:pt x="4386961" y="50800"/>
                    <a:pt x="4372991" y="50800"/>
                  </a:cubicBezTo>
                  <a:lnTo>
                    <a:pt x="25400" y="50800"/>
                  </a:lnTo>
                  <a:cubicBezTo>
                    <a:pt x="11430" y="50800"/>
                    <a:pt x="0" y="39370"/>
                    <a:pt x="0" y="25400"/>
                  </a:cubicBezTo>
                  <a:cubicBezTo>
                    <a:pt x="0" y="11430"/>
                    <a:pt x="11430" y="0"/>
                    <a:pt x="25400" y="0"/>
                  </a:cubicBezTo>
                  <a:close/>
                </a:path>
              </a:pathLst>
            </a:custGeom>
            <a:solidFill>
              <a:srgbClr val="BCE4FE"/>
            </a:solidFill>
          </p:spPr>
          <p:txBody>
            <a:bodyPr/>
            <a:lstStyle/>
            <a:p>
              <a:endParaRPr lang="en-US"/>
            </a:p>
          </p:txBody>
        </p:sp>
      </p:grpSp>
      <p:grpSp>
        <p:nvGrpSpPr>
          <p:cNvPr id="29" name="Group 29"/>
          <p:cNvGrpSpPr>
            <a:grpSpLocks noChangeAspect="1"/>
          </p:cNvGrpSpPr>
          <p:nvPr/>
        </p:nvGrpSpPr>
        <p:grpSpPr>
          <a:xfrm>
            <a:off x="5790505" y="5183838"/>
            <a:ext cx="4398340" cy="50797"/>
            <a:chOff x="0" y="0"/>
            <a:chExt cx="4398340" cy="50800"/>
          </a:xfrm>
        </p:grpSpPr>
        <p:sp>
          <p:nvSpPr>
            <p:cNvPr id="30" name="Freeform 30"/>
            <p:cNvSpPr/>
            <p:nvPr/>
          </p:nvSpPr>
          <p:spPr>
            <a:xfrm>
              <a:off x="0" y="0"/>
              <a:ext cx="4398391" cy="50800"/>
            </a:xfrm>
            <a:custGeom>
              <a:avLst/>
              <a:gdLst/>
              <a:ahLst/>
              <a:cxnLst/>
              <a:rect l="l" t="t" r="r" b="b"/>
              <a:pathLst>
                <a:path w="4398391" h="50800">
                  <a:moveTo>
                    <a:pt x="25400" y="0"/>
                  </a:moveTo>
                  <a:lnTo>
                    <a:pt x="4372991" y="0"/>
                  </a:lnTo>
                  <a:cubicBezTo>
                    <a:pt x="4386961" y="0"/>
                    <a:pt x="4398391" y="11430"/>
                    <a:pt x="4398391" y="25400"/>
                  </a:cubicBezTo>
                  <a:cubicBezTo>
                    <a:pt x="4398391" y="39370"/>
                    <a:pt x="4386961" y="50800"/>
                    <a:pt x="4372991" y="50800"/>
                  </a:cubicBezTo>
                  <a:lnTo>
                    <a:pt x="25400" y="50800"/>
                  </a:lnTo>
                  <a:cubicBezTo>
                    <a:pt x="11430" y="50800"/>
                    <a:pt x="0" y="39370"/>
                    <a:pt x="0" y="25400"/>
                  </a:cubicBezTo>
                  <a:cubicBezTo>
                    <a:pt x="0" y="11430"/>
                    <a:pt x="11430" y="0"/>
                    <a:pt x="25400" y="0"/>
                  </a:cubicBezTo>
                  <a:close/>
                </a:path>
              </a:pathLst>
            </a:custGeom>
            <a:solidFill>
              <a:srgbClr val="DFFC8E"/>
            </a:solidFill>
          </p:spPr>
          <p:txBody>
            <a:bodyPr/>
            <a:lstStyle/>
            <a:p>
              <a:endParaRPr lang="en-US"/>
            </a:p>
          </p:txBody>
        </p:sp>
      </p:grpSp>
      <p:grpSp>
        <p:nvGrpSpPr>
          <p:cNvPr id="31" name="Group 31"/>
          <p:cNvGrpSpPr>
            <a:grpSpLocks noChangeAspect="1"/>
          </p:cNvGrpSpPr>
          <p:nvPr/>
        </p:nvGrpSpPr>
        <p:grpSpPr>
          <a:xfrm>
            <a:off x="5687225" y="5906310"/>
            <a:ext cx="2780633" cy="383086"/>
            <a:chOff x="0" y="0"/>
            <a:chExt cx="2780640" cy="383083"/>
          </a:xfrm>
        </p:grpSpPr>
        <p:sp>
          <p:nvSpPr>
            <p:cNvPr id="32" name="Freeform 32"/>
            <p:cNvSpPr/>
            <p:nvPr/>
          </p:nvSpPr>
          <p:spPr>
            <a:xfrm>
              <a:off x="439547" y="229489"/>
              <a:ext cx="2277618" cy="5715"/>
            </a:xfrm>
            <a:custGeom>
              <a:avLst/>
              <a:gdLst/>
              <a:ahLst/>
              <a:cxnLst/>
              <a:rect l="l" t="t" r="r" b="b"/>
              <a:pathLst>
                <a:path w="2277618" h="5715">
                  <a:moveTo>
                    <a:pt x="0" y="0"/>
                  </a:moveTo>
                  <a:lnTo>
                    <a:pt x="2277618" y="0"/>
                  </a:lnTo>
                  <a:lnTo>
                    <a:pt x="2277618" y="5715"/>
                  </a:lnTo>
                  <a:lnTo>
                    <a:pt x="0" y="5715"/>
                  </a:lnTo>
                  <a:close/>
                </a:path>
              </a:pathLst>
            </a:custGeom>
            <a:solidFill>
              <a:srgbClr val="2D69FF"/>
            </a:solidFill>
          </p:spPr>
          <p:txBody>
            <a:bodyPr/>
            <a:lstStyle/>
            <a:p>
              <a:endParaRPr lang="en-US"/>
            </a:p>
          </p:txBody>
        </p:sp>
        <p:sp>
          <p:nvSpPr>
            <p:cNvPr id="33" name="Freeform 33"/>
            <p:cNvSpPr/>
            <p:nvPr/>
          </p:nvSpPr>
          <p:spPr>
            <a:xfrm>
              <a:off x="63500" y="63500"/>
              <a:ext cx="256032" cy="256032"/>
            </a:xfrm>
            <a:custGeom>
              <a:avLst/>
              <a:gdLst/>
              <a:ahLst/>
              <a:cxnLst/>
              <a:rect l="l" t="t" r="r" b="b"/>
              <a:pathLst>
                <a:path w="256032" h="256032">
                  <a:moveTo>
                    <a:pt x="128016" y="256032"/>
                  </a:moveTo>
                  <a:cubicBezTo>
                    <a:pt x="198755" y="256032"/>
                    <a:pt x="256032" y="198755"/>
                    <a:pt x="256032" y="128016"/>
                  </a:cubicBezTo>
                  <a:cubicBezTo>
                    <a:pt x="256032" y="57277"/>
                    <a:pt x="198755" y="0"/>
                    <a:pt x="128016" y="0"/>
                  </a:cubicBezTo>
                  <a:cubicBezTo>
                    <a:pt x="57277" y="0"/>
                    <a:pt x="0" y="57277"/>
                    <a:pt x="0" y="128016"/>
                  </a:cubicBezTo>
                  <a:cubicBezTo>
                    <a:pt x="0" y="198755"/>
                    <a:pt x="57277" y="256032"/>
                    <a:pt x="128016" y="256032"/>
                  </a:cubicBezTo>
                </a:path>
              </a:pathLst>
            </a:custGeom>
            <a:solidFill>
              <a:srgbClr val="DFFC8E"/>
            </a:solidFill>
          </p:spPr>
          <p:txBody>
            <a:bodyPr/>
            <a:lstStyle/>
            <a:p>
              <a:endParaRPr lang="en-US"/>
            </a:p>
          </p:txBody>
        </p:sp>
        <p:sp>
          <p:nvSpPr>
            <p:cNvPr id="34" name="Freeform 34"/>
            <p:cNvSpPr/>
            <p:nvPr/>
          </p:nvSpPr>
          <p:spPr>
            <a:xfrm>
              <a:off x="130302" y="137287"/>
              <a:ext cx="101092" cy="98425"/>
            </a:xfrm>
            <a:custGeom>
              <a:avLst/>
              <a:gdLst/>
              <a:ahLst/>
              <a:cxnLst/>
              <a:rect l="l" t="t" r="r" b="b"/>
              <a:pathLst>
                <a:path w="101092" h="98425">
                  <a:moveTo>
                    <a:pt x="12319" y="0"/>
                  </a:moveTo>
                  <a:lnTo>
                    <a:pt x="101092" y="85725"/>
                  </a:lnTo>
                  <a:lnTo>
                    <a:pt x="88773" y="98425"/>
                  </a:lnTo>
                  <a:lnTo>
                    <a:pt x="0" y="12700"/>
                  </a:lnTo>
                  <a:close/>
                </a:path>
              </a:pathLst>
            </a:custGeom>
            <a:solidFill>
              <a:srgbClr val="2D69FF"/>
            </a:solidFill>
          </p:spPr>
          <p:txBody>
            <a:bodyPr/>
            <a:lstStyle/>
            <a:p>
              <a:endParaRPr lang="en-US"/>
            </a:p>
          </p:txBody>
        </p:sp>
        <p:sp>
          <p:nvSpPr>
            <p:cNvPr id="35" name="Freeform 35"/>
            <p:cNvSpPr/>
            <p:nvPr/>
          </p:nvSpPr>
          <p:spPr>
            <a:xfrm>
              <a:off x="161925" y="167513"/>
              <a:ext cx="90805" cy="89662"/>
            </a:xfrm>
            <a:custGeom>
              <a:avLst/>
              <a:gdLst/>
              <a:ahLst/>
              <a:cxnLst/>
              <a:rect l="l" t="t" r="r" b="b"/>
              <a:pathLst>
                <a:path w="90805" h="89662">
                  <a:moveTo>
                    <a:pt x="0" y="72009"/>
                  </a:moveTo>
                  <a:lnTo>
                    <a:pt x="70231" y="62611"/>
                  </a:lnTo>
                  <a:lnTo>
                    <a:pt x="71374" y="71374"/>
                  </a:lnTo>
                  <a:lnTo>
                    <a:pt x="62611" y="70104"/>
                  </a:lnTo>
                  <a:lnTo>
                    <a:pt x="73279" y="0"/>
                  </a:lnTo>
                  <a:lnTo>
                    <a:pt x="90805" y="2667"/>
                  </a:lnTo>
                  <a:lnTo>
                    <a:pt x="80137" y="72771"/>
                  </a:lnTo>
                  <a:lnTo>
                    <a:pt x="79121" y="79375"/>
                  </a:lnTo>
                  <a:lnTo>
                    <a:pt x="72517" y="80264"/>
                  </a:lnTo>
                  <a:lnTo>
                    <a:pt x="2286" y="89662"/>
                  </a:lnTo>
                  <a:close/>
                </a:path>
              </a:pathLst>
            </a:custGeom>
            <a:solidFill>
              <a:srgbClr val="2D69FF"/>
            </a:solidFill>
          </p:spPr>
          <p:txBody>
            <a:bodyPr/>
            <a:lstStyle/>
            <a:p>
              <a:endParaRPr lang="en-US"/>
            </a:p>
          </p:txBody>
        </p:sp>
      </p:grpSp>
      <p:grpSp>
        <p:nvGrpSpPr>
          <p:cNvPr id="36" name="Group 36"/>
          <p:cNvGrpSpPr>
            <a:grpSpLocks noChangeAspect="1"/>
          </p:cNvGrpSpPr>
          <p:nvPr/>
        </p:nvGrpSpPr>
        <p:grpSpPr>
          <a:xfrm>
            <a:off x="8151514" y="166173"/>
            <a:ext cx="2010347" cy="232458"/>
            <a:chOff x="0" y="0"/>
            <a:chExt cx="2010346" cy="232461"/>
          </a:xfrm>
        </p:grpSpPr>
        <p:sp>
          <p:nvSpPr>
            <p:cNvPr id="37" name="Freeform 37"/>
            <p:cNvSpPr/>
            <p:nvPr/>
          </p:nvSpPr>
          <p:spPr>
            <a:xfrm>
              <a:off x="0" y="0"/>
              <a:ext cx="2010283" cy="232410"/>
            </a:xfrm>
            <a:custGeom>
              <a:avLst/>
              <a:gdLst/>
              <a:ahLst/>
              <a:cxnLst/>
              <a:rect l="l" t="t" r="r" b="b"/>
              <a:pathLst>
                <a:path w="2010283" h="232410">
                  <a:moveTo>
                    <a:pt x="116205" y="0"/>
                  </a:moveTo>
                  <a:cubicBezTo>
                    <a:pt x="52070" y="0"/>
                    <a:pt x="0" y="52070"/>
                    <a:pt x="0" y="116205"/>
                  </a:cubicBezTo>
                  <a:cubicBezTo>
                    <a:pt x="0" y="180340"/>
                    <a:pt x="52070" y="232410"/>
                    <a:pt x="116205" y="232410"/>
                  </a:cubicBezTo>
                  <a:lnTo>
                    <a:pt x="1894078" y="232410"/>
                  </a:lnTo>
                  <a:cubicBezTo>
                    <a:pt x="1958340" y="232410"/>
                    <a:pt x="2010283" y="180340"/>
                    <a:pt x="2010283" y="116205"/>
                  </a:cubicBezTo>
                  <a:cubicBezTo>
                    <a:pt x="2010283" y="52070"/>
                    <a:pt x="1958340" y="0"/>
                    <a:pt x="1894078" y="0"/>
                  </a:cubicBezTo>
                  <a:close/>
                </a:path>
              </a:pathLst>
            </a:custGeom>
            <a:solidFill>
              <a:srgbClr val="2D69FF"/>
            </a:solidFill>
          </p:spPr>
          <p:txBody>
            <a:bodyPr/>
            <a:lstStyle/>
            <a:p>
              <a:endParaRPr lang="en-US"/>
            </a:p>
          </p:txBody>
        </p:sp>
      </p:grpSp>
      <p:sp>
        <p:nvSpPr>
          <p:cNvPr id="38" name="TextBox 38"/>
          <p:cNvSpPr txBox="1"/>
          <p:nvPr/>
        </p:nvSpPr>
        <p:spPr>
          <a:xfrm>
            <a:off x="664702" y="976341"/>
            <a:ext cx="4790465" cy="3747135"/>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Planning the event </a:t>
            </a:r>
          </a:p>
          <a:p>
            <a:pPr algn="l">
              <a:lnSpc>
                <a:spcPts val="2900"/>
              </a:lnSpc>
            </a:pPr>
            <a:r>
              <a:rPr lang="en-US" sz="2000" spc="-10">
                <a:solidFill>
                  <a:srgbClr val="000000"/>
                </a:solidFill>
                <a:latin typeface="Montserrat"/>
                <a:ea typeface="Montserrat"/>
                <a:cs typeface="Montserrat"/>
                <a:sym typeface="Montserrat"/>
              </a:rPr>
              <a:t>Ok,so you’veagreedwith the school what the activity is going to be. </a:t>
            </a:r>
          </a:p>
          <a:p>
            <a:pPr algn="l">
              <a:lnSpc>
                <a:spcPts val="2900"/>
              </a:lnSpc>
            </a:pPr>
            <a:endParaRPr lang="en-US" sz="2000" spc="-10">
              <a:solidFill>
                <a:srgbClr val="000000"/>
              </a:solidFill>
              <a:latin typeface="Montserrat"/>
              <a:ea typeface="Montserrat"/>
              <a:cs typeface="Montserrat"/>
              <a:sym typeface="Montserrat"/>
            </a:endParaRPr>
          </a:p>
          <a:p>
            <a:pPr algn="l">
              <a:lnSpc>
                <a:spcPts val="2000"/>
              </a:lnSpc>
            </a:pPr>
            <a:r>
              <a:rPr lang="en-US" sz="1400" spc="-7">
                <a:solidFill>
                  <a:srgbClr val="000000"/>
                </a:solidFill>
                <a:latin typeface="Montserrat"/>
                <a:ea typeface="Montserrat"/>
                <a:cs typeface="Montserrat"/>
                <a:sym typeface="Montserrat"/>
              </a:rPr>
              <a:t>You’ve set a date, decided where the activity is going to take place, and worked out what it will involve, the transport logistics, how many people are going to attend, and who is going to invite the students. </a:t>
            </a:r>
          </a:p>
          <a:p>
            <a:pPr algn="l">
              <a:lnSpc>
                <a:spcPts val="3499"/>
              </a:lnSpc>
            </a:pPr>
            <a:r>
              <a:rPr lang="en-US" sz="1399" b="1" spc="-5">
                <a:solidFill>
                  <a:srgbClr val="000000"/>
                </a:solidFill>
                <a:latin typeface="Montserrat Bold"/>
                <a:ea typeface="Montserrat Bold"/>
                <a:cs typeface="Montserrat Bold"/>
                <a:sym typeface="Montserrat Bold"/>
              </a:rPr>
              <a:t>And don’t forget these! </a:t>
            </a:r>
          </a:p>
          <a:p>
            <a:pPr algn="l">
              <a:lnSpc>
                <a:spcPts val="1959"/>
              </a:lnSpc>
            </a:pPr>
            <a:r>
              <a:rPr lang="en-US" sz="1399" spc="-6">
                <a:solidFill>
                  <a:srgbClr val="000000"/>
                </a:solidFill>
                <a:latin typeface="Montserrat"/>
                <a:ea typeface="Montserrat"/>
                <a:cs typeface="Montserrat"/>
                <a:sym typeface="Montserrat"/>
              </a:rPr>
              <a:t>There are two other significant considerations, and preparation for this needs to begin well ahead of the activity. These considerations are: </a:t>
            </a:r>
          </a:p>
        </p:txBody>
      </p:sp>
      <p:sp>
        <p:nvSpPr>
          <p:cNvPr id="39" name="TextBox 39"/>
          <p:cNvSpPr txBox="1"/>
          <p:nvPr/>
        </p:nvSpPr>
        <p:spPr>
          <a:xfrm>
            <a:off x="5422202" y="3297850"/>
            <a:ext cx="224523"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2</a:t>
            </a:r>
          </a:p>
        </p:txBody>
      </p:sp>
      <p:sp>
        <p:nvSpPr>
          <p:cNvPr id="40" name="TextBox 40"/>
          <p:cNvSpPr txBox="1"/>
          <p:nvPr/>
        </p:nvSpPr>
        <p:spPr>
          <a:xfrm>
            <a:off x="5455168" y="2060877"/>
            <a:ext cx="140008"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1</a:t>
            </a:r>
          </a:p>
        </p:txBody>
      </p:sp>
      <p:sp>
        <p:nvSpPr>
          <p:cNvPr id="42" name="TextBox 42"/>
          <p:cNvSpPr txBox="1"/>
          <p:nvPr/>
        </p:nvSpPr>
        <p:spPr>
          <a:xfrm>
            <a:off x="5750727" y="5361232"/>
            <a:ext cx="4398391" cy="416396"/>
          </a:xfrm>
          <a:prstGeom prst="rect">
            <a:avLst/>
          </a:prstGeom>
        </p:spPr>
        <p:txBody>
          <a:bodyPr wrap="square" lIns="0" tIns="0" rIns="0" bIns="0" rtlCol="0" anchor="t">
            <a:spAutoFit/>
          </a:bodyPr>
          <a:lstStyle/>
          <a:p>
            <a:pPr algn="l">
              <a:lnSpc>
                <a:spcPts val="1699"/>
              </a:lnSpc>
            </a:pPr>
            <a:r>
              <a:rPr lang="en-US" sz="1100" b="1" spc="-5" dirty="0">
                <a:solidFill>
                  <a:srgbClr val="000000"/>
                </a:solidFill>
                <a:latin typeface="Montserrat Bold"/>
                <a:ea typeface="Montserrat Bold"/>
                <a:cs typeface="Montserrat Bold"/>
                <a:sym typeface="Montserrat Bold"/>
              </a:rPr>
              <a:t>At the back of this document you will find some helpful tools and guidance. These include:</a:t>
            </a:r>
          </a:p>
        </p:txBody>
      </p:sp>
      <p:sp>
        <p:nvSpPr>
          <p:cNvPr id="43" name="TextBox 43"/>
          <p:cNvSpPr txBox="1"/>
          <p:nvPr/>
        </p:nvSpPr>
        <p:spPr>
          <a:xfrm>
            <a:off x="8612333" y="7184993"/>
            <a:ext cx="1896305" cy="179152"/>
          </a:xfrm>
          <a:prstGeom prst="rect">
            <a:avLst/>
          </a:prstGeom>
        </p:spPr>
        <p:txBody>
          <a:bodyPr wrap="square" lIns="0" tIns="0" rIns="0" bIns="0" rtlCol="0" anchor="t">
            <a:spAutoFit/>
          </a:bodyPr>
          <a:lstStyle/>
          <a:p>
            <a:pPr algn="l">
              <a:lnSpc>
                <a:spcPts val="1539"/>
              </a:lnSpc>
            </a:pPr>
            <a:r>
              <a:rPr lang="en-US" sz="1100" b="1" spc="-5" dirty="0">
                <a:solidFill>
                  <a:srgbClr val="000000"/>
                </a:solidFill>
                <a:latin typeface="Montserrat Bold"/>
                <a:ea typeface="Montserrat Bold"/>
                <a:cs typeface="Montserrat Bold"/>
                <a:sym typeface="Montserrat Bold"/>
              </a:rPr>
              <a:t>Step 4</a:t>
            </a:r>
            <a:r>
              <a:rPr lang="en-US" sz="1100" spc="-5" dirty="0">
                <a:solidFill>
                  <a:srgbClr val="000000"/>
                </a:solidFill>
                <a:latin typeface="Montserrat"/>
                <a:ea typeface="Montserrat"/>
                <a:cs typeface="Montserrat"/>
                <a:sym typeface="Montserrat"/>
              </a:rPr>
              <a:t> | Making it happen</a:t>
            </a:r>
          </a:p>
        </p:txBody>
      </p:sp>
      <p:sp>
        <p:nvSpPr>
          <p:cNvPr id="44" name="TextBox 44"/>
          <p:cNvSpPr txBox="1"/>
          <p:nvPr/>
        </p:nvSpPr>
        <p:spPr>
          <a:xfrm>
            <a:off x="1136552" y="5193716"/>
            <a:ext cx="3672678" cy="1227439"/>
          </a:xfrm>
          <a:prstGeom prst="rect">
            <a:avLst/>
          </a:prstGeom>
        </p:spPr>
        <p:txBody>
          <a:bodyPr lIns="0" tIns="0" rIns="0" bIns="0" rtlCol="0" anchor="t">
            <a:spAutoFit/>
          </a:bodyPr>
          <a:lstStyle/>
          <a:p>
            <a:pPr algn="just">
              <a:lnSpc>
                <a:spcPts val="1959"/>
              </a:lnSpc>
            </a:pPr>
            <a:r>
              <a:rPr lang="en-US" sz="1399" b="1" spc="-6">
                <a:solidFill>
                  <a:srgbClr val="2D69FF"/>
                </a:solidFill>
                <a:latin typeface="Montserrat Bold"/>
                <a:ea typeface="Montserrat Bold"/>
                <a:cs typeface="Montserrat Bold"/>
                <a:sym typeface="Montserrat Bold"/>
              </a:rPr>
              <a:t>Mistakes to avoid</a:t>
            </a:r>
          </a:p>
          <a:p>
            <a:pPr algn="just">
              <a:lnSpc>
                <a:spcPts val="1400"/>
              </a:lnSpc>
            </a:pPr>
            <a:r>
              <a:rPr lang="en-US" sz="900" spc="-4">
                <a:solidFill>
                  <a:srgbClr val="000000"/>
                </a:solidFill>
                <a:latin typeface="Montserrat"/>
                <a:ea typeface="Montserrat"/>
                <a:cs typeface="Montserrat"/>
                <a:sym typeface="Montserrat"/>
              </a:rPr>
              <a:t>Thinking that having a group of students visit your workplace will be a piece of cake! Your standard health and safety systems won’t be designed for this type of visitor and may not perform as you hope. Also, students respond to people they can relate to; they need to see themselves in the people they engage with at your workplace. </a:t>
            </a:r>
          </a:p>
        </p:txBody>
      </p:sp>
      <p:sp>
        <p:nvSpPr>
          <p:cNvPr id="45" name="TextBox 45"/>
          <p:cNvSpPr txBox="1"/>
          <p:nvPr/>
        </p:nvSpPr>
        <p:spPr>
          <a:xfrm>
            <a:off x="5790505" y="2152269"/>
            <a:ext cx="4462996" cy="1035155"/>
          </a:xfrm>
          <a:prstGeom prst="rect">
            <a:avLst/>
          </a:prstGeom>
        </p:spPr>
        <p:txBody>
          <a:bodyPr wrap="square" lIns="0" tIns="0" rIns="0" bIns="0" rtlCol="0" anchor="t">
            <a:spAutoFit/>
          </a:bodyPr>
          <a:lstStyle/>
          <a:p>
            <a:pPr algn="l">
              <a:lnSpc>
                <a:spcPts val="1960"/>
              </a:lnSpc>
            </a:pPr>
            <a:r>
              <a:rPr lang="en-US" sz="1400" b="1" spc="-7" dirty="0">
                <a:solidFill>
                  <a:srgbClr val="000000"/>
                </a:solidFill>
                <a:latin typeface="Montserrat Bold"/>
                <a:ea typeface="Montserrat Bold"/>
                <a:cs typeface="Montserrat Bold"/>
                <a:sym typeface="Montserrat Bold"/>
              </a:rPr>
              <a:t>Safe place</a:t>
            </a:r>
          </a:p>
          <a:p>
            <a:pPr algn="l">
              <a:lnSpc>
                <a:spcPts val="1959"/>
              </a:lnSpc>
            </a:pPr>
            <a:endParaRPr lang="en-US" sz="1400" b="1" spc="-7" dirty="0">
              <a:solidFill>
                <a:srgbClr val="000000"/>
              </a:solidFill>
              <a:latin typeface="Montserrat Bold"/>
              <a:ea typeface="Montserrat Bold"/>
              <a:cs typeface="Montserrat Bold"/>
              <a:sym typeface="Montserrat Bold"/>
            </a:endParaRPr>
          </a:p>
          <a:p>
            <a:pPr algn="l">
              <a:lnSpc>
                <a:spcPts val="1400"/>
              </a:lnSpc>
            </a:pPr>
            <a:r>
              <a:rPr lang="en-US" sz="900" spc="-4" dirty="0">
                <a:solidFill>
                  <a:srgbClr val="000000"/>
                </a:solidFill>
                <a:latin typeface="Montserrat"/>
                <a:ea typeface="Montserrat"/>
                <a:cs typeface="Montserrat"/>
                <a:sym typeface="Montserrat"/>
              </a:rPr>
              <a:t>You care about health and safety and the wellbeing of your people and visitors. You have established protocols and risk management frameworks, but may not have experienced having a large group of students visit your business. </a:t>
            </a:r>
          </a:p>
        </p:txBody>
      </p:sp>
      <p:sp>
        <p:nvSpPr>
          <p:cNvPr id="46" name="TextBox 46"/>
          <p:cNvSpPr txBox="1"/>
          <p:nvPr/>
        </p:nvSpPr>
        <p:spPr>
          <a:xfrm>
            <a:off x="5790504" y="3396873"/>
            <a:ext cx="1689795" cy="236668"/>
          </a:xfrm>
          <a:prstGeom prst="rect">
            <a:avLst/>
          </a:prstGeom>
        </p:spPr>
        <p:txBody>
          <a:bodyPr wrap="square" lIns="0" tIns="0" rIns="0" bIns="0" rtlCol="0" anchor="t">
            <a:spAutoFit/>
          </a:bodyPr>
          <a:lstStyle/>
          <a:p>
            <a:pPr algn="l">
              <a:lnSpc>
                <a:spcPts val="1959"/>
              </a:lnSpc>
            </a:pPr>
            <a:r>
              <a:rPr lang="en-US" sz="1399" b="1" spc="-6" dirty="0">
                <a:solidFill>
                  <a:srgbClr val="000000"/>
                </a:solidFill>
                <a:latin typeface="Montserrat Bold"/>
                <a:ea typeface="Montserrat Bold"/>
                <a:cs typeface="Montserrat Bold"/>
                <a:sym typeface="Montserrat Bold"/>
              </a:rPr>
              <a:t>Safe people</a:t>
            </a:r>
          </a:p>
        </p:txBody>
      </p:sp>
      <p:sp>
        <p:nvSpPr>
          <p:cNvPr id="47" name="TextBox 47"/>
          <p:cNvSpPr txBox="1"/>
          <p:nvPr/>
        </p:nvSpPr>
        <p:spPr>
          <a:xfrm>
            <a:off x="6079401" y="1236875"/>
            <a:ext cx="1817189" cy="257937"/>
          </a:xfrm>
          <a:prstGeom prst="rect">
            <a:avLst/>
          </a:prstGeom>
        </p:spPr>
        <p:txBody>
          <a:bodyPr lIns="0" tIns="0" rIns="0" bIns="0" rtlCol="0" anchor="t">
            <a:spAutoFit/>
          </a:bodyPr>
          <a:lstStyle/>
          <a:p>
            <a:pPr algn="l">
              <a:lnSpc>
                <a:spcPts val="1959"/>
              </a:lnSpc>
            </a:pPr>
            <a:r>
              <a:rPr lang="en-US" sz="1399" b="1" spc="-6" dirty="0">
                <a:solidFill>
                  <a:srgbClr val="2D69FF"/>
                </a:solidFill>
                <a:latin typeface="Montserrat Bold"/>
                <a:ea typeface="Montserrat Bold"/>
                <a:cs typeface="Montserrat Bold"/>
                <a:sym typeface="Montserrat Bold"/>
              </a:rPr>
              <a:t>Benefits to students</a:t>
            </a:r>
          </a:p>
        </p:txBody>
      </p:sp>
      <p:sp>
        <p:nvSpPr>
          <p:cNvPr id="48" name="TextBox 48"/>
          <p:cNvSpPr txBox="1"/>
          <p:nvPr/>
        </p:nvSpPr>
        <p:spPr>
          <a:xfrm>
            <a:off x="6126728" y="5955916"/>
            <a:ext cx="3450098" cy="359921"/>
          </a:xfrm>
          <a:prstGeom prst="rect">
            <a:avLst/>
          </a:prstGeom>
        </p:spPr>
        <p:txBody>
          <a:bodyPr lIns="0" tIns="0" rIns="0" bIns="0" rtlCol="0" anchor="t">
            <a:spAutoFit/>
          </a:bodyPr>
          <a:lstStyle/>
          <a:p>
            <a:pPr algn="l">
              <a:lnSpc>
                <a:spcPts val="1400"/>
              </a:lnSpc>
            </a:pPr>
            <a:r>
              <a:rPr lang="en-US" sz="900" b="1" spc="-4">
                <a:solidFill>
                  <a:srgbClr val="2D69FF"/>
                </a:solidFill>
                <a:latin typeface="Montserrat Bold"/>
                <a:ea typeface="Montserrat Bold"/>
                <a:cs typeface="Montserrat Bold"/>
                <a:sym typeface="Montserrat Bold"/>
                <a:hlinkClick r:id="rId2" action="ppaction://hlinksldjump"/>
              </a:rPr>
              <a:t>Workplace Readiness Checklist &amp; Guide</a:t>
            </a:r>
            <a:r>
              <a:rPr lang="en-US" sz="900" b="1" spc="-4">
                <a:solidFill>
                  <a:srgbClr val="000000"/>
                </a:solidFill>
                <a:latin typeface="Montserrat Bold"/>
                <a:ea typeface="Montserrat Bold"/>
                <a:cs typeface="Montserrat Bold"/>
                <a:sym typeface="Montserrat Bold"/>
                <a:hlinkClick r:id="rId2" action="ppaction://hlinksldjump"/>
              </a:rPr>
              <a:t>:</a:t>
            </a:r>
            <a:r>
              <a:rPr lang="en-US" sz="900" b="1" spc="-4">
                <a:solidFill>
                  <a:srgbClr val="000000"/>
                </a:solidFill>
                <a:latin typeface="Montserrat Bold"/>
                <a:ea typeface="Montserrat Bold"/>
                <a:cs typeface="Montserrat Bold"/>
                <a:sym typeface="Montserrat Bold"/>
              </a:rPr>
              <a:t> </a:t>
            </a:r>
            <a:r>
              <a:rPr lang="en-US" sz="900" spc="-4">
                <a:solidFill>
                  <a:srgbClr val="000000"/>
                </a:solidFill>
                <a:latin typeface="Montserrat"/>
                <a:ea typeface="Montserrat"/>
                <a:cs typeface="Montserrat"/>
                <a:sym typeface="Montserrat"/>
              </a:rPr>
              <a:t>this tool helps you ensure you have a safe place and safe people. </a:t>
            </a:r>
          </a:p>
        </p:txBody>
      </p:sp>
      <p:sp>
        <p:nvSpPr>
          <p:cNvPr id="49" name="TextBox 49"/>
          <p:cNvSpPr txBox="1"/>
          <p:nvPr/>
        </p:nvSpPr>
        <p:spPr>
          <a:xfrm>
            <a:off x="6126728" y="6489316"/>
            <a:ext cx="3967752" cy="342658"/>
          </a:xfrm>
          <a:prstGeom prst="rect">
            <a:avLst/>
          </a:prstGeom>
        </p:spPr>
        <p:txBody>
          <a:bodyPr wrap="square" lIns="0" tIns="0" rIns="0" bIns="0" rtlCol="0" anchor="t">
            <a:spAutoFit/>
          </a:bodyPr>
          <a:lstStyle/>
          <a:p>
            <a:pPr algn="l">
              <a:lnSpc>
                <a:spcPts val="1400"/>
              </a:lnSpc>
            </a:pPr>
            <a:r>
              <a:rPr lang="en-US" sz="900" b="1" spc="-4" dirty="0">
                <a:solidFill>
                  <a:srgbClr val="2D69FF"/>
                </a:solidFill>
                <a:latin typeface="Montserrat Bold"/>
                <a:ea typeface="Montserrat Bold"/>
                <a:cs typeface="Montserrat Bold"/>
                <a:sym typeface="Montserrat Bold"/>
                <a:hlinkClick r:id="rId3" action="ppaction://hlinksldjump"/>
              </a:rPr>
              <a:t>Engagement Activity Planner</a:t>
            </a:r>
            <a:r>
              <a:rPr lang="en-US" sz="900" b="1" spc="-4" dirty="0">
                <a:solidFill>
                  <a:srgbClr val="000000"/>
                </a:solidFill>
                <a:latin typeface="Montserrat Bold"/>
                <a:ea typeface="Montserrat Bold"/>
                <a:cs typeface="Montserrat Bold"/>
                <a:sym typeface="Montserrat Bold"/>
              </a:rPr>
              <a:t>:</a:t>
            </a:r>
            <a:r>
              <a:rPr lang="en-US" sz="900" spc="-4" dirty="0">
                <a:solidFill>
                  <a:srgbClr val="000000"/>
                </a:solidFill>
                <a:latin typeface="Montserrat"/>
                <a:ea typeface="Montserrat"/>
                <a:cs typeface="Montserrat"/>
                <a:sym typeface="Montserrat"/>
              </a:rPr>
              <a:t> this tool helps you identify which part of the WE3 continuum and which activities to focus on.</a:t>
            </a:r>
          </a:p>
        </p:txBody>
      </p:sp>
      <p:sp>
        <p:nvSpPr>
          <p:cNvPr id="50" name="TextBox 50"/>
          <p:cNvSpPr txBox="1"/>
          <p:nvPr/>
        </p:nvSpPr>
        <p:spPr>
          <a:xfrm>
            <a:off x="7480299" y="1166946"/>
            <a:ext cx="2452942" cy="660625"/>
          </a:xfrm>
          <a:prstGeom prst="rect">
            <a:avLst/>
          </a:prstGeom>
        </p:spPr>
        <p:txBody>
          <a:bodyPr wrap="square" lIns="0" tIns="0" rIns="0" bIns="0" rtlCol="0" anchor="t">
            <a:spAutoFit/>
          </a:bodyPr>
          <a:lstStyle/>
          <a:p>
            <a:pPr algn="l">
              <a:lnSpc>
                <a:spcPts val="1299"/>
              </a:lnSpc>
            </a:pPr>
            <a:r>
              <a:rPr lang="en-US" sz="900" spc="-4" dirty="0">
                <a:solidFill>
                  <a:srgbClr val="000000"/>
                </a:solidFill>
                <a:latin typeface="Montserrat"/>
                <a:ea typeface="Montserrat"/>
                <a:cs typeface="Montserrat"/>
                <a:sym typeface="Montserrat"/>
              </a:rPr>
              <a:t>It keeps them safe and well, meaning they can be fully present and immerse themselves in the opportunity to learn and grow.</a:t>
            </a:r>
          </a:p>
        </p:txBody>
      </p:sp>
      <p:sp>
        <p:nvSpPr>
          <p:cNvPr id="51" name="TextBox 51"/>
          <p:cNvSpPr txBox="1"/>
          <p:nvPr/>
        </p:nvSpPr>
        <p:spPr>
          <a:xfrm>
            <a:off x="8264223" y="177032"/>
            <a:ext cx="1830257"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Part 2 | Successful Engagement</a:t>
            </a:r>
          </a:p>
        </p:txBody>
      </p:sp>
      <p:sp>
        <p:nvSpPr>
          <p:cNvPr id="52" name="TextBox 52"/>
          <p:cNvSpPr txBox="1"/>
          <p:nvPr/>
        </p:nvSpPr>
        <p:spPr>
          <a:xfrm>
            <a:off x="5790505" y="3941350"/>
            <a:ext cx="4462996" cy="1026109"/>
          </a:xfrm>
          <a:prstGeom prst="rect">
            <a:avLst/>
          </a:prstGeom>
        </p:spPr>
        <p:txBody>
          <a:bodyPr lIns="0" tIns="0" rIns="0" bIns="0" rtlCol="0" anchor="t">
            <a:spAutoFit/>
          </a:bodyPr>
          <a:lstStyle/>
          <a:p>
            <a:pPr algn="l">
              <a:lnSpc>
                <a:spcPts val="1400"/>
              </a:lnSpc>
            </a:pPr>
            <a:r>
              <a:rPr lang="en-US" sz="900" spc="-4">
                <a:solidFill>
                  <a:srgbClr val="000000"/>
                </a:solidFill>
                <a:latin typeface="Montserrat"/>
                <a:ea typeface="Montserrat"/>
                <a:cs typeface="Montserrat"/>
                <a:sym typeface="Montserrat"/>
              </a:rPr>
              <a:t>There are stringent legal requirements surrounding people who work with or are in sole charge of young people, and things like Police checks and parental consent are necessary parts of the preparation process. It might feel a bit strange to have to provide a Police check but it’s a really important part of how we collectively keep young people and your people safe. The school can help you with this, as they know how the processes work. </a:t>
            </a:r>
          </a:p>
        </p:txBody>
      </p:sp>
      <p:sp>
        <p:nvSpPr>
          <p:cNvPr id="54" name="TextBox 54"/>
          <p:cNvSpPr txBox="1"/>
          <p:nvPr/>
        </p:nvSpPr>
        <p:spPr>
          <a:xfrm>
            <a:off x="10315488" y="193718"/>
            <a:ext cx="193151" cy="167738"/>
          </a:xfrm>
          <a:prstGeom prst="rect">
            <a:avLst/>
          </a:prstGeom>
        </p:spPr>
        <p:txBody>
          <a:bodyPr wrap="square"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31</a:t>
            </a:r>
          </a:p>
        </p:txBody>
      </p:sp>
      <p:sp>
        <p:nvSpPr>
          <p:cNvPr id="55" name="TextBox 32">
            <a:extLst>
              <a:ext uri="{FF2B5EF4-FFF2-40B4-BE49-F238E27FC236}">
                <a16:creationId xmlns:a16="http://schemas.microsoft.com/office/drawing/2014/main" id="{6537AD4F-579A-8C92-FE2E-B3806916EB68}"/>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10819000" cy="7687008"/>
            <a:chOff x="0" y="0"/>
            <a:chExt cx="10819003" cy="7687005"/>
          </a:xfrm>
        </p:grpSpPr>
        <p:sp>
          <p:nvSpPr>
            <p:cNvPr id="3" name="Freeform 3"/>
            <p:cNvSpPr/>
            <p:nvPr/>
          </p:nvSpPr>
          <p:spPr>
            <a:xfrm>
              <a:off x="63500" y="63500"/>
              <a:ext cx="10692003" cy="7560056"/>
            </a:xfrm>
            <a:custGeom>
              <a:avLst/>
              <a:gdLst/>
              <a:ahLst/>
              <a:cxnLst/>
              <a:rect l="l" t="t" r="r" b="b"/>
              <a:pathLst>
                <a:path w="10692003" h="7560056">
                  <a:moveTo>
                    <a:pt x="0" y="0"/>
                  </a:moveTo>
                  <a:lnTo>
                    <a:pt x="0" y="7560056"/>
                  </a:lnTo>
                  <a:lnTo>
                    <a:pt x="10692003" y="7560056"/>
                  </a:lnTo>
                  <a:lnTo>
                    <a:pt x="10692003" y="0"/>
                  </a:lnTo>
                  <a:close/>
                </a:path>
              </a:pathLst>
            </a:custGeom>
            <a:solidFill>
              <a:srgbClr val="BCE4FE"/>
            </a:solidFill>
          </p:spPr>
          <p:txBody>
            <a:bodyPr/>
            <a:lstStyle/>
            <a:p>
              <a:endParaRPr lang="en-US"/>
            </a:p>
          </p:txBody>
        </p:sp>
        <p:sp>
          <p:nvSpPr>
            <p:cNvPr id="4" name="Freeform 4"/>
            <p:cNvSpPr/>
            <p:nvPr/>
          </p:nvSpPr>
          <p:spPr>
            <a:xfrm>
              <a:off x="1188212" y="2202561"/>
              <a:ext cx="2380107" cy="2375535"/>
            </a:xfrm>
            <a:custGeom>
              <a:avLst/>
              <a:gdLst/>
              <a:ahLst/>
              <a:cxnLst/>
              <a:rect l="l" t="t" r="r" b="b"/>
              <a:pathLst>
                <a:path w="2380107" h="2375535">
                  <a:moveTo>
                    <a:pt x="229743" y="1949450"/>
                  </a:moveTo>
                  <a:cubicBezTo>
                    <a:pt x="151257" y="1834388"/>
                    <a:pt x="0" y="1482090"/>
                    <a:pt x="74549" y="1364361"/>
                  </a:cubicBezTo>
                  <a:cubicBezTo>
                    <a:pt x="149098" y="1246632"/>
                    <a:pt x="205486" y="692531"/>
                    <a:pt x="247015" y="588518"/>
                  </a:cubicBezTo>
                  <a:cubicBezTo>
                    <a:pt x="352044" y="324866"/>
                    <a:pt x="825881" y="158369"/>
                    <a:pt x="1091438" y="58420"/>
                  </a:cubicBezTo>
                  <a:cubicBezTo>
                    <a:pt x="1222756" y="9017"/>
                    <a:pt x="1366393" y="0"/>
                    <a:pt x="1506220" y="11430"/>
                  </a:cubicBezTo>
                  <a:cubicBezTo>
                    <a:pt x="1625092" y="21209"/>
                    <a:pt x="1745107" y="46101"/>
                    <a:pt x="1848612" y="105283"/>
                  </a:cubicBezTo>
                  <a:cubicBezTo>
                    <a:pt x="2045716" y="217932"/>
                    <a:pt x="2155317" y="434848"/>
                    <a:pt x="2248789" y="641731"/>
                  </a:cubicBezTo>
                  <a:cubicBezTo>
                    <a:pt x="2314956" y="788289"/>
                    <a:pt x="2380107" y="942975"/>
                    <a:pt x="2369947" y="1103376"/>
                  </a:cubicBezTo>
                  <a:cubicBezTo>
                    <a:pt x="2359787" y="1265047"/>
                    <a:pt x="2274443" y="1411478"/>
                    <a:pt x="2186432" y="1547495"/>
                  </a:cubicBezTo>
                  <a:cubicBezTo>
                    <a:pt x="2069592" y="1728216"/>
                    <a:pt x="1937512" y="1909191"/>
                    <a:pt x="1749298" y="2013458"/>
                  </a:cubicBezTo>
                  <a:cubicBezTo>
                    <a:pt x="1569466" y="2113026"/>
                    <a:pt x="1356868" y="2132457"/>
                    <a:pt x="1164590" y="2205482"/>
                  </a:cubicBezTo>
                  <a:cubicBezTo>
                    <a:pt x="1066292" y="2242820"/>
                    <a:pt x="973455" y="2294255"/>
                    <a:pt x="873633" y="2327783"/>
                  </a:cubicBezTo>
                  <a:cubicBezTo>
                    <a:pt x="773811" y="2361311"/>
                    <a:pt x="662559" y="2375535"/>
                    <a:pt x="564515" y="2337435"/>
                  </a:cubicBezTo>
                  <a:cubicBezTo>
                    <a:pt x="486918" y="2307209"/>
                    <a:pt x="424942" y="2247392"/>
                    <a:pt x="368681" y="2185797"/>
                  </a:cubicBezTo>
                  <a:cubicBezTo>
                    <a:pt x="297434" y="2107819"/>
                    <a:pt x="229362" y="2019300"/>
                    <a:pt x="213741" y="1914779"/>
                  </a:cubicBezTo>
                </a:path>
              </a:pathLst>
            </a:custGeom>
            <a:solidFill>
              <a:srgbClr val="FFFFFF"/>
            </a:solidFill>
          </p:spPr>
          <p:txBody>
            <a:bodyPr/>
            <a:lstStyle/>
            <a:p>
              <a:endParaRPr lang="en-US"/>
            </a:p>
          </p:txBody>
        </p:sp>
        <p:sp>
          <p:nvSpPr>
            <p:cNvPr id="5" name="Freeform 5"/>
            <p:cNvSpPr/>
            <p:nvPr/>
          </p:nvSpPr>
          <p:spPr>
            <a:xfrm>
              <a:off x="1610868" y="2789555"/>
              <a:ext cx="1517523" cy="1010158"/>
            </a:xfrm>
            <a:custGeom>
              <a:avLst/>
              <a:gdLst/>
              <a:ahLst/>
              <a:cxnLst/>
              <a:rect l="l" t="t" r="r" b="b"/>
              <a:pathLst>
                <a:path w="1517523" h="1010158">
                  <a:moveTo>
                    <a:pt x="1511173" y="17018"/>
                  </a:moveTo>
                  <a:cubicBezTo>
                    <a:pt x="1486916" y="26289"/>
                    <a:pt x="1392555" y="81534"/>
                    <a:pt x="1392047" y="81915"/>
                  </a:cubicBezTo>
                  <a:lnTo>
                    <a:pt x="1392047" y="81915"/>
                  </a:lnTo>
                  <a:cubicBezTo>
                    <a:pt x="1392047" y="81915"/>
                    <a:pt x="1392047" y="81915"/>
                    <a:pt x="1392047" y="81915"/>
                  </a:cubicBezTo>
                  <a:lnTo>
                    <a:pt x="1392047" y="81915"/>
                  </a:lnTo>
                  <a:cubicBezTo>
                    <a:pt x="1392047" y="81915"/>
                    <a:pt x="1392047" y="81915"/>
                    <a:pt x="1392047" y="81915"/>
                  </a:cubicBezTo>
                  <a:cubicBezTo>
                    <a:pt x="1388110" y="84201"/>
                    <a:pt x="1383030" y="82931"/>
                    <a:pt x="1380744" y="78994"/>
                  </a:cubicBezTo>
                  <a:cubicBezTo>
                    <a:pt x="1378458" y="75057"/>
                    <a:pt x="1379728" y="69977"/>
                    <a:pt x="1383665" y="67691"/>
                  </a:cubicBezTo>
                  <a:cubicBezTo>
                    <a:pt x="1383665" y="67691"/>
                    <a:pt x="1383665" y="67691"/>
                    <a:pt x="1383665" y="67691"/>
                  </a:cubicBezTo>
                  <a:lnTo>
                    <a:pt x="1383665" y="67691"/>
                  </a:lnTo>
                  <a:cubicBezTo>
                    <a:pt x="1383665" y="67691"/>
                    <a:pt x="1383665" y="67691"/>
                    <a:pt x="1383665" y="67691"/>
                  </a:cubicBezTo>
                  <a:lnTo>
                    <a:pt x="1383665" y="67691"/>
                  </a:lnTo>
                  <a:cubicBezTo>
                    <a:pt x="1383792" y="67564"/>
                    <a:pt x="1479677" y="11557"/>
                    <a:pt x="1505204" y="1651"/>
                  </a:cubicBezTo>
                  <a:cubicBezTo>
                    <a:pt x="1509522" y="0"/>
                    <a:pt x="1514221" y="2159"/>
                    <a:pt x="1515872" y="6350"/>
                  </a:cubicBezTo>
                  <a:cubicBezTo>
                    <a:pt x="1517523" y="10541"/>
                    <a:pt x="1515364" y="15367"/>
                    <a:pt x="1511173" y="17018"/>
                  </a:cubicBezTo>
                  <a:close/>
                  <a:moveTo>
                    <a:pt x="550164" y="553720"/>
                  </a:moveTo>
                  <a:cubicBezTo>
                    <a:pt x="567690" y="539623"/>
                    <a:pt x="687832" y="473202"/>
                    <a:pt x="829564" y="394843"/>
                  </a:cubicBezTo>
                  <a:cubicBezTo>
                    <a:pt x="1043051" y="276860"/>
                    <a:pt x="1307592" y="130556"/>
                    <a:pt x="1362837" y="85979"/>
                  </a:cubicBezTo>
                  <a:cubicBezTo>
                    <a:pt x="1364361" y="84709"/>
                    <a:pt x="1365631" y="83693"/>
                    <a:pt x="1366774" y="82677"/>
                  </a:cubicBezTo>
                  <a:cubicBezTo>
                    <a:pt x="1370203" y="79629"/>
                    <a:pt x="1375410" y="79883"/>
                    <a:pt x="1378458" y="83312"/>
                  </a:cubicBezTo>
                  <a:cubicBezTo>
                    <a:pt x="1381506" y="86741"/>
                    <a:pt x="1381252" y="91948"/>
                    <a:pt x="1377823" y="94996"/>
                  </a:cubicBezTo>
                  <a:cubicBezTo>
                    <a:pt x="1376426" y="96266"/>
                    <a:pt x="1374902" y="97536"/>
                    <a:pt x="1373251" y="98806"/>
                  </a:cubicBezTo>
                  <a:cubicBezTo>
                    <a:pt x="1316482" y="144526"/>
                    <a:pt x="1049909" y="291846"/>
                    <a:pt x="837565" y="409194"/>
                  </a:cubicBezTo>
                  <a:cubicBezTo>
                    <a:pt x="694309" y="488315"/>
                    <a:pt x="576580" y="553466"/>
                    <a:pt x="560451" y="566420"/>
                  </a:cubicBezTo>
                  <a:cubicBezTo>
                    <a:pt x="556895" y="569342"/>
                    <a:pt x="551688" y="568706"/>
                    <a:pt x="548767" y="565150"/>
                  </a:cubicBezTo>
                  <a:cubicBezTo>
                    <a:pt x="545846" y="561594"/>
                    <a:pt x="546481" y="556387"/>
                    <a:pt x="550037" y="553466"/>
                  </a:cubicBezTo>
                  <a:close/>
                  <a:moveTo>
                    <a:pt x="1456817" y="467106"/>
                  </a:moveTo>
                  <a:cubicBezTo>
                    <a:pt x="561213" y="1010158"/>
                    <a:pt x="451993" y="992251"/>
                    <a:pt x="390144" y="980440"/>
                  </a:cubicBezTo>
                  <a:cubicBezTo>
                    <a:pt x="379476" y="978408"/>
                    <a:pt x="371856" y="977011"/>
                    <a:pt x="361442" y="978789"/>
                  </a:cubicBezTo>
                  <a:cubicBezTo>
                    <a:pt x="356997" y="979551"/>
                    <a:pt x="352679" y="976629"/>
                    <a:pt x="351790" y="972058"/>
                  </a:cubicBezTo>
                  <a:cubicBezTo>
                    <a:pt x="350901" y="967486"/>
                    <a:pt x="353949" y="963295"/>
                    <a:pt x="358521" y="962406"/>
                  </a:cubicBezTo>
                  <a:cubicBezTo>
                    <a:pt x="372237" y="959992"/>
                    <a:pt x="382651" y="962025"/>
                    <a:pt x="393192" y="964057"/>
                  </a:cubicBezTo>
                  <a:cubicBezTo>
                    <a:pt x="447294" y="974471"/>
                    <a:pt x="550418" y="997203"/>
                    <a:pt x="1448181" y="452882"/>
                  </a:cubicBezTo>
                  <a:cubicBezTo>
                    <a:pt x="1452118" y="450469"/>
                    <a:pt x="1457198" y="451739"/>
                    <a:pt x="1459484" y="455676"/>
                  </a:cubicBezTo>
                  <a:cubicBezTo>
                    <a:pt x="1461770" y="459613"/>
                    <a:pt x="1460627" y="464692"/>
                    <a:pt x="1456690" y="466979"/>
                  </a:cubicBezTo>
                  <a:close/>
                  <a:moveTo>
                    <a:pt x="7874" y="609346"/>
                  </a:moveTo>
                  <a:cubicBezTo>
                    <a:pt x="22098" y="607822"/>
                    <a:pt x="47498" y="605536"/>
                    <a:pt x="80772" y="602615"/>
                  </a:cubicBezTo>
                  <a:cubicBezTo>
                    <a:pt x="143891" y="597027"/>
                    <a:pt x="235204" y="588899"/>
                    <a:pt x="331089" y="578866"/>
                  </a:cubicBezTo>
                  <a:cubicBezTo>
                    <a:pt x="406400" y="570992"/>
                    <a:pt x="484632" y="561975"/>
                    <a:pt x="554101" y="552069"/>
                  </a:cubicBezTo>
                  <a:cubicBezTo>
                    <a:pt x="558673" y="551434"/>
                    <a:pt x="562864" y="554609"/>
                    <a:pt x="563499" y="559054"/>
                  </a:cubicBezTo>
                  <a:cubicBezTo>
                    <a:pt x="564134" y="563499"/>
                    <a:pt x="560959" y="567817"/>
                    <a:pt x="556514" y="568452"/>
                  </a:cubicBezTo>
                  <a:cubicBezTo>
                    <a:pt x="486664" y="578358"/>
                    <a:pt x="408305" y="587375"/>
                    <a:pt x="332867" y="595249"/>
                  </a:cubicBezTo>
                  <a:cubicBezTo>
                    <a:pt x="236855" y="605282"/>
                    <a:pt x="145415" y="613410"/>
                    <a:pt x="82296" y="618998"/>
                  </a:cubicBezTo>
                  <a:cubicBezTo>
                    <a:pt x="49022" y="621919"/>
                    <a:pt x="23622" y="624205"/>
                    <a:pt x="9652" y="625729"/>
                  </a:cubicBezTo>
                  <a:cubicBezTo>
                    <a:pt x="5080" y="626237"/>
                    <a:pt x="1016" y="622935"/>
                    <a:pt x="508" y="618363"/>
                  </a:cubicBezTo>
                  <a:cubicBezTo>
                    <a:pt x="0" y="613791"/>
                    <a:pt x="3302" y="609727"/>
                    <a:pt x="7874" y="609219"/>
                  </a:cubicBezTo>
                  <a:close/>
                </a:path>
              </a:pathLst>
            </a:custGeom>
            <a:solidFill>
              <a:srgbClr val="2D69FF"/>
            </a:solidFill>
          </p:spPr>
          <p:txBody>
            <a:bodyPr/>
            <a:lstStyle/>
            <a:p>
              <a:endParaRPr lang="en-US"/>
            </a:p>
          </p:txBody>
        </p:sp>
        <p:sp>
          <p:nvSpPr>
            <p:cNvPr id="6" name="Freeform 6"/>
            <p:cNvSpPr/>
            <p:nvPr/>
          </p:nvSpPr>
          <p:spPr>
            <a:xfrm>
              <a:off x="988441" y="2272285"/>
              <a:ext cx="2731134" cy="2318765"/>
            </a:xfrm>
            <a:custGeom>
              <a:avLst/>
              <a:gdLst/>
              <a:ahLst/>
              <a:cxnLst/>
              <a:rect l="l" t="t" r="r" b="b"/>
              <a:pathLst>
                <a:path w="2731134" h="2318765">
                  <a:moveTo>
                    <a:pt x="1576324" y="2314447"/>
                  </a:moveTo>
                  <a:cubicBezTo>
                    <a:pt x="1518031" y="2145791"/>
                    <a:pt x="1471676" y="1971801"/>
                    <a:pt x="1448181" y="1794001"/>
                  </a:cubicBezTo>
                  <a:lnTo>
                    <a:pt x="1444117" y="1764156"/>
                  </a:lnTo>
                  <a:cubicBezTo>
                    <a:pt x="1442720" y="1753869"/>
                    <a:pt x="1441196" y="1743582"/>
                    <a:pt x="1439926" y="1733041"/>
                  </a:cubicBezTo>
                  <a:lnTo>
                    <a:pt x="1434846" y="1657349"/>
                  </a:lnTo>
                  <a:cubicBezTo>
                    <a:pt x="1434846" y="1657349"/>
                    <a:pt x="1434846" y="1657222"/>
                    <a:pt x="1434846" y="1657222"/>
                  </a:cubicBezTo>
                  <a:cubicBezTo>
                    <a:pt x="1435862" y="1629790"/>
                    <a:pt x="1445514" y="1610105"/>
                    <a:pt x="1466596" y="1610867"/>
                  </a:cubicBezTo>
                  <a:cubicBezTo>
                    <a:pt x="1479550" y="1611375"/>
                    <a:pt x="1493393" y="1620392"/>
                    <a:pt x="1506220" y="1632965"/>
                  </a:cubicBezTo>
                  <a:cubicBezTo>
                    <a:pt x="1534922" y="1661540"/>
                    <a:pt x="1552956" y="1700021"/>
                    <a:pt x="1569085" y="1734692"/>
                  </a:cubicBezTo>
                  <a:lnTo>
                    <a:pt x="1612011" y="1835784"/>
                  </a:lnTo>
                  <a:cubicBezTo>
                    <a:pt x="1625981" y="1869693"/>
                    <a:pt x="1639951" y="1903474"/>
                    <a:pt x="1654810" y="1936749"/>
                  </a:cubicBezTo>
                  <a:lnTo>
                    <a:pt x="1660144" y="1948560"/>
                  </a:lnTo>
                  <a:cubicBezTo>
                    <a:pt x="1664843" y="1958593"/>
                    <a:pt x="1662938" y="1963419"/>
                    <a:pt x="1658874" y="1965451"/>
                  </a:cubicBezTo>
                  <a:lnTo>
                    <a:pt x="1649857" y="1965578"/>
                  </a:lnTo>
                  <a:lnTo>
                    <a:pt x="1647952" y="1961387"/>
                  </a:lnTo>
                  <a:lnTo>
                    <a:pt x="1642491" y="1949449"/>
                  </a:lnTo>
                  <a:lnTo>
                    <a:pt x="1639824" y="1943480"/>
                  </a:lnTo>
                  <a:cubicBezTo>
                    <a:pt x="1624711" y="1909952"/>
                    <a:pt x="1610741" y="1875916"/>
                    <a:pt x="1596771" y="1842007"/>
                  </a:cubicBezTo>
                  <a:lnTo>
                    <a:pt x="1554099" y="1741550"/>
                  </a:lnTo>
                  <a:lnTo>
                    <a:pt x="1561592" y="1738121"/>
                  </a:lnTo>
                  <a:lnTo>
                    <a:pt x="1554099" y="1741677"/>
                  </a:lnTo>
                  <a:cubicBezTo>
                    <a:pt x="1537716" y="1706498"/>
                    <a:pt x="1520825" y="1670811"/>
                    <a:pt x="1494536" y="1644649"/>
                  </a:cubicBezTo>
                  <a:lnTo>
                    <a:pt x="1500378" y="1638807"/>
                  </a:lnTo>
                  <a:lnTo>
                    <a:pt x="1494536" y="1644649"/>
                  </a:lnTo>
                  <a:cubicBezTo>
                    <a:pt x="1482344" y="1632711"/>
                    <a:pt x="1472438" y="1627504"/>
                    <a:pt x="1465961" y="1627377"/>
                  </a:cubicBezTo>
                  <a:cubicBezTo>
                    <a:pt x="1460754" y="1627123"/>
                    <a:pt x="1452372" y="1630806"/>
                    <a:pt x="1451356" y="1657857"/>
                  </a:cubicBezTo>
                  <a:lnTo>
                    <a:pt x="1443101" y="1657603"/>
                  </a:lnTo>
                  <a:lnTo>
                    <a:pt x="1451356" y="1657730"/>
                  </a:lnTo>
                  <a:cubicBezTo>
                    <a:pt x="1450975" y="1681860"/>
                    <a:pt x="1453261" y="1706498"/>
                    <a:pt x="1456309" y="1731009"/>
                  </a:cubicBezTo>
                  <a:lnTo>
                    <a:pt x="1460500" y="1761870"/>
                  </a:lnTo>
                  <a:cubicBezTo>
                    <a:pt x="1461897" y="1771903"/>
                    <a:pt x="1463294" y="1781936"/>
                    <a:pt x="1464564" y="1791969"/>
                  </a:cubicBezTo>
                  <a:lnTo>
                    <a:pt x="1456309" y="1792985"/>
                  </a:lnTo>
                  <a:lnTo>
                    <a:pt x="1464564" y="1791842"/>
                  </a:lnTo>
                  <a:cubicBezTo>
                    <a:pt x="1487932" y="1968118"/>
                    <a:pt x="1534033" y="2141092"/>
                    <a:pt x="1591945" y="2308986"/>
                  </a:cubicBezTo>
                  <a:lnTo>
                    <a:pt x="1591183" y="2318003"/>
                  </a:lnTo>
                  <a:lnTo>
                    <a:pt x="1577848" y="2318765"/>
                  </a:lnTo>
                  <a:close/>
                  <a:moveTo>
                    <a:pt x="1648206" y="1953767"/>
                  </a:moveTo>
                  <a:cubicBezTo>
                    <a:pt x="1713611" y="1842261"/>
                    <a:pt x="1734693" y="1699767"/>
                    <a:pt x="1754886" y="1563496"/>
                  </a:cubicBezTo>
                  <a:lnTo>
                    <a:pt x="1775841" y="1433702"/>
                  </a:lnTo>
                  <a:cubicBezTo>
                    <a:pt x="1775841" y="1433702"/>
                    <a:pt x="1775841" y="1433575"/>
                    <a:pt x="1775841" y="1433575"/>
                  </a:cubicBezTo>
                  <a:lnTo>
                    <a:pt x="1778762" y="1419605"/>
                  </a:lnTo>
                  <a:lnTo>
                    <a:pt x="1780286" y="1412493"/>
                  </a:lnTo>
                  <a:cubicBezTo>
                    <a:pt x="1781810" y="1405254"/>
                    <a:pt x="1783334" y="1397888"/>
                    <a:pt x="1784858" y="1390522"/>
                  </a:cubicBezTo>
                  <a:cubicBezTo>
                    <a:pt x="1792478" y="1354835"/>
                    <a:pt x="1802257" y="1317878"/>
                    <a:pt x="1821942" y="1286509"/>
                  </a:cubicBezTo>
                  <a:cubicBezTo>
                    <a:pt x="1838579" y="1262124"/>
                    <a:pt x="1857121" y="1253616"/>
                    <a:pt x="1874012" y="1265173"/>
                  </a:cubicBezTo>
                  <a:cubicBezTo>
                    <a:pt x="1889506" y="1275714"/>
                    <a:pt x="1898523" y="1300860"/>
                    <a:pt x="1902206" y="1322831"/>
                  </a:cubicBezTo>
                  <a:lnTo>
                    <a:pt x="1894078" y="1324228"/>
                  </a:lnTo>
                  <a:lnTo>
                    <a:pt x="1902206" y="1322831"/>
                  </a:lnTo>
                  <a:cubicBezTo>
                    <a:pt x="1910715" y="1370964"/>
                    <a:pt x="1908556" y="1419605"/>
                    <a:pt x="1906397" y="1466849"/>
                  </a:cubicBezTo>
                  <a:lnTo>
                    <a:pt x="1906270" y="1468754"/>
                  </a:lnTo>
                  <a:lnTo>
                    <a:pt x="1906270" y="1469770"/>
                  </a:lnTo>
                  <a:lnTo>
                    <a:pt x="1902460" y="1541143"/>
                  </a:lnTo>
                  <a:cubicBezTo>
                    <a:pt x="1901825" y="1553082"/>
                    <a:pt x="1901190" y="1565020"/>
                    <a:pt x="1900555" y="1576958"/>
                  </a:cubicBezTo>
                  <a:lnTo>
                    <a:pt x="1892300" y="1576577"/>
                  </a:lnTo>
                  <a:lnTo>
                    <a:pt x="1900555" y="1576958"/>
                  </a:lnTo>
                  <a:cubicBezTo>
                    <a:pt x="1900047" y="1585593"/>
                    <a:pt x="1899666" y="1594103"/>
                    <a:pt x="1899158" y="1602739"/>
                  </a:cubicBezTo>
                  <a:lnTo>
                    <a:pt x="1897888" y="1628266"/>
                  </a:lnTo>
                  <a:cubicBezTo>
                    <a:pt x="1895983" y="1663064"/>
                    <a:pt x="1893951" y="1697735"/>
                    <a:pt x="1890776" y="1732787"/>
                  </a:cubicBezTo>
                  <a:cubicBezTo>
                    <a:pt x="1885442" y="1783587"/>
                    <a:pt x="1884299" y="1835149"/>
                    <a:pt x="1891284" y="1885060"/>
                  </a:cubicBezTo>
                  <a:lnTo>
                    <a:pt x="1888744" y="1893696"/>
                  </a:lnTo>
                  <a:lnTo>
                    <a:pt x="1875536" y="1891791"/>
                  </a:lnTo>
                  <a:lnTo>
                    <a:pt x="1874901" y="1887219"/>
                  </a:lnTo>
                  <a:cubicBezTo>
                    <a:pt x="1867662" y="1835530"/>
                    <a:pt x="1868932" y="1782571"/>
                    <a:pt x="1874266" y="1731009"/>
                  </a:cubicBezTo>
                  <a:lnTo>
                    <a:pt x="1882521" y="1731898"/>
                  </a:lnTo>
                  <a:lnTo>
                    <a:pt x="1874266" y="1731136"/>
                  </a:lnTo>
                  <a:cubicBezTo>
                    <a:pt x="1877441" y="1696465"/>
                    <a:pt x="1879473" y="1662048"/>
                    <a:pt x="1881251" y="1627250"/>
                  </a:cubicBezTo>
                  <a:lnTo>
                    <a:pt x="1882521" y="1601723"/>
                  </a:lnTo>
                  <a:cubicBezTo>
                    <a:pt x="1882902" y="1593214"/>
                    <a:pt x="1883410" y="1584578"/>
                    <a:pt x="1883791" y="1575942"/>
                  </a:cubicBezTo>
                  <a:lnTo>
                    <a:pt x="1885823" y="1540128"/>
                  </a:lnTo>
                  <a:cubicBezTo>
                    <a:pt x="1887093" y="1516379"/>
                    <a:pt x="1888490" y="1492503"/>
                    <a:pt x="1889633" y="1468881"/>
                  </a:cubicBezTo>
                  <a:lnTo>
                    <a:pt x="1897888" y="1469262"/>
                  </a:lnTo>
                  <a:lnTo>
                    <a:pt x="1889633" y="1468881"/>
                  </a:lnTo>
                  <a:lnTo>
                    <a:pt x="1889760" y="1466976"/>
                  </a:lnTo>
                  <a:lnTo>
                    <a:pt x="1889760" y="1466087"/>
                  </a:lnTo>
                  <a:cubicBezTo>
                    <a:pt x="1891919" y="1418462"/>
                    <a:pt x="1893951" y="1371726"/>
                    <a:pt x="1885823" y="1325625"/>
                  </a:cubicBezTo>
                  <a:cubicBezTo>
                    <a:pt x="1882140" y="1304035"/>
                    <a:pt x="1873885" y="1285112"/>
                    <a:pt x="1864614" y="1278762"/>
                  </a:cubicBezTo>
                  <a:cubicBezTo>
                    <a:pt x="1859788" y="1275460"/>
                    <a:pt x="1850771" y="1273301"/>
                    <a:pt x="1835658" y="1295399"/>
                  </a:cubicBezTo>
                  <a:lnTo>
                    <a:pt x="1828800" y="1290700"/>
                  </a:lnTo>
                  <a:lnTo>
                    <a:pt x="1835785" y="1295145"/>
                  </a:lnTo>
                  <a:lnTo>
                    <a:pt x="1800860" y="1393824"/>
                  </a:lnTo>
                  <a:cubicBezTo>
                    <a:pt x="1799336" y="1401063"/>
                    <a:pt x="1797812" y="1408302"/>
                    <a:pt x="1796288" y="1415668"/>
                  </a:cubicBezTo>
                  <a:lnTo>
                    <a:pt x="1793367" y="1429892"/>
                  </a:lnTo>
                  <a:lnTo>
                    <a:pt x="1783715" y="1435226"/>
                  </a:lnTo>
                  <a:lnTo>
                    <a:pt x="1791843" y="1436750"/>
                  </a:lnTo>
                  <a:cubicBezTo>
                    <a:pt x="1783969" y="1477898"/>
                    <a:pt x="1777619" y="1521332"/>
                    <a:pt x="1771015" y="1565782"/>
                  </a:cubicBezTo>
                  <a:cubicBezTo>
                    <a:pt x="1751076" y="1701164"/>
                    <a:pt x="1729613" y="1847087"/>
                    <a:pt x="1662303" y="1961895"/>
                  </a:cubicBezTo>
                  <a:lnTo>
                    <a:pt x="1654937" y="1967102"/>
                  </a:lnTo>
                  <a:lnTo>
                    <a:pt x="1645793" y="1957450"/>
                  </a:lnTo>
                  <a:close/>
                  <a:moveTo>
                    <a:pt x="1897380" y="1570481"/>
                  </a:moveTo>
                  <a:cubicBezTo>
                    <a:pt x="1921256" y="1584324"/>
                    <a:pt x="1944116" y="1601596"/>
                    <a:pt x="1957324" y="1628520"/>
                  </a:cubicBezTo>
                  <a:cubicBezTo>
                    <a:pt x="1987296" y="1690623"/>
                    <a:pt x="1996059" y="1760473"/>
                    <a:pt x="2004314" y="1826513"/>
                  </a:cubicBezTo>
                  <a:lnTo>
                    <a:pt x="2005711" y="1837816"/>
                  </a:lnTo>
                  <a:cubicBezTo>
                    <a:pt x="2006981" y="1847976"/>
                    <a:pt x="2003806" y="1852168"/>
                    <a:pt x="1999361" y="1852676"/>
                  </a:cubicBezTo>
                  <a:lnTo>
                    <a:pt x="1990725" y="1850009"/>
                  </a:lnTo>
                  <a:lnTo>
                    <a:pt x="1987931" y="1828419"/>
                  </a:lnTo>
                  <a:cubicBezTo>
                    <a:pt x="1979549" y="1761871"/>
                    <a:pt x="1971040" y="1694815"/>
                    <a:pt x="1942465" y="1635633"/>
                  </a:cubicBezTo>
                  <a:lnTo>
                    <a:pt x="1949958" y="1632077"/>
                  </a:lnTo>
                  <a:lnTo>
                    <a:pt x="1942592" y="1635760"/>
                  </a:lnTo>
                  <a:cubicBezTo>
                    <a:pt x="1931416" y="1613281"/>
                    <a:pt x="1911985" y="1597914"/>
                    <a:pt x="1889252" y="1584706"/>
                  </a:cubicBezTo>
                  <a:lnTo>
                    <a:pt x="1883918" y="1577340"/>
                  </a:lnTo>
                  <a:lnTo>
                    <a:pt x="1893570" y="1568069"/>
                  </a:lnTo>
                  <a:close/>
                  <a:moveTo>
                    <a:pt x="1955419" y="1629409"/>
                  </a:moveTo>
                  <a:cubicBezTo>
                    <a:pt x="1970532" y="1636140"/>
                    <a:pt x="1986788" y="1643379"/>
                    <a:pt x="2000631" y="1654809"/>
                  </a:cubicBezTo>
                  <a:cubicBezTo>
                    <a:pt x="2044573" y="1691004"/>
                    <a:pt x="2054225" y="1762125"/>
                    <a:pt x="2062226" y="1819275"/>
                  </a:cubicBezTo>
                  <a:lnTo>
                    <a:pt x="2066925" y="1851025"/>
                  </a:lnTo>
                  <a:cubicBezTo>
                    <a:pt x="2067687" y="1855596"/>
                    <a:pt x="2064639" y="1859788"/>
                    <a:pt x="2060067" y="1860550"/>
                  </a:cubicBezTo>
                  <a:lnTo>
                    <a:pt x="2051304" y="1858264"/>
                  </a:lnTo>
                  <a:lnTo>
                    <a:pt x="2050542" y="1853819"/>
                  </a:lnTo>
                  <a:lnTo>
                    <a:pt x="2045716" y="1821688"/>
                  </a:lnTo>
                  <a:cubicBezTo>
                    <a:pt x="2037334" y="1762125"/>
                    <a:pt x="2027936" y="1698878"/>
                    <a:pt x="1989963" y="1667637"/>
                  </a:cubicBezTo>
                  <a:lnTo>
                    <a:pt x="1995170" y="1661287"/>
                  </a:lnTo>
                  <a:lnTo>
                    <a:pt x="1989963" y="1667637"/>
                  </a:lnTo>
                  <a:lnTo>
                    <a:pt x="1948434" y="1644522"/>
                  </a:lnTo>
                  <a:cubicBezTo>
                    <a:pt x="1944243" y="1642618"/>
                    <a:pt x="1942465" y="1637791"/>
                    <a:pt x="1944243" y="1633601"/>
                  </a:cubicBezTo>
                  <a:lnTo>
                    <a:pt x="1950974" y="1627504"/>
                  </a:lnTo>
                  <a:close/>
                  <a:moveTo>
                    <a:pt x="2046224" y="1724278"/>
                  </a:moveTo>
                  <a:cubicBezTo>
                    <a:pt x="2064512" y="1728088"/>
                    <a:pt x="2084324" y="1732660"/>
                    <a:pt x="2100580" y="1743328"/>
                  </a:cubicBezTo>
                  <a:lnTo>
                    <a:pt x="2096008" y="1750187"/>
                  </a:lnTo>
                  <a:lnTo>
                    <a:pt x="2100453" y="1743202"/>
                  </a:lnTo>
                  <a:cubicBezTo>
                    <a:pt x="2132330" y="1763776"/>
                    <a:pt x="2145284" y="1802511"/>
                    <a:pt x="2150364" y="1835785"/>
                  </a:cubicBezTo>
                  <a:lnTo>
                    <a:pt x="2142236" y="1837055"/>
                  </a:lnTo>
                  <a:lnTo>
                    <a:pt x="2150364" y="1835785"/>
                  </a:lnTo>
                  <a:cubicBezTo>
                    <a:pt x="2159127" y="1889887"/>
                    <a:pt x="2151888" y="1943608"/>
                    <a:pt x="2144903" y="1995932"/>
                  </a:cubicBezTo>
                  <a:lnTo>
                    <a:pt x="2135759" y="2091435"/>
                  </a:lnTo>
                  <a:cubicBezTo>
                    <a:pt x="2135632" y="2096007"/>
                    <a:pt x="2131822" y="2099564"/>
                    <a:pt x="2127377" y="2099564"/>
                  </a:cubicBezTo>
                  <a:lnTo>
                    <a:pt x="2119249" y="2095627"/>
                  </a:lnTo>
                  <a:lnTo>
                    <a:pt x="2119376" y="2091055"/>
                  </a:lnTo>
                  <a:cubicBezTo>
                    <a:pt x="2120138" y="2058416"/>
                    <a:pt x="2124456" y="2025777"/>
                    <a:pt x="2128647" y="1993773"/>
                  </a:cubicBezTo>
                  <a:cubicBezTo>
                    <a:pt x="2135632" y="1941068"/>
                    <a:pt x="2142363" y="1889633"/>
                    <a:pt x="2134108" y="1838325"/>
                  </a:cubicBezTo>
                  <a:cubicBezTo>
                    <a:pt x="2129155" y="1806194"/>
                    <a:pt x="2117344" y="1773682"/>
                    <a:pt x="2091563" y="1757045"/>
                  </a:cubicBezTo>
                  <a:cubicBezTo>
                    <a:pt x="2078101" y="1748282"/>
                    <a:pt x="2061337" y="1744218"/>
                    <a:pt x="2042795" y="1740281"/>
                  </a:cubicBezTo>
                  <a:lnTo>
                    <a:pt x="2035429" y="1734947"/>
                  </a:lnTo>
                  <a:lnTo>
                    <a:pt x="2041652" y="1723136"/>
                  </a:lnTo>
                  <a:close/>
                  <a:moveTo>
                    <a:pt x="1764792" y="1599183"/>
                  </a:moveTo>
                  <a:lnTo>
                    <a:pt x="1730756" y="1649983"/>
                  </a:lnTo>
                  <a:cubicBezTo>
                    <a:pt x="1730756" y="1649983"/>
                    <a:pt x="1730756" y="1649983"/>
                    <a:pt x="1730756" y="1649983"/>
                  </a:cubicBezTo>
                  <a:lnTo>
                    <a:pt x="1710563" y="1673859"/>
                  </a:lnTo>
                  <a:cubicBezTo>
                    <a:pt x="1703705" y="1681733"/>
                    <a:pt x="1696974" y="1689607"/>
                    <a:pt x="1690751" y="1697354"/>
                  </a:cubicBezTo>
                  <a:cubicBezTo>
                    <a:pt x="1661033" y="1733803"/>
                    <a:pt x="1649730" y="1758569"/>
                    <a:pt x="1670812" y="1775714"/>
                  </a:cubicBezTo>
                  <a:cubicBezTo>
                    <a:pt x="1679321" y="1782572"/>
                    <a:pt x="1693418" y="1789176"/>
                    <a:pt x="1715897" y="1794510"/>
                  </a:cubicBezTo>
                  <a:lnTo>
                    <a:pt x="1723136" y="1799971"/>
                  </a:lnTo>
                  <a:lnTo>
                    <a:pt x="1716532" y="1811655"/>
                  </a:lnTo>
                  <a:lnTo>
                    <a:pt x="1712087" y="1810639"/>
                  </a:lnTo>
                  <a:cubicBezTo>
                    <a:pt x="1688592" y="1805051"/>
                    <a:pt x="1671701" y="1797812"/>
                    <a:pt x="1660398" y="1788668"/>
                  </a:cubicBezTo>
                  <a:cubicBezTo>
                    <a:pt x="1624711" y="1759585"/>
                    <a:pt x="1651762" y="1719199"/>
                    <a:pt x="1677924" y="1686941"/>
                  </a:cubicBezTo>
                  <a:lnTo>
                    <a:pt x="1698117" y="1663192"/>
                  </a:lnTo>
                  <a:cubicBezTo>
                    <a:pt x="1704975" y="1655318"/>
                    <a:pt x="1711706" y="1647444"/>
                    <a:pt x="1718056" y="1639697"/>
                  </a:cubicBezTo>
                  <a:lnTo>
                    <a:pt x="1724406" y="1644904"/>
                  </a:lnTo>
                  <a:lnTo>
                    <a:pt x="1717929" y="1639697"/>
                  </a:lnTo>
                  <a:cubicBezTo>
                    <a:pt x="1730121" y="1624457"/>
                    <a:pt x="1740535" y="1607947"/>
                    <a:pt x="1750568" y="1590929"/>
                  </a:cubicBezTo>
                  <a:lnTo>
                    <a:pt x="1757934" y="1585595"/>
                  </a:lnTo>
                  <a:lnTo>
                    <a:pt x="1767205" y="1595247"/>
                  </a:lnTo>
                  <a:close/>
                  <a:moveTo>
                    <a:pt x="2718689" y="1043431"/>
                  </a:moveTo>
                  <a:cubicBezTo>
                    <a:pt x="2574798" y="986281"/>
                    <a:pt x="2381758" y="1010919"/>
                    <a:pt x="2227326" y="1051559"/>
                  </a:cubicBezTo>
                  <a:lnTo>
                    <a:pt x="2225167" y="1043558"/>
                  </a:lnTo>
                  <a:lnTo>
                    <a:pt x="2227453" y="1051559"/>
                  </a:lnTo>
                  <a:lnTo>
                    <a:pt x="2203704" y="1058163"/>
                  </a:lnTo>
                  <a:cubicBezTo>
                    <a:pt x="2162937" y="1069466"/>
                    <a:pt x="2120519" y="1080896"/>
                    <a:pt x="2077847" y="1087500"/>
                  </a:cubicBezTo>
                  <a:lnTo>
                    <a:pt x="2076577" y="1079372"/>
                  </a:lnTo>
                  <a:lnTo>
                    <a:pt x="2077974" y="1087500"/>
                  </a:lnTo>
                  <a:cubicBezTo>
                    <a:pt x="2057273" y="1091056"/>
                    <a:pt x="1993646" y="1099565"/>
                    <a:pt x="1987423" y="1062989"/>
                  </a:cubicBezTo>
                  <a:lnTo>
                    <a:pt x="1987042" y="1051813"/>
                  </a:lnTo>
                  <a:lnTo>
                    <a:pt x="1988947" y="1045209"/>
                  </a:lnTo>
                  <a:lnTo>
                    <a:pt x="1989074" y="1044956"/>
                  </a:lnTo>
                  <a:cubicBezTo>
                    <a:pt x="1998853" y="1020064"/>
                    <a:pt x="2024253" y="1004062"/>
                    <a:pt x="2044319" y="993013"/>
                  </a:cubicBezTo>
                  <a:lnTo>
                    <a:pt x="2103501" y="966216"/>
                  </a:lnTo>
                  <a:cubicBezTo>
                    <a:pt x="2110359" y="963422"/>
                    <a:pt x="2117217" y="960628"/>
                    <a:pt x="2123821" y="957834"/>
                  </a:cubicBezTo>
                  <a:cubicBezTo>
                    <a:pt x="2135378" y="953007"/>
                    <a:pt x="2163318" y="939673"/>
                    <a:pt x="2165604" y="932688"/>
                  </a:cubicBezTo>
                  <a:lnTo>
                    <a:pt x="2165731" y="934339"/>
                  </a:lnTo>
                  <a:lnTo>
                    <a:pt x="2166239" y="935101"/>
                  </a:lnTo>
                  <a:lnTo>
                    <a:pt x="2171192" y="928497"/>
                  </a:lnTo>
                  <a:lnTo>
                    <a:pt x="2168398" y="936244"/>
                  </a:lnTo>
                  <a:cubicBezTo>
                    <a:pt x="2148205" y="929004"/>
                    <a:pt x="2103374" y="945769"/>
                    <a:pt x="2065655" y="960373"/>
                  </a:cubicBezTo>
                  <a:lnTo>
                    <a:pt x="2038096" y="970534"/>
                  </a:lnTo>
                  <a:lnTo>
                    <a:pt x="2035556" y="962660"/>
                  </a:lnTo>
                  <a:lnTo>
                    <a:pt x="2038223" y="970534"/>
                  </a:lnTo>
                  <a:lnTo>
                    <a:pt x="2021332" y="976376"/>
                  </a:lnTo>
                  <a:cubicBezTo>
                    <a:pt x="2014982" y="978535"/>
                    <a:pt x="2008505" y="980821"/>
                    <a:pt x="2001774" y="983107"/>
                  </a:cubicBezTo>
                  <a:cubicBezTo>
                    <a:pt x="1954276" y="999235"/>
                    <a:pt x="1894586" y="1016635"/>
                    <a:pt x="1848485" y="1001648"/>
                  </a:cubicBezTo>
                  <a:cubicBezTo>
                    <a:pt x="1826768" y="993520"/>
                    <a:pt x="1817878" y="974344"/>
                    <a:pt x="1825244" y="954531"/>
                  </a:cubicBezTo>
                  <a:lnTo>
                    <a:pt x="1829435" y="945641"/>
                  </a:lnTo>
                  <a:lnTo>
                    <a:pt x="1839214" y="946403"/>
                  </a:lnTo>
                  <a:lnTo>
                    <a:pt x="1832610" y="941450"/>
                  </a:lnTo>
                  <a:cubicBezTo>
                    <a:pt x="1881124" y="876807"/>
                    <a:pt x="2099310" y="819403"/>
                    <a:pt x="2185416" y="796543"/>
                  </a:cubicBezTo>
                  <a:lnTo>
                    <a:pt x="2190496" y="795146"/>
                  </a:lnTo>
                  <a:lnTo>
                    <a:pt x="2201799" y="795908"/>
                  </a:lnTo>
                  <a:lnTo>
                    <a:pt x="2201545" y="809243"/>
                  </a:lnTo>
                  <a:lnTo>
                    <a:pt x="2192274" y="811656"/>
                  </a:lnTo>
                  <a:lnTo>
                    <a:pt x="2189734" y="812291"/>
                  </a:lnTo>
                  <a:cubicBezTo>
                    <a:pt x="2099437" y="836294"/>
                    <a:pt x="1890014" y="892428"/>
                    <a:pt x="1845945" y="951102"/>
                  </a:cubicBezTo>
                  <a:lnTo>
                    <a:pt x="1842008" y="957198"/>
                  </a:lnTo>
                  <a:lnTo>
                    <a:pt x="1840992" y="959992"/>
                  </a:lnTo>
                  <a:cubicBezTo>
                    <a:pt x="1836927" y="970787"/>
                    <a:pt x="1840737" y="980820"/>
                    <a:pt x="1854073" y="985773"/>
                  </a:cubicBezTo>
                  <a:lnTo>
                    <a:pt x="1851152" y="993520"/>
                  </a:lnTo>
                  <a:lnTo>
                    <a:pt x="1853692" y="985646"/>
                  </a:lnTo>
                  <a:cubicBezTo>
                    <a:pt x="1893696" y="998727"/>
                    <a:pt x="1948052" y="983614"/>
                    <a:pt x="1996567" y="967231"/>
                  </a:cubicBezTo>
                  <a:lnTo>
                    <a:pt x="2015998" y="960500"/>
                  </a:lnTo>
                  <a:cubicBezTo>
                    <a:pt x="2021840" y="958468"/>
                    <a:pt x="2027555" y="956563"/>
                    <a:pt x="2033015" y="954658"/>
                  </a:cubicBezTo>
                  <a:lnTo>
                    <a:pt x="2059812" y="944752"/>
                  </a:lnTo>
                  <a:cubicBezTo>
                    <a:pt x="2093848" y="931544"/>
                    <a:pt x="2146553" y="910589"/>
                    <a:pt x="2174112" y="920495"/>
                  </a:cubicBezTo>
                  <a:lnTo>
                    <a:pt x="2175890" y="921257"/>
                  </a:lnTo>
                  <a:lnTo>
                    <a:pt x="2176652" y="921892"/>
                  </a:lnTo>
                  <a:lnTo>
                    <a:pt x="2180208" y="925448"/>
                  </a:lnTo>
                  <a:lnTo>
                    <a:pt x="2181224" y="927861"/>
                  </a:lnTo>
                  <a:lnTo>
                    <a:pt x="2182495" y="934846"/>
                  </a:lnTo>
                  <a:lnTo>
                    <a:pt x="2181478" y="937767"/>
                  </a:lnTo>
                  <a:cubicBezTo>
                    <a:pt x="2176145" y="954023"/>
                    <a:pt x="2137155" y="970152"/>
                    <a:pt x="2130424" y="972946"/>
                  </a:cubicBezTo>
                  <a:lnTo>
                    <a:pt x="2127249" y="965326"/>
                  </a:lnTo>
                  <a:lnTo>
                    <a:pt x="2130424" y="972946"/>
                  </a:lnTo>
                  <a:lnTo>
                    <a:pt x="2116708" y="978661"/>
                  </a:lnTo>
                  <a:lnTo>
                    <a:pt x="2109851" y="981455"/>
                  </a:lnTo>
                  <a:cubicBezTo>
                    <a:pt x="2090420" y="989329"/>
                    <a:pt x="2071115" y="997330"/>
                    <a:pt x="2052320" y="1007490"/>
                  </a:cubicBezTo>
                  <a:lnTo>
                    <a:pt x="2048383" y="1000251"/>
                  </a:lnTo>
                  <a:lnTo>
                    <a:pt x="2052320" y="1007490"/>
                  </a:lnTo>
                  <a:cubicBezTo>
                    <a:pt x="2031873" y="1018666"/>
                    <a:pt x="2011806" y="1032255"/>
                    <a:pt x="2004440" y="1051051"/>
                  </a:cubicBezTo>
                  <a:lnTo>
                    <a:pt x="1996693" y="1048003"/>
                  </a:lnTo>
                  <a:lnTo>
                    <a:pt x="2004695" y="1050289"/>
                  </a:lnTo>
                  <a:lnTo>
                    <a:pt x="2003298" y="1057909"/>
                  </a:lnTo>
                  <a:lnTo>
                    <a:pt x="2003678" y="1060195"/>
                  </a:lnTo>
                  <a:cubicBezTo>
                    <a:pt x="2006473" y="1076578"/>
                    <a:pt x="2044446" y="1076451"/>
                    <a:pt x="2075180" y="1071244"/>
                  </a:cubicBezTo>
                  <a:cubicBezTo>
                    <a:pt x="2116836" y="1064767"/>
                    <a:pt x="2158492" y="1053718"/>
                    <a:pt x="2199259" y="1042288"/>
                  </a:cubicBezTo>
                  <a:lnTo>
                    <a:pt x="2223135" y="1035684"/>
                  </a:lnTo>
                  <a:cubicBezTo>
                    <a:pt x="2378202" y="994917"/>
                    <a:pt x="2575687" y="968882"/>
                    <a:pt x="2724785" y="1028064"/>
                  </a:cubicBezTo>
                  <a:lnTo>
                    <a:pt x="2731135" y="1034541"/>
                  </a:lnTo>
                  <a:lnTo>
                    <a:pt x="2723006" y="1045082"/>
                  </a:lnTo>
                  <a:close/>
                  <a:moveTo>
                    <a:pt x="2195957" y="810513"/>
                  </a:moveTo>
                  <a:cubicBezTo>
                    <a:pt x="2149856" y="815974"/>
                    <a:pt x="2091817" y="829690"/>
                    <a:pt x="2032254" y="843660"/>
                  </a:cubicBezTo>
                  <a:cubicBezTo>
                    <a:pt x="1971548" y="858011"/>
                    <a:pt x="1909191" y="872743"/>
                    <a:pt x="1858010" y="878839"/>
                  </a:cubicBezTo>
                  <a:lnTo>
                    <a:pt x="1827403" y="881379"/>
                  </a:lnTo>
                  <a:cubicBezTo>
                    <a:pt x="1827403" y="881379"/>
                    <a:pt x="1827276" y="881379"/>
                    <a:pt x="1827276" y="881379"/>
                  </a:cubicBezTo>
                  <a:cubicBezTo>
                    <a:pt x="1813433" y="881760"/>
                    <a:pt x="1797431" y="880363"/>
                    <a:pt x="1784477" y="875410"/>
                  </a:cubicBezTo>
                  <a:lnTo>
                    <a:pt x="1787398" y="867663"/>
                  </a:lnTo>
                  <a:lnTo>
                    <a:pt x="1784731" y="875410"/>
                  </a:lnTo>
                  <a:cubicBezTo>
                    <a:pt x="1760982" y="867155"/>
                    <a:pt x="1747520" y="846708"/>
                    <a:pt x="1755521" y="823848"/>
                  </a:cubicBezTo>
                  <a:lnTo>
                    <a:pt x="1761490" y="811402"/>
                  </a:lnTo>
                  <a:lnTo>
                    <a:pt x="1772793" y="811148"/>
                  </a:lnTo>
                  <a:lnTo>
                    <a:pt x="1766570" y="805814"/>
                  </a:lnTo>
                  <a:cubicBezTo>
                    <a:pt x="1779397" y="790701"/>
                    <a:pt x="1799844" y="779906"/>
                    <a:pt x="1817116" y="772032"/>
                  </a:cubicBezTo>
                  <a:cubicBezTo>
                    <a:pt x="1884934" y="743330"/>
                    <a:pt x="1956181" y="725296"/>
                    <a:pt x="2026666" y="707516"/>
                  </a:cubicBezTo>
                  <a:lnTo>
                    <a:pt x="2154555" y="672591"/>
                  </a:lnTo>
                  <a:cubicBezTo>
                    <a:pt x="2158873" y="671194"/>
                    <a:pt x="2163572" y="673607"/>
                    <a:pt x="2164969" y="678052"/>
                  </a:cubicBezTo>
                  <a:lnTo>
                    <a:pt x="2163953" y="687069"/>
                  </a:lnTo>
                  <a:lnTo>
                    <a:pt x="2159635" y="688466"/>
                  </a:lnTo>
                  <a:cubicBezTo>
                    <a:pt x="2117217" y="701801"/>
                    <a:pt x="2073910" y="712723"/>
                    <a:pt x="2030857" y="723645"/>
                  </a:cubicBezTo>
                  <a:cubicBezTo>
                    <a:pt x="1960245" y="741552"/>
                    <a:pt x="1890141" y="759332"/>
                    <a:pt x="1823974" y="787272"/>
                  </a:cubicBezTo>
                  <a:lnTo>
                    <a:pt x="1820799" y="779652"/>
                  </a:lnTo>
                  <a:lnTo>
                    <a:pt x="1824228" y="787145"/>
                  </a:lnTo>
                  <a:cubicBezTo>
                    <a:pt x="1807210" y="794892"/>
                    <a:pt x="1789811" y="804544"/>
                    <a:pt x="1779524" y="816609"/>
                  </a:cubicBezTo>
                  <a:lnTo>
                    <a:pt x="1772920" y="825499"/>
                  </a:lnTo>
                  <a:lnTo>
                    <a:pt x="1771523" y="829436"/>
                  </a:lnTo>
                  <a:cubicBezTo>
                    <a:pt x="1767332" y="841501"/>
                    <a:pt x="1773047" y="853947"/>
                    <a:pt x="1790573" y="860043"/>
                  </a:cubicBezTo>
                  <a:lnTo>
                    <a:pt x="1827276" y="864996"/>
                  </a:lnTo>
                  <a:lnTo>
                    <a:pt x="1827530" y="873251"/>
                  </a:lnTo>
                  <a:lnTo>
                    <a:pt x="1827149" y="864996"/>
                  </a:lnTo>
                  <a:cubicBezTo>
                    <a:pt x="1836420" y="864615"/>
                    <a:pt x="1846199" y="863726"/>
                    <a:pt x="1856613" y="862456"/>
                  </a:cubicBezTo>
                  <a:cubicBezTo>
                    <a:pt x="1906651" y="856487"/>
                    <a:pt x="1967865" y="842136"/>
                    <a:pt x="2028952" y="827658"/>
                  </a:cubicBezTo>
                  <a:cubicBezTo>
                    <a:pt x="2088134" y="813688"/>
                    <a:pt x="2147189" y="799718"/>
                    <a:pt x="2194433" y="794130"/>
                  </a:cubicBezTo>
                  <a:lnTo>
                    <a:pt x="2203069" y="796797"/>
                  </a:lnTo>
                  <a:lnTo>
                    <a:pt x="2200910" y="810005"/>
                  </a:lnTo>
                  <a:close/>
                  <a:moveTo>
                    <a:pt x="2118487" y="700785"/>
                  </a:moveTo>
                  <a:lnTo>
                    <a:pt x="2115058" y="701293"/>
                  </a:lnTo>
                  <a:lnTo>
                    <a:pt x="2112772" y="701674"/>
                  </a:lnTo>
                  <a:lnTo>
                    <a:pt x="2111629" y="701801"/>
                  </a:lnTo>
                  <a:cubicBezTo>
                    <a:pt x="2070354" y="707643"/>
                    <a:pt x="2016506" y="715136"/>
                    <a:pt x="1989582" y="669670"/>
                  </a:cubicBezTo>
                  <a:cubicBezTo>
                    <a:pt x="1971929" y="638555"/>
                    <a:pt x="1981327" y="598677"/>
                    <a:pt x="2012442" y="580897"/>
                  </a:cubicBezTo>
                  <a:lnTo>
                    <a:pt x="2017522" y="578230"/>
                  </a:lnTo>
                  <a:lnTo>
                    <a:pt x="2023364" y="584834"/>
                  </a:lnTo>
                  <a:lnTo>
                    <a:pt x="2019935" y="577341"/>
                  </a:lnTo>
                  <a:cubicBezTo>
                    <a:pt x="2039239" y="568578"/>
                    <a:pt x="2063496" y="566038"/>
                    <a:pt x="2085340" y="563625"/>
                  </a:cubicBezTo>
                  <a:lnTo>
                    <a:pt x="2097024" y="562355"/>
                  </a:lnTo>
                  <a:lnTo>
                    <a:pt x="2102739" y="561593"/>
                  </a:lnTo>
                  <a:cubicBezTo>
                    <a:pt x="2127504" y="558672"/>
                    <a:pt x="2151888" y="553592"/>
                    <a:pt x="2176018" y="547115"/>
                  </a:cubicBezTo>
                  <a:lnTo>
                    <a:pt x="2178177" y="555116"/>
                  </a:lnTo>
                  <a:lnTo>
                    <a:pt x="2175891" y="547242"/>
                  </a:lnTo>
                  <a:cubicBezTo>
                    <a:pt x="2294890" y="512952"/>
                    <a:pt x="2424049" y="512444"/>
                    <a:pt x="2544064" y="538352"/>
                  </a:cubicBezTo>
                  <a:lnTo>
                    <a:pt x="2551303" y="543686"/>
                  </a:lnTo>
                  <a:lnTo>
                    <a:pt x="2544953" y="555497"/>
                  </a:lnTo>
                  <a:lnTo>
                    <a:pt x="2540508" y="554481"/>
                  </a:lnTo>
                  <a:cubicBezTo>
                    <a:pt x="2422779" y="529081"/>
                    <a:pt x="2296414" y="529716"/>
                    <a:pt x="2180463" y="563117"/>
                  </a:cubicBezTo>
                  <a:lnTo>
                    <a:pt x="2104644" y="577976"/>
                  </a:lnTo>
                  <a:lnTo>
                    <a:pt x="2103628" y="569721"/>
                  </a:lnTo>
                  <a:lnTo>
                    <a:pt x="2104771" y="577976"/>
                  </a:lnTo>
                  <a:lnTo>
                    <a:pt x="2093087" y="579373"/>
                  </a:lnTo>
                  <a:lnTo>
                    <a:pt x="2087245" y="580008"/>
                  </a:lnTo>
                  <a:cubicBezTo>
                    <a:pt x="2064766" y="582548"/>
                    <a:pt x="2043303" y="584961"/>
                    <a:pt x="2026793" y="592454"/>
                  </a:cubicBezTo>
                  <a:lnTo>
                    <a:pt x="2022602" y="594359"/>
                  </a:lnTo>
                  <a:lnTo>
                    <a:pt x="2020824" y="595375"/>
                  </a:lnTo>
                  <a:cubicBezTo>
                    <a:pt x="1998218" y="608202"/>
                    <a:pt x="1990725" y="637793"/>
                    <a:pt x="2004187" y="661415"/>
                  </a:cubicBezTo>
                  <a:lnTo>
                    <a:pt x="1996948" y="665479"/>
                  </a:lnTo>
                  <a:lnTo>
                    <a:pt x="2004060" y="661288"/>
                  </a:lnTo>
                  <a:cubicBezTo>
                    <a:pt x="2024380" y="695705"/>
                    <a:pt x="2065147" y="691895"/>
                    <a:pt x="2109597" y="685545"/>
                  </a:cubicBezTo>
                  <a:lnTo>
                    <a:pt x="2115312" y="684783"/>
                  </a:lnTo>
                  <a:lnTo>
                    <a:pt x="2125218" y="687069"/>
                  </a:lnTo>
                  <a:lnTo>
                    <a:pt x="2123313" y="700277"/>
                  </a:lnTo>
                  <a:close/>
                  <a:moveTo>
                    <a:pt x="2200783" y="556513"/>
                  </a:moveTo>
                  <a:cubicBezTo>
                    <a:pt x="2144649" y="544448"/>
                    <a:pt x="2103501" y="521334"/>
                    <a:pt x="2071624" y="470661"/>
                  </a:cubicBezTo>
                  <a:lnTo>
                    <a:pt x="2078609" y="466216"/>
                  </a:lnTo>
                  <a:lnTo>
                    <a:pt x="2071624" y="470788"/>
                  </a:lnTo>
                  <a:cubicBezTo>
                    <a:pt x="2050288" y="438022"/>
                    <a:pt x="2057781" y="384936"/>
                    <a:pt x="2083308" y="368299"/>
                  </a:cubicBezTo>
                  <a:cubicBezTo>
                    <a:pt x="2096008" y="360044"/>
                    <a:pt x="2111248" y="361949"/>
                    <a:pt x="2125599" y="374776"/>
                  </a:cubicBezTo>
                  <a:cubicBezTo>
                    <a:pt x="2276856" y="509777"/>
                    <a:pt x="2491232" y="532256"/>
                    <a:pt x="2508504" y="531494"/>
                  </a:cubicBezTo>
                  <a:lnTo>
                    <a:pt x="2516886" y="534923"/>
                  </a:lnTo>
                  <a:lnTo>
                    <a:pt x="2513711" y="547877"/>
                  </a:lnTo>
                  <a:lnTo>
                    <a:pt x="2509139" y="548004"/>
                  </a:lnTo>
                  <a:cubicBezTo>
                    <a:pt x="2488946" y="548766"/>
                    <a:pt x="2269998" y="525652"/>
                    <a:pt x="2114550" y="387095"/>
                  </a:cubicBezTo>
                  <a:lnTo>
                    <a:pt x="2120011" y="380872"/>
                  </a:lnTo>
                  <a:lnTo>
                    <a:pt x="2114550" y="387095"/>
                  </a:lnTo>
                  <a:cubicBezTo>
                    <a:pt x="2104390" y="377951"/>
                    <a:pt x="2097278" y="378967"/>
                    <a:pt x="2092325" y="382142"/>
                  </a:cubicBezTo>
                  <a:cubicBezTo>
                    <a:pt x="2076577" y="392429"/>
                    <a:pt x="2067687" y="434466"/>
                    <a:pt x="2085467" y="461771"/>
                  </a:cubicBezTo>
                  <a:cubicBezTo>
                    <a:pt x="2114423" y="507999"/>
                    <a:pt x="2151380" y="529081"/>
                    <a:pt x="2204085" y="540384"/>
                  </a:cubicBezTo>
                  <a:lnTo>
                    <a:pt x="2211451" y="545718"/>
                  </a:lnTo>
                  <a:lnTo>
                    <a:pt x="2205101" y="557529"/>
                  </a:lnTo>
                  <a:close/>
                  <a:moveTo>
                    <a:pt x="1045591" y="264667"/>
                  </a:moveTo>
                  <a:cubicBezTo>
                    <a:pt x="1033780" y="282320"/>
                    <a:pt x="1024128" y="298322"/>
                    <a:pt x="1022604" y="314705"/>
                  </a:cubicBezTo>
                  <a:lnTo>
                    <a:pt x="1014349" y="313943"/>
                  </a:lnTo>
                  <a:lnTo>
                    <a:pt x="1022604" y="314578"/>
                  </a:lnTo>
                  <a:cubicBezTo>
                    <a:pt x="1020064" y="345439"/>
                    <a:pt x="1041019" y="374522"/>
                    <a:pt x="1063498" y="400811"/>
                  </a:cubicBezTo>
                  <a:lnTo>
                    <a:pt x="1057275" y="406145"/>
                  </a:lnTo>
                  <a:lnTo>
                    <a:pt x="1063244" y="400430"/>
                  </a:lnTo>
                  <a:lnTo>
                    <a:pt x="1207262" y="526922"/>
                  </a:lnTo>
                  <a:cubicBezTo>
                    <a:pt x="1257173" y="567054"/>
                    <a:pt x="1307465" y="607440"/>
                    <a:pt x="1352042" y="654049"/>
                  </a:cubicBezTo>
                  <a:lnTo>
                    <a:pt x="1391412" y="699134"/>
                  </a:lnTo>
                  <a:cubicBezTo>
                    <a:pt x="1391412" y="699134"/>
                    <a:pt x="1391412" y="699134"/>
                    <a:pt x="1391412" y="699134"/>
                  </a:cubicBezTo>
                  <a:cubicBezTo>
                    <a:pt x="1406398" y="718184"/>
                    <a:pt x="1421130" y="739774"/>
                    <a:pt x="1430655" y="762761"/>
                  </a:cubicBezTo>
                  <a:cubicBezTo>
                    <a:pt x="1438909" y="782954"/>
                    <a:pt x="1452753" y="827277"/>
                    <a:pt x="1421511" y="842898"/>
                  </a:cubicBezTo>
                  <a:cubicBezTo>
                    <a:pt x="1375664" y="859535"/>
                    <a:pt x="1286128" y="786637"/>
                    <a:pt x="1239901" y="749680"/>
                  </a:cubicBezTo>
                  <a:lnTo>
                    <a:pt x="1216786" y="731519"/>
                  </a:lnTo>
                  <a:cubicBezTo>
                    <a:pt x="1216659" y="731519"/>
                    <a:pt x="1216659" y="731393"/>
                    <a:pt x="1216532" y="731393"/>
                  </a:cubicBezTo>
                  <a:cubicBezTo>
                    <a:pt x="1149857" y="677544"/>
                    <a:pt x="1085341" y="637159"/>
                    <a:pt x="1013078" y="592709"/>
                  </a:cubicBezTo>
                  <a:cubicBezTo>
                    <a:pt x="939037" y="545973"/>
                    <a:pt x="858646" y="515238"/>
                    <a:pt x="776858" y="484123"/>
                  </a:cubicBezTo>
                  <a:lnTo>
                    <a:pt x="665987" y="440054"/>
                  </a:lnTo>
                  <a:lnTo>
                    <a:pt x="669289" y="432434"/>
                  </a:lnTo>
                  <a:lnTo>
                    <a:pt x="666114" y="440054"/>
                  </a:lnTo>
                  <a:cubicBezTo>
                    <a:pt x="607948" y="415416"/>
                    <a:pt x="551179" y="387096"/>
                    <a:pt x="497458" y="353187"/>
                  </a:cubicBezTo>
                  <a:lnTo>
                    <a:pt x="440689" y="316357"/>
                  </a:lnTo>
                  <a:cubicBezTo>
                    <a:pt x="421893" y="304038"/>
                    <a:pt x="402970" y="291719"/>
                    <a:pt x="384047" y="279654"/>
                  </a:cubicBezTo>
                  <a:lnTo>
                    <a:pt x="292480" y="225552"/>
                  </a:lnTo>
                  <a:cubicBezTo>
                    <a:pt x="288416" y="223393"/>
                    <a:pt x="286892" y="218440"/>
                    <a:pt x="289051" y="214376"/>
                  </a:cubicBezTo>
                  <a:lnTo>
                    <a:pt x="296163" y="208788"/>
                  </a:lnTo>
                  <a:lnTo>
                    <a:pt x="300227" y="210947"/>
                  </a:lnTo>
                  <a:cubicBezTo>
                    <a:pt x="331977" y="227838"/>
                    <a:pt x="362711" y="246507"/>
                    <a:pt x="392810" y="265684"/>
                  </a:cubicBezTo>
                  <a:lnTo>
                    <a:pt x="449579" y="302513"/>
                  </a:lnTo>
                  <a:cubicBezTo>
                    <a:pt x="468375" y="314832"/>
                    <a:pt x="487171" y="327151"/>
                    <a:pt x="506094" y="339216"/>
                  </a:cubicBezTo>
                  <a:lnTo>
                    <a:pt x="501649" y="346201"/>
                  </a:lnTo>
                  <a:lnTo>
                    <a:pt x="506094" y="339216"/>
                  </a:lnTo>
                  <a:lnTo>
                    <a:pt x="672337" y="424941"/>
                  </a:lnTo>
                  <a:cubicBezTo>
                    <a:pt x="672337" y="424941"/>
                    <a:pt x="672337" y="424941"/>
                    <a:pt x="672337" y="424941"/>
                  </a:cubicBezTo>
                  <a:lnTo>
                    <a:pt x="782573" y="468756"/>
                  </a:lnTo>
                  <a:cubicBezTo>
                    <a:pt x="863980" y="499744"/>
                    <a:pt x="946022" y="530986"/>
                    <a:pt x="1021587" y="578738"/>
                  </a:cubicBezTo>
                  <a:lnTo>
                    <a:pt x="1017142" y="585723"/>
                  </a:lnTo>
                  <a:lnTo>
                    <a:pt x="1021460" y="578738"/>
                  </a:lnTo>
                  <a:cubicBezTo>
                    <a:pt x="1093723" y="623188"/>
                    <a:pt x="1159128" y="664082"/>
                    <a:pt x="1226565" y="718693"/>
                  </a:cubicBezTo>
                  <a:lnTo>
                    <a:pt x="1221358" y="725169"/>
                  </a:lnTo>
                  <a:lnTo>
                    <a:pt x="1226311" y="718565"/>
                  </a:lnTo>
                  <a:cubicBezTo>
                    <a:pt x="1232661" y="723264"/>
                    <a:pt x="1240662" y="729741"/>
                    <a:pt x="1249806" y="736980"/>
                  </a:cubicBezTo>
                  <a:cubicBezTo>
                    <a:pt x="1301876" y="778509"/>
                    <a:pt x="1380997" y="840231"/>
                    <a:pt x="1414652" y="828039"/>
                  </a:cubicBezTo>
                  <a:lnTo>
                    <a:pt x="1417446" y="835786"/>
                  </a:lnTo>
                  <a:lnTo>
                    <a:pt x="1413763" y="828420"/>
                  </a:lnTo>
                  <a:cubicBezTo>
                    <a:pt x="1429130" y="820800"/>
                    <a:pt x="1425320" y="794638"/>
                    <a:pt x="1415033" y="769365"/>
                  </a:cubicBezTo>
                  <a:lnTo>
                    <a:pt x="1422653" y="766190"/>
                  </a:lnTo>
                  <a:lnTo>
                    <a:pt x="1415033" y="769365"/>
                  </a:lnTo>
                  <a:lnTo>
                    <a:pt x="1378076" y="709675"/>
                  </a:lnTo>
                  <a:lnTo>
                    <a:pt x="1384553" y="704596"/>
                  </a:lnTo>
                  <a:lnTo>
                    <a:pt x="1378076" y="709675"/>
                  </a:lnTo>
                  <a:cubicBezTo>
                    <a:pt x="1366011" y="694308"/>
                    <a:pt x="1353057" y="679703"/>
                    <a:pt x="1339722" y="665733"/>
                  </a:cubicBezTo>
                  <a:cubicBezTo>
                    <a:pt x="1296034" y="620013"/>
                    <a:pt x="1246631" y="580262"/>
                    <a:pt x="1196593" y="540130"/>
                  </a:cubicBezTo>
                  <a:cubicBezTo>
                    <a:pt x="1146555" y="499998"/>
                    <a:pt x="1095882" y="459231"/>
                    <a:pt x="1050924" y="412114"/>
                  </a:cubicBezTo>
                  <a:cubicBezTo>
                    <a:pt x="1028445" y="386079"/>
                    <a:pt x="1002537" y="352043"/>
                    <a:pt x="1005712" y="313435"/>
                  </a:cubicBezTo>
                  <a:cubicBezTo>
                    <a:pt x="1007617" y="292099"/>
                    <a:pt x="1019936" y="272795"/>
                    <a:pt x="1031493" y="255650"/>
                  </a:cubicBezTo>
                  <a:lnTo>
                    <a:pt x="1039113" y="250824"/>
                  </a:lnTo>
                  <a:lnTo>
                    <a:pt x="1047749" y="260984"/>
                  </a:lnTo>
                  <a:close/>
                  <a:moveTo>
                    <a:pt x="1037717" y="251840"/>
                  </a:moveTo>
                  <a:cubicBezTo>
                    <a:pt x="1118743" y="242315"/>
                    <a:pt x="1236472" y="226059"/>
                    <a:pt x="1290320" y="168020"/>
                  </a:cubicBezTo>
                  <a:lnTo>
                    <a:pt x="1296416" y="173608"/>
                  </a:lnTo>
                  <a:lnTo>
                    <a:pt x="1290193" y="168147"/>
                  </a:lnTo>
                  <a:cubicBezTo>
                    <a:pt x="1312799" y="142366"/>
                    <a:pt x="1312164" y="120015"/>
                    <a:pt x="1298702" y="108203"/>
                  </a:cubicBezTo>
                  <a:cubicBezTo>
                    <a:pt x="1291462" y="101853"/>
                    <a:pt x="1279271" y="97027"/>
                    <a:pt x="1260856" y="96265"/>
                  </a:cubicBezTo>
                  <a:cubicBezTo>
                    <a:pt x="1232154" y="94741"/>
                    <a:pt x="1202309" y="99059"/>
                    <a:pt x="1171956" y="103504"/>
                  </a:cubicBezTo>
                  <a:lnTo>
                    <a:pt x="1133348" y="108712"/>
                  </a:lnTo>
                  <a:lnTo>
                    <a:pt x="1132459" y="100457"/>
                  </a:lnTo>
                  <a:lnTo>
                    <a:pt x="1133475" y="108712"/>
                  </a:lnTo>
                  <a:cubicBezTo>
                    <a:pt x="1020953" y="122554"/>
                    <a:pt x="906907" y="101472"/>
                    <a:pt x="800735" y="66547"/>
                  </a:cubicBezTo>
                  <a:lnTo>
                    <a:pt x="738124" y="43560"/>
                  </a:lnTo>
                  <a:cubicBezTo>
                    <a:pt x="717423" y="35813"/>
                    <a:pt x="696849" y="28066"/>
                    <a:pt x="676148" y="20828"/>
                  </a:cubicBezTo>
                  <a:lnTo>
                    <a:pt x="668655" y="18288"/>
                  </a:lnTo>
                  <a:lnTo>
                    <a:pt x="658241" y="10922"/>
                  </a:lnTo>
                  <a:lnTo>
                    <a:pt x="665861" y="0"/>
                  </a:lnTo>
                  <a:lnTo>
                    <a:pt x="670179" y="1397"/>
                  </a:lnTo>
                  <a:lnTo>
                    <a:pt x="677672" y="3937"/>
                  </a:lnTo>
                  <a:lnTo>
                    <a:pt x="681482" y="5207"/>
                  </a:lnTo>
                  <a:lnTo>
                    <a:pt x="743839" y="28067"/>
                  </a:lnTo>
                  <a:cubicBezTo>
                    <a:pt x="764540" y="35814"/>
                    <a:pt x="785114" y="43561"/>
                    <a:pt x="805942" y="50800"/>
                  </a:cubicBezTo>
                  <a:lnTo>
                    <a:pt x="803275" y="58673"/>
                  </a:lnTo>
                  <a:lnTo>
                    <a:pt x="805815" y="50800"/>
                  </a:lnTo>
                  <a:cubicBezTo>
                    <a:pt x="910717" y="85344"/>
                    <a:pt x="1022096" y="105791"/>
                    <a:pt x="1131316" y="92329"/>
                  </a:cubicBezTo>
                  <a:lnTo>
                    <a:pt x="1169416" y="87249"/>
                  </a:lnTo>
                  <a:cubicBezTo>
                    <a:pt x="1199388" y="82931"/>
                    <a:pt x="1230884" y="78232"/>
                    <a:pt x="1261491" y="79883"/>
                  </a:cubicBezTo>
                  <a:lnTo>
                    <a:pt x="1261110" y="88138"/>
                  </a:lnTo>
                  <a:lnTo>
                    <a:pt x="1261491" y="79883"/>
                  </a:lnTo>
                  <a:cubicBezTo>
                    <a:pt x="1282065" y="80772"/>
                    <a:pt x="1298448" y="86233"/>
                    <a:pt x="1309497" y="96012"/>
                  </a:cubicBezTo>
                  <a:cubicBezTo>
                    <a:pt x="1333373" y="116967"/>
                    <a:pt x="1327277" y="151003"/>
                    <a:pt x="1302512" y="179324"/>
                  </a:cubicBezTo>
                  <a:cubicBezTo>
                    <a:pt x="1243457" y="243078"/>
                    <a:pt x="1118362" y="259334"/>
                    <a:pt x="1039495" y="268605"/>
                  </a:cubicBezTo>
                  <a:lnTo>
                    <a:pt x="1030859" y="265938"/>
                  </a:lnTo>
                  <a:lnTo>
                    <a:pt x="1033018" y="252730"/>
                  </a:lnTo>
                  <a:close/>
                  <a:moveTo>
                    <a:pt x="1046480" y="260222"/>
                  </a:moveTo>
                  <a:lnTo>
                    <a:pt x="1077468" y="282066"/>
                  </a:lnTo>
                  <a:cubicBezTo>
                    <a:pt x="1086485" y="288543"/>
                    <a:pt x="1094994" y="294893"/>
                    <a:pt x="1104519" y="301116"/>
                  </a:cubicBezTo>
                  <a:lnTo>
                    <a:pt x="1116838" y="309118"/>
                  </a:lnTo>
                  <a:lnTo>
                    <a:pt x="1123950" y="313309"/>
                  </a:lnTo>
                  <a:cubicBezTo>
                    <a:pt x="1155065" y="332485"/>
                    <a:pt x="1187958" y="347853"/>
                    <a:pt x="1219962" y="335660"/>
                  </a:cubicBezTo>
                  <a:cubicBezTo>
                    <a:pt x="1229868" y="332866"/>
                    <a:pt x="1244600" y="323722"/>
                    <a:pt x="1262888" y="312165"/>
                  </a:cubicBezTo>
                  <a:cubicBezTo>
                    <a:pt x="1284478" y="298576"/>
                    <a:pt x="1310132" y="282320"/>
                    <a:pt x="1331849" y="276351"/>
                  </a:cubicBezTo>
                  <a:cubicBezTo>
                    <a:pt x="1343279" y="273176"/>
                    <a:pt x="1355598" y="272414"/>
                    <a:pt x="1365758" y="278383"/>
                  </a:cubicBezTo>
                  <a:lnTo>
                    <a:pt x="1367028" y="279272"/>
                  </a:lnTo>
                  <a:cubicBezTo>
                    <a:pt x="1390904" y="300481"/>
                    <a:pt x="1383919" y="329056"/>
                    <a:pt x="1368171" y="348487"/>
                  </a:cubicBezTo>
                  <a:cubicBezTo>
                    <a:pt x="1326134" y="400049"/>
                    <a:pt x="1237615" y="437260"/>
                    <a:pt x="1197610" y="445642"/>
                  </a:cubicBezTo>
                  <a:lnTo>
                    <a:pt x="1188720" y="443737"/>
                  </a:lnTo>
                  <a:lnTo>
                    <a:pt x="1189736" y="430402"/>
                  </a:lnTo>
                  <a:lnTo>
                    <a:pt x="1194181" y="429513"/>
                  </a:lnTo>
                  <a:cubicBezTo>
                    <a:pt x="1232027" y="421639"/>
                    <a:pt x="1316482" y="385571"/>
                    <a:pt x="1355217" y="338073"/>
                  </a:cubicBezTo>
                  <a:lnTo>
                    <a:pt x="1361567" y="343280"/>
                  </a:lnTo>
                  <a:lnTo>
                    <a:pt x="1355217" y="338073"/>
                  </a:lnTo>
                  <a:cubicBezTo>
                    <a:pt x="1368171" y="322198"/>
                    <a:pt x="1370330" y="304545"/>
                    <a:pt x="1355979" y="291718"/>
                  </a:cubicBezTo>
                  <a:lnTo>
                    <a:pt x="1361440" y="285495"/>
                  </a:lnTo>
                  <a:lnTo>
                    <a:pt x="1357249" y="292607"/>
                  </a:lnTo>
                  <a:lnTo>
                    <a:pt x="1336167" y="292353"/>
                  </a:lnTo>
                  <a:cubicBezTo>
                    <a:pt x="1317371" y="297560"/>
                    <a:pt x="1294002" y="312165"/>
                    <a:pt x="1271651" y="326262"/>
                  </a:cubicBezTo>
                  <a:cubicBezTo>
                    <a:pt x="1254505" y="337057"/>
                    <a:pt x="1237233" y="348106"/>
                    <a:pt x="1225042" y="351408"/>
                  </a:cubicBezTo>
                  <a:lnTo>
                    <a:pt x="1222883" y="343407"/>
                  </a:lnTo>
                  <a:lnTo>
                    <a:pt x="1225803" y="351154"/>
                  </a:lnTo>
                  <a:cubicBezTo>
                    <a:pt x="1185418" y="366521"/>
                    <a:pt x="1146048" y="346455"/>
                    <a:pt x="1115314" y="327532"/>
                  </a:cubicBezTo>
                  <a:lnTo>
                    <a:pt x="1119631" y="320420"/>
                  </a:lnTo>
                  <a:lnTo>
                    <a:pt x="1115440" y="327532"/>
                  </a:lnTo>
                  <a:lnTo>
                    <a:pt x="1101598" y="319150"/>
                  </a:lnTo>
                  <a:lnTo>
                    <a:pt x="1095374" y="315086"/>
                  </a:lnTo>
                  <a:cubicBezTo>
                    <a:pt x="1085595" y="308609"/>
                    <a:pt x="1076705" y="302132"/>
                    <a:pt x="1067815" y="295655"/>
                  </a:cubicBezTo>
                  <a:lnTo>
                    <a:pt x="1037462" y="274192"/>
                  </a:lnTo>
                  <a:cubicBezTo>
                    <a:pt x="1033652" y="271652"/>
                    <a:pt x="1032636" y="266572"/>
                    <a:pt x="1035177" y="262762"/>
                  </a:cubicBezTo>
                  <a:lnTo>
                    <a:pt x="1042797" y="257936"/>
                  </a:lnTo>
                  <a:close/>
                  <a:moveTo>
                    <a:pt x="1306830" y="379856"/>
                  </a:moveTo>
                  <a:lnTo>
                    <a:pt x="1329309" y="366013"/>
                  </a:lnTo>
                  <a:cubicBezTo>
                    <a:pt x="1338072" y="360553"/>
                    <a:pt x="1347343" y="354837"/>
                    <a:pt x="1356741" y="349122"/>
                  </a:cubicBezTo>
                  <a:lnTo>
                    <a:pt x="1412875" y="317880"/>
                  </a:lnTo>
                  <a:cubicBezTo>
                    <a:pt x="1412875" y="317880"/>
                    <a:pt x="1412875" y="317880"/>
                    <a:pt x="1412875" y="317880"/>
                  </a:cubicBezTo>
                  <a:cubicBezTo>
                    <a:pt x="1436751" y="306577"/>
                    <a:pt x="1472184" y="300354"/>
                    <a:pt x="1485519" y="328294"/>
                  </a:cubicBezTo>
                  <a:lnTo>
                    <a:pt x="1489202" y="338835"/>
                  </a:lnTo>
                  <a:lnTo>
                    <a:pt x="1489710" y="345566"/>
                  </a:lnTo>
                  <a:lnTo>
                    <a:pt x="1489710" y="345693"/>
                  </a:lnTo>
                  <a:cubicBezTo>
                    <a:pt x="1489837" y="376173"/>
                    <a:pt x="1475994" y="387857"/>
                    <a:pt x="1460373" y="400811"/>
                  </a:cubicBezTo>
                  <a:lnTo>
                    <a:pt x="1440561" y="419226"/>
                  </a:lnTo>
                  <a:cubicBezTo>
                    <a:pt x="1440434" y="419353"/>
                    <a:pt x="1440434" y="419353"/>
                    <a:pt x="1440307" y="419480"/>
                  </a:cubicBezTo>
                  <a:cubicBezTo>
                    <a:pt x="1382776" y="478789"/>
                    <a:pt x="1294511" y="539749"/>
                    <a:pt x="1209294" y="511428"/>
                  </a:cubicBezTo>
                  <a:lnTo>
                    <a:pt x="1202563" y="505332"/>
                  </a:lnTo>
                  <a:lnTo>
                    <a:pt x="1210183" y="494284"/>
                  </a:lnTo>
                  <a:lnTo>
                    <a:pt x="1214501" y="495681"/>
                  </a:lnTo>
                  <a:cubicBezTo>
                    <a:pt x="1289431" y="520573"/>
                    <a:pt x="1370965" y="467106"/>
                    <a:pt x="1428369" y="407923"/>
                  </a:cubicBezTo>
                  <a:lnTo>
                    <a:pt x="1434338" y="413638"/>
                  </a:lnTo>
                  <a:lnTo>
                    <a:pt x="1428115" y="408050"/>
                  </a:lnTo>
                  <a:cubicBezTo>
                    <a:pt x="1435735" y="399541"/>
                    <a:pt x="1443228" y="393318"/>
                    <a:pt x="1449578" y="387984"/>
                  </a:cubicBezTo>
                  <a:cubicBezTo>
                    <a:pt x="1464437" y="375538"/>
                    <a:pt x="1473073" y="368172"/>
                    <a:pt x="1472946" y="345566"/>
                  </a:cubicBezTo>
                  <a:lnTo>
                    <a:pt x="1481201" y="345566"/>
                  </a:lnTo>
                  <a:lnTo>
                    <a:pt x="1472946" y="346201"/>
                  </a:lnTo>
                  <a:lnTo>
                    <a:pt x="1471676" y="337819"/>
                  </a:lnTo>
                  <a:lnTo>
                    <a:pt x="1470405" y="335025"/>
                  </a:lnTo>
                  <a:cubicBezTo>
                    <a:pt x="1464309" y="322325"/>
                    <a:pt x="1444878" y="320547"/>
                    <a:pt x="1419859" y="332485"/>
                  </a:cubicBezTo>
                  <a:lnTo>
                    <a:pt x="1416303" y="324993"/>
                  </a:lnTo>
                  <a:lnTo>
                    <a:pt x="1419859" y="332485"/>
                  </a:lnTo>
                  <a:cubicBezTo>
                    <a:pt x="1403477" y="340232"/>
                    <a:pt x="1384299" y="351409"/>
                    <a:pt x="1365249" y="362965"/>
                  </a:cubicBezTo>
                  <a:lnTo>
                    <a:pt x="1337945" y="379729"/>
                  </a:lnTo>
                  <a:cubicBezTo>
                    <a:pt x="1329943" y="384682"/>
                    <a:pt x="1322324" y="389381"/>
                    <a:pt x="1315339" y="393572"/>
                  </a:cubicBezTo>
                  <a:lnTo>
                    <a:pt x="1306321" y="394715"/>
                  </a:lnTo>
                  <a:lnTo>
                    <a:pt x="1302765" y="381761"/>
                  </a:lnTo>
                  <a:close/>
                  <a:moveTo>
                    <a:pt x="1441069" y="397001"/>
                  </a:moveTo>
                  <a:lnTo>
                    <a:pt x="1453261" y="393953"/>
                  </a:lnTo>
                  <a:cubicBezTo>
                    <a:pt x="1487551" y="385444"/>
                    <a:pt x="1549400" y="368680"/>
                    <a:pt x="1557909" y="402462"/>
                  </a:cubicBezTo>
                  <a:cubicBezTo>
                    <a:pt x="1560957" y="414781"/>
                    <a:pt x="1555623" y="430910"/>
                    <a:pt x="1543558" y="450976"/>
                  </a:cubicBezTo>
                  <a:lnTo>
                    <a:pt x="1536446" y="446785"/>
                  </a:lnTo>
                  <a:lnTo>
                    <a:pt x="1543558" y="450976"/>
                  </a:lnTo>
                  <a:cubicBezTo>
                    <a:pt x="1491361" y="538479"/>
                    <a:pt x="1346073" y="598423"/>
                    <a:pt x="1299464" y="612266"/>
                  </a:cubicBezTo>
                  <a:lnTo>
                    <a:pt x="1290447" y="610996"/>
                  </a:lnTo>
                  <a:lnTo>
                    <a:pt x="1290320" y="597661"/>
                  </a:lnTo>
                  <a:lnTo>
                    <a:pt x="1294638" y="596391"/>
                  </a:lnTo>
                  <a:cubicBezTo>
                    <a:pt x="1341120" y="582675"/>
                    <a:pt x="1480566" y="524128"/>
                    <a:pt x="1529207" y="442594"/>
                  </a:cubicBezTo>
                  <a:cubicBezTo>
                    <a:pt x="1541145" y="422655"/>
                    <a:pt x="1543050" y="411733"/>
                    <a:pt x="1541653" y="406526"/>
                  </a:cubicBezTo>
                  <a:cubicBezTo>
                    <a:pt x="1538351" y="393318"/>
                    <a:pt x="1504950" y="398144"/>
                    <a:pt x="1457071" y="410082"/>
                  </a:cubicBezTo>
                  <a:lnTo>
                    <a:pt x="1446784" y="412622"/>
                  </a:lnTo>
                  <a:lnTo>
                    <a:pt x="1435862" y="411479"/>
                  </a:lnTo>
                  <a:lnTo>
                    <a:pt x="1436370" y="398144"/>
                  </a:lnTo>
                  <a:close/>
                  <a:moveTo>
                    <a:pt x="3175" y="1484756"/>
                  </a:moveTo>
                  <a:cubicBezTo>
                    <a:pt x="42164" y="1459737"/>
                    <a:pt x="76835" y="1436877"/>
                    <a:pt x="101727" y="1400809"/>
                  </a:cubicBezTo>
                  <a:lnTo>
                    <a:pt x="109601" y="1389633"/>
                  </a:lnTo>
                  <a:cubicBezTo>
                    <a:pt x="112268" y="1385823"/>
                    <a:pt x="114935" y="1382013"/>
                    <a:pt x="117729" y="1378076"/>
                  </a:cubicBezTo>
                  <a:lnTo>
                    <a:pt x="163703" y="1321561"/>
                  </a:lnTo>
                  <a:lnTo>
                    <a:pt x="169545" y="1327403"/>
                  </a:lnTo>
                  <a:lnTo>
                    <a:pt x="163576" y="1321687"/>
                  </a:lnTo>
                  <a:cubicBezTo>
                    <a:pt x="277368" y="1201546"/>
                    <a:pt x="375285" y="1156968"/>
                    <a:pt x="533654" y="1117853"/>
                  </a:cubicBezTo>
                  <a:cubicBezTo>
                    <a:pt x="566420" y="1110614"/>
                    <a:pt x="615823" y="1104391"/>
                    <a:pt x="643763" y="1134871"/>
                  </a:cubicBezTo>
                  <a:lnTo>
                    <a:pt x="637667" y="1140459"/>
                  </a:lnTo>
                  <a:lnTo>
                    <a:pt x="643636" y="1134743"/>
                  </a:lnTo>
                  <a:cubicBezTo>
                    <a:pt x="662305" y="1154302"/>
                    <a:pt x="663702" y="1185035"/>
                    <a:pt x="651129" y="1207896"/>
                  </a:cubicBezTo>
                  <a:cubicBezTo>
                    <a:pt x="633476" y="1239899"/>
                    <a:pt x="599313" y="1256791"/>
                    <a:pt x="567436" y="1272792"/>
                  </a:cubicBezTo>
                  <a:cubicBezTo>
                    <a:pt x="532511" y="1290318"/>
                    <a:pt x="499364" y="1307209"/>
                    <a:pt x="481330" y="1339848"/>
                  </a:cubicBezTo>
                  <a:lnTo>
                    <a:pt x="480568" y="1341372"/>
                  </a:lnTo>
                  <a:lnTo>
                    <a:pt x="480568" y="1341372"/>
                  </a:lnTo>
                  <a:cubicBezTo>
                    <a:pt x="468122" y="1363724"/>
                    <a:pt x="463042" y="1390140"/>
                    <a:pt x="457708" y="1418207"/>
                  </a:cubicBezTo>
                  <a:lnTo>
                    <a:pt x="443230" y="1477770"/>
                  </a:lnTo>
                  <a:lnTo>
                    <a:pt x="435483" y="1474976"/>
                  </a:lnTo>
                  <a:lnTo>
                    <a:pt x="443357" y="1477516"/>
                  </a:lnTo>
                  <a:cubicBezTo>
                    <a:pt x="415671" y="1561336"/>
                    <a:pt x="400685" y="1580895"/>
                    <a:pt x="329057" y="1624201"/>
                  </a:cubicBezTo>
                  <a:lnTo>
                    <a:pt x="320040" y="1625344"/>
                  </a:lnTo>
                  <a:lnTo>
                    <a:pt x="316611" y="1612390"/>
                  </a:lnTo>
                  <a:lnTo>
                    <a:pt x="320548" y="1609977"/>
                  </a:lnTo>
                  <a:cubicBezTo>
                    <a:pt x="388620" y="1568956"/>
                    <a:pt x="401193" y="1552700"/>
                    <a:pt x="427736" y="1472309"/>
                  </a:cubicBezTo>
                  <a:lnTo>
                    <a:pt x="441579" y="1415159"/>
                  </a:lnTo>
                  <a:cubicBezTo>
                    <a:pt x="446786" y="1387600"/>
                    <a:pt x="452247" y="1358517"/>
                    <a:pt x="466217" y="1333371"/>
                  </a:cubicBezTo>
                  <a:lnTo>
                    <a:pt x="473456" y="1337435"/>
                  </a:lnTo>
                  <a:lnTo>
                    <a:pt x="466217" y="1333498"/>
                  </a:lnTo>
                  <a:lnTo>
                    <a:pt x="466852" y="1332355"/>
                  </a:lnTo>
                  <a:lnTo>
                    <a:pt x="467106" y="1331847"/>
                  </a:lnTo>
                  <a:cubicBezTo>
                    <a:pt x="488061" y="1294001"/>
                    <a:pt x="526161" y="1275205"/>
                    <a:pt x="560197" y="1258060"/>
                  </a:cubicBezTo>
                  <a:cubicBezTo>
                    <a:pt x="593217" y="1241423"/>
                    <a:pt x="622173" y="1226691"/>
                    <a:pt x="636905" y="1200021"/>
                  </a:cubicBezTo>
                  <a:lnTo>
                    <a:pt x="644144" y="1203958"/>
                  </a:lnTo>
                  <a:lnTo>
                    <a:pt x="636905" y="1200021"/>
                  </a:lnTo>
                  <a:cubicBezTo>
                    <a:pt x="646557" y="1182495"/>
                    <a:pt x="644779" y="1159889"/>
                    <a:pt x="631952" y="1146300"/>
                  </a:cubicBezTo>
                  <a:cubicBezTo>
                    <a:pt x="610997" y="1123567"/>
                    <a:pt x="571627" y="1126615"/>
                    <a:pt x="537591" y="1134108"/>
                  </a:cubicBezTo>
                  <a:lnTo>
                    <a:pt x="535813" y="1125980"/>
                  </a:lnTo>
                  <a:lnTo>
                    <a:pt x="537845" y="1133981"/>
                  </a:lnTo>
                  <a:cubicBezTo>
                    <a:pt x="381635" y="1172462"/>
                    <a:pt x="286893" y="1215769"/>
                    <a:pt x="175895" y="1333117"/>
                  </a:cubicBezTo>
                  <a:lnTo>
                    <a:pt x="131699" y="1387600"/>
                  </a:lnTo>
                  <a:cubicBezTo>
                    <a:pt x="129032" y="1391410"/>
                    <a:pt x="126365" y="1395220"/>
                    <a:pt x="123698" y="1399030"/>
                  </a:cubicBezTo>
                  <a:lnTo>
                    <a:pt x="118491" y="1406523"/>
                  </a:lnTo>
                  <a:lnTo>
                    <a:pt x="109093" y="1405507"/>
                  </a:lnTo>
                  <a:lnTo>
                    <a:pt x="115951" y="1410206"/>
                  </a:lnTo>
                  <a:cubicBezTo>
                    <a:pt x="88900" y="1449322"/>
                    <a:pt x="51308" y="1473833"/>
                    <a:pt x="12827" y="1498598"/>
                  </a:cubicBezTo>
                  <a:lnTo>
                    <a:pt x="3810" y="1499995"/>
                  </a:lnTo>
                  <a:lnTo>
                    <a:pt x="0" y="1487168"/>
                  </a:lnTo>
                  <a:close/>
                  <a:moveTo>
                    <a:pt x="607695" y="1232407"/>
                  </a:moveTo>
                  <a:cubicBezTo>
                    <a:pt x="707009" y="1184528"/>
                    <a:pt x="782701" y="1168399"/>
                    <a:pt x="893699" y="1167383"/>
                  </a:cubicBezTo>
                  <a:cubicBezTo>
                    <a:pt x="923036" y="1168145"/>
                    <a:pt x="971677" y="1172590"/>
                    <a:pt x="987679" y="1207896"/>
                  </a:cubicBezTo>
                  <a:cubicBezTo>
                    <a:pt x="1001395" y="1247901"/>
                    <a:pt x="955929" y="1272920"/>
                    <a:pt x="931799" y="1282064"/>
                  </a:cubicBezTo>
                  <a:cubicBezTo>
                    <a:pt x="903351" y="1292478"/>
                    <a:pt x="872998" y="1297558"/>
                    <a:pt x="843661" y="1302511"/>
                  </a:cubicBezTo>
                  <a:lnTo>
                    <a:pt x="770255" y="1318386"/>
                  </a:lnTo>
                  <a:cubicBezTo>
                    <a:pt x="770255" y="1318386"/>
                    <a:pt x="770128" y="1318386"/>
                    <a:pt x="770128" y="1318386"/>
                  </a:cubicBezTo>
                  <a:cubicBezTo>
                    <a:pt x="744474" y="1325879"/>
                    <a:pt x="647319" y="1360677"/>
                    <a:pt x="622554" y="1370837"/>
                  </a:cubicBezTo>
                  <a:lnTo>
                    <a:pt x="613537" y="1370583"/>
                  </a:lnTo>
                  <a:lnTo>
                    <a:pt x="612013" y="1357248"/>
                  </a:lnTo>
                  <a:lnTo>
                    <a:pt x="616204" y="1355470"/>
                  </a:lnTo>
                  <a:cubicBezTo>
                    <a:pt x="641477" y="1345056"/>
                    <a:pt x="739140" y="1310131"/>
                    <a:pt x="765429" y="1302384"/>
                  </a:cubicBezTo>
                  <a:lnTo>
                    <a:pt x="767715" y="1310258"/>
                  </a:lnTo>
                  <a:lnTo>
                    <a:pt x="765175" y="1302384"/>
                  </a:lnTo>
                  <a:cubicBezTo>
                    <a:pt x="789559" y="1294637"/>
                    <a:pt x="815467" y="1290319"/>
                    <a:pt x="840740" y="1286001"/>
                  </a:cubicBezTo>
                  <a:cubicBezTo>
                    <a:pt x="870331" y="1281048"/>
                    <a:pt x="899160" y="1276095"/>
                    <a:pt x="925830" y="1266316"/>
                  </a:cubicBezTo>
                  <a:lnTo>
                    <a:pt x="928624" y="1274063"/>
                  </a:lnTo>
                  <a:lnTo>
                    <a:pt x="925703" y="1266316"/>
                  </a:lnTo>
                  <a:cubicBezTo>
                    <a:pt x="953389" y="1255902"/>
                    <a:pt x="979805" y="1236344"/>
                    <a:pt x="972058" y="1213738"/>
                  </a:cubicBezTo>
                  <a:lnTo>
                    <a:pt x="979932" y="1211071"/>
                  </a:lnTo>
                  <a:lnTo>
                    <a:pt x="972439" y="1214500"/>
                  </a:lnTo>
                  <a:cubicBezTo>
                    <a:pt x="961390" y="1189989"/>
                    <a:pt x="924941" y="1184528"/>
                    <a:pt x="893445" y="1183639"/>
                  </a:cubicBezTo>
                  <a:lnTo>
                    <a:pt x="893699" y="1175384"/>
                  </a:lnTo>
                  <a:lnTo>
                    <a:pt x="893826" y="1183639"/>
                  </a:lnTo>
                  <a:cubicBezTo>
                    <a:pt x="785114" y="1184655"/>
                    <a:pt x="711835" y="1200276"/>
                    <a:pt x="614807" y="1247012"/>
                  </a:cubicBezTo>
                  <a:lnTo>
                    <a:pt x="605790" y="1247266"/>
                  </a:lnTo>
                  <a:lnTo>
                    <a:pt x="603504" y="1234058"/>
                  </a:lnTo>
                  <a:close/>
                  <a:moveTo>
                    <a:pt x="853694" y="1283969"/>
                  </a:moveTo>
                  <a:lnTo>
                    <a:pt x="873760" y="1280540"/>
                  </a:lnTo>
                  <a:cubicBezTo>
                    <a:pt x="881253" y="1279270"/>
                    <a:pt x="889254" y="1277873"/>
                    <a:pt x="897382" y="1276603"/>
                  </a:cubicBezTo>
                  <a:cubicBezTo>
                    <a:pt x="940816" y="1269491"/>
                    <a:pt x="992124" y="1263395"/>
                    <a:pt x="1030732" y="1276349"/>
                  </a:cubicBezTo>
                  <a:cubicBezTo>
                    <a:pt x="1065149" y="1290065"/>
                    <a:pt x="1075944" y="1314576"/>
                    <a:pt x="1066165" y="1339087"/>
                  </a:cubicBezTo>
                  <a:cubicBezTo>
                    <a:pt x="1059561" y="1355724"/>
                    <a:pt x="1043940" y="1370837"/>
                    <a:pt x="1024382" y="1380743"/>
                  </a:cubicBezTo>
                  <a:cubicBezTo>
                    <a:pt x="971550" y="1406270"/>
                    <a:pt x="913765" y="1416176"/>
                    <a:pt x="857250" y="1425955"/>
                  </a:cubicBezTo>
                  <a:cubicBezTo>
                    <a:pt x="805942" y="1434845"/>
                    <a:pt x="755523" y="1443608"/>
                    <a:pt x="708660" y="1463166"/>
                  </a:cubicBezTo>
                  <a:lnTo>
                    <a:pt x="655828" y="1487042"/>
                  </a:lnTo>
                  <a:cubicBezTo>
                    <a:pt x="651637" y="1488947"/>
                    <a:pt x="646811" y="1487296"/>
                    <a:pt x="644779" y="1483105"/>
                  </a:cubicBezTo>
                  <a:lnTo>
                    <a:pt x="644525" y="1474088"/>
                  </a:lnTo>
                  <a:lnTo>
                    <a:pt x="648589" y="1472183"/>
                  </a:lnTo>
                  <a:lnTo>
                    <a:pt x="702310" y="1447926"/>
                  </a:lnTo>
                  <a:lnTo>
                    <a:pt x="705358" y="1455546"/>
                  </a:lnTo>
                  <a:lnTo>
                    <a:pt x="702183" y="1447926"/>
                  </a:lnTo>
                  <a:cubicBezTo>
                    <a:pt x="751078" y="1427479"/>
                    <a:pt x="803275" y="1418462"/>
                    <a:pt x="854329" y="1409699"/>
                  </a:cubicBezTo>
                  <a:cubicBezTo>
                    <a:pt x="911225" y="1399920"/>
                    <a:pt x="966724" y="1390268"/>
                    <a:pt x="1016889" y="1365884"/>
                  </a:cubicBezTo>
                  <a:lnTo>
                    <a:pt x="1020445" y="1373377"/>
                  </a:lnTo>
                  <a:lnTo>
                    <a:pt x="1016762" y="1366011"/>
                  </a:lnTo>
                  <a:cubicBezTo>
                    <a:pt x="1033907" y="1357248"/>
                    <a:pt x="1045972" y="1344929"/>
                    <a:pt x="1050671" y="1332991"/>
                  </a:cubicBezTo>
                  <a:cubicBezTo>
                    <a:pt x="1056259" y="1319021"/>
                    <a:pt x="1052703" y="1303019"/>
                    <a:pt x="1024890" y="1291970"/>
                  </a:cubicBezTo>
                  <a:lnTo>
                    <a:pt x="1027938" y="1284223"/>
                  </a:lnTo>
                  <a:lnTo>
                    <a:pt x="1025271" y="1292097"/>
                  </a:lnTo>
                  <a:cubicBezTo>
                    <a:pt x="991108" y="1280667"/>
                    <a:pt x="943737" y="1285874"/>
                    <a:pt x="899795" y="1292986"/>
                  </a:cubicBezTo>
                  <a:lnTo>
                    <a:pt x="876427" y="1296923"/>
                  </a:lnTo>
                  <a:cubicBezTo>
                    <a:pt x="869442" y="1298193"/>
                    <a:pt x="862584" y="1299336"/>
                    <a:pt x="856234" y="1300352"/>
                  </a:cubicBezTo>
                  <a:lnTo>
                    <a:pt x="847471" y="1298066"/>
                  </a:lnTo>
                  <a:lnTo>
                    <a:pt x="848995" y="1284858"/>
                  </a:lnTo>
                  <a:close/>
                  <a:moveTo>
                    <a:pt x="813308" y="1417065"/>
                  </a:moveTo>
                  <a:cubicBezTo>
                    <a:pt x="822198" y="1417192"/>
                    <a:pt x="834644" y="1416811"/>
                    <a:pt x="848995" y="1416303"/>
                  </a:cubicBezTo>
                  <a:lnTo>
                    <a:pt x="909320" y="1415287"/>
                  </a:lnTo>
                  <a:cubicBezTo>
                    <a:pt x="932688" y="1415668"/>
                    <a:pt x="955675" y="1417573"/>
                    <a:pt x="970661" y="1423161"/>
                  </a:cubicBezTo>
                  <a:lnTo>
                    <a:pt x="967740" y="1430908"/>
                  </a:lnTo>
                  <a:lnTo>
                    <a:pt x="970661" y="1423161"/>
                  </a:lnTo>
                  <a:cubicBezTo>
                    <a:pt x="997966" y="1433448"/>
                    <a:pt x="1013079" y="1451990"/>
                    <a:pt x="1005078" y="1473199"/>
                  </a:cubicBezTo>
                  <a:cubicBezTo>
                    <a:pt x="1000633" y="1485010"/>
                    <a:pt x="989457" y="1495043"/>
                    <a:pt x="974217" y="1502536"/>
                  </a:cubicBezTo>
                  <a:lnTo>
                    <a:pt x="970534" y="1495170"/>
                  </a:lnTo>
                  <a:lnTo>
                    <a:pt x="974217" y="1502536"/>
                  </a:lnTo>
                  <a:cubicBezTo>
                    <a:pt x="949325" y="1515109"/>
                    <a:pt x="870966" y="1532127"/>
                    <a:pt x="845693" y="1537588"/>
                  </a:cubicBezTo>
                  <a:cubicBezTo>
                    <a:pt x="788924" y="1549272"/>
                    <a:pt x="695071" y="1582292"/>
                    <a:pt x="636143" y="1603120"/>
                  </a:cubicBezTo>
                  <a:lnTo>
                    <a:pt x="630936" y="1605025"/>
                  </a:lnTo>
                  <a:lnTo>
                    <a:pt x="619379" y="1605152"/>
                  </a:lnTo>
                  <a:lnTo>
                    <a:pt x="618617" y="1591818"/>
                  </a:lnTo>
                  <a:lnTo>
                    <a:pt x="628015" y="1588515"/>
                  </a:lnTo>
                  <a:lnTo>
                    <a:pt x="630682" y="1587626"/>
                  </a:lnTo>
                  <a:cubicBezTo>
                    <a:pt x="689229" y="1567052"/>
                    <a:pt x="784225" y="1533524"/>
                    <a:pt x="842391" y="1521586"/>
                  </a:cubicBezTo>
                  <a:lnTo>
                    <a:pt x="844042" y="1529714"/>
                  </a:lnTo>
                  <a:lnTo>
                    <a:pt x="842391" y="1521586"/>
                  </a:lnTo>
                  <a:cubicBezTo>
                    <a:pt x="869061" y="1515871"/>
                    <a:pt x="944499" y="1499361"/>
                    <a:pt x="966978" y="1487931"/>
                  </a:cubicBezTo>
                  <a:cubicBezTo>
                    <a:pt x="980313" y="1481454"/>
                    <a:pt x="987298" y="1473961"/>
                    <a:pt x="989711" y="1467611"/>
                  </a:cubicBezTo>
                  <a:cubicBezTo>
                    <a:pt x="992632" y="1459991"/>
                    <a:pt x="989711" y="1448307"/>
                    <a:pt x="964946" y="1438909"/>
                  </a:cubicBezTo>
                  <a:cubicBezTo>
                    <a:pt x="952881" y="1434337"/>
                    <a:pt x="932561" y="1432432"/>
                    <a:pt x="909193" y="1432051"/>
                  </a:cubicBezTo>
                  <a:lnTo>
                    <a:pt x="849757" y="1433067"/>
                  </a:lnTo>
                  <a:cubicBezTo>
                    <a:pt x="835533" y="1433575"/>
                    <a:pt x="822706" y="1433956"/>
                    <a:pt x="813308" y="1433829"/>
                  </a:cubicBezTo>
                  <a:lnTo>
                    <a:pt x="805053" y="1430019"/>
                  </a:lnTo>
                  <a:lnTo>
                    <a:pt x="808990" y="1417192"/>
                  </a:lnTo>
                  <a:close/>
                  <a:moveTo>
                    <a:pt x="693547" y="1565655"/>
                  </a:moveTo>
                  <a:cubicBezTo>
                    <a:pt x="728726" y="1559051"/>
                    <a:pt x="840232" y="1541398"/>
                    <a:pt x="878459" y="1552828"/>
                  </a:cubicBezTo>
                  <a:lnTo>
                    <a:pt x="876046" y="1560702"/>
                  </a:lnTo>
                  <a:lnTo>
                    <a:pt x="878205" y="1552701"/>
                  </a:lnTo>
                  <a:cubicBezTo>
                    <a:pt x="914781" y="1562226"/>
                    <a:pt x="954532" y="1589277"/>
                    <a:pt x="945769" y="1622297"/>
                  </a:cubicBezTo>
                  <a:cubicBezTo>
                    <a:pt x="941959" y="1636648"/>
                    <a:pt x="929259" y="1649094"/>
                    <a:pt x="908304" y="1659000"/>
                  </a:cubicBezTo>
                  <a:cubicBezTo>
                    <a:pt x="884809" y="1669795"/>
                    <a:pt x="856869" y="1674367"/>
                    <a:pt x="831977" y="1678431"/>
                  </a:cubicBezTo>
                  <a:lnTo>
                    <a:pt x="822198" y="1680082"/>
                  </a:lnTo>
                  <a:cubicBezTo>
                    <a:pt x="782574" y="1686305"/>
                    <a:pt x="744093" y="1694687"/>
                    <a:pt x="705358" y="1704466"/>
                  </a:cubicBezTo>
                  <a:lnTo>
                    <a:pt x="571754" y="1741804"/>
                  </a:lnTo>
                  <a:cubicBezTo>
                    <a:pt x="571754" y="1741804"/>
                    <a:pt x="571754" y="1741804"/>
                    <a:pt x="571754" y="1741804"/>
                  </a:cubicBezTo>
                  <a:cubicBezTo>
                    <a:pt x="546100" y="1750314"/>
                    <a:pt x="529209" y="1757679"/>
                    <a:pt x="513842" y="1764283"/>
                  </a:cubicBezTo>
                  <a:lnTo>
                    <a:pt x="475234" y="1779523"/>
                  </a:lnTo>
                  <a:cubicBezTo>
                    <a:pt x="456184" y="1785873"/>
                    <a:pt x="432435" y="1791715"/>
                    <a:pt x="395605" y="1797558"/>
                  </a:cubicBezTo>
                  <a:lnTo>
                    <a:pt x="386842" y="1795145"/>
                  </a:lnTo>
                  <a:lnTo>
                    <a:pt x="388493" y="1781937"/>
                  </a:lnTo>
                  <a:lnTo>
                    <a:pt x="393065" y="1781175"/>
                  </a:lnTo>
                  <a:cubicBezTo>
                    <a:pt x="429387" y="1775459"/>
                    <a:pt x="452120" y="1769871"/>
                    <a:pt x="470154" y="1763776"/>
                  </a:cubicBezTo>
                  <a:lnTo>
                    <a:pt x="507365" y="1749044"/>
                  </a:lnTo>
                  <a:cubicBezTo>
                    <a:pt x="522859" y="1742313"/>
                    <a:pt x="540258" y="1734820"/>
                    <a:pt x="566674" y="1726057"/>
                  </a:cubicBezTo>
                  <a:lnTo>
                    <a:pt x="569214" y="1733931"/>
                  </a:lnTo>
                  <a:lnTo>
                    <a:pt x="566547" y="1726057"/>
                  </a:lnTo>
                  <a:cubicBezTo>
                    <a:pt x="610870" y="1711071"/>
                    <a:pt x="656590" y="1699260"/>
                    <a:pt x="701421" y="1688338"/>
                  </a:cubicBezTo>
                  <a:lnTo>
                    <a:pt x="703326" y="1696339"/>
                  </a:lnTo>
                  <a:lnTo>
                    <a:pt x="701294" y="1688338"/>
                  </a:lnTo>
                  <a:cubicBezTo>
                    <a:pt x="740410" y="1678432"/>
                    <a:pt x="779399" y="1669922"/>
                    <a:pt x="819658" y="1663572"/>
                  </a:cubicBezTo>
                  <a:lnTo>
                    <a:pt x="820928" y="1671701"/>
                  </a:lnTo>
                  <a:lnTo>
                    <a:pt x="819531" y="1663572"/>
                  </a:lnTo>
                  <a:lnTo>
                    <a:pt x="829310" y="1661921"/>
                  </a:lnTo>
                  <a:cubicBezTo>
                    <a:pt x="854710" y="1657731"/>
                    <a:pt x="880364" y="1653412"/>
                    <a:pt x="901319" y="1643760"/>
                  </a:cubicBezTo>
                  <a:lnTo>
                    <a:pt x="904748" y="1651253"/>
                  </a:lnTo>
                  <a:lnTo>
                    <a:pt x="901192" y="1643760"/>
                  </a:lnTo>
                  <a:cubicBezTo>
                    <a:pt x="920369" y="1634616"/>
                    <a:pt x="927862" y="1625219"/>
                    <a:pt x="929767" y="1617726"/>
                  </a:cubicBezTo>
                  <a:cubicBezTo>
                    <a:pt x="934085" y="1601216"/>
                    <a:pt x="911987" y="1578356"/>
                    <a:pt x="874014" y="1568322"/>
                  </a:cubicBezTo>
                  <a:cubicBezTo>
                    <a:pt x="840359" y="1558289"/>
                    <a:pt x="733679" y="1574545"/>
                    <a:pt x="696595" y="1581531"/>
                  </a:cubicBezTo>
                  <a:lnTo>
                    <a:pt x="687832" y="1579371"/>
                  </a:lnTo>
                  <a:lnTo>
                    <a:pt x="689102" y="1566037"/>
                  </a:lnTo>
                  <a:close/>
                  <a:moveTo>
                    <a:pt x="395986" y="1797557"/>
                  </a:moveTo>
                  <a:cubicBezTo>
                    <a:pt x="290449" y="1821814"/>
                    <a:pt x="195072" y="1898141"/>
                    <a:pt x="151130" y="1995677"/>
                  </a:cubicBezTo>
                  <a:lnTo>
                    <a:pt x="144399" y="2001646"/>
                  </a:lnTo>
                  <a:lnTo>
                    <a:pt x="134239" y="1993010"/>
                  </a:lnTo>
                  <a:lnTo>
                    <a:pt x="136144" y="1988820"/>
                  </a:lnTo>
                  <a:cubicBezTo>
                    <a:pt x="182245" y="1886331"/>
                    <a:pt x="281940" y="1806702"/>
                    <a:pt x="392430" y="1781302"/>
                  </a:cubicBezTo>
                  <a:lnTo>
                    <a:pt x="401320" y="1783080"/>
                  </a:lnTo>
                  <a:lnTo>
                    <a:pt x="400558" y="1796415"/>
                  </a:lnTo>
                  <a:close/>
                </a:path>
              </a:pathLst>
            </a:custGeom>
            <a:solidFill>
              <a:srgbClr val="000000"/>
            </a:solidFill>
          </p:spPr>
          <p:txBody>
            <a:bodyPr/>
            <a:lstStyle/>
            <a:p>
              <a:endParaRPr lang="en-US"/>
            </a:p>
          </p:txBody>
        </p:sp>
        <p:sp>
          <p:nvSpPr>
            <p:cNvPr id="7" name="Freeform 7"/>
            <p:cNvSpPr/>
            <p:nvPr/>
          </p:nvSpPr>
          <p:spPr>
            <a:xfrm>
              <a:off x="1462024" y="2353818"/>
              <a:ext cx="1737741" cy="1714500"/>
            </a:xfrm>
            <a:custGeom>
              <a:avLst/>
              <a:gdLst/>
              <a:ahLst/>
              <a:cxnLst/>
              <a:rect l="l" t="t" r="r" b="b"/>
              <a:pathLst>
                <a:path w="1737741" h="1714500">
                  <a:moveTo>
                    <a:pt x="816864" y="702056"/>
                  </a:moveTo>
                  <a:cubicBezTo>
                    <a:pt x="837819" y="662940"/>
                    <a:pt x="880745" y="592201"/>
                    <a:pt x="932180" y="619760"/>
                  </a:cubicBezTo>
                  <a:cubicBezTo>
                    <a:pt x="941070" y="624586"/>
                    <a:pt x="949706" y="632079"/>
                    <a:pt x="958088" y="642620"/>
                  </a:cubicBezTo>
                  <a:lnTo>
                    <a:pt x="951611" y="647700"/>
                  </a:lnTo>
                  <a:lnTo>
                    <a:pt x="958088" y="642493"/>
                  </a:lnTo>
                  <a:cubicBezTo>
                    <a:pt x="967105" y="653796"/>
                    <a:pt x="980059" y="668655"/>
                    <a:pt x="994029" y="684530"/>
                  </a:cubicBezTo>
                  <a:cubicBezTo>
                    <a:pt x="1009142" y="701802"/>
                    <a:pt x="1025144" y="720090"/>
                    <a:pt x="1037336" y="735457"/>
                  </a:cubicBezTo>
                  <a:cubicBezTo>
                    <a:pt x="1040130" y="738886"/>
                    <a:pt x="1042670" y="742188"/>
                    <a:pt x="1044956" y="745363"/>
                  </a:cubicBezTo>
                  <a:cubicBezTo>
                    <a:pt x="1044956" y="745363"/>
                    <a:pt x="1044956" y="745363"/>
                    <a:pt x="1044956" y="745363"/>
                  </a:cubicBezTo>
                  <a:cubicBezTo>
                    <a:pt x="1062228" y="768858"/>
                    <a:pt x="1090168" y="805307"/>
                    <a:pt x="1122553" y="847725"/>
                  </a:cubicBezTo>
                  <a:cubicBezTo>
                    <a:pt x="1167130" y="906018"/>
                    <a:pt x="1220216" y="975233"/>
                    <a:pt x="1265555" y="1036955"/>
                  </a:cubicBezTo>
                  <a:cubicBezTo>
                    <a:pt x="1312799" y="1101344"/>
                    <a:pt x="1352423" y="1158367"/>
                    <a:pt x="1364742" y="1185545"/>
                  </a:cubicBezTo>
                  <a:cubicBezTo>
                    <a:pt x="1366647" y="1189736"/>
                    <a:pt x="1364742" y="1194562"/>
                    <a:pt x="1360551" y="1196467"/>
                  </a:cubicBezTo>
                  <a:cubicBezTo>
                    <a:pt x="1356360" y="1198372"/>
                    <a:pt x="1351534" y="1196467"/>
                    <a:pt x="1349629" y="1192276"/>
                  </a:cubicBezTo>
                  <a:cubicBezTo>
                    <a:pt x="1338326" y="1167003"/>
                    <a:pt x="1299972" y="1111631"/>
                    <a:pt x="1252220" y="1046607"/>
                  </a:cubicBezTo>
                  <a:cubicBezTo>
                    <a:pt x="1207008" y="985139"/>
                    <a:pt x="1154049" y="915924"/>
                    <a:pt x="1109472" y="857631"/>
                  </a:cubicBezTo>
                  <a:cubicBezTo>
                    <a:pt x="1077087" y="815340"/>
                    <a:pt x="1049020" y="778764"/>
                    <a:pt x="1031621" y="755015"/>
                  </a:cubicBezTo>
                  <a:lnTo>
                    <a:pt x="1038225" y="750062"/>
                  </a:lnTo>
                  <a:lnTo>
                    <a:pt x="1031621" y="755015"/>
                  </a:lnTo>
                  <a:cubicBezTo>
                    <a:pt x="1029462" y="752094"/>
                    <a:pt x="1026922" y="748919"/>
                    <a:pt x="1024382" y="745617"/>
                  </a:cubicBezTo>
                  <a:cubicBezTo>
                    <a:pt x="1012571" y="730758"/>
                    <a:pt x="996823" y="712724"/>
                    <a:pt x="981583" y="695325"/>
                  </a:cubicBezTo>
                  <a:cubicBezTo>
                    <a:pt x="967867" y="679577"/>
                    <a:pt x="954405" y="664337"/>
                    <a:pt x="945261" y="652653"/>
                  </a:cubicBezTo>
                  <a:cubicBezTo>
                    <a:pt x="945261" y="652653"/>
                    <a:pt x="945261" y="652653"/>
                    <a:pt x="945261" y="652653"/>
                  </a:cubicBezTo>
                  <a:cubicBezTo>
                    <a:pt x="937895" y="643382"/>
                    <a:pt x="930910" y="637413"/>
                    <a:pt x="924433" y="633984"/>
                  </a:cubicBezTo>
                  <a:cubicBezTo>
                    <a:pt x="890524" y="615823"/>
                    <a:pt x="856361" y="662813"/>
                    <a:pt x="831469" y="709422"/>
                  </a:cubicBezTo>
                  <a:cubicBezTo>
                    <a:pt x="829310" y="713486"/>
                    <a:pt x="824357" y="715010"/>
                    <a:pt x="820293" y="712851"/>
                  </a:cubicBezTo>
                  <a:cubicBezTo>
                    <a:pt x="816229" y="710692"/>
                    <a:pt x="814705" y="705739"/>
                    <a:pt x="816864" y="701675"/>
                  </a:cubicBezTo>
                  <a:close/>
                  <a:moveTo>
                    <a:pt x="1443228" y="1309624"/>
                  </a:moveTo>
                  <a:cubicBezTo>
                    <a:pt x="1433830" y="1307084"/>
                    <a:pt x="1394587" y="1305179"/>
                    <a:pt x="1357757" y="1303528"/>
                  </a:cubicBezTo>
                  <a:cubicBezTo>
                    <a:pt x="1332357" y="1302385"/>
                    <a:pt x="1308481" y="1301242"/>
                    <a:pt x="1299845" y="1299972"/>
                  </a:cubicBezTo>
                  <a:cubicBezTo>
                    <a:pt x="1299845" y="1299972"/>
                    <a:pt x="1299845" y="1299972"/>
                    <a:pt x="1299845" y="1299972"/>
                  </a:cubicBezTo>
                  <a:cubicBezTo>
                    <a:pt x="1299845" y="1299972"/>
                    <a:pt x="1299845" y="1299972"/>
                    <a:pt x="1299718" y="1299972"/>
                  </a:cubicBezTo>
                  <a:cubicBezTo>
                    <a:pt x="1265936" y="1294511"/>
                    <a:pt x="700278" y="1003300"/>
                    <a:pt x="700278" y="1003300"/>
                  </a:cubicBezTo>
                  <a:cubicBezTo>
                    <a:pt x="696214" y="1001268"/>
                    <a:pt x="694563" y="996188"/>
                    <a:pt x="696722" y="992124"/>
                  </a:cubicBezTo>
                  <a:cubicBezTo>
                    <a:pt x="698881" y="988059"/>
                    <a:pt x="703834" y="986408"/>
                    <a:pt x="707898" y="988568"/>
                  </a:cubicBezTo>
                  <a:cubicBezTo>
                    <a:pt x="709295" y="989329"/>
                    <a:pt x="1271651" y="1278635"/>
                    <a:pt x="1302385" y="1283589"/>
                  </a:cubicBezTo>
                  <a:cubicBezTo>
                    <a:pt x="1302385" y="1283589"/>
                    <a:pt x="1302385" y="1283589"/>
                    <a:pt x="1302385" y="1283589"/>
                  </a:cubicBezTo>
                  <a:lnTo>
                    <a:pt x="1301115" y="1291717"/>
                  </a:lnTo>
                  <a:lnTo>
                    <a:pt x="1302385" y="1283589"/>
                  </a:lnTo>
                  <a:cubicBezTo>
                    <a:pt x="1309878" y="1284732"/>
                    <a:pt x="1332484" y="1285748"/>
                    <a:pt x="1358519" y="1287018"/>
                  </a:cubicBezTo>
                  <a:cubicBezTo>
                    <a:pt x="1393698" y="1288669"/>
                    <a:pt x="1435862" y="1290574"/>
                    <a:pt x="1447546" y="1293621"/>
                  </a:cubicBezTo>
                  <a:cubicBezTo>
                    <a:pt x="1451991" y="1294764"/>
                    <a:pt x="1454531" y="1299337"/>
                    <a:pt x="1453388" y="1303781"/>
                  </a:cubicBezTo>
                  <a:cubicBezTo>
                    <a:pt x="1452245" y="1308226"/>
                    <a:pt x="1447673" y="1310766"/>
                    <a:pt x="1443228" y="1309623"/>
                  </a:cubicBezTo>
                  <a:close/>
                  <a:moveTo>
                    <a:pt x="1088898" y="805180"/>
                  </a:moveTo>
                  <a:cubicBezTo>
                    <a:pt x="1088898" y="805180"/>
                    <a:pt x="1096518" y="1289177"/>
                    <a:pt x="1096518" y="1527175"/>
                  </a:cubicBezTo>
                  <a:cubicBezTo>
                    <a:pt x="1096518" y="1597533"/>
                    <a:pt x="1095883" y="1648333"/>
                    <a:pt x="1093851" y="1657096"/>
                  </a:cubicBezTo>
                  <a:cubicBezTo>
                    <a:pt x="1093851" y="1657223"/>
                    <a:pt x="1093851" y="1657350"/>
                    <a:pt x="1093724" y="1657477"/>
                  </a:cubicBezTo>
                  <a:lnTo>
                    <a:pt x="1085723" y="1655318"/>
                  </a:lnTo>
                  <a:lnTo>
                    <a:pt x="1093724" y="1657350"/>
                  </a:lnTo>
                  <a:cubicBezTo>
                    <a:pt x="1079627" y="1711706"/>
                    <a:pt x="1027938" y="1714500"/>
                    <a:pt x="985647" y="1708277"/>
                  </a:cubicBezTo>
                  <a:cubicBezTo>
                    <a:pt x="981075" y="1707642"/>
                    <a:pt x="978027" y="1703451"/>
                    <a:pt x="978662" y="1698879"/>
                  </a:cubicBezTo>
                  <a:cubicBezTo>
                    <a:pt x="979297" y="1694307"/>
                    <a:pt x="983488" y="1691259"/>
                    <a:pt x="988060" y="1691894"/>
                  </a:cubicBezTo>
                  <a:cubicBezTo>
                    <a:pt x="1030605" y="1698244"/>
                    <a:pt x="1067435" y="1693164"/>
                    <a:pt x="1077722" y="1653286"/>
                  </a:cubicBezTo>
                  <a:cubicBezTo>
                    <a:pt x="1077722" y="1653286"/>
                    <a:pt x="1077722" y="1653286"/>
                    <a:pt x="1077722" y="1653286"/>
                  </a:cubicBezTo>
                  <a:cubicBezTo>
                    <a:pt x="1077722" y="1653286"/>
                    <a:pt x="1077722" y="1653286"/>
                    <a:pt x="1077722" y="1653286"/>
                  </a:cubicBezTo>
                  <a:cubicBezTo>
                    <a:pt x="1079246" y="1647063"/>
                    <a:pt x="1080008" y="1599438"/>
                    <a:pt x="1080008" y="1527175"/>
                  </a:cubicBezTo>
                  <a:cubicBezTo>
                    <a:pt x="1080008" y="1289304"/>
                    <a:pt x="1072388" y="805434"/>
                    <a:pt x="1072388" y="805434"/>
                  </a:cubicBezTo>
                  <a:cubicBezTo>
                    <a:pt x="1072261" y="800862"/>
                    <a:pt x="1075944" y="797052"/>
                    <a:pt x="1080516" y="797052"/>
                  </a:cubicBezTo>
                  <a:cubicBezTo>
                    <a:pt x="1085088" y="797052"/>
                    <a:pt x="1088898" y="800608"/>
                    <a:pt x="1088898" y="805180"/>
                  </a:cubicBezTo>
                  <a:close/>
                  <a:moveTo>
                    <a:pt x="74549" y="1199388"/>
                  </a:moveTo>
                  <a:cubicBezTo>
                    <a:pt x="31115" y="1188085"/>
                    <a:pt x="5969" y="1152271"/>
                    <a:pt x="1778" y="1107948"/>
                  </a:cubicBezTo>
                  <a:cubicBezTo>
                    <a:pt x="1778" y="1107948"/>
                    <a:pt x="1778" y="1107948"/>
                    <a:pt x="1778" y="1107821"/>
                  </a:cubicBezTo>
                  <a:cubicBezTo>
                    <a:pt x="0" y="1086485"/>
                    <a:pt x="12319" y="1055116"/>
                    <a:pt x="23749" y="1038987"/>
                  </a:cubicBezTo>
                  <a:cubicBezTo>
                    <a:pt x="26416" y="1035303"/>
                    <a:pt x="31496" y="1034415"/>
                    <a:pt x="35306" y="1037082"/>
                  </a:cubicBezTo>
                  <a:cubicBezTo>
                    <a:pt x="39116" y="1039749"/>
                    <a:pt x="39878" y="1044828"/>
                    <a:pt x="37211" y="1048639"/>
                  </a:cubicBezTo>
                  <a:cubicBezTo>
                    <a:pt x="27178" y="1062863"/>
                    <a:pt x="16891" y="1090422"/>
                    <a:pt x="18288" y="1106551"/>
                  </a:cubicBezTo>
                  <a:lnTo>
                    <a:pt x="10033" y="1107313"/>
                  </a:lnTo>
                  <a:lnTo>
                    <a:pt x="18288" y="1106551"/>
                  </a:lnTo>
                  <a:cubicBezTo>
                    <a:pt x="21844" y="1145285"/>
                    <a:pt x="43307" y="1174369"/>
                    <a:pt x="78740" y="1183513"/>
                  </a:cubicBezTo>
                  <a:cubicBezTo>
                    <a:pt x="83185" y="1184656"/>
                    <a:pt x="85852" y="1189228"/>
                    <a:pt x="84709" y="1193546"/>
                  </a:cubicBezTo>
                  <a:cubicBezTo>
                    <a:pt x="83566" y="1197864"/>
                    <a:pt x="78994" y="1200658"/>
                    <a:pt x="74676" y="1199515"/>
                  </a:cubicBezTo>
                  <a:close/>
                  <a:moveTo>
                    <a:pt x="1648841" y="444627"/>
                  </a:moveTo>
                  <a:cubicBezTo>
                    <a:pt x="1650746" y="398399"/>
                    <a:pt x="1680083" y="348869"/>
                    <a:pt x="1725930" y="333883"/>
                  </a:cubicBezTo>
                  <a:cubicBezTo>
                    <a:pt x="1730248" y="332486"/>
                    <a:pt x="1734947" y="334772"/>
                    <a:pt x="1736344" y="339217"/>
                  </a:cubicBezTo>
                  <a:cubicBezTo>
                    <a:pt x="1737741" y="343662"/>
                    <a:pt x="1735455" y="348234"/>
                    <a:pt x="1731010" y="349631"/>
                  </a:cubicBezTo>
                  <a:cubicBezTo>
                    <a:pt x="1693164" y="361950"/>
                    <a:pt x="1667002" y="404368"/>
                    <a:pt x="1665224" y="445389"/>
                  </a:cubicBezTo>
                  <a:cubicBezTo>
                    <a:pt x="1664970" y="449961"/>
                    <a:pt x="1661160" y="453517"/>
                    <a:pt x="1656589" y="453263"/>
                  </a:cubicBezTo>
                  <a:cubicBezTo>
                    <a:pt x="1652017" y="453009"/>
                    <a:pt x="1648461" y="449199"/>
                    <a:pt x="1648715" y="444627"/>
                  </a:cubicBezTo>
                  <a:close/>
                  <a:moveTo>
                    <a:pt x="1637919" y="986282"/>
                  </a:moveTo>
                  <a:cubicBezTo>
                    <a:pt x="1651381" y="973074"/>
                    <a:pt x="1644396" y="950214"/>
                    <a:pt x="1625727" y="927354"/>
                  </a:cubicBezTo>
                  <a:lnTo>
                    <a:pt x="1632077" y="922147"/>
                  </a:lnTo>
                  <a:lnTo>
                    <a:pt x="1625854" y="927608"/>
                  </a:lnTo>
                  <a:cubicBezTo>
                    <a:pt x="1617726" y="918210"/>
                    <a:pt x="1607439" y="910590"/>
                    <a:pt x="1596390" y="902589"/>
                  </a:cubicBezTo>
                  <a:cubicBezTo>
                    <a:pt x="1592707" y="899922"/>
                    <a:pt x="1591818" y="894715"/>
                    <a:pt x="1594485" y="891032"/>
                  </a:cubicBezTo>
                  <a:cubicBezTo>
                    <a:pt x="1597152" y="887349"/>
                    <a:pt x="1602359" y="886460"/>
                    <a:pt x="1606042" y="889127"/>
                  </a:cubicBezTo>
                  <a:cubicBezTo>
                    <a:pt x="1616964" y="897001"/>
                    <a:pt x="1628775" y="905637"/>
                    <a:pt x="1638427" y="916686"/>
                  </a:cubicBezTo>
                  <a:cubicBezTo>
                    <a:pt x="1638427" y="916686"/>
                    <a:pt x="1638554" y="916813"/>
                    <a:pt x="1638554" y="916813"/>
                  </a:cubicBezTo>
                  <a:cubicBezTo>
                    <a:pt x="1656334" y="938530"/>
                    <a:pt x="1674241" y="973836"/>
                    <a:pt x="1649476" y="997966"/>
                  </a:cubicBezTo>
                  <a:cubicBezTo>
                    <a:pt x="1646174" y="1001141"/>
                    <a:pt x="1640967" y="1001141"/>
                    <a:pt x="1637792" y="997839"/>
                  </a:cubicBezTo>
                  <a:cubicBezTo>
                    <a:pt x="1634617" y="994537"/>
                    <a:pt x="1634617" y="989330"/>
                    <a:pt x="1637919" y="986155"/>
                  </a:cubicBezTo>
                  <a:close/>
                  <a:moveTo>
                    <a:pt x="628904" y="508"/>
                  </a:moveTo>
                  <a:cubicBezTo>
                    <a:pt x="638810" y="254"/>
                    <a:pt x="652145" y="0"/>
                    <a:pt x="662940" y="9017"/>
                  </a:cubicBezTo>
                  <a:cubicBezTo>
                    <a:pt x="663067" y="9144"/>
                    <a:pt x="663194" y="9271"/>
                    <a:pt x="663321" y="9398"/>
                  </a:cubicBezTo>
                  <a:cubicBezTo>
                    <a:pt x="682879" y="28194"/>
                    <a:pt x="688340" y="56515"/>
                    <a:pt x="692912" y="79121"/>
                  </a:cubicBezTo>
                  <a:cubicBezTo>
                    <a:pt x="693166" y="80645"/>
                    <a:pt x="693547" y="82042"/>
                    <a:pt x="693801" y="83566"/>
                  </a:cubicBezTo>
                  <a:cubicBezTo>
                    <a:pt x="693801" y="83693"/>
                    <a:pt x="693801" y="83693"/>
                    <a:pt x="693801" y="83820"/>
                  </a:cubicBezTo>
                  <a:cubicBezTo>
                    <a:pt x="708279" y="168148"/>
                    <a:pt x="718058" y="254127"/>
                    <a:pt x="719963" y="340360"/>
                  </a:cubicBezTo>
                  <a:lnTo>
                    <a:pt x="711708" y="340487"/>
                  </a:lnTo>
                  <a:lnTo>
                    <a:pt x="719963" y="340233"/>
                  </a:lnTo>
                  <a:cubicBezTo>
                    <a:pt x="720852" y="372237"/>
                    <a:pt x="719836" y="403733"/>
                    <a:pt x="718820" y="434848"/>
                  </a:cubicBezTo>
                  <a:cubicBezTo>
                    <a:pt x="717931" y="459740"/>
                    <a:pt x="717169" y="484505"/>
                    <a:pt x="717296" y="509397"/>
                  </a:cubicBezTo>
                  <a:lnTo>
                    <a:pt x="709041" y="509397"/>
                  </a:lnTo>
                  <a:lnTo>
                    <a:pt x="717296" y="509270"/>
                  </a:lnTo>
                  <a:cubicBezTo>
                    <a:pt x="717677" y="542290"/>
                    <a:pt x="719328" y="575437"/>
                    <a:pt x="720852" y="608711"/>
                  </a:cubicBezTo>
                  <a:cubicBezTo>
                    <a:pt x="722376" y="641985"/>
                    <a:pt x="724154" y="675513"/>
                    <a:pt x="724535" y="708914"/>
                  </a:cubicBezTo>
                  <a:cubicBezTo>
                    <a:pt x="724662" y="714248"/>
                    <a:pt x="724662" y="719582"/>
                    <a:pt x="724662" y="724916"/>
                  </a:cubicBezTo>
                  <a:lnTo>
                    <a:pt x="716407" y="724916"/>
                  </a:lnTo>
                  <a:lnTo>
                    <a:pt x="724662" y="724916"/>
                  </a:lnTo>
                  <a:cubicBezTo>
                    <a:pt x="725043" y="805561"/>
                    <a:pt x="723773" y="877189"/>
                    <a:pt x="722757" y="945388"/>
                  </a:cubicBezTo>
                  <a:cubicBezTo>
                    <a:pt x="721741" y="1007872"/>
                    <a:pt x="720725" y="1067562"/>
                    <a:pt x="720979" y="1129157"/>
                  </a:cubicBezTo>
                  <a:cubicBezTo>
                    <a:pt x="721233" y="1202563"/>
                    <a:pt x="723392" y="1278763"/>
                    <a:pt x="729234" y="1365377"/>
                  </a:cubicBezTo>
                  <a:cubicBezTo>
                    <a:pt x="729488" y="1369949"/>
                    <a:pt x="726059" y="1373886"/>
                    <a:pt x="721487" y="1374140"/>
                  </a:cubicBezTo>
                  <a:cubicBezTo>
                    <a:pt x="716915" y="1374394"/>
                    <a:pt x="712978" y="1370965"/>
                    <a:pt x="712724" y="1366393"/>
                  </a:cubicBezTo>
                  <a:cubicBezTo>
                    <a:pt x="706755" y="1279398"/>
                    <a:pt x="704723" y="1202944"/>
                    <a:pt x="704342" y="1129157"/>
                  </a:cubicBezTo>
                  <a:cubicBezTo>
                    <a:pt x="704088" y="1067308"/>
                    <a:pt x="705104" y="1007492"/>
                    <a:pt x="706120" y="945007"/>
                  </a:cubicBezTo>
                  <a:cubicBezTo>
                    <a:pt x="707263" y="876681"/>
                    <a:pt x="708406" y="805307"/>
                    <a:pt x="708025" y="724916"/>
                  </a:cubicBezTo>
                  <a:cubicBezTo>
                    <a:pt x="708025" y="724916"/>
                    <a:pt x="708025" y="724916"/>
                    <a:pt x="708025" y="724916"/>
                  </a:cubicBezTo>
                  <a:cubicBezTo>
                    <a:pt x="708025" y="719582"/>
                    <a:pt x="708025" y="714375"/>
                    <a:pt x="707898" y="709041"/>
                  </a:cubicBezTo>
                  <a:cubicBezTo>
                    <a:pt x="707517" y="675894"/>
                    <a:pt x="705866" y="642747"/>
                    <a:pt x="704215" y="609346"/>
                  </a:cubicBezTo>
                  <a:cubicBezTo>
                    <a:pt x="702564" y="575945"/>
                    <a:pt x="701040" y="542671"/>
                    <a:pt x="700532" y="509270"/>
                  </a:cubicBezTo>
                  <a:cubicBezTo>
                    <a:pt x="700532" y="509270"/>
                    <a:pt x="700532" y="509270"/>
                    <a:pt x="700532" y="509270"/>
                  </a:cubicBezTo>
                  <a:cubicBezTo>
                    <a:pt x="700405" y="483997"/>
                    <a:pt x="701167" y="458978"/>
                    <a:pt x="702056" y="434086"/>
                  </a:cubicBezTo>
                  <a:cubicBezTo>
                    <a:pt x="703072" y="402844"/>
                    <a:pt x="704088" y="371856"/>
                    <a:pt x="703199" y="340487"/>
                  </a:cubicBezTo>
                  <a:cubicBezTo>
                    <a:pt x="703199" y="340487"/>
                    <a:pt x="703199" y="340487"/>
                    <a:pt x="703199" y="340487"/>
                  </a:cubicBezTo>
                  <a:cubicBezTo>
                    <a:pt x="701294" y="255270"/>
                    <a:pt x="691642" y="170180"/>
                    <a:pt x="677291" y="86360"/>
                  </a:cubicBezTo>
                  <a:lnTo>
                    <a:pt x="685419" y="84963"/>
                  </a:lnTo>
                  <a:lnTo>
                    <a:pt x="677291" y="86614"/>
                  </a:lnTo>
                  <a:cubicBezTo>
                    <a:pt x="677037" y="85090"/>
                    <a:pt x="676656" y="83693"/>
                    <a:pt x="676402" y="82169"/>
                  </a:cubicBezTo>
                  <a:cubicBezTo>
                    <a:pt x="671576" y="58293"/>
                    <a:pt x="666750" y="35687"/>
                    <a:pt x="651637" y="21082"/>
                  </a:cubicBezTo>
                  <a:lnTo>
                    <a:pt x="657352" y="15113"/>
                  </a:lnTo>
                  <a:lnTo>
                    <a:pt x="652018" y="21463"/>
                  </a:lnTo>
                  <a:cubicBezTo>
                    <a:pt x="646684" y="17018"/>
                    <a:pt x="639826" y="16637"/>
                    <a:pt x="629031" y="16891"/>
                  </a:cubicBezTo>
                  <a:cubicBezTo>
                    <a:pt x="624459" y="17018"/>
                    <a:pt x="620649" y="13335"/>
                    <a:pt x="620649" y="8763"/>
                  </a:cubicBezTo>
                  <a:cubicBezTo>
                    <a:pt x="620649" y="4191"/>
                    <a:pt x="624205" y="381"/>
                    <a:pt x="628777" y="381"/>
                  </a:cubicBezTo>
                  <a:close/>
                </a:path>
              </a:pathLst>
            </a:custGeom>
            <a:solidFill>
              <a:srgbClr val="EF863B"/>
            </a:solidFill>
          </p:spPr>
          <p:txBody>
            <a:bodyPr/>
            <a:lstStyle/>
            <a:p>
              <a:endParaRPr lang="en-US"/>
            </a:p>
          </p:txBody>
        </p:sp>
        <p:sp>
          <p:nvSpPr>
            <p:cNvPr id="8" name="Freeform 8"/>
            <p:cNvSpPr/>
            <p:nvPr/>
          </p:nvSpPr>
          <p:spPr>
            <a:xfrm>
              <a:off x="246888" y="668528"/>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sp>
          <p:nvSpPr>
            <p:cNvPr id="9" name="Freeform 9"/>
            <p:cNvSpPr/>
            <p:nvPr/>
          </p:nvSpPr>
          <p:spPr>
            <a:xfrm>
              <a:off x="8225027" y="230505"/>
              <a:ext cx="2010284" cy="232410"/>
            </a:xfrm>
            <a:custGeom>
              <a:avLst/>
              <a:gdLst/>
              <a:ahLst/>
              <a:cxnLst/>
              <a:rect l="l" t="t" r="r" b="b"/>
              <a:pathLst>
                <a:path w="2010284" h="232410">
                  <a:moveTo>
                    <a:pt x="116206" y="0"/>
                  </a:moveTo>
                  <a:cubicBezTo>
                    <a:pt x="52071" y="0"/>
                    <a:pt x="0" y="52070"/>
                    <a:pt x="0" y="116205"/>
                  </a:cubicBezTo>
                  <a:cubicBezTo>
                    <a:pt x="0" y="180340"/>
                    <a:pt x="52070" y="232410"/>
                    <a:pt x="116206" y="232410"/>
                  </a:cubicBezTo>
                  <a:lnTo>
                    <a:pt x="1894079" y="232410"/>
                  </a:lnTo>
                  <a:cubicBezTo>
                    <a:pt x="1958341" y="232410"/>
                    <a:pt x="2010285" y="180340"/>
                    <a:pt x="2010285" y="116205"/>
                  </a:cubicBezTo>
                  <a:cubicBezTo>
                    <a:pt x="2010285" y="52070"/>
                    <a:pt x="1958215" y="0"/>
                    <a:pt x="1894079" y="0"/>
                  </a:cubicBezTo>
                  <a:close/>
                </a:path>
              </a:pathLst>
            </a:custGeom>
            <a:solidFill>
              <a:srgbClr val="2D69FF"/>
            </a:solidFill>
          </p:spPr>
          <p:txBody>
            <a:bodyPr/>
            <a:lstStyle/>
            <a:p>
              <a:endParaRPr lang="en-US"/>
            </a:p>
          </p:txBody>
        </p:sp>
      </p:grpSp>
      <p:sp>
        <p:nvSpPr>
          <p:cNvPr id="10" name="TextBox 10"/>
          <p:cNvSpPr txBox="1"/>
          <p:nvPr/>
        </p:nvSpPr>
        <p:spPr>
          <a:xfrm>
            <a:off x="4180951" y="1748695"/>
            <a:ext cx="4605847" cy="3970617"/>
          </a:xfrm>
          <a:prstGeom prst="rect">
            <a:avLst/>
          </a:prstGeom>
        </p:spPr>
        <p:txBody>
          <a:bodyPr lIns="0" tIns="0" rIns="0" bIns="0" rtlCol="0" anchor="t">
            <a:spAutoFit/>
          </a:bodyPr>
          <a:lstStyle/>
          <a:p>
            <a:pPr algn="l">
              <a:lnSpc>
                <a:spcPts val="3359"/>
              </a:lnSpc>
            </a:pPr>
            <a:r>
              <a:rPr lang="en-US" sz="2799" spc="-13">
                <a:solidFill>
                  <a:srgbClr val="000000"/>
                </a:solidFill>
                <a:latin typeface="Montserrat"/>
                <a:ea typeface="Montserrat"/>
                <a:cs typeface="Montserrat"/>
                <a:sym typeface="Montserrat"/>
              </a:rPr>
              <a:t>Step 5: </a:t>
            </a:r>
            <a:r>
              <a:rPr lang="en-US" sz="2799" b="1" spc="-13">
                <a:solidFill>
                  <a:srgbClr val="000000"/>
                </a:solidFill>
                <a:latin typeface="Montserrat Bold"/>
                <a:ea typeface="Montserrat Bold"/>
                <a:cs typeface="Montserrat Bold"/>
                <a:sym typeface="Montserrat Bold"/>
              </a:rPr>
              <a:t>Engaging well with students</a:t>
            </a:r>
          </a:p>
          <a:p>
            <a:pPr algn="l">
              <a:lnSpc>
                <a:spcPts val="2900"/>
              </a:lnSpc>
            </a:pPr>
            <a:endParaRPr lang="en-US" sz="2799" b="1" spc="-13">
              <a:solidFill>
                <a:srgbClr val="000000"/>
              </a:solidFill>
              <a:latin typeface="Montserrat Bold"/>
              <a:ea typeface="Montserrat Bold"/>
              <a:cs typeface="Montserrat Bold"/>
              <a:sym typeface="Montserrat Bold"/>
            </a:endParaRPr>
          </a:p>
          <a:p>
            <a:pPr algn="l">
              <a:lnSpc>
                <a:spcPts val="2900"/>
              </a:lnSpc>
            </a:pPr>
            <a:r>
              <a:rPr lang="en-US" sz="2000" spc="-10">
                <a:solidFill>
                  <a:srgbClr val="000000"/>
                </a:solidFill>
                <a:latin typeface="Montserrat"/>
                <a:ea typeface="Montserrat"/>
                <a:cs typeface="Montserrat"/>
                <a:sym typeface="Montserrat"/>
              </a:rPr>
              <a:t>This step helps you focus on the students’ interests, ensuring that how you engage is affirming, inspiring, relatable and engaging for students. </a:t>
            </a:r>
          </a:p>
          <a:p>
            <a:pPr algn="l">
              <a:lnSpc>
                <a:spcPts val="2000"/>
              </a:lnSpc>
            </a:pPr>
            <a:endParaRPr lang="en-US" sz="2000" spc="-10">
              <a:solidFill>
                <a:srgbClr val="000000"/>
              </a:solidFill>
              <a:latin typeface="Montserrat"/>
              <a:ea typeface="Montserrat"/>
              <a:cs typeface="Montserrat"/>
              <a:sym typeface="Montserrat"/>
            </a:endParaRPr>
          </a:p>
          <a:p>
            <a:pPr algn="l">
              <a:lnSpc>
                <a:spcPts val="2000"/>
              </a:lnSpc>
            </a:pPr>
            <a:r>
              <a:rPr lang="en-US" sz="1399" spc="-6">
                <a:solidFill>
                  <a:srgbClr val="000000"/>
                </a:solidFill>
                <a:latin typeface="Montserrat"/>
                <a:ea typeface="Montserrat"/>
                <a:cs typeface="Montserrat"/>
                <a:sym typeface="Montserrat"/>
              </a:rPr>
              <a:t>The result is that students have a positive experience and are thinking a little differently about the world of work and their place in it. </a:t>
            </a:r>
          </a:p>
        </p:txBody>
      </p:sp>
      <p:sp>
        <p:nvSpPr>
          <p:cNvPr id="12" name="TextBox 12"/>
          <p:cNvSpPr txBox="1"/>
          <p:nvPr/>
        </p:nvSpPr>
        <p:spPr>
          <a:xfrm>
            <a:off x="10299297" y="193719"/>
            <a:ext cx="313328" cy="167738"/>
          </a:xfrm>
          <a:prstGeom prst="rect">
            <a:avLst/>
          </a:prstGeom>
        </p:spPr>
        <p:txBody>
          <a:bodyPr wrap="square" lIns="0" tIns="0" rIns="0" bIns="0" rtlCol="0" anchor="t">
            <a:spAutoFit/>
          </a:bodyPr>
          <a:lstStyle/>
          <a:p>
            <a:pPr algn="l">
              <a:lnSpc>
                <a:spcPts val="1400"/>
              </a:lnSpc>
            </a:pPr>
            <a:r>
              <a:rPr lang="en-US" sz="1000" spc="-6" dirty="0">
                <a:solidFill>
                  <a:srgbClr val="000000"/>
                </a:solidFill>
                <a:latin typeface="Open Sans"/>
                <a:ea typeface="Open Sans"/>
                <a:cs typeface="Open Sans"/>
                <a:sym typeface="Open Sans"/>
              </a:rPr>
              <a:t>32</a:t>
            </a:r>
          </a:p>
        </p:txBody>
      </p:sp>
      <p:sp>
        <p:nvSpPr>
          <p:cNvPr id="13" name="TextBox 13"/>
          <p:cNvSpPr txBox="1"/>
          <p:nvPr/>
        </p:nvSpPr>
        <p:spPr>
          <a:xfrm>
            <a:off x="8274167" y="177822"/>
            <a:ext cx="1830257"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Part 2 | Successful Engagement</a:t>
            </a:r>
          </a:p>
        </p:txBody>
      </p:sp>
      <p:sp>
        <p:nvSpPr>
          <p:cNvPr id="14" name="TextBox 32">
            <a:extLst>
              <a:ext uri="{FF2B5EF4-FFF2-40B4-BE49-F238E27FC236}">
                <a16:creationId xmlns:a16="http://schemas.microsoft.com/office/drawing/2014/main" id="{EFE0B7EA-AE18-26E3-BA48-8F7B1ECDE70B}"/>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7107412"/>
            <a:ext cx="10692003" cy="452590"/>
            <a:chOff x="0" y="0"/>
            <a:chExt cx="10692003" cy="452590"/>
          </a:xfrm>
        </p:grpSpPr>
        <p:sp>
          <p:nvSpPr>
            <p:cNvPr id="3" name="Freeform 3"/>
            <p:cNvSpPr/>
            <p:nvPr/>
          </p:nvSpPr>
          <p:spPr>
            <a:xfrm>
              <a:off x="0" y="0"/>
              <a:ext cx="10692003" cy="452628"/>
            </a:xfrm>
            <a:custGeom>
              <a:avLst/>
              <a:gdLst/>
              <a:ahLst/>
              <a:cxnLst/>
              <a:rect l="l" t="t" r="r" b="b"/>
              <a:pathLst>
                <a:path w="10692003" h="452628">
                  <a:moveTo>
                    <a:pt x="0" y="452628"/>
                  </a:moveTo>
                  <a:lnTo>
                    <a:pt x="10692003" y="452628"/>
                  </a:lnTo>
                  <a:lnTo>
                    <a:pt x="10692003" y="0"/>
                  </a:lnTo>
                  <a:lnTo>
                    <a:pt x="0" y="0"/>
                  </a:lnTo>
                  <a:close/>
                </a:path>
              </a:pathLst>
            </a:custGeom>
            <a:solidFill>
              <a:srgbClr val="BCE4FE"/>
            </a:solidFill>
          </p:spPr>
          <p:txBody>
            <a:bodyPr/>
            <a:lstStyle/>
            <a:p>
              <a:endParaRPr lang="en-US"/>
            </a:p>
          </p:txBody>
        </p:sp>
      </p:grpSp>
      <p:grpSp>
        <p:nvGrpSpPr>
          <p:cNvPr id="4" name="Group 4"/>
          <p:cNvGrpSpPr>
            <a:grpSpLocks noChangeAspect="1"/>
          </p:cNvGrpSpPr>
          <p:nvPr/>
        </p:nvGrpSpPr>
        <p:grpSpPr>
          <a:xfrm>
            <a:off x="183413" y="605009"/>
            <a:ext cx="10325176" cy="3172"/>
            <a:chOff x="0" y="0"/>
            <a:chExt cx="10325176" cy="3175"/>
          </a:xfrm>
        </p:grpSpPr>
        <p:sp>
          <p:nvSpPr>
            <p:cNvPr id="5" name="Freeform 5"/>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6" name="Group 6"/>
          <p:cNvGrpSpPr>
            <a:grpSpLocks noChangeAspect="1"/>
          </p:cNvGrpSpPr>
          <p:nvPr/>
        </p:nvGrpSpPr>
        <p:grpSpPr>
          <a:xfrm>
            <a:off x="8152695" y="162201"/>
            <a:ext cx="2010347" cy="232458"/>
            <a:chOff x="0" y="0"/>
            <a:chExt cx="2010346" cy="232461"/>
          </a:xfrm>
        </p:grpSpPr>
        <p:sp>
          <p:nvSpPr>
            <p:cNvPr id="7" name="Freeform 7"/>
            <p:cNvSpPr/>
            <p:nvPr/>
          </p:nvSpPr>
          <p:spPr>
            <a:xfrm>
              <a:off x="0" y="0"/>
              <a:ext cx="2010283" cy="232410"/>
            </a:xfrm>
            <a:custGeom>
              <a:avLst/>
              <a:gdLst/>
              <a:ahLst/>
              <a:cxnLst/>
              <a:rect l="l" t="t" r="r" b="b"/>
              <a:pathLst>
                <a:path w="2010283" h="232410">
                  <a:moveTo>
                    <a:pt x="116205" y="0"/>
                  </a:moveTo>
                  <a:cubicBezTo>
                    <a:pt x="52070" y="0"/>
                    <a:pt x="0" y="52070"/>
                    <a:pt x="0" y="116205"/>
                  </a:cubicBezTo>
                  <a:cubicBezTo>
                    <a:pt x="0" y="180340"/>
                    <a:pt x="52070" y="232410"/>
                    <a:pt x="116205" y="232410"/>
                  </a:cubicBezTo>
                  <a:lnTo>
                    <a:pt x="1894078" y="232410"/>
                  </a:lnTo>
                  <a:cubicBezTo>
                    <a:pt x="1958340" y="232410"/>
                    <a:pt x="2010283" y="180340"/>
                    <a:pt x="2010283" y="116205"/>
                  </a:cubicBezTo>
                  <a:cubicBezTo>
                    <a:pt x="2010283" y="52070"/>
                    <a:pt x="1958340" y="0"/>
                    <a:pt x="1894078" y="0"/>
                  </a:cubicBezTo>
                  <a:close/>
                </a:path>
              </a:pathLst>
            </a:custGeom>
            <a:solidFill>
              <a:srgbClr val="2D69FF"/>
            </a:solidFill>
          </p:spPr>
          <p:txBody>
            <a:bodyPr/>
            <a:lstStyle/>
            <a:p>
              <a:endParaRPr lang="en-US"/>
            </a:p>
          </p:txBody>
        </p:sp>
      </p:grpSp>
      <p:sp>
        <p:nvSpPr>
          <p:cNvPr id="9" name="TextBox 9"/>
          <p:cNvSpPr txBox="1"/>
          <p:nvPr/>
        </p:nvSpPr>
        <p:spPr>
          <a:xfrm>
            <a:off x="10298401" y="193719"/>
            <a:ext cx="210239" cy="167738"/>
          </a:xfrm>
          <a:prstGeom prst="rect">
            <a:avLst/>
          </a:prstGeom>
        </p:spPr>
        <p:txBody>
          <a:bodyPr wrap="square" lIns="0" tIns="0" rIns="0" bIns="0" rtlCol="0" anchor="t">
            <a:spAutoFit/>
          </a:bodyPr>
          <a:lstStyle/>
          <a:p>
            <a:pPr algn="l">
              <a:lnSpc>
                <a:spcPts val="1400"/>
              </a:lnSpc>
            </a:pPr>
            <a:r>
              <a:rPr lang="en-US" sz="1000" spc="-6" dirty="0">
                <a:solidFill>
                  <a:srgbClr val="000000"/>
                </a:solidFill>
                <a:latin typeface="Open Sans"/>
                <a:ea typeface="Open Sans"/>
                <a:cs typeface="Open Sans"/>
                <a:sym typeface="Open Sans"/>
              </a:rPr>
              <a:t>33</a:t>
            </a:r>
          </a:p>
        </p:txBody>
      </p:sp>
      <p:sp>
        <p:nvSpPr>
          <p:cNvPr id="10" name="TextBox 10"/>
          <p:cNvSpPr txBox="1"/>
          <p:nvPr/>
        </p:nvSpPr>
        <p:spPr>
          <a:xfrm>
            <a:off x="7869279" y="7184993"/>
            <a:ext cx="2822724" cy="179152"/>
          </a:xfrm>
          <a:prstGeom prst="rect">
            <a:avLst/>
          </a:prstGeom>
        </p:spPr>
        <p:txBody>
          <a:bodyPr wrap="square" lIns="0" tIns="0" rIns="0" bIns="0" rtlCol="0" anchor="t">
            <a:spAutoFit/>
          </a:bodyPr>
          <a:lstStyle/>
          <a:p>
            <a:pPr algn="l">
              <a:lnSpc>
                <a:spcPts val="1539"/>
              </a:lnSpc>
            </a:pPr>
            <a:r>
              <a:rPr lang="en-US" sz="1100" b="1" spc="-5" dirty="0">
                <a:solidFill>
                  <a:srgbClr val="000000"/>
                </a:solidFill>
                <a:latin typeface="Montserrat Bold"/>
                <a:ea typeface="Montserrat Bold"/>
                <a:cs typeface="Montserrat Bold"/>
                <a:sym typeface="Montserrat Bold"/>
              </a:rPr>
              <a:t>Step 5 | </a:t>
            </a:r>
            <a:r>
              <a:rPr lang="en-US" sz="1100" spc="-5" dirty="0">
                <a:solidFill>
                  <a:srgbClr val="000000"/>
                </a:solidFill>
                <a:latin typeface="Montserrat"/>
                <a:ea typeface="Montserrat"/>
                <a:cs typeface="Montserrat"/>
                <a:sym typeface="Montserrat"/>
              </a:rPr>
              <a:t>Engaging well with students</a:t>
            </a:r>
          </a:p>
        </p:txBody>
      </p:sp>
      <p:sp>
        <p:nvSpPr>
          <p:cNvPr id="11" name="TextBox 11"/>
          <p:cNvSpPr txBox="1"/>
          <p:nvPr/>
        </p:nvSpPr>
        <p:spPr>
          <a:xfrm>
            <a:off x="457200" y="2278809"/>
            <a:ext cx="6539103" cy="1845878"/>
          </a:xfrm>
          <a:prstGeom prst="rect">
            <a:avLst/>
          </a:prstGeom>
        </p:spPr>
        <p:txBody>
          <a:bodyPr lIns="0" tIns="0" rIns="0" bIns="0" rtlCol="0" anchor="t">
            <a:spAutoFit/>
          </a:bodyPr>
          <a:lstStyle/>
          <a:p>
            <a:pPr algn="l">
              <a:lnSpc>
                <a:spcPts val="2900"/>
              </a:lnSpc>
            </a:pPr>
            <a:r>
              <a:rPr lang="en-US" sz="2000" spc="-10">
                <a:solidFill>
                  <a:srgbClr val="000000"/>
                </a:solidFill>
                <a:latin typeface="Montserrat"/>
                <a:ea typeface="Montserrat"/>
                <a:cs typeface="Montserrat"/>
                <a:sym typeface="Montserrat"/>
              </a:rPr>
              <a:t>Wow, we made it to the big event. You’ve established a great relationship with your local school and you’ve made arrangements for your first activity together. It’s been a bit of work to get to this point but you’re excited and ready to go. </a:t>
            </a:r>
          </a:p>
        </p:txBody>
      </p:sp>
      <p:sp>
        <p:nvSpPr>
          <p:cNvPr id="12" name="TextBox 12"/>
          <p:cNvSpPr txBox="1"/>
          <p:nvPr/>
        </p:nvSpPr>
        <p:spPr>
          <a:xfrm>
            <a:off x="457200" y="4534614"/>
            <a:ext cx="6345374" cy="519636"/>
          </a:xfrm>
          <a:prstGeom prst="rect">
            <a:avLst/>
          </a:prstGeom>
        </p:spPr>
        <p:txBody>
          <a:bodyPr lIns="0" tIns="0" rIns="0" bIns="0" rtlCol="0" anchor="t">
            <a:spAutoFit/>
          </a:bodyPr>
          <a:lstStyle/>
          <a:p>
            <a:pPr algn="l">
              <a:lnSpc>
                <a:spcPts val="2000"/>
              </a:lnSpc>
            </a:pPr>
            <a:r>
              <a:rPr lang="en-US" sz="1399" spc="-6">
                <a:solidFill>
                  <a:srgbClr val="000000"/>
                </a:solidFill>
                <a:latin typeface="Montserrat"/>
                <a:ea typeface="Montserrat"/>
                <a:cs typeface="Montserrat"/>
                <a:sym typeface="Montserrat"/>
              </a:rPr>
              <a:t>Now you need to think about delivering an experience for the students that is inspiring, affirming and value-adding to the young people. </a:t>
            </a:r>
          </a:p>
        </p:txBody>
      </p:sp>
      <p:sp>
        <p:nvSpPr>
          <p:cNvPr id="13" name="TextBox 13"/>
          <p:cNvSpPr txBox="1"/>
          <p:nvPr/>
        </p:nvSpPr>
        <p:spPr>
          <a:xfrm>
            <a:off x="457200" y="1485643"/>
            <a:ext cx="5717391"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Remembering who this is about</a:t>
            </a:r>
          </a:p>
        </p:txBody>
      </p:sp>
      <p:sp>
        <p:nvSpPr>
          <p:cNvPr id="14" name="TextBox 14"/>
          <p:cNvSpPr txBox="1"/>
          <p:nvPr/>
        </p:nvSpPr>
        <p:spPr>
          <a:xfrm>
            <a:off x="8265414" y="173060"/>
            <a:ext cx="1830257"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Part 2 | Successful Engagement</a:t>
            </a:r>
          </a:p>
        </p:txBody>
      </p:sp>
      <p:sp>
        <p:nvSpPr>
          <p:cNvPr id="15" name="TextBox 32">
            <a:extLst>
              <a:ext uri="{FF2B5EF4-FFF2-40B4-BE49-F238E27FC236}">
                <a16:creationId xmlns:a16="http://schemas.microsoft.com/office/drawing/2014/main" id="{5F5FEA8E-2803-385D-D417-6731F6628221}"/>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81624" y="2721054"/>
            <a:ext cx="2711091" cy="71666"/>
            <a:chOff x="0" y="0"/>
            <a:chExt cx="2711094" cy="71666"/>
          </a:xfrm>
        </p:grpSpPr>
        <p:sp>
          <p:nvSpPr>
            <p:cNvPr id="3" name="Freeform 3"/>
            <p:cNvSpPr/>
            <p:nvPr/>
          </p:nvSpPr>
          <p:spPr>
            <a:xfrm>
              <a:off x="0" y="0"/>
              <a:ext cx="2711069" cy="71628"/>
            </a:xfrm>
            <a:custGeom>
              <a:avLst/>
              <a:gdLst/>
              <a:ahLst/>
              <a:cxnLst/>
              <a:rect l="l" t="t" r="r" b="b"/>
              <a:pathLst>
                <a:path w="2711069" h="71628">
                  <a:moveTo>
                    <a:pt x="35814" y="0"/>
                  </a:moveTo>
                  <a:cubicBezTo>
                    <a:pt x="16002" y="0"/>
                    <a:pt x="0" y="16002"/>
                    <a:pt x="0" y="35814"/>
                  </a:cubicBezTo>
                  <a:cubicBezTo>
                    <a:pt x="0" y="55626"/>
                    <a:pt x="16002" y="71628"/>
                    <a:pt x="35814" y="71628"/>
                  </a:cubicBezTo>
                  <a:lnTo>
                    <a:pt x="2675255" y="71628"/>
                  </a:lnTo>
                  <a:cubicBezTo>
                    <a:pt x="2695067" y="71628"/>
                    <a:pt x="2711069" y="55626"/>
                    <a:pt x="2711069" y="35814"/>
                  </a:cubicBezTo>
                  <a:cubicBezTo>
                    <a:pt x="2711069" y="16002"/>
                    <a:pt x="2695067" y="0"/>
                    <a:pt x="2675255" y="0"/>
                  </a:cubicBezTo>
                  <a:close/>
                </a:path>
              </a:pathLst>
            </a:custGeom>
            <a:solidFill>
              <a:srgbClr val="BCE4FE"/>
            </a:solidFill>
          </p:spPr>
          <p:txBody>
            <a:bodyPr/>
            <a:lstStyle/>
            <a:p>
              <a:endParaRPr lang="en-US"/>
            </a:p>
          </p:txBody>
        </p:sp>
      </p:grpSp>
      <p:grpSp>
        <p:nvGrpSpPr>
          <p:cNvPr id="4" name="Group 4"/>
          <p:cNvGrpSpPr>
            <a:grpSpLocks noChangeAspect="1"/>
          </p:cNvGrpSpPr>
          <p:nvPr/>
        </p:nvGrpSpPr>
        <p:grpSpPr>
          <a:xfrm>
            <a:off x="881624" y="5305549"/>
            <a:ext cx="2711091" cy="71666"/>
            <a:chOff x="0" y="0"/>
            <a:chExt cx="2711094" cy="71666"/>
          </a:xfrm>
        </p:grpSpPr>
        <p:sp>
          <p:nvSpPr>
            <p:cNvPr id="5" name="Freeform 5"/>
            <p:cNvSpPr/>
            <p:nvPr/>
          </p:nvSpPr>
          <p:spPr>
            <a:xfrm>
              <a:off x="0" y="0"/>
              <a:ext cx="2711069" cy="71628"/>
            </a:xfrm>
            <a:custGeom>
              <a:avLst/>
              <a:gdLst/>
              <a:ahLst/>
              <a:cxnLst/>
              <a:rect l="l" t="t" r="r" b="b"/>
              <a:pathLst>
                <a:path w="2711069" h="71628">
                  <a:moveTo>
                    <a:pt x="35814" y="0"/>
                  </a:moveTo>
                  <a:cubicBezTo>
                    <a:pt x="16002" y="0"/>
                    <a:pt x="0" y="16002"/>
                    <a:pt x="0" y="35814"/>
                  </a:cubicBezTo>
                  <a:cubicBezTo>
                    <a:pt x="0" y="55626"/>
                    <a:pt x="16002" y="71628"/>
                    <a:pt x="35814" y="71628"/>
                  </a:cubicBezTo>
                  <a:lnTo>
                    <a:pt x="2675255" y="71628"/>
                  </a:lnTo>
                  <a:cubicBezTo>
                    <a:pt x="2695067" y="71628"/>
                    <a:pt x="2711069" y="55626"/>
                    <a:pt x="2711069" y="35814"/>
                  </a:cubicBezTo>
                  <a:cubicBezTo>
                    <a:pt x="2711069" y="16002"/>
                    <a:pt x="2695067" y="0"/>
                    <a:pt x="2675255" y="0"/>
                  </a:cubicBezTo>
                  <a:close/>
                </a:path>
              </a:pathLst>
            </a:custGeom>
            <a:solidFill>
              <a:srgbClr val="BCE4FE"/>
            </a:solidFill>
          </p:spPr>
          <p:txBody>
            <a:bodyPr/>
            <a:lstStyle/>
            <a:p>
              <a:endParaRPr lang="en-US"/>
            </a:p>
          </p:txBody>
        </p:sp>
      </p:grpSp>
      <p:grpSp>
        <p:nvGrpSpPr>
          <p:cNvPr id="6" name="Group 6"/>
          <p:cNvGrpSpPr>
            <a:grpSpLocks noChangeAspect="1"/>
          </p:cNvGrpSpPr>
          <p:nvPr/>
        </p:nvGrpSpPr>
        <p:grpSpPr>
          <a:xfrm>
            <a:off x="4187790" y="2721054"/>
            <a:ext cx="2711091" cy="71666"/>
            <a:chOff x="0" y="0"/>
            <a:chExt cx="2711094" cy="71666"/>
          </a:xfrm>
        </p:grpSpPr>
        <p:sp>
          <p:nvSpPr>
            <p:cNvPr id="7" name="Freeform 7"/>
            <p:cNvSpPr/>
            <p:nvPr/>
          </p:nvSpPr>
          <p:spPr>
            <a:xfrm>
              <a:off x="0" y="0"/>
              <a:ext cx="2711069" cy="71628"/>
            </a:xfrm>
            <a:custGeom>
              <a:avLst/>
              <a:gdLst/>
              <a:ahLst/>
              <a:cxnLst/>
              <a:rect l="l" t="t" r="r" b="b"/>
              <a:pathLst>
                <a:path w="2711069" h="71628">
                  <a:moveTo>
                    <a:pt x="35814" y="0"/>
                  </a:moveTo>
                  <a:cubicBezTo>
                    <a:pt x="16002" y="0"/>
                    <a:pt x="0" y="16002"/>
                    <a:pt x="0" y="35814"/>
                  </a:cubicBezTo>
                  <a:cubicBezTo>
                    <a:pt x="0" y="55626"/>
                    <a:pt x="16002" y="71628"/>
                    <a:pt x="35814" y="71628"/>
                  </a:cubicBezTo>
                  <a:lnTo>
                    <a:pt x="2675255" y="71628"/>
                  </a:lnTo>
                  <a:cubicBezTo>
                    <a:pt x="2695067" y="71628"/>
                    <a:pt x="2711069" y="55626"/>
                    <a:pt x="2711069" y="35814"/>
                  </a:cubicBezTo>
                  <a:cubicBezTo>
                    <a:pt x="2711069" y="16002"/>
                    <a:pt x="2695067" y="0"/>
                    <a:pt x="2675255" y="0"/>
                  </a:cubicBezTo>
                  <a:close/>
                </a:path>
              </a:pathLst>
            </a:custGeom>
            <a:solidFill>
              <a:srgbClr val="BCE4FE"/>
            </a:solidFill>
          </p:spPr>
          <p:txBody>
            <a:bodyPr/>
            <a:lstStyle/>
            <a:p>
              <a:endParaRPr lang="en-US"/>
            </a:p>
          </p:txBody>
        </p:sp>
      </p:grpSp>
      <p:grpSp>
        <p:nvGrpSpPr>
          <p:cNvPr id="8" name="Group 8"/>
          <p:cNvGrpSpPr>
            <a:grpSpLocks noChangeAspect="1"/>
          </p:cNvGrpSpPr>
          <p:nvPr/>
        </p:nvGrpSpPr>
        <p:grpSpPr>
          <a:xfrm>
            <a:off x="4187790" y="5305549"/>
            <a:ext cx="2711091" cy="71666"/>
            <a:chOff x="0" y="0"/>
            <a:chExt cx="2711094" cy="71666"/>
          </a:xfrm>
        </p:grpSpPr>
        <p:sp>
          <p:nvSpPr>
            <p:cNvPr id="9" name="Freeform 9"/>
            <p:cNvSpPr/>
            <p:nvPr/>
          </p:nvSpPr>
          <p:spPr>
            <a:xfrm>
              <a:off x="0" y="0"/>
              <a:ext cx="2711069" cy="71628"/>
            </a:xfrm>
            <a:custGeom>
              <a:avLst/>
              <a:gdLst/>
              <a:ahLst/>
              <a:cxnLst/>
              <a:rect l="l" t="t" r="r" b="b"/>
              <a:pathLst>
                <a:path w="2711069" h="71628">
                  <a:moveTo>
                    <a:pt x="35814" y="0"/>
                  </a:moveTo>
                  <a:cubicBezTo>
                    <a:pt x="16002" y="0"/>
                    <a:pt x="0" y="16002"/>
                    <a:pt x="0" y="35814"/>
                  </a:cubicBezTo>
                  <a:cubicBezTo>
                    <a:pt x="0" y="55626"/>
                    <a:pt x="16002" y="71628"/>
                    <a:pt x="35814" y="71628"/>
                  </a:cubicBezTo>
                  <a:lnTo>
                    <a:pt x="2675255" y="71628"/>
                  </a:lnTo>
                  <a:cubicBezTo>
                    <a:pt x="2695067" y="71628"/>
                    <a:pt x="2711069" y="55626"/>
                    <a:pt x="2711069" y="35814"/>
                  </a:cubicBezTo>
                  <a:cubicBezTo>
                    <a:pt x="2711069" y="16002"/>
                    <a:pt x="2695067" y="0"/>
                    <a:pt x="2675255" y="0"/>
                  </a:cubicBezTo>
                  <a:close/>
                </a:path>
              </a:pathLst>
            </a:custGeom>
            <a:solidFill>
              <a:srgbClr val="BCE4FE"/>
            </a:solidFill>
          </p:spPr>
          <p:txBody>
            <a:bodyPr/>
            <a:lstStyle/>
            <a:p>
              <a:endParaRPr lang="en-US"/>
            </a:p>
          </p:txBody>
        </p:sp>
      </p:grpSp>
      <p:grpSp>
        <p:nvGrpSpPr>
          <p:cNvPr id="10" name="Group 10"/>
          <p:cNvGrpSpPr>
            <a:grpSpLocks noChangeAspect="1"/>
          </p:cNvGrpSpPr>
          <p:nvPr/>
        </p:nvGrpSpPr>
        <p:grpSpPr>
          <a:xfrm>
            <a:off x="0" y="7107412"/>
            <a:ext cx="10692003" cy="452590"/>
            <a:chOff x="0" y="0"/>
            <a:chExt cx="10692003" cy="452590"/>
          </a:xfrm>
        </p:grpSpPr>
        <p:sp>
          <p:nvSpPr>
            <p:cNvPr id="11" name="Freeform 11"/>
            <p:cNvSpPr/>
            <p:nvPr/>
          </p:nvSpPr>
          <p:spPr>
            <a:xfrm>
              <a:off x="0" y="0"/>
              <a:ext cx="10692003" cy="452628"/>
            </a:xfrm>
            <a:custGeom>
              <a:avLst/>
              <a:gdLst/>
              <a:ahLst/>
              <a:cxnLst/>
              <a:rect l="l" t="t" r="r" b="b"/>
              <a:pathLst>
                <a:path w="10692003" h="452628">
                  <a:moveTo>
                    <a:pt x="0" y="452628"/>
                  </a:moveTo>
                  <a:lnTo>
                    <a:pt x="10692003" y="452628"/>
                  </a:lnTo>
                  <a:lnTo>
                    <a:pt x="10692003" y="0"/>
                  </a:lnTo>
                  <a:lnTo>
                    <a:pt x="0" y="0"/>
                  </a:lnTo>
                  <a:close/>
                </a:path>
              </a:pathLst>
            </a:custGeom>
            <a:solidFill>
              <a:srgbClr val="BCE4FE"/>
            </a:solidFill>
          </p:spPr>
          <p:txBody>
            <a:bodyPr/>
            <a:lstStyle/>
            <a:p>
              <a:endParaRPr lang="en-US"/>
            </a:p>
          </p:txBody>
        </p:sp>
      </p:grpSp>
      <p:grpSp>
        <p:nvGrpSpPr>
          <p:cNvPr id="12" name="Group 12"/>
          <p:cNvGrpSpPr>
            <a:grpSpLocks noChangeAspect="1"/>
          </p:cNvGrpSpPr>
          <p:nvPr/>
        </p:nvGrpSpPr>
        <p:grpSpPr>
          <a:xfrm>
            <a:off x="183413" y="605009"/>
            <a:ext cx="10325176" cy="3172"/>
            <a:chOff x="0" y="0"/>
            <a:chExt cx="10325176" cy="3175"/>
          </a:xfrm>
        </p:grpSpPr>
        <p:sp>
          <p:nvSpPr>
            <p:cNvPr id="13" name="Freeform 13"/>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14" name="Group 14"/>
          <p:cNvGrpSpPr>
            <a:grpSpLocks noChangeAspect="1"/>
          </p:cNvGrpSpPr>
          <p:nvPr/>
        </p:nvGrpSpPr>
        <p:grpSpPr>
          <a:xfrm>
            <a:off x="4812602" y="983151"/>
            <a:ext cx="5491782" cy="944880"/>
            <a:chOff x="0" y="0"/>
            <a:chExt cx="5491785" cy="944880"/>
          </a:xfrm>
        </p:grpSpPr>
        <p:sp>
          <p:nvSpPr>
            <p:cNvPr id="15" name="Freeform 15"/>
            <p:cNvSpPr/>
            <p:nvPr/>
          </p:nvSpPr>
          <p:spPr>
            <a:xfrm>
              <a:off x="63500" y="63500"/>
              <a:ext cx="5364734" cy="817880"/>
            </a:xfrm>
            <a:custGeom>
              <a:avLst/>
              <a:gdLst/>
              <a:ahLst/>
              <a:cxnLst/>
              <a:rect l="l" t="t" r="r" b="b"/>
              <a:pathLst>
                <a:path w="5364734" h="817880">
                  <a:moveTo>
                    <a:pt x="408940" y="0"/>
                  </a:moveTo>
                  <a:cubicBezTo>
                    <a:pt x="183134" y="0"/>
                    <a:pt x="0" y="183134"/>
                    <a:pt x="0" y="408940"/>
                  </a:cubicBezTo>
                  <a:cubicBezTo>
                    <a:pt x="0" y="634746"/>
                    <a:pt x="183134" y="817880"/>
                    <a:pt x="408940" y="817880"/>
                  </a:cubicBezTo>
                  <a:lnTo>
                    <a:pt x="4955794" y="817880"/>
                  </a:lnTo>
                  <a:cubicBezTo>
                    <a:pt x="5181600" y="817880"/>
                    <a:pt x="5364734" y="634746"/>
                    <a:pt x="5364734" y="408940"/>
                  </a:cubicBezTo>
                  <a:cubicBezTo>
                    <a:pt x="5364734" y="183134"/>
                    <a:pt x="5181727" y="0"/>
                    <a:pt x="4955794" y="0"/>
                  </a:cubicBezTo>
                  <a:close/>
                </a:path>
              </a:pathLst>
            </a:custGeom>
            <a:solidFill>
              <a:srgbClr val="DFFC8E"/>
            </a:solidFill>
          </p:spPr>
          <p:txBody>
            <a:bodyPr/>
            <a:lstStyle/>
            <a:p>
              <a:endParaRPr lang="en-US"/>
            </a:p>
          </p:txBody>
        </p:sp>
        <p:sp>
          <p:nvSpPr>
            <p:cNvPr id="16" name="Freeform 16"/>
            <p:cNvSpPr/>
            <p:nvPr/>
          </p:nvSpPr>
          <p:spPr>
            <a:xfrm>
              <a:off x="298196" y="299847"/>
              <a:ext cx="326136" cy="326136"/>
            </a:xfrm>
            <a:custGeom>
              <a:avLst/>
              <a:gdLst/>
              <a:ahLst/>
              <a:cxnLst/>
              <a:rect l="l" t="t" r="r" b="b"/>
              <a:pathLst>
                <a:path w="326136" h="326136">
                  <a:moveTo>
                    <a:pt x="163068" y="326136"/>
                  </a:moveTo>
                  <a:cubicBezTo>
                    <a:pt x="253111" y="326136"/>
                    <a:pt x="326136" y="253111"/>
                    <a:pt x="326136" y="163068"/>
                  </a:cubicBezTo>
                  <a:cubicBezTo>
                    <a:pt x="326136" y="73025"/>
                    <a:pt x="252984" y="0"/>
                    <a:pt x="163068" y="0"/>
                  </a:cubicBezTo>
                  <a:cubicBezTo>
                    <a:pt x="73152" y="0"/>
                    <a:pt x="0" y="73025"/>
                    <a:pt x="0" y="163068"/>
                  </a:cubicBezTo>
                  <a:cubicBezTo>
                    <a:pt x="0" y="253111"/>
                    <a:pt x="73025" y="326136"/>
                    <a:pt x="163068" y="326136"/>
                  </a:cubicBezTo>
                </a:path>
              </a:pathLst>
            </a:custGeom>
            <a:solidFill>
              <a:srgbClr val="2D69FF"/>
            </a:solidFill>
          </p:spPr>
          <p:txBody>
            <a:bodyPr/>
            <a:lstStyle/>
            <a:p>
              <a:endParaRPr lang="en-US"/>
            </a:p>
          </p:txBody>
        </p:sp>
        <p:sp>
          <p:nvSpPr>
            <p:cNvPr id="17" name="Freeform 17"/>
            <p:cNvSpPr/>
            <p:nvPr/>
          </p:nvSpPr>
          <p:spPr>
            <a:xfrm>
              <a:off x="402971" y="397256"/>
              <a:ext cx="153035" cy="138430"/>
            </a:xfrm>
            <a:custGeom>
              <a:avLst/>
              <a:gdLst/>
              <a:ahLst/>
              <a:cxnLst/>
              <a:rect l="l" t="t" r="r" b="b"/>
              <a:pathLst>
                <a:path w="153035" h="138430">
                  <a:moveTo>
                    <a:pt x="28702" y="138430"/>
                  </a:moveTo>
                  <a:lnTo>
                    <a:pt x="153035" y="34163"/>
                  </a:lnTo>
                  <a:lnTo>
                    <a:pt x="124333" y="0"/>
                  </a:lnTo>
                  <a:lnTo>
                    <a:pt x="0" y="104267"/>
                  </a:lnTo>
                  <a:close/>
                </a:path>
              </a:pathLst>
            </a:custGeom>
            <a:solidFill>
              <a:srgbClr val="BCE4FE"/>
            </a:solidFill>
          </p:spPr>
          <p:txBody>
            <a:bodyPr/>
            <a:lstStyle/>
            <a:p>
              <a:endParaRPr lang="en-US"/>
            </a:p>
          </p:txBody>
        </p:sp>
        <p:sp>
          <p:nvSpPr>
            <p:cNvPr id="18" name="Freeform 18"/>
            <p:cNvSpPr/>
            <p:nvPr/>
          </p:nvSpPr>
          <p:spPr>
            <a:xfrm>
              <a:off x="366522" y="430149"/>
              <a:ext cx="98679" cy="105537"/>
            </a:xfrm>
            <a:custGeom>
              <a:avLst/>
              <a:gdLst/>
              <a:ahLst/>
              <a:cxnLst/>
              <a:rect l="l" t="t" r="r" b="b"/>
              <a:pathLst>
                <a:path w="98679" h="105537">
                  <a:moveTo>
                    <a:pt x="98679" y="76835"/>
                  </a:moveTo>
                  <a:lnTo>
                    <a:pt x="34163" y="0"/>
                  </a:lnTo>
                  <a:lnTo>
                    <a:pt x="0" y="28702"/>
                  </a:lnTo>
                  <a:lnTo>
                    <a:pt x="64516" y="105537"/>
                  </a:lnTo>
                  <a:close/>
                </a:path>
              </a:pathLst>
            </a:custGeom>
            <a:solidFill>
              <a:srgbClr val="BCE4FE"/>
            </a:solidFill>
          </p:spPr>
          <p:txBody>
            <a:bodyPr/>
            <a:lstStyle/>
            <a:p>
              <a:endParaRPr lang="en-US"/>
            </a:p>
          </p:txBody>
        </p:sp>
      </p:grpSp>
      <p:grpSp>
        <p:nvGrpSpPr>
          <p:cNvPr id="19" name="Group 19"/>
          <p:cNvGrpSpPr>
            <a:grpSpLocks noChangeAspect="1"/>
          </p:cNvGrpSpPr>
          <p:nvPr/>
        </p:nvGrpSpPr>
        <p:grpSpPr>
          <a:xfrm>
            <a:off x="7523702" y="2721054"/>
            <a:ext cx="2711091" cy="71666"/>
            <a:chOff x="0" y="0"/>
            <a:chExt cx="2711094" cy="71666"/>
          </a:xfrm>
        </p:grpSpPr>
        <p:sp>
          <p:nvSpPr>
            <p:cNvPr id="20" name="Freeform 20"/>
            <p:cNvSpPr/>
            <p:nvPr/>
          </p:nvSpPr>
          <p:spPr>
            <a:xfrm>
              <a:off x="0" y="0"/>
              <a:ext cx="2711069" cy="71628"/>
            </a:xfrm>
            <a:custGeom>
              <a:avLst/>
              <a:gdLst/>
              <a:ahLst/>
              <a:cxnLst/>
              <a:rect l="l" t="t" r="r" b="b"/>
              <a:pathLst>
                <a:path w="2711069" h="71628">
                  <a:moveTo>
                    <a:pt x="35814" y="0"/>
                  </a:moveTo>
                  <a:cubicBezTo>
                    <a:pt x="16002" y="0"/>
                    <a:pt x="0" y="16002"/>
                    <a:pt x="0" y="35814"/>
                  </a:cubicBezTo>
                  <a:cubicBezTo>
                    <a:pt x="0" y="55626"/>
                    <a:pt x="16002" y="71628"/>
                    <a:pt x="35814" y="71628"/>
                  </a:cubicBezTo>
                  <a:lnTo>
                    <a:pt x="2675255" y="71628"/>
                  </a:lnTo>
                  <a:cubicBezTo>
                    <a:pt x="2695067" y="71628"/>
                    <a:pt x="2711069" y="55626"/>
                    <a:pt x="2711069" y="35814"/>
                  </a:cubicBezTo>
                  <a:cubicBezTo>
                    <a:pt x="2711069" y="16002"/>
                    <a:pt x="2695067" y="0"/>
                    <a:pt x="2675255" y="0"/>
                  </a:cubicBezTo>
                  <a:close/>
                </a:path>
              </a:pathLst>
            </a:custGeom>
            <a:solidFill>
              <a:srgbClr val="BCE4FE"/>
            </a:solidFill>
          </p:spPr>
          <p:txBody>
            <a:bodyPr/>
            <a:lstStyle/>
            <a:p>
              <a:endParaRPr lang="en-US"/>
            </a:p>
          </p:txBody>
        </p:sp>
      </p:grpSp>
      <p:grpSp>
        <p:nvGrpSpPr>
          <p:cNvPr id="21" name="Group 21"/>
          <p:cNvGrpSpPr>
            <a:grpSpLocks noChangeAspect="1"/>
          </p:cNvGrpSpPr>
          <p:nvPr/>
        </p:nvGrpSpPr>
        <p:grpSpPr>
          <a:xfrm>
            <a:off x="7523702" y="5305549"/>
            <a:ext cx="2711091" cy="71666"/>
            <a:chOff x="0" y="0"/>
            <a:chExt cx="2711094" cy="71666"/>
          </a:xfrm>
        </p:grpSpPr>
        <p:sp>
          <p:nvSpPr>
            <p:cNvPr id="22" name="Freeform 22"/>
            <p:cNvSpPr/>
            <p:nvPr/>
          </p:nvSpPr>
          <p:spPr>
            <a:xfrm>
              <a:off x="0" y="0"/>
              <a:ext cx="2711069" cy="71628"/>
            </a:xfrm>
            <a:custGeom>
              <a:avLst/>
              <a:gdLst/>
              <a:ahLst/>
              <a:cxnLst/>
              <a:rect l="l" t="t" r="r" b="b"/>
              <a:pathLst>
                <a:path w="2711069" h="71628">
                  <a:moveTo>
                    <a:pt x="35814" y="0"/>
                  </a:moveTo>
                  <a:cubicBezTo>
                    <a:pt x="16002" y="0"/>
                    <a:pt x="0" y="16002"/>
                    <a:pt x="0" y="35814"/>
                  </a:cubicBezTo>
                  <a:cubicBezTo>
                    <a:pt x="0" y="55626"/>
                    <a:pt x="16002" y="71628"/>
                    <a:pt x="35814" y="71628"/>
                  </a:cubicBezTo>
                  <a:lnTo>
                    <a:pt x="2675255" y="71628"/>
                  </a:lnTo>
                  <a:cubicBezTo>
                    <a:pt x="2695067" y="71628"/>
                    <a:pt x="2711069" y="55626"/>
                    <a:pt x="2711069" y="35814"/>
                  </a:cubicBezTo>
                  <a:cubicBezTo>
                    <a:pt x="2711069" y="16002"/>
                    <a:pt x="2695067" y="0"/>
                    <a:pt x="2675255" y="0"/>
                  </a:cubicBezTo>
                  <a:close/>
                </a:path>
              </a:pathLst>
            </a:custGeom>
            <a:solidFill>
              <a:srgbClr val="BCE4FE"/>
            </a:solidFill>
          </p:spPr>
          <p:txBody>
            <a:bodyPr/>
            <a:lstStyle/>
            <a:p>
              <a:endParaRPr lang="en-US"/>
            </a:p>
          </p:txBody>
        </p:sp>
      </p:grpSp>
      <p:grpSp>
        <p:nvGrpSpPr>
          <p:cNvPr id="23" name="Group 23"/>
          <p:cNvGrpSpPr>
            <a:grpSpLocks noChangeAspect="1"/>
          </p:cNvGrpSpPr>
          <p:nvPr/>
        </p:nvGrpSpPr>
        <p:grpSpPr>
          <a:xfrm>
            <a:off x="8149923" y="172764"/>
            <a:ext cx="2010347" cy="232458"/>
            <a:chOff x="0" y="0"/>
            <a:chExt cx="2010346" cy="232461"/>
          </a:xfrm>
        </p:grpSpPr>
        <p:sp>
          <p:nvSpPr>
            <p:cNvPr id="24" name="Freeform 24"/>
            <p:cNvSpPr/>
            <p:nvPr/>
          </p:nvSpPr>
          <p:spPr>
            <a:xfrm>
              <a:off x="0" y="0"/>
              <a:ext cx="2010283" cy="232410"/>
            </a:xfrm>
            <a:custGeom>
              <a:avLst/>
              <a:gdLst/>
              <a:ahLst/>
              <a:cxnLst/>
              <a:rect l="l" t="t" r="r" b="b"/>
              <a:pathLst>
                <a:path w="2010283" h="232410">
                  <a:moveTo>
                    <a:pt x="116205" y="0"/>
                  </a:moveTo>
                  <a:cubicBezTo>
                    <a:pt x="52070" y="0"/>
                    <a:pt x="0" y="52070"/>
                    <a:pt x="0" y="116205"/>
                  </a:cubicBezTo>
                  <a:cubicBezTo>
                    <a:pt x="0" y="180340"/>
                    <a:pt x="52070" y="232410"/>
                    <a:pt x="116205" y="232410"/>
                  </a:cubicBezTo>
                  <a:lnTo>
                    <a:pt x="1894078" y="232410"/>
                  </a:lnTo>
                  <a:cubicBezTo>
                    <a:pt x="1958340" y="232410"/>
                    <a:pt x="2010283" y="180340"/>
                    <a:pt x="2010283" y="116205"/>
                  </a:cubicBezTo>
                  <a:cubicBezTo>
                    <a:pt x="2010283" y="52070"/>
                    <a:pt x="1958340" y="0"/>
                    <a:pt x="1894078" y="0"/>
                  </a:cubicBezTo>
                  <a:close/>
                </a:path>
              </a:pathLst>
            </a:custGeom>
            <a:solidFill>
              <a:srgbClr val="2D69FF"/>
            </a:solidFill>
          </p:spPr>
          <p:txBody>
            <a:bodyPr/>
            <a:lstStyle/>
            <a:p>
              <a:endParaRPr lang="en-US"/>
            </a:p>
          </p:txBody>
        </p:sp>
      </p:grpSp>
      <p:sp>
        <p:nvSpPr>
          <p:cNvPr id="26" name="TextBox 26"/>
          <p:cNvSpPr txBox="1"/>
          <p:nvPr/>
        </p:nvSpPr>
        <p:spPr>
          <a:xfrm>
            <a:off x="881615" y="5515642"/>
            <a:ext cx="2690898" cy="1343625"/>
          </a:xfrm>
          <a:prstGeom prst="rect">
            <a:avLst/>
          </a:prstGeom>
        </p:spPr>
        <p:txBody>
          <a:bodyPr lIns="0" tIns="0" rIns="0" bIns="0" rtlCol="0" anchor="t">
            <a:spAutoFit/>
          </a:bodyPr>
          <a:lstStyle/>
          <a:p>
            <a:pPr algn="l">
              <a:lnSpc>
                <a:spcPts val="1500"/>
              </a:lnSpc>
            </a:pPr>
            <a:r>
              <a:rPr lang="en-US" sz="1000" spc="-5">
                <a:solidFill>
                  <a:srgbClr val="000000"/>
                </a:solidFill>
                <a:latin typeface="Montserrat"/>
                <a:ea typeface="Montserrat"/>
                <a:cs typeface="Montserrat"/>
                <a:sym typeface="Montserrat"/>
              </a:rPr>
              <a:t>Adjust your language for the age-level. Find out from their teacher/s what they already know or don’t know. Drop the industry jargon and explain it in terms they will understand. You can test that ahead of time; practice on your own child / grandchild or that of a colleague. </a:t>
            </a:r>
          </a:p>
        </p:txBody>
      </p:sp>
      <p:sp>
        <p:nvSpPr>
          <p:cNvPr id="27" name="TextBox 27"/>
          <p:cNvSpPr txBox="1"/>
          <p:nvPr/>
        </p:nvSpPr>
        <p:spPr>
          <a:xfrm>
            <a:off x="881615" y="2931147"/>
            <a:ext cx="2681726" cy="1153125"/>
          </a:xfrm>
          <a:prstGeom prst="rect">
            <a:avLst/>
          </a:prstGeom>
        </p:spPr>
        <p:txBody>
          <a:bodyPr lIns="0" tIns="0" rIns="0" bIns="0" rtlCol="0" anchor="t">
            <a:spAutoFit/>
          </a:bodyPr>
          <a:lstStyle/>
          <a:p>
            <a:pPr algn="l">
              <a:lnSpc>
                <a:spcPts val="1500"/>
              </a:lnSpc>
            </a:pPr>
            <a:r>
              <a:rPr lang="en-US" sz="1000" spc="-5">
                <a:solidFill>
                  <a:srgbClr val="000000"/>
                </a:solidFill>
                <a:latin typeface="Montserrat"/>
                <a:ea typeface="Montserrat"/>
                <a:cs typeface="Montserrat"/>
                <a:sym typeface="Montserrat"/>
              </a:rPr>
              <a:t>First impressions count. Cultural context, a warm welcome and a smile goes a long way. Think about how you are welcoming the students. You don’t want their first experience to be a telling off for standing in the wrong place or blocking a walkway.</a:t>
            </a:r>
          </a:p>
        </p:txBody>
      </p:sp>
      <p:sp>
        <p:nvSpPr>
          <p:cNvPr id="28" name="TextBox 28"/>
          <p:cNvSpPr txBox="1"/>
          <p:nvPr/>
        </p:nvSpPr>
        <p:spPr>
          <a:xfrm>
            <a:off x="4187781" y="2948740"/>
            <a:ext cx="2574712" cy="1343625"/>
          </a:xfrm>
          <a:prstGeom prst="rect">
            <a:avLst/>
          </a:prstGeom>
        </p:spPr>
        <p:txBody>
          <a:bodyPr lIns="0" tIns="0" rIns="0" bIns="0" rtlCol="0" anchor="t">
            <a:spAutoFit/>
          </a:bodyPr>
          <a:lstStyle/>
          <a:p>
            <a:pPr algn="l">
              <a:lnSpc>
                <a:spcPts val="1500"/>
              </a:lnSpc>
            </a:pPr>
            <a:r>
              <a:rPr lang="en-US" sz="1000" spc="-5">
                <a:solidFill>
                  <a:srgbClr val="000000"/>
                </a:solidFill>
                <a:latin typeface="Montserrat"/>
                <a:ea typeface="Montserrat"/>
                <a:cs typeface="Montserrat"/>
                <a:sym typeface="Montserrat"/>
              </a:rPr>
              <a:t>A good rule of thumb is to have three people from your organisation speaking or engaging with students, with a mix of role levels, role types, age, gender, ethnicity, etc. It removes barriers to engagement and makes the delivery more interesting and relatable. </a:t>
            </a:r>
          </a:p>
        </p:txBody>
      </p:sp>
      <p:sp>
        <p:nvSpPr>
          <p:cNvPr id="29" name="TextBox 29"/>
          <p:cNvSpPr txBox="1"/>
          <p:nvPr/>
        </p:nvSpPr>
        <p:spPr>
          <a:xfrm>
            <a:off x="4187781" y="5533225"/>
            <a:ext cx="2895067" cy="1343625"/>
          </a:xfrm>
          <a:prstGeom prst="rect">
            <a:avLst/>
          </a:prstGeom>
        </p:spPr>
        <p:txBody>
          <a:bodyPr lIns="0" tIns="0" rIns="0" bIns="0" rtlCol="0" anchor="t">
            <a:spAutoFit/>
          </a:bodyPr>
          <a:lstStyle/>
          <a:p>
            <a:pPr algn="l">
              <a:lnSpc>
                <a:spcPts val="1500"/>
              </a:lnSpc>
            </a:pPr>
            <a:r>
              <a:rPr lang="en-US" sz="1000" spc="-5">
                <a:solidFill>
                  <a:srgbClr val="000000"/>
                </a:solidFill>
                <a:latin typeface="Montserrat"/>
                <a:ea typeface="Montserrat"/>
                <a:cs typeface="Montserrat"/>
                <a:sym typeface="Montserrat"/>
              </a:rPr>
              <a:t>Have you ever asked a group of young people if they have any questions and you get that complete silence? You were probably no different at that age. So don’t do that; instead, give the students a discussion topic and ask them to have a conversation in a small group and then share back.</a:t>
            </a:r>
          </a:p>
        </p:txBody>
      </p:sp>
      <p:sp>
        <p:nvSpPr>
          <p:cNvPr id="30" name="TextBox 30"/>
          <p:cNvSpPr txBox="1"/>
          <p:nvPr/>
        </p:nvSpPr>
        <p:spPr>
          <a:xfrm>
            <a:off x="7523702" y="5533225"/>
            <a:ext cx="2623290" cy="1153125"/>
          </a:xfrm>
          <a:prstGeom prst="rect">
            <a:avLst/>
          </a:prstGeom>
        </p:spPr>
        <p:txBody>
          <a:bodyPr lIns="0" tIns="0" rIns="0" bIns="0" rtlCol="0" anchor="t">
            <a:spAutoFit/>
          </a:bodyPr>
          <a:lstStyle/>
          <a:p>
            <a:pPr algn="l">
              <a:lnSpc>
                <a:spcPts val="1500"/>
              </a:lnSpc>
            </a:pPr>
            <a:r>
              <a:rPr lang="en-US" sz="1000" spc="-5">
                <a:solidFill>
                  <a:srgbClr val="000000"/>
                </a:solidFill>
                <a:latin typeface="Montserrat"/>
                <a:ea typeface="Montserrat"/>
                <a:cs typeface="Montserrat"/>
                <a:sym typeface="Montserrat"/>
              </a:rPr>
              <a:t>You could ask the students what the weirdest or most surprising thing is they have noticed about your business. You could do a little quiz at the end and offer a prize for the winners. Anything to bring in some fun.</a:t>
            </a:r>
          </a:p>
        </p:txBody>
      </p:sp>
      <p:sp>
        <p:nvSpPr>
          <p:cNvPr id="31" name="TextBox 31"/>
          <p:cNvSpPr txBox="1"/>
          <p:nvPr/>
        </p:nvSpPr>
        <p:spPr>
          <a:xfrm>
            <a:off x="7523702" y="2948740"/>
            <a:ext cx="2708272" cy="1724625"/>
          </a:xfrm>
          <a:prstGeom prst="rect">
            <a:avLst/>
          </a:prstGeom>
        </p:spPr>
        <p:txBody>
          <a:bodyPr lIns="0" tIns="0" rIns="0" bIns="0" rtlCol="0" anchor="t">
            <a:spAutoFit/>
          </a:bodyPr>
          <a:lstStyle/>
          <a:p>
            <a:pPr algn="l">
              <a:lnSpc>
                <a:spcPts val="1500"/>
              </a:lnSpc>
            </a:pPr>
            <a:r>
              <a:rPr lang="en-US" sz="1000" spc="-5">
                <a:solidFill>
                  <a:srgbClr val="000000"/>
                </a:solidFill>
                <a:latin typeface="Montserrat"/>
                <a:ea typeface="Montserrat"/>
                <a:cs typeface="Montserrat"/>
                <a:sym typeface="Montserrat"/>
              </a:rPr>
              <a:t>In addition to talking, use photos, use videos, have props or display items to play with, move around different spaces, have an interactive activity, have a competition, etc. Ask questions of the students. There is so much content online; you can probably find a good 5 minute overview video of your industry that will make it more interactive. </a:t>
            </a:r>
          </a:p>
        </p:txBody>
      </p:sp>
      <p:sp>
        <p:nvSpPr>
          <p:cNvPr id="32" name="TextBox 32"/>
          <p:cNvSpPr txBox="1"/>
          <p:nvPr/>
        </p:nvSpPr>
        <p:spPr>
          <a:xfrm>
            <a:off x="10294658" y="193719"/>
            <a:ext cx="147933" cy="174622"/>
          </a:xfrm>
          <a:prstGeom prst="rect">
            <a:avLst/>
          </a:prstGeom>
        </p:spPr>
        <p:txBody>
          <a:bodyPr lIns="0" tIns="0" rIns="0" bIns="0" rtlCol="0" anchor="t">
            <a:spAutoFit/>
          </a:bodyPr>
          <a:lstStyle/>
          <a:p>
            <a:pPr algn="l">
              <a:lnSpc>
                <a:spcPts val="1400"/>
              </a:lnSpc>
            </a:pPr>
            <a:r>
              <a:rPr lang="en-US" sz="1000" spc="4">
                <a:solidFill>
                  <a:srgbClr val="000000"/>
                </a:solidFill>
                <a:latin typeface="Open Sans"/>
                <a:ea typeface="Open Sans"/>
                <a:cs typeface="Open Sans"/>
                <a:sym typeface="Open Sans"/>
              </a:rPr>
              <a:t>34</a:t>
            </a:r>
          </a:p>
        </p:txBody>
      </p:sp>
      <p:sp>
        <p:nvSpPr>
          <p:cNvPr id="33" name="TextBox 33"/>
          <p:cNvSpPr txBox="1"/>
          <p:nvPr/>
        </p:nvSpPr>
        <p:spPr>
          <a:xfrm>
            <a:off x="881615" y="4906127"/>
            <a:ext cx="2483885" cy="179088"/>
          </a:xfrm>
          <a:prstGeom prst="rect">
            <a:avLst/>
          </a:prstGeom>
        </p:spPr>
        <p:txBody>
          <a:bodyPr wrap="square" lIns="0" tIns="0" rIns="0" bIns="0" rtlCol="0" anchor="t">
            <a:spAutoFit/>
          </a:bodyPr>
          <a:lstStyle/>
          <a:p>
            <a:pPr algn="l">
              <a:lnSpc>
                <a:spcPts val="1539"/>
              </a:lnSpc>
            </a:pPr>
            <a:r>
              <a:rPr lang="en-US" sz="1100" b="1" spc="-4" dirty="0">
                <a:solidFill>
                  <a:srgbClr val="000000"/>
                </a:solidFill>
                <a:latin typeface="Montserrat Bold"/>
                <a:ea typeface="Montserrat Bold"/>
                <a:cs typeface="Montserrat Bold"/>
                <a:sym typeface="Montserrat Bold"/>
              </a:rPr>
              <a:t>Make it age-appropriate.</a:t>
            </a:r>
          </a:p>
        </p:txBody>
      </p:sp>
      <p:sp>
        <p:nvSpPr>
          <p:cNvPr id="34" name="TextBox 34"/>
          <p:cNvSpPr txBox="1"/>
          <p:nvPr/>
        </p:nvSpPr>
        <p:spPr>
          <a:xfrm>
            <a:off x="4187781" y="2321644"/>
            <a:ext cx="1539919" cy="179088"/>
          </a:xfrm>
          <a:prstGeom prst="rect">
            <a:avLst/>
          </a:prstGeom>
        </p:spPr>
        <p:txBody>
          <a:bodyPr wrap="square" lIns="0" tIns="0" rIns="0" bIns="0" rtlCol="0" anchor="t">
            <a:spAutoFit/>
          </a:bodyPr>
          <a:lstStyle/>
          <a:p>
            <a:pPr algn="l">
              <a:lnSpc>
                <a:spcPts val="1539"/>
              </a:lnSpc>
            </a:pPr>
            <a:r>
              <a:rPr lang="en-US" sz="1100" b="1" spc="-4" dirty="0">
                <a:solidFill>
                  <a:srgbClr val="000000"/>
                </a:solidFill>
                <a:latin typeface="Montserrat Bold"/>
                <a:ea typeface="Montserrat Bold"/>
                <a:cs typeface="Montserrat Bold"/>
                <a:sym typeface="Montserrat Bold"/>
              </a:rPr>
              <a:t>Make it diverse.</a:t>
            </a:r>
          </a:p>
        </p:txBody>
      </p:sp>
      <p:sp>
        <p:nvSpPr>
          <p:cNvPr id="35" name="TextBox 35"/>
          <p:cNvSpPr txBox="1"/>
          <p:nvPr/>
        </p:nvSpPr>
        <p:spPr>
          <a:xfrm>
            <a:off x="4187780" y="4906127"/>
            <a:ext cx="1997119" cy="179088"/>
          </a:xfrm>
          <a:prstGeom prst="rect">
            <a:avLst/>
          </a:prstGeom>
        </p:spPr>
        <p:txBody>
          <a:bodyPr wrap="square" lIns="0" tIns="0" rIns="0" bIns="0" rtlCol="0" anchor="t">
            <a:spAutoFit/>
          </a:bodyPr>
          <a:lstStyle/>
          <a:p>
            <a:pPr algn="l">
              <a:lnSpc>
                <a:spcPts val="1539"/>
              </a:lnSpc>
            </a:pPr>
            <a:r>
              <a:rPr lang="en-US" sz="1100" b="1" spc="-4" dirty="0">
                <a:solidFill>
                  <a:srgbClr val="000000"/>
                </a:solidFill>
                <a:latin typeface="Montserrat Bold"/>
                <a:ea typeface="Montserrat Bold"/>
                <a:cs typeface="Montserrat Bold"/>
                <a:sym typeface="Montserrat Bold"/>
              </a:rPr>
              <a:t>Make it interactive.</a:t>
            </a:r>
          </a:p>
        </p:txBody>
      </p:sp>
      <p:sp>
        <p:nvSpPr>
          <p:cNvPr id="36" name="TextBox 36"/>
          <p:cNvSpPr txBox="1"/>
          <p:nvPr/>
        </p:nvSpPr>
        <p:spPr>
          <a:xfrm>
            <a:off x="7523702" y="4906128"/>
            <a:ext cx="1480598" cy="179088"/>
          </a:xfrm>
          <a:prstGeom prst="rect">
            <a:avLst/>
          </a:prstGeom>
        </p:spPr>
        <p:txBody>
          <a:bodyPr wrap="square" lIns="0" tIns="0" rIns="0" bIns="0" rtlCol="0" anchor="t">
            <a:spAutoFit/>
          </a:bodyPr>
          <a:lstStyle/>
          <a:p>
            <a:pPr algn="l">
              <a:lnSpc>
                <a:spcPts val="1539"/>
              </a:lnSpc>
            </a:pPr>
            <a:r>
              <a:rPr lang="en-US" sz="1100" b="1" spc="-4" dirty="0">
                <a:solidFill>
                  <a:srgbClr val="000000"/>
                </a:solidFill>
                <a:latin typeface="Montserrat Bold"/>
                <a:ea typeface="Montserrat Bold"/>
                <a:cs typeface="Montserrat Bold"/>
                <a:sym typeface="Montserrat Bold"/>
              </a:rPr>
              <a:t>Make it fun.</a:t>
            </a:r>
          </a:p>
        </p:txBody>
      </p:sp>
      <p:sp>
        <p:nvSpPr>
          <p:cNvPr id="37" name="TextBox 37"/>
          <p:cNvSpPr txBox="1"/>
          <p:nvPr/>
        </p:nvSpPr>
        <p:spPr>
          <a:xfrm>
            <a:off x="7523702" y="2321643"/>
            <a:ext cx="2984938" cy="179088"/>
          </a:xfrm>
          <a:prstGeom prst="rect">
            <a:avLst/>
          </a:prstGeom>
        </p:spPr>
        <p:txBody>
          <a:bodyPr wrap="square" lIns="0" tIns="0" rIns="0" bIns="0" rtlCol="0" anchor="t">
            <a:spAutoFit/>
          </a:bodyPr>
          <a:lstStyle/>
          <a:p>
            <a:pPr algn="l">
              <a:lnSpc>
                <a:spcPts val="1539"/>
              </a:lnSpc>
            </a:pPr>
            <a:r>
              <a:rPr lang="en-US" sz="1100" b="1" spc="-4" dirty="0">
                <a:solidFill>
                  <a:srgbClr val="000000"/>
                </a:solidFill>
                <a:latin typeface="Montserrat Bold"/>
                <a:ea typeface="Montserrat Bold"/>
                <a:cs typeface="Montserrat Bold"/>
                <a:sym typeface="Montserrat Bold"/>
              </a:rPr>
              <a:t>Make it visual, tactile and interactive.</a:t>
            </a:r>
          </a:p>
        </p:txBody>
      </p:sp>
      <p:sp>
        <p:nvSpPr>
          <p:cNvPr id="38" name="TextBox 38"/>
          <p:cNvSpPr txBox="1"/>
          <p:nvPr/>
        </p:nvSpPr>
        <p:spPr>
          <a:xfrm>
            <a:off x="7869278" y="7184994"/>
            <a:ext cx="2824121" cy="177788"/>
          </a:xfrm>
          <a:prstGeom prst="rect">
            <a:avLst/>
          </a:prstGeom>
        </p:spPr>
        <p:txBody>
          <a:bodyPr wrap="square" lIns="0" tIns="0" rIns="0" bIns="0" rtlCol="0" anchor="t">
            <a:spAutoFit/>
          </a:bodyPr>
          <a:lstStyle/>
          <a:p>
            <a:pPr algn="l">
              <a:lnSpc>
                <a:spcPts val="1539"/>
              </a:lnSpc>
            </a:pPr>
            <a:r>
              <a:rPr lang="en-US" sz="1100" b="1" spc="-5" dirty="0">
                <a:solidFill>
                  <a:srgbClr val="000000"/>
                </a:solidFill>
                <a:latin typeface="Montserrat Bold"/>
                <a:ea typeface="Montserrat Bold"/>
                <a:cs typeface="Montserrat Bold"/>
                <a:sym typeface="Montserrat Bold"/>
              </a:rPr>
              <a:t>Step 5 | </a:t>
            </a:r>
            <a:r>
              <a:rPr lang="en-US" sz="1100" spc="-5" dirty="0">
                <a:solidFill>
                  <a:srgbClr val="000000"/>
                </a:solidFill>
                <a:latin typeface="Montserrat"/>
                <a:ea typeface="Montserrat"/>
                <a:cs typeface="Montserrat"/>
                <a:sym typeface="Montserrat"/>
              </a:rPr>
              <a:t>Engaging well with students</a:t>
            </a:r>
          </a:p>
        </p:txBody>
      </p:sp>
      <p:sp>
        <p:nvSpPr>
          <p:cNvPr id="39" name="TextBox 39"/>
          <p:cNvSpPr txBox="1"/>
          <p:nvPr/>
        </p:nvSpPr>
        <p:spPr>
          <a:xfrm>
            <a:off x="457591" y="4762243"/>
            <a:ext cx="235401"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4</a:t>
            </a:r>
          </a:p>
        </p:txBody>
      </p:sp>
      <p:sp>
        <p:nvSpPr>
          <p:cNvPr id="40" name="TextBox 40"/>
          <p:cNvSpPr txBox="1"/>
          <p:nvPr/>
        </p:nvSpPr>
        <p:spPr>
          <a:xfrm>
            <a:off x="3825250" y="4762243"/>
            <a:ext cx="229962"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5</a:t>
            </a:r>
          </a:p>
        </p:txBody>
      </p:sp>
      <p:sp>
        <p:nvSpPr>
          <p:cNvPr id="41" name="TextBox 41"/>
          <p:cNvSpPr txBox="1"/>
          <p:nvPr/>
        </p:nvSpPr>
        <p:spPr>
          <a:xfrm>
            <a:off x="457200" y="1040035"/>
            <a:ext cx="4157005" cy="872271"/>
          </a:xfrm>
          <a:prstGeom prst="rect">
            <a:avLst/>
          </a:prstGeom>
        </p:spPr>
        <p:txBody>
          <a:bodyPr lIns="0" tIns="0" rIns="0" bIns="0" rtlCol="0" anchor="t">
            <a:spAutoFit/>
          </a:bodyPr>
          <a:lstStyle/>
          <a:p>
            <a:pPr algn="l">
              <a:lnSpc>
                <a:spcPts val="3359"/>
              </a:lnSpc>
            </a:pPr>
            <a:r>
              <a:rPr lang="en-US" sz="2799" spc="-13">
                <a:solidFill>
                  <a:srgbClr val="000000"/>
                </a:solidFill>
                <a:latin typeface="Montserrat"/>
                <a:ea typeface="Montserrat"/>
                <a:cs typeface="Montserrat"/>
                <a:sym typeface="Montserrat"/>
              </a:rPr>
              <a:t>Eight tips for engaging well with students </a:t>
            </a:r>
          </a:p>
        </p:txBody>
      </p:sp>
      <p:sp>
        <p:nvSpPr>
          <p:cNvPr id="42" name="TextBox 42"/>
          <p:cNvSpPr txBox="1"/>
          <p:nvPr/>
        </p:nvSpPr>
        <p:spPr>
          <a:xfrm>
            <a:off x="508387" y="1892008"/>
            <a:ext cx="140008" cy="788451"/>
          </a:xfrm>
          <a:prstGeom prst="rect">
            <a:avLst/>
          </a:prstGeom>
        </p:spPr>
        <p:txBody>
          <a:bodyPr lIns="0" tIns="0" rIns="0" bIns="0" rtlCol="0" anchor="t">
            <a:spAutoFit/>
          </a:bodyPr>
          <a:lstStyle/>
          <a:p>
            <a:pPr algn="l">
              <a:lnSpc>
                <a:spcPts val="6999"/>
              </a:lnSpc>
            </a:pPr>
            <a:r>
              <a:rPr lang="en-US" sz="2799" spc="-13">
                <a:solidFill>
                  <a:srgbClr val="000000"/>
                </a:solidFill>
                <a:latin typeface="Montserrat"/>
                <a:ea typeface="Montserrat"/>
                <a:cs typeface="Montserrat"/>
                <a:sym typeface="Montserrat"/>
              </a:rPr>
              <a:t>1</a:t>
            </a:r>
          </a:p>
        </p:txBody>
      </p:sp>
      <p:sp>
        <p:nvSpPr>
          <p:cNvPr id="43" name="TextBox 43"/>
          <p:cNvSpPr txBox="1"/>
          <p:nvPr/>
        </p:nvSpPr>
        <p:spPr>
          <a:xfrm>
            <a:off x="881614" y="2207343"/>
            <a:ext cx="1950485" cy="304122"/>
          </a:xfrm>
          <a:prstGeom prst="rect">
            <a:avLst/>
          </a:prstGeom>
        </p:spPr>
        <p:txBody>
          <a:bodyPr wrap="square" lIns="0" tIns="0" rIns="0" bIns="0" rtlCol="0" anchor="t">
            <a:spAutoFit/>
          </a:bodyPr>
          <a:lstStyle/>
          <a:p>
            <a:pPr algn="l">
              <a:lnSpc>
                <a:spcPts val="2750"/>
              </a:lnSpc>
            </a:pPr>
            <a:r>
              <a:rPr lang="en-US" sz="1100" b="1" spc="-4" dirty="0">
                <a:solidFill>
                  <a:srgbClr val="000000"/>
                </a:solidFill>
                <a:latin typeface="Montserrat Bold"/>
                <a:ea typeface="Montserrat Bold"/>
                <a:cs typeface="Montserrat Bold"/>
                <a:sym typeface="Montserrat Bold"/>
              </a:rPr>
              <a:t>Make it welcoming.</a:t>
            </a:r>
          </a:p>
        </p:txBody>
      </p:sp>
      <p:sp>
        <p:nvSpPr>
          <p:cNvPr id="44" name="TextBox 44"/>
          <p:cNvSpPr txBox="1"/>
          <p:nvPr/>
        </p:nvSpPr>
        <p:spPr>
          <a:xfrm>
            <a:off x="3825250" y="1892008"/>
            <a:ext cx="224523" cy="788451"/>
          </a:xfrm>
          <a:prstGeom prst="rect">
            <a:avLst/>
          </a:prstGeom>
        </p:spPr>
        <p:txBody>
          <a:bodyPr lIns="0" tIns="0" rIns="0" bIns="0" rtlCol="0" anchor="t">
            <a:spAutoFit/>
          </a:bodyPr>
          <a:lstStyle/>
          <a:p>
            <a:pPr algn="l">
              <a:lnSpc>
                <a:spcPts val="6999"/>
              </a:lnSpc>
            </a:pPr>
            <a:r>
              <a:rPr lang="en-US" sz="2799" spc="-13">
                <a:solidFill>
                  <a:srgbClr val="000000"/>
                </a:solidFill>
                <a:latin typeface="Montserrat"/>
                <a:ea typeface="Montserrat"/>
                <a:cs typeface="Montserrat"/>
                <a:sym typeface="Montserrat"/>
              </a:rPr>
              <a:t>2</a:t>
            </a:r>
          </a:p>
        </p:txBody>
      </p:sp>
      <p:sp>
        <p:nvSpPr>
          <p:cNvPr id="45" name="TextBox 45"/>
          <p:cNvSpPr txBox="1"/>
          <p:nvPr/>
        </p:nvSpPr>
        <p:spPr>
          <a:xfrm>
            <a:off x="7144131" y="4762243"/>
            <a:ext cx="240478"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6</a:t>
            </a:r>
          </a:p>
        </p:txBody>
      </p:sp>
      <p:sp>
        <p:nvSpPr>
          <p:cNvPr id="46" name="TextBox 46"/>
          <p:cNvSpPr txBox="1"/>
          <p:nvPr/>
        </p:nvSpPr>
        <p:spPr>
          <a:xfrm>
            <a:off x="7144131" y="2177758"/>
            <a:ext cx="231048"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3</a:t>
            </a:r>
          </a:p>
        </p:txBody>
      </p:sp>
      <p:sp>
        <p:nvSpPr>
          <p:cNvPr id="47" name="TextBox 47"/>
          <p:cNvSpPr txBox="1"/>
          <p:nvPr/>
        </p:nvSpPr>
        <p:spPr>
          <a:xfrm>
            <a:off x="5567420" y="1193854"/>
            <a:ext cx="1817189" cy="257937"/>
          </a:xfrm>
          <a:prstGeom prst="rect">
            <a:avLst/>
          </a:prstGeom>
        </p:spPr>
        <p:txBody>
          <a:bodyPr lIns="0" tIns="0" rIns="0" bIns="0" rtlCol="0" anchor="t">
            <a:spAutoFit/>
          </a:bodyPr>
          <a:lstStyle/>
          <a:p>
            <a:pPr algn="l">
              <a:lnSpc>
                <a:spcPts val="1959"/>
              </a:lnSpc>
            </a:pPr>
            <a:r>
              <a:rPr lang="en-US" sz="1399" b="1" spc="-6" dirty="0">
                <a:solidFill>
                  <a:srgbClr val="2D69FF"/>
                </a:solidFill>
                <a:latin typeface="Montserrat Bold"/>
                <a:ea typeface="Montserrat Bold"/>
                <a:cs typeface="Montserrat Bold"/>
                <a:sym typeface="Montserrat Bold"/>
              </a:rPr>
              <a:t>Benefits to students</a:t>
            </a:r>
          </a:p>
        </p:txBody>
      </p:sp>
      <p:sp>
        <p:nvSpPr>
          <p:cNvPr id="48" name="TextBox 48"/>
          <p:cNvSpPr txBox="1"/>
          <p:nvPr/>
        </p:nvSpPr>
        <p:spPr>
          <a:xfrm>
            <a:off x="7375180" y="1193854"/>
            <a:ext cx="2578256" cy="495529"/>
          </a:xfrm>
          <a:prstGeom prst="rect">
            <a:avLst/>
          </a:prstGeom>
        </p:spPr>
        <p:txBody>
          <a:bodyPr wrap="square" lIns="0" tIns="0" rIns="0" bIns="0" rtlCol="0" anchor="t">
            <a:spAutoFit/>
          </a:bodyPr>
          <a:lstStyle/>
          <a:p>
            <a:pPr algn="l">
              <a:lnSpc>
                <a:spcPts val="1299"/>
              </a:lnSpc>
            </a:pPr>
            <a:r>
              <a:rPr lang="en-US" sz="900" spc="-4" dirty="0">
                <a:solidFill>
                  <a:srgbClr val="000000"/>
                </a:solidFill>
                <a:latin typeface="Montserrat"/>
                <a:ea typeface="Montserrat"/>
                <a:cs typeface="Montserrat"/>
                <a:sym typeface="Montserrat"/>
              </a:rPr>
              <a:t>They are able to fully engage with what they see and hear and can take on a different perspective about the world of work. </a:t>
            </a:r>
          </a:p>
        </p:txBody>
      </p:sp>
      <p:sp>
        <p:nvSpPr>
          <p:cNvPr id="49" name="TextBox 49"/>
          <p:cNvSpPr txBox="1"/>
          <p:nvPr/>
        </p:nvSpPr>
        <p:spPr>
          <a:xfrm>
            <a:off x="8262642" y="183623"/>
            <a:ext cx="1830257"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Part 2 | Successful Engagement</a:t>
            </a:r>
          </a:p>
        </p:txBody>
      </p:sp>
      <p:sp>
        <p:nvSpPr>
          <p:cNvPr id="50" name="TextBox 32">
            <a:extLst>
              <a:ext uri="{FF2B5EF4-FFF2-40B4-BE49-F238E27FC236}">
                <a16:creationId xmlns:a16="http://schemas.microsoft.com/office/drawing/2014/main" id="{9870471F-106F-3A3F-D27F-164BA877FA8B}"/>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81624" y="1917344"/>
            <a:ext cx="2711091" cy="71666"/>
            <a:chOff x="0" y="0"/>
            <a:chExt cx="2711094" cy="71666"/>
          </a:xfrm>
        </p:grpSpPr>
        <p:sp>
          <p:nvSpPr>
            <p:cNvPr id="3" name="Freeform 3"/>
            <p:cNvSpPr/>
            <p:nvPr/>
          </p:nvSpPr>
          <p:spPr>
            <a:xfrm>
              <a:off x="0" y="0"/>
              <a:ext cx="2711069" cy="71628"/>
            </a:xfrm>
            <a:custGeom>
              <a:avLst/>
              <a:gdLst/>
              <a:ahLst/>
              <a:cxnLst/>
              <a:rect l="l" t="t" r="r" b="b"/>
              <a:pathLst>
                <a:path w="2711069" h="71628">
                  <a:moveTo>
                    <a:pt x="35814" y="0"/>
                  </a:moveTo>
                  <a:cubicBezTo>
                    <a:pt x="16002" y="0"/>
                    <a:pt x="0" y="16002"/>
                    <a:pt x="0" y="35814"/>
                  </a:cubicBezTo>
                  <a:cubicBezTo>
                    <a:pt x="0" y="55626"/>
                    <a:pt x="16002" y="71628"/>
                    <a:pt x="35814" y="71628"/>
                  </a:cubicBezTo>
                  <a:lnTo>
                    <a:pt x="2675255" y="71628"/>
                  </a:lnTo>
                  <a:cubicBezTo>
                    <a:pt x="2695067" y="71628"/>
                    <a:pt x="2711069" y="55626"/>
                    <a:pt x="2711069" y="35814"/>
                  </a:cubicBezTo>
                  <a:cubicBezTo>
                    <a:pt x="2711069" y="16002"/>
                    <a:pt x="2695067" y="0"/>
                    <a:pt x="2675255" y="0"/>
                  </a:cubicBezTo>
                  <a:close/>
                </a:path>
              </a:pathLst>
            </a:custGeom>
            <a:solidFill>
              <a:srgbClr val="BCE4FE"/>
            </a:solidFill>
          </p:spPr>
          <p:txBody>
            <a:bodyPr/>
            <a:lstStyle/>
            <a:p>
              <a:endParaRPr lang="en-US"/>
            </a:p>
          </p:txBody>
        </p:sp>
      </p:grpSp>
      <p:grpSp>
        <p:nvGrpSpPr>
          <p:cNvPr id="4" name="Group 4"/>
          <p:cNvGrpSpPr>
            <a:grpSpLocks noChangeAspect="1"/>
          </p:cNvGrpSpPr>
          <p:nvPr/>
        </p:nvGrpSpPr>
        <p:grpSpPr>
          <a:xfrm>
            <a:off x="4187790" y="1917344"/>
            <a:ext cx="2711091" cy="71666"/>
            <a:chOff x="0" y="0"/>
            <a:chExt cx="2711094" cy="71666"/>
          </a:xfrm>
        </p:grpSpPr>
        <p:sp>
          <p:nvSpPr>
            <p:cNvPr id="5" name="Freeform 5"/>
            <p:cNvSpPr/>
            <p:nvPr/>
          </p:nvSpPr>
          <p:spPr>
            <a:xfrm>
              <a:off x="0" y="0"/>
              <a:ext cx="2711069" cy="71628"/>
            </a:xfrm>
            <a:custGeom>
              <a:avLst/>
              <a:gdLst/>
              <a:ahLst/>
              <a:cxnLst/>
              <a:rect l="l" t="t" r="r" b="b"/>
              <a:pathLst>
                <a:path w="2711069" h="71628">
                  <a:moveTo>
                    <a:pt x="35814" y="0"/>
                  </a:moveTo>
                  <a:cubicBezTo>
                    <a:pt x="16002" y="0"/>
                    <a:pt x="0" y="16002"/>
                    <a:pt x="0" y="35814"/>
                  </a:cubicBezTo>
                  <a:cubicBezTo>
                    <a:pt x="0" y="55626"/>
                    <a:pt x="16002" y="71628"/>
                    <a:pt x="35814" y="71628"/>
                  </a:cubicBezTo>
                  <a:lnTo>
                    <a:pt x="2675255" y="71628"/>
                  </a:lnTo>
                  <a:cubicBezTo>
                    <a:pt x="2695067" y="71628"/>
                    <a:pt x="2711069" y="55626"/>
                    <a:pt x="2711069" y="35814"/>
                  </a:cubicBezTo>
                  <a:cubicBezTo>
                    <a:pt x="2711069" y="16002"/>
                    <a:pt x="2695067" y="0"/>
                    <a:pt x="2675255" y="0"/>
                  </a:cubicBezTo>
                  <a:close/>
                </a:path>
              </a:pathLst>
            </a:custGeom>
            <a:solidFill>
              <a:srgbClr val="BCE4FE"/>
            </a:solidFill>
          </p:spPr>
          <p:txBody>
            <a:bodyPr/>
            <a:lstStyle/>
            <a:p>
              <a:endParaRPr lang="en-US"/>
            </a:p>
          </p:txBody>
        </p:sp>
      </p:grpSp>
      <p:grpSp>
        <p:nvGrpSpPr>
          <p:cNvPr id="6" name="Group 6"/>
          <p:cNvGrpSpPr>
            <a:grpSpLocks noChangeAspect="1"/>
          </p:cNvGrpSpPr>
          <p:nvPr/>
        </p:nvGrpSpPr>
        <p:grpSpPr>
          <a:xfrm>
            <a:off x="0" y="7107412"/>
            <a:ext cx="10692003" cy="452590"/>
            <a:chOff x="0" y="0"/>
            <a:chExt cx="10692003" cy="452590"/>
          </a:xfrm>
        </p:grpSpPr>
        <p:sp>
          <p:nvSpPr>
            <p:cNvPr id="7" name="Freeform 7"/>
            <p:cNvSpPr/>
            <p:nvPr/>
          </p:nvSpPr>
          <p:spPr>
            <a:xfrm>
              <a:off x="0" y="0"/>
              <a:ext cx="10692003" cy="452628"/>
            </a:xfrm>
            <a:custGeom>
              <a:avLst/>
              <a:gdLst/>
              <a:ahLst/>
              <a:cxnLst/>
              <a:rect l="l" t="t" r="r" b="b"/>
              <a:pathLst>
                <a:path w="10692003" h="452628">
                  <a:moveTo>
                    <a:pt x="0" y="452628"/>
                  </a:moveTo>
                  <a:lnTo>
                    <a:pt x="10692003" y="452628"/>
                  </a:lnTo>
                  <a:lnTo>
                    <a:pt x="10692003" y="0"/>
                  </a:lnTo>
                  <a:lnTo>
                    <a:pt x="0" y="0"/>
                  </a:lnTo>
                  <a:close/>
                </a:path>
              </a:pathLst>
            </a:custGeom>
            <a:solidFill>
              <a:srgbClr val="BCE4FE"/>
            </a:solidFill>
          </p:spPr>
          <p:txBody>
            <a:bodyPr/>
            <a:lstStyle/>
            <a:p>
              <a:endParaRPr lang="en-US"/>
            </a:p>
          </p:txBody>
        </p:sp>
      </p:grpSp>
      <p:grpSp>
        <p:nvGrpSpPr>
          <p:cNvPr id="8" name="Group 8"/>
          <p:cNvGrpSpPr>
            <a:grpSpLocks noChangeAspect="1"/>
          </p:cNvGrpSpPr>
          <p:nvPr/>
        </p:nvGrpSpPr>
        <p:grpSpPr>
          <a:xfrm>
            <a:off x="183413" y="605009"/>
            <a:ext cx="10325176" cy="3172"/>
            <a:chOff x="0" y="0"/>
            <a:chExt cx="10325176" cy="3175"/>
          </a:xfrm>
        </p:grpSpPr>
        <p:sp>
          <p:nvSpPr>
            <p:cNvPr id="9" name="Freeform 9"/>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10" name="Group 10"/>
          <p:cNvGrpSpPr>
            <a:grpSpLocks noChangeAspect="1"/>
          </p:cNvGrpSpPr>
          <p:nvPr/>
        </p:nvGrpSpPr>
        <p:grpSpPr>
          <a:xfrm>
            <a:off x="7271375" y="1856908"/>
            <a:ext cx="2921003" cy="1815503"/>
            <a:chOff x="0" y="0"/>
            <a:chExt cx="2921000" cy="1815503"/>
          </a:xfrm>
        </p:grpSpPr>
        <p:sp>
          <p:nvSpPr>
            <p:cNvPr id="11" name="Freeform 11"/>
            <p:cNvSpPr/>
            <p:nvPr/>
          </p:nvSpPr>
          <p:spPr>
            <a:xfrm>
              <a:off x="63500" y="63500"/>
              <a:ext cx="2794000" cy="1688465"/>
            </a:xfrm>
            <a:custGeom>
              <a:avLst/>
              <a:gdLst/>
              <a:ahLst/>
              <a:cxnLst/>
              <a:rect l="l" t="t" r="r" b="b"/>
              <a:pathLst>
                <a:path w="2794000" h="1688465">
                  <a:moveTo>
                    <a:pt x="134747" y="0"/>
                  </a:moveTo>
                  <a:cubicBezTo>
                    <a:pt x="60325" y="0"/>
                    <a:pt x="0" y="60325"/>
                    <a:pt x="0" y="134747"/>
                  </a:cubicBezTo>
                  <a:lnTo>
                    <a:pt x="0" y="1553718"/>
                  </a:lnTo>
                  <a:cubicBezTo>
                    <a:pt x="0" y="1628140"/>
                    <a:pt x="60325" y="1688465"/>
                    <a:pt x="134747" y="1688465"/>
                  </a:cubicBezTo>
                  <a:lnTo>
                    <a:pt x="2659253" y="1688465"/>
                  </a:lnTo>
                  <a:cubicBezTo>
                    <a:pt x="2733675" y="1688465"/>
                    <a:pt x="2794000" y="1628140"/>
                    <a:pt x="2794000" y="1553718"/>
                  </a:cubicBezTo>
                  <a:lnTo>
                    <a:pt x="2794000" y="134747"/>
                  </a:lnTo>
                  <a:cubicBezTo>
                    <a:pt x="2794000" y="60325"/>
                    <a:pt x="2733675" y="0"/>
                    <a:pt x="2659253" y="0"/>
                  </a:cubicBezTo>
                  <a:close/>
                </a:path>
              </a:pathLst>
            </a:custGeom>
            <a:solidFill>
              <a:srgbClr val="BCE4FE"/>
            </a:solidFill>
          </p:spPr>
          <p:txBody>
            <a:bodyPr/>
            <a:lstStyle/>
            <a:p>
              <a:endParaRPr lang="en-US"/>
            </a:p>
          </p:txBody>
        </p:sp>
        <p:sp>
          <p:nvSpPr>
            <p:cNvPr id="12" name="Freeform 12"/>
            <p:cNvSpPr/>
            <p:nvPr/>
          </p:nvSpPr>
          <p:spPr>
            <a:xfrm>
              <a:off x="203200" y="179451"/>
              <a:ext cx="336296" cy="336169"/>
            </a:xfrm>
            <a:custGeom>
              <a:avLst/>
              <a:gdLst/>
              <a:ahLst/>
              <a:cxnLst/>
              <a:rect l="l" t="t" r="r" b="b"/>
              <a:pathLst>
                <a:path w="336296" h="336169">
                  <a:moveTo>
                    <a:pt x="168148" y="336169"/>
                  </a:moveTo>
                  <a:cubicBezTo>
                    <a:pt x="260985" y="336169"/>
                    <a:pt x="336296" y="260858"/>
                    <a:pt x="336296" y="168021"/>
                  </a:cubicBezTo>
                  <a:cubicBezTo>
                    <a:pt x="336296" y="75184"/>
                    <a:pt x="260985" y="0"/>
                    <a:pt x="168148" y="0"/>
                  </a:cubicBezTo>
                  <a:cubicBezTo>
                    <a:pt x="75311" y="0"/>
                    <a:pt x="0" y="75184"/>
                    <a:pt x="0" y="168021"/>
                  </a:cubicBezTo>
                  <a:cubicBezTo>
                    <a:pt x="0" y="260858"/>
                    <a:pt x="75311" y="336169"/>
                    <a:pt x="168148" y="336169"/>
                  </a:cubicBezTo>
                </a:path>
              </a:pathLst>
            </a:custGeom>
            <a:solidFill>
              <a:srgbClr val="2D69FF"/>
            </a:solidFill>
          </p:spPr>
          <p:txBody>
            <a:bodyPr/>
            <a:lstStyle/>
            <a:p>
              <a:endParaRPr lang="en-US"/>
            </a:p>
          </p:txBody>
        </p:sp>
        <p:sp>
          <p:nvSpPr>
            <p:cNvPr id="13" name="Freeform 13"/>
            <p:cNvSpPr/>
            <p:nvPr/>
          </p:nvSpPr>
          <p:spPr>
            <a:xfrm>
              <a:off x="312420" y="288544"/>
              <a:ext cx="117856" cy="117856"/>
            </a:xfrm>
            <a:custGeom>
              <a:avLst/>
              <a:gdLst/>
              <a:ahLst/>
              <a:cxnLst/>
              <a:rect l="l" t="t" r="r" b="b"/>
              <a:pathLst>
                <a:path w="117856" h="117856">
                  <a:moveTo>
                    <a:pt x="0" y="0"/>
                  </a:moveTo>
                  <a:lnTo>
                    <a:pt x="0" y="117856"/>
                  </a:lnTo>
                  <a:lnTo>
                    <a:pt x="117856" y="117856"/>
                  </a:lnTo>
                  <a:lnTo>
                    <a:pt x="117856" y="0"/>
                  </a:lnTo>
                  <a:close/>
                </a:path>
              </a:pathLst>
            </a:custGeom>
            <a:solidFill>
              <a:srgbClr val="BCE4FE"/>
            </a:solidFill>
          </p:spPr>
          <p:txBody>
            <a:bodyPr/>
            <a:lstStyle/>
            <a:p>
              <a:endParaRPr lang="en-US"/>
            </a:p>
          </p:txBody>
        </p:sp>
      </p:grpSp>
      <p:grpSp>
        <p:nvGrpSpPr>
          <p:cNvPr id="14" name="Group 14"/>
          <p:cNvGrpSpPr>
            <a:grpSpLocks noChangeAspect="1"/>
          </p:cNvGrpSpPr>
          <p:nvPr/>
        </p:nvGrpSpPr>
        <p:grpSpPr>
          <a:xfrm>
            <a:off x="8152695" y="167764"/>
            <a:ext cx="2010347" cy="232458"/>
            <a:chOff x="0" y="0"/>
            <a:chExt cx="2010346" cy="232461"/>
          </a:xfrm>
        </p:grpSpPr>
        <p:sp>
          <p:nvSpPr>
            <p:cNvPr id="15" name="Freeform 15"/>
            <p:cNvSpPr/>
            <p:nvPr/>
          </p:nvSpPr>
          <p:spPr>
            <a:xfrm>
              <a:off x="0" y="0"/>
              <a:ext cx="2010283" cy="232410"/>
            </a:xfrm>
            <a:custGeom>
              <a:avLst/>
              <a:gdLst/>
              <a:ahLst/>
              <a:cxnLst/>
              <a:rect l="l" t="t" r="r" b="b"/>
              <a:pathLst>
                <a:path w="2010283" h="232410">
                  <a:moveTo>
                    <a:pt x="116205" y="0"/>
                  </a:moveTo>
                  <a:cubicBezTo>
                    <a:pt x="52070" y="0"/>
                    <a:pt x="0" y="52070"/>
                    <a:pt x="0" y="116205"/>
                  </a:cubicBezTo>
                  <a:cubicBezTo>
                    <a:pt x="0" y="180340"/>
                    <a:pt x="52070" y="232410"/>
                    <a:pt x="116205" y="232410"/>
                  </a:cubicBezTo>
                  <a:lnTo>
                    <a:pt x="1894078" y="232410"/>
                  </a:lnTo>
                  <a:cubicBezTo>
                    <a:pt x="1958340" y="232410"/>
                    <a:pt x="2010283" y="180340"/>
                    <a:pt x="2010283" y="116205"/>
                  </a:cubicBezTo>
                  <a:cubicBezTo>
                    <a:pt x="2010283" y="52070"/>
                    <a:pt x="1958340" y="0"/>
                    <a:pt x="1894078" y="0"/>
                  </a:cubicBezTo>
                  <a:close/>
                </a:path>
              </a:pathLst>
            </a:custGeom>
            <a:solidFill>
              <a:srgbClr val="2D69FF"/>
            </a:solidFill>
          </p:spPr>
          <p:txBody>
            <a:bodyPr/>
            <a:lstStyle/>
            <a:p>
              <a:endParaRPr lang="en-US"/>
            </a:p>
          </p:txBody>
        </p:sp>
      </p:grpSp>
      <p:sp>
        <p:nvSpPr>
          <p:cNvPr id="16" name="TextBox 16"/>
          <p:cNvSpPr txBox="1"/>
          <p:nvPr/>
        </p:nvSpPr>
        <p:spPr>
          <a:xfrm>
            <a:off x="7570508" y="2508209"/>
            <a:ext cx="2424392" cy="825722"/>
          </a:xfrm>
          <a:prstGeom prst="rect">
            <a:avLst/>
          </a:prstGeom>
        </p:spPr>
        <p:txBody>
          <a:bodyPr wrap="square" lIns="0" tIns="0" rIns="0" bIns="0" rtlCol="0" anchor="t">
            <a:spAutoFit/>
          </a:bodyPr>
          <a:lstStyle/>
          <a:p>
            <a:pPr algn="l">
              <a:lnSpc>
                <a:spcPts val="1299"/>
              </a:lnSpc>
            </a:pPr>
            <a:r>
              <a:rPr lang="en-US" sz="900" spc="-4" dirty="0">
                <a:solidFill>
                  <a:srgbClr val="000000"/>
                </a:solidFill>
                <a:latin typeface="Montserrat"/>
                <a:ea typeface="Montserrat"/>
                <a:cs typeface="Montserrat"/>
                <a:sym typeface="Montserrat"/>
              </a:rPr>
              <a:t>Just rocking up and having a yarn! You might have a good story, but if you don’t present it well and make it relevant, then the students won’t hear the story. They’ll just seen an adult talking at them.</a:t>
            </a:r>
          </a:p>
        </p:txBody>
      </p:sp>
      <p:sp>
        <p:nvSpPr>
          <p:cNvPr id="17" name="TextBox 17"/>
          <p:cNvSpPr txBox="1"/>
          <p:nvPr/>
        </p:nvSpPr>
        <p:spPr>
          <a:xfrm>
            <a:off x="8265414" y="178622"/>
            <a:ext cx="1830257"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Part 2 | Successful Engagement</a:t>
            </a:r>
          </a:p>
        </p:txBody>
      </p:sp>
      <p:sp>
        <p:nvSpPr>
          <p:cNvPr id="18" name="TextBox 18"/>
          <p:cNvSpPr txBox="1"/>
          <p:nvPr/>
        </p:nvSpPr>
        <p:spPr>
          <a:xfrm>
            <a:off x="7931772" y="2054439"/>
            <a:ext cx="1880013" cy="236668"/>
          </a:xfrm>
          <a:prstGeom prst="rect">
            <a:avLst/>
          </a:prstGeom>
        </p:spPr>
        <p:txBody>
          <a:bodyPr wrap="square" lIns="0" tIns="0" rIns="0" bIns="0" rtlCol="0" anchor="t">
            <a:spAutoFit/>
          </a:bodyPr>
          <a:lstStyle/>
          <a:p>
            <a:pPr algn="l">
              <a:lnSpc>
                <a:spcPts val="1959"/>
              </a:lnSpc>
            </a:pPr>
            <a:r>
              <a:rPr lang="en-US" sz="1399" b="1" spc="-6" dirty="0">
                <a:solidFill>
                  <a:srgbClr val="2D69FF"/>
                </a:solidFill>
                <a:latin typeface="Montserrat Bold"/>
                <a:ea typeface="Montserrat Bold"/>
                <a:cs typeface="Montserrat Bold"/>
                <a:sym typeface="Montserrat Bold"/>
              </a:rPr>
              <a:t>Mistakes to avoid</a:t>
            </a:r>
          </a:p>
        </p:txBody>
      </p:sp>
      <p:sp>
        <p:nvSpPr>
          <p:cNvPr id="20" name="TextBox 20"/>
          <p:cNvSpPr txBox="1"/>
          <p:nvPr/>
        </p:nvSpPr>
        <p:spPr>
          <a:xfrm>
            <a:off x="881615" y="2127437"/>
            <a:ext cx="2666543" cy="1153125"/>
          </a:xfrm>
          <a:prstGeom prst="rect">
            <a:avLst/>
          </a:prstGeom>
        </p:spPr>
        <p:txBody>
          <a:bodyPr lIns="0" tIns="0" rIns="0" bIns="0" rtlCol="0" anchor="t">
            <a:spAutoFit/>
          </a:bodyPr>
          <a:lstStyle/>
          <a:p>
            <a:pPr algn="l">
              <a:lnSpc>
                <a:spcPts val="1500"/>
              </a:lnSpc>
            </a:pPr>
            <a:r>
              <a:rPr lang="en-US" sz="1000" spc="-5" dirty="0">
                <a:solidFill>
                  <a:srgbClr val="000000"/>
                </a:solidFill>
                <a:latin typeface="Montserrat"/>
                <a:ea typeface="Montserrat"/>
                <a:cs typeface="Montserrat"/>
                <a:sym typeface="Montserrat"/>
              </a:rPr>
              <a:t>Be enthusiastic and passionate. What are some quirky or interesting aspects of your industry? What are some hilarious or memorable stories? “Do you want to hear the time we made an ... for a movie star?”.</a:t>
            </a:r>
          </a:p>
        </p:txBody>
      </p:sp>
      <p:sp>
        <p:nvSpPr>
          <p:cNvPr id="21" name="TextBox 21"/>
          <p:cNvSpPr txBox="1"/>
          <p:nvPr/>
        </p:nvSpPr>
        <p:spPr>
          <a:xfrm>
            <a:off x="4187781" y="2145030"/>
            <a:ext cx="2591800" cy="2105625"/>
          </a:xfrm>
          <a:prstGeom prst="rect">
            <a:avLst/>
          </a:prstGeom>
        </p:spPr>
        <p:txBody>
          <a:bodyPr lIns="0" tIns="0" rIns="0" bIns="0" rtlCol="0" anchor="t">
            <a:spAutoFit/>
          </a:bodyPr>
          <a:lstStyle/>
          <a:p>
            <a:pPr algn="l">
              <a:lnSpc>
                <a:spcPts val="1500"/>
              </a:lnSpc>
            </a:pPr>
            <a:r>
              <a:rPr lang="en-US" sz="1000" spc="-5">
                <a:solidFill>
                  <a:srgbClr val="000000"/>
                </a:solidFill>
                <a:latin typeface="Montserrat"/>
                <a:ea typeface="Montserrat"/>
                <a:cs typeface="Montserrat"/>
                <a:sym typeface="Montserrat"/>
              </a:rPr>
              <a:t>Remember, the young people have stepped well outside their comfort zone by engaging with you. Commend them for that and find ways to affirm their ideas and contributions. “That’s a great question”, “What did you like or dislike from this experience?”, “I’m impressed with how quickly you’ve picked this up”, “How might this help you decide what choices you’ll make?,” “What skills or characteristics would you bring?” etc.</a:t>
            </a:r>
          </a:p>
        </p:txBody>
      </p:sp>
      <p:sp>
        <p:nvSpPr>
          <p:cNvPr id="22" name="TextBox 22"/>
          <p:cNvSpPr txBox="1"/>
          <p:nvPr/>
        </p:nvSpPr>
        <p:spPr>
          <a:xfrm>
            <a:off x="10295677" y="193719"/>
            <a:ext cx="146895" cy="174622"/>
          </a:xfrm>
          <a:prstGeom prst="rect">
            <a:avLst/>
          </a:prstGeom>
        </p:spPr>
        <p:txBody>
          <a:bodyPr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35</a:t>
            </a:r>
          </a:p>
        </p:txBody>
      </p:sp>
      <p:sp>
        <p:nvSpPr>
          <p:cNvPr id="23" name="TextBox 23"/>
          <p:cNvSpPr txBox="1"/>
          <p:nvPr/>
        </p:nvSpPr>
        <p:spPr>
          <a:xfrm>
            <a:off x="881614" y="1517924"/>
            <a:ext cx="2026685" cy="179088"/>
          </a:xfrm>
          <a:prstGeom prst="rect">
            <a:avLst/>
          </a:prstGeom>
        </p:spPr>
        <p:txBody>
          <a:bodyPr wrap="square" lIns="0" tIns="0" rIns="0" bIns="0" rtlCol="0" anchor="t">
            <a:spAutoFit/>
          </a:bodyPr>
          <a:lstStyle/>
          <a:p>
            <a:pPr algn="l">
              <a:lnSpc>
                <a:spcPts val="1539"/>
              </a:lnSpc>
            </a:pPr>
            <a:r>
              <a:rPr lang="en-US" sz="1100" b="1" spc="-4" dirty="0">
                <a:solidFill>
                  <a:srgbClr val="000000"/>
                </a:solidFill>
                <a:latin typeface="Montserrat Bold"/>
                <a:ea typeface="Montserrat Bold"/>
                <a:cs typeface="Montserrat Bold"/>
                <a:sym typeface="Montserrat Bold"/>
              </a:rPr>
              <a:t>Make it interesting. </a:t>
            </a:r>
          </a:p>
        </p:txBody>
      </p:sp>
      <p:sp>
        <p:nvSpPr>
          <p:cNvPr id="24" name="TextBox 24"/>
          <p:cNvSpPr txBox="1"/>
          <p:nvPr/>
        </p:nvSpPr>
        <p:spPr>
          <a:xfrm>
            <a:off x="4187780" y="1517923"/>
            <a:ext cx="1875627" cy="179088"/>
          </a:xfrm>
          <a:prstGeom prst="rect">
            <a:avLst/>
          </a:prstGeom>
        </p:spPr>
        <p:txBody>
          <a:bodyPr wrap="square" lIns="0" tIns="0" rIns="0" bIns="0" rtlCol="0" anchor="t">
            <a:spAutoFit/>
          </a:bodyPr>
          <a:lstStyle/>
          <a:p>
            <a:pPr algn="l">
              <a:lnSpc>
                <a:spcPts val="1539"/>
              </a:lnSpc>
            </a:pPr>
            <a:r>
              <a:rPr lang="en-US" sz="1100" b="1" spc="-4" dirty="0">
                <a:solidFill>
                  <a:srgbClr val="000000"/>
                </a:solidFill>
                <a:latin typeface="Montserrat Bold"/>
                <a:ea typeface="Montserrat Bold"/>
                <a:cs typeface="Montserrat Bold"/>
                <a:sym typeface="Montserrat Bold"/>
              </a:rPr>
              <a:t>Make it encouraging.</a:t>
            </a:r>
          </a:p>
        </p:txBody>
      </p:sp>
      <p:sp>
        <p:nvSpPr>
          <p:cNvPr id="25" name="TextBox 25"/>
          <p:cNvSpPr txBox="1"/>
          <p:nvPr/>
        </p:nvSpPr>
        <p:spPr>
          <a:xfrm>
            <a:off x="7869279" y="7184993"/>
            <a:ext cx="2822724" cy="179152"/>
          </a:xfrm>
          <a:prstGeom prst="rect">
            <a:avLst/>
          </a:prstGeom>
        </p:spPr>
        <p:txBody>
          <a:bodyPr wrap="square" lIns="0" tIns="0" rIns="0" bIns="0" rtlCol="0" anchor="t">
            <a:spAutoFit/>
          </a:bodyPr>
          <a:lstStyle/>
          <a:p>
            <a:pPr algn="l">
              <a:lnSpc>
                <a:spcPts val="1539"/>
              </a:lnSpc>
            </a:pPr>
            <a:r>
              <a:rPr lang="en-US" sz="1100" b="1" spc="-5" dirty="0">
                <a:solidFill>
                  <a:srgbClr val="000000"/>
                </a:solidFill>
                <a:latin typeface="Montserrat Bold"/>
                <a:ea typeface="Montserrat Bold"/>
                <a:cs typeface="Montserrat Bold"/>
                <a:sym typeface="Montserrat Bold"/>
              </a:rPr>
              <a:t>Step 5 | </a:t>
            </a:r>
            <a:r>
              <a:rPr lang="en-US" sz="1100" spc="-5" dirty="0">
                <a:solidFill>
                  <a:srgbClr val="000000"/>
                </a:solidFill>
                <a:latin typeface="Montserrat"/>
                <a:ea typeface="Montserrat"/>
                <a:cs typeface="Montserrat"/>
                <a:sym typeface="Montserrat"/>
              </a:rPr>
              <a:t>Engaging well with students</a:t>
            </a:r>
          </a:p>
        </p:txBody>
      </p:sp>
      <p:sp>
        <p:nvSpPr>
          <p:cNvPr id="26" name="TextBox 26"/>
          <p:cNvSpPr txBox="1"/>
          <p:nvPr/>
        </p:nvSpPr>
        <p:spPr>
          <a:xfrm>
            <a:off x="457591" y="1374038"/>
            <a:ext cx="212550"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7</a:t>
            </a:r>
          </a:p>
        </p:txBody>
      </p:sp>
      <p:sp>
        <p:nvSpPr>
          <p:cNvPr id="27" name="TextBox 27"/>
          <p:cNvSpPr txBox="1"/>
          <p:nvPr/>
        </p:nvSpPr>
        <p:spPr>
          <a:xfrm>
            <a:off x="3825250" y="1374038"/>
            <a:ext cx="236849"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8</a:t>
            </a:r>
          </a:p>
        </p:txBody>
      </p:sp>
      <p:sp>
        <p:nvSpPr>
          <p:cNvPr id="28" name="TextBox 32">
            <a:extLst>
              <a:ext uri="{FF2B5EF4-FFF2-40B4-BE49-F238E27FC236}">
                <a16:creationId xmlns:a16="http://schemas.microsoft.com/office/drawing/2014/main" id="{2D1F2393-748A-5B9F-90FD-B705CC7C5D69}"/>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10692003" cy="7560002"/>
            <a:chOff x="0" y="0"/>
            <a:chExt cx="10692003" cy="7560005"/>
          </a:xfrm>
        </p:grpSpPr>
        <p:sp>
          <p:nvSpPr>
            <p:cNvPr id="3" name="Freeform 3"/>
            <p:cNvSpPr/>
            <p:nvPr/>
          </p:nvSpPr>
          <p:spPr>
            <a:xfrm>
              <a:off x="0" y="0"/>
              <a:ext cx="10692003" cy="7560056"/>
            </a:xfrm>
            <a:custGeom>
              <a:avLst/>
              <a:gdLst/>
              <a:ahLst/>
              <a:cxnLst/>
              <a:rect l="l" t="t" r="r" b="b"/>
              <a:pathLst>
                <a:path w="10692003" h="7560056">
                  <a:moveTo>
                    <a:pt x="0" y="0"/>
                  </a:moveTo>
                  <a:lnTo>
                    <a:pt x="0" y="7560056"/>
                  </a:lnTo>
                  <a:lnTo>
                    <a:pt x="10692003" y="7560056"/>
                  </a:lnTo>
                  <a:lnTo>
                    <a:pt x="10692003" y="0"/>
                  </a:lnTo>
                  <a:close/>
                </a:path>
              </a:pathLst>
            </a:custGeom>
            <a:solidFill>
              <a:srgbClr val="2D69FF"/>
            </a:solidFill>
          </p:spPr>
          <p:txBody>
            <a:bodyPr/>
            <a:lstStyle/>
            <a:p>
              <a:endParaRPr lang="en-US"/>
            </a:p>
          </p:txBody>
        </p:sp>
      </p:grpSp>
      <p:sp>
        <p:nvSpPr>
          <p:cNvPr id="4" name="Freeform 4"/>
          <p:cNvSpPr/>
          <p:nvPr/>
        </p:nvSpPr>
        <p:spPr>
          <a:xfrm>
            <a:off x="457200" y="447475"/>
            <a:ext cx="1253947" cy="626974"/>
          </a:xfrm>
          <a:custGeom>
            <a:avLst/>
            <a:gdLst/>
            <a:ahLst/>
            <a:cxnLst/>
            <a:rect l="l" t="t" r="r" b="b"/>
            <a:pathLst>
              <a:path w="1253947" h="626974">
                <a:moveTo>
                  <a:pt x="0" y="0"/>
                </a:moveTo>
                <a:lnTo>
                  <a:pt x="1253947" y="0"/>
                </a:lnTo>
                <a:lnTo>
                  <a:pt x="1253947" y="626974"/>
                </a:lnTo>
                <a:lnTo>
                  <a:pt x="0" y="626974"/>
                </a:lnTo>
                <a:lnTo>
                  <a:pt x="0" y="0"/>
                </a:lnTo>
                <a:close/>
              </a:path>
            </a:pathLst>
          </a:custGeom>
          <a:blipFill>
            <a:blip r:embed="rId2"/>
            <a:stretch>
              <a:fillRect/>
            </a:stretch>
          </a:blipFill>
        </p:spPr>
        <p:txBody>
          <a:bodyPr/>
          <a:lstStyle/>
          <a:p>
            <a:endParaRPr lang="en-US"/>
          </a:p>
        </p:txBody>
      </p:sp>
      <p:grpSp>
        <p:nvGrpSpPr>
          <p:cNvPr id="5" name="Group 5"/>
          <p:cNvGrpSpPr>
            <a:grpSpLocks noChangeAspect="1"/>
          </p:cNvGrpSpPr>
          <p:nvPr/>
        </p:nvGrpSpPr>
        <p:grpSpPr>
          <a:xfrm>
            <a:off x="5390979" y="6431328"/>
            <a:ext cx="383086" cy="383086"/>
            <a:chOff x="0" y="0"/>
            <a:chExt cx="383083" cy="383083"/>
          </a:xfrm>
        </p:grpSpPr>
        <p:sp>
          <p:nvSpPr>
            <p:cNvPr id="6" name="Freeform 6"/>
            <p:cNvSpPr/>
            <p:nvPr/>
          </p:nvSpPr>
          <p:spPr>
            <a:xfrm>
              <a:off x="63500" y="63500"/>
              <a:ext cx="256032" cy="256032"/>
            </a:xfrm>
            <a:custGeom>
              <a:avLst/>
              <a:gdLst/>
              <a:ahLst/>
              <a:cxnLst/>
              <a:rect l="l" t="t" r="r" b="b"/>
              <a:pathLst>
                <a:path w="256032" h="256032">
                  <a:moveTo>
                    <a:pt x="128016" y="256032"/>
                  </a:moveTo>
                  <a:cubicBezTo>
                    <a:pt x="198755" y="256032"/>
                    <a:pt x="256032" y="198755"/>
                    <a:pt x="256032" y="128016"/>
                  </a:cubicBezTo>
                  <a:cubicBezTo>
                    <a:pt x="256032" y="57277"/>
                    <a:pt x="198755" y="0"/>
                    <a:pt x="128016" y="0"/>
                  </a:cubicBezTo>
                  <a:cubicBezTo>
                    <a:pt x="57277" y="0"/>
                    <a:pt x="0" y="57277"/>
                    <a:pt x="0" y="128016"/>
                  </a:cubicBezTo>
                  <a:cubicBezTo>
                    <a:pt x="0" y="198755"/>
                    <a:pt x="57277" y="256032"/>
                    <a:pt x="128016" y="256032"/>
                  </a:cubicBezTo>
                </a:path>
              </a:pathLst>
            </a:custGeom>
            <a:solidFill>
              <a:srgbClr val="DFFC8E"/>
            </a:solidFill>
          </p:spPr>
          <p:txBody>
            <a:bodyPr/>
            <a:lstStyle/>
            <a:p>
              <a:endParaRPr lang="en-US"/>
            </a:p>
          </p:txBody>
        </p:sp>
        <p:sp>
          <p:nvSpPr>
            <p:cNvPr id="7" name="Freeform 7"/>
            <p:cNvSpPr/>
            <p:nvPr/>
          </p:nvSpPr>
          <p:spPr>
            <a:xfrm>
              <a:off x="130302" y="132969"/>
              <a:ext cx="101092" cy="98425"/>
            </a:xfrm>
            <a:custGeom>
              <a:avLst/>
              <a:gdLst/>
              <a:ahLst/>
              <a:cxnLst/>
              <a:rect l="l" t="t" r="r" b="b"/>
              <a:pathLst>
                <a:path w="101092" h="98425">
                  <a:moveTo>
                    <a:pt x="12319" y="0"/>
                  </a:moveTo>
                  <a:lnTo>
                    <a:pt x="101092" y="85725"/>
                  </a:lnTo>
                  <a:lnTo>
                    <a:pt x="88773" y="98425"/>
                  </a:lnTo>
                  <a:lnTo>
                    <a:pt x="0" y="12700"/>
                  </a:lnTo>
                  <a:close/>
                </a:path>
              </a:pathLst>
            </a:custGeom>
            <a:solidFill>
              <a:srgbClr val="2D69FF"/>
            </a:solidFill>
          </p:spPr>
          <p:txBody>
            <a:bodyPr/>
            <a:lstStyle/>
            <a:p>
              <a:endParaRPr lang="en-US"/>
            </a:p>
          </p:txBody>
        </p:sp>
        <p:sp>
          <p:nvSpPr>
            <p:cNvPr id="8" name="Freeform 8"/>
            <p:cNvSpPr/>
            <p:nvPr/>
          </p:nvSpPr>
          <p:spPr>
            <a:xfrm>
              <a:off x="161925" y="163195"/>
              <a:ext cx="90805" cy="89662"/>
            </a:xfrm>
            <a:custGeom>
              <a:avLst/>
              <a:gdLst/>
              <a:ahLst/>
              <a:cxnLst/>
              <a:rect l="l" t="t" r="r" b="b"/>
              <a:pathLst>
                <a:path w="90805" h="89662">
                  <a:moveTo>
                    <a:pt x="0" y="72009"/>
                  </a:moveTo>
                  <a:lnTo>
                    <a:pt x="70231" y="62611"/>
                  </a:lnTo>
                  <a:lnTo>
                    <a:pt x="71374" y="71374"/>
                  </a:lnTo>
                  <a:lnTo>
                    <a:pt x="62611" y="70104"/>
                  </a:lnTo>
                  <a:lnTo>
                    <a:pt x="73279" y="0"/>
                  </a:lnTo>
                  <a:lnTo>
                    <a:pt x="90805" y="2667"/>
                  </a:lnTo>
                  <a:lnTo>
                    <a:pt x="80137" y="72771"/>
                  </a:lnTo>
                  <a:lnTo>
                    <a:pt x="79121" y="79375"/>
                  </a:lnTo>
                  <a:lnTo>
                    <a:pt x="72517" y="80264"/>
                  </a:lnTo>
                  <a:lnTo>
                    <a:pt x="2286" y="89662"/>
                  </a:lnTo>
                  <a:close/>
                </a:path>
              </a:pathLst>
            </a:custGeom>
            <a:solidFill>
              <a:srgbClr val="2D69FF"/>
            </a:solidFill>
          </p:spPr>
          <p:txBody>
            <a:bodyPr/>
            <a:lstStyle/>
            <a:p>
              <a:endParaRPr lang="en-US"/>
            </a:p>
          </p:txBody>
        </p:sp>
      </p:grpSp>
      <p:grpSp>
        <p:nvGrpSpPr>
          <p:cNvPr id="9" name="Group 9"/>
          <p:cNvGrpSpPr>
            <a:grpSpLocks noChangeAspect="1"/>
          </p:cNvGrpSpPr>
          <p:nvPr/>
        </p:nvGrpSpPr>
        <p:grpSpPr>
          <a:xfrm>
            <a:off x="5390979" y="5667308"/>
            <a:ext cx="383086" cy="762962"/>
            <a:chOff x="0" y="0"/>
            <a:chExt cx="383083" cy="762965"/>
          </a:xfrm>
        </p:grpSpPr>
        <p:sp>
          <p:nvSpPr>
            <p:cNvPr id="10" name="Freeform 10"/>
            <p:cNvSpPr/>
            <p:nvPr/>
          </p:nvSpPr>
          <p:spPr>
            <a:xfrm>
              <a:off x="63500" y="443357"/>
              <a:ext cx="256032" cy="256159"/>
            </a:xfrm>
            <a:custGeom>
              <a:avLst/>
              <a:gdLst/>
              <a:ahLst/>
              <a:cxnLst/>
              <a:rect l="l" t="t" r="r" b="b"/>
              <a:pathLst>
                <a:path w="256032" h="256159">
                  <a:moveTo>
                    <a:pt x="128016" y="256159"/>
                  </a:moveTo>
                  <a:cubicBezTo>
                    <a:pt x="198755" y="256159"/>
                    <a:pt x="256032" y="198882"/>
                    <a:pt x="256032" y="128143"/>
                  </a:cubicBezTo>
                  <a:cubicBezTo>
                    <a:pt x="256032" y="57404"/>
                    <a:pt x="198755" y="0"/>
                    <a:pt x="128016" y="0"/>
                  </a:cubicBezTo>
                  <a:cubicBezTo>
                    <a:pt x="57277" y="0"/>
                    <a:pt x="0" y="57404"/>
                    <a:pt x="0" y="128016"/>
                  </a:cubicBezTo>
                  <a:cubicBezTo>
                    <a:pt x="0" y="198628"/>
                    <a:pt x="57277" y="256159"/>
                    <a:pt x="128016" y="256159"/>
                  </a:cubicBezTo>
                </a:path>
              </a:pathLst>
            </a:custGeom>
            <a:solidFill>
              <a:srgbClr val="DFFC8E"/>
            </a:solidFill>
          </p:spPr>
          <p:txBody>
            <a:bodyPr/>
            <a:lstStyle/>
            <a:p>
              <a:endParaRPr lang="en-US"/>
            </a:p>
          </p:txBody>
        </p:sp>
        <p:sp>
          <p:nvSpPr>
            <p:cNvPr id="11" name="Freeform 11"/>
            <p:cNvSpPr/>
            <p:nvPr/>
          </p:nvSpPr>
          <p:spPr>
            <a:xfrm>
              <a:off x="63500" y="63500"/>
              <a:ext cx="256032" cy="256032"/>
            </a:xfrm>
            <a:custGeom>
              <a:avLst/>
              <a:gdLst/>
              <a:ahLst/>
              <a:cxnLst/>
              <a:rect l="l" t="t" r="r" b="b"/>
              <a:pathLst>
                <a:path w="256032" h="256032">
                  <a:moveTo>
                    <a:pt x="128016" y="256032"/>
                  </a:moveTo>
                  <a:cubicBezTo>
                    <a:pt x="198755" y="256032"/>
                    <a:pt x="256032" y="198755"/>
                    <a:pt x="256032" y="128016"/>
                  </a:cubicBezTo>
                  <a:cubicBezTo>
                    <a:pt x="256032" y="57277"/>
                    <a:pt x="198755" y="0"/>
                    <a:pt x="128016" y="0"/>
                  </a:cubicBezTo>
                  <a:cubicBezTo>
                    <a:pt x="57277" y="0"/>
                    <a:pt x="0" y="57277"/>
                    <a:pt x="0" y="128016"/>
                  </a:cubicBezTo>
                  <a:cubicBezTo>
                    <a:pt x="0" y="198755"/>
                    <a:pt x="57277" y="256032"/>
                    <a:pt x="128016" y="256032"/>
                  </a:cubicBezTo>
                </a:path>
              </a:pathLst>
            </a:custGeom>
            <a:solidFill>
              <a:srgbClr val="DFFC8E"/>
            </a:solidFill>
          </p:spPr>
          <p:txBody>
            <a:bodyPr/>
            <a:lstStyle/>
            <a:p>
              <a:endParaRPr lang="en-US"/>
            </a:p>
          </p:txBody>
        </p:sp>
        <p:sp>
          <p:nvSpPr>
            <p:cNvPr id="12" name="Freeform 12"/>
            <p:cNvSpPr/>
            <p:nvPr/>
          </p:nvSpPr>
          <p:spPr>
            <a:xfrm>
              <a:off x="130302" y="137287"/>
              <a:ext cx="101092" cy="98425"/>
            </a:xfrm>
            <a:custGeom>
              <a:avLst/>
              <a:gdLst/>
              <a:ahLst/>
              <a:cxnLst/>
              <a:rect l="l" t="t" r="r" b="b"/>
              <a:pathLst>
                <a:path w="101092" h="98425">
                  <a:moveTo>
                    <a:pt x="12319" y="0"/>
                  </a:moveTo>
                  <a:lnTo>
                    <a:pt x="101092" y="85725"/>
                  </a:lnTo>
                  <a:lnTo>
                    <a:pt x="88773" y="98425"/>
                  </a:lnTo>
                  <a:lnTo>
                    <a:pt x="0" y="12700"/>
                  </a:lnTo>
                  <a:close/>
                </a:path>
              </a:pathLst>
            </a:custGeom>
            <a:solidFill>
              <a:srgbClr val="2D69FF"/>
            </a:solidFill>
          </p:spPr>
          <p:txBody>
            <a:bodyPr/>
            <a:lstStyle/>
            <a:p>
              <a:endParaRPr lang="en-US"/>
            </a:p>
          </p:txBody>
        </p:sp>
        <p:sp>
          <p:nvSpPr>
            <p:cNvPr id="13" name="Freeform 13"/>
            <p:cNvSpPr/>
            <p:nvPr/>
          </p:nvSpPr>
          <p:spPr>
            <a:xfrm>
              <a:off x="161925" y="167513"/>
              <a:ext cx="90805" cy="89662"/>
            </a:xfrm>
            <a:custGeom>
              <a:avLst/>
              <a:gdLst/>
              <a:ahLst/>
              <a:cxnLst/>
              <a:rect l="l" t="t" r="r" b="b"/>
              <a:pathLst>
                <a:path w="90805" h="89662">
                  <a:moveTo>
                    <a:pt x="0" y="72009"/>
                  </a:moveTo>
                  <a:lnTo>
                    <a:pt x="70231" y="62611"/>
                  </a:lnTo>
                  <a:lnTo>
                    <a:pt x="71374" y="71374"/>
                  </a:lnTo>
                  <a:lnTo>
                    <a:pt x="62611" y="70104"/>
                  </a:lnTo>
                  <a:lnTo>
                    <a:pt x="73279" y="0"/>
                  </a:lnTo>
                  <a:lnTo>
                    <a:pt x="90805" y="2667"/>
                  </a:lnTo>
                  <a:lnTo>
                    <a:pt x="80137" y="72771"/>
                  </a:lnTo>
                  <a:lnTo>
                    <a:pt x="79121" y="79375"/>
                  </a:lnTo>
                  <a:lnTo>
                    <a:pt x="72517" y="80264"/>
                  </a:lnTo>
                  <a:lnTo>
                    <a:pt x="2286" y="89662"/>
                  </a:lnTo>
                  <a:close/>
                </a:path>
              </a:pathLst>
            </a:custGeom>
            <a:solidFill>
              <a:srgbClr val="2D69FF"/>
            </a:solidFill>
          </p:spPr>
          <p:txBody>
            <a:bodyPr/>
            <a:lstStyle/>
            <a:p>
              <a:endParaRPr lang="en-US"/>
            </a:p>
          </p:txBody>
        </p:sp>
        <p:sp>
          <p:nvSpPr>
            <p:cNvPr id="14" name="Freeform 14"/>
            <p:cNvSpPr/>
            <p:nvPr/>
          </p:nvSpPr>
          <p:spPr>
            <a:xfrm>
              <a:off x="130302" y="513715"/>
              <a:ext cx="101092" cy="98425"/>
            </a:xfrm>
            <a:custGeom>
              <a:avLst/>
              <a:gdLst/>
              <a:ahLst/>
              <a:cxnLst/>
              <a:rect l="l" t="t" r="r" b="b"/>
              <a:pathLst>
                <a:path w="101092" h="98425">
                  <a:moveTo>
                    <a:pt x="12319" y="0"/>
                  </a:moveTo>
                  <a:lnTo>
                    <a:pt x="101092" y="85725"/>
                  </a:lnTo>
                  <a:lnTo>
                    <a:pt x="88773" y="98425"/>
                  </a:lnTo>
                  <a:lnTo>
                    <a:pt x="0" y="12700"/>
                  </a:lnTo>
                  <a:close/>
                </a:path>
              </a:pathLst>
            </a:custGeom>
            <a:solidFill>
              <a:srgbClr val="2D69FF"/>
            </a:solidFill>
          </p:spPr>
          <p:txBody>
            <a:bodyPr/>
            <a:lstStyle/>
            <a:p>
              <a:endParaRPr lang="en-US"/>
            </a:p>
          </p:txBody>
        </p:sp>
        <p:sp>
          <p:nvSpPr>
            <p:cNvPr id="15" name="Freeform 15"/>
            <p:cNvSpPr/>
            <p:nvPr/>
          </p:nvSpPr>
          <p:spPr>
            <a:xfrm>
              <a:off x="161925" y="543814"/>
              <a:ext cx="90805" cy="89662"/>
            </a:xfrm>
            <a:custGeom>
              <a:avLst/>
              <a:gdLst/>
              <a:ahLst/>
              <a:cxnLst/>
              <a:rect l="l" t="t" r="r" b="b"/>
              <a:pathLst>
                <a:path w="90805" h="89662">
                  <a:moveTo>
                    <a:pt x="0" y="72009"/>
                  </a:moveTo>
                  <a:lnTo>
                    <a:pt x="70231" y="62611"/>
                  </a:lnTo>
                  <a:lnTo>
                    <a:pt x="71374" y="71374"/>
                  </a:lnTo>
                  <a:lnTo>
                    <a:pt x="62611" y="70104"/>
                  </a:lnTo>
                  <a:lnTo>
                    <a:pt x="73279" y="0"/>
                  </a:lnTo>
                  <a:lnTo>
                    <a:pt x="90805" y="2667"/>
                  </a:lnTo>
                  <a:lnTo>
                    <a:pt x="80137" y="72771"/>
                  </a:lnTo>
                  <a:lnTo>
                    <a:pt x="79121" y="79375"/>
                  </a:lnTo>
                  <a:lnTo>
                    <a:pt x="72517" y="80264"/>
                  </a:lnTo>
                  <a:lnTo>
                    <a:pt x="2286" y="89662"/>
                  </a:lnTo>
                  <a:close/>
                </a:path>
              </a:pathLst>
            </a:custGeom>
            <a:solidFill>
              <a:srgbClr val="2D69FF"/>
            </a:solidFill>
          </p:spPr>
          <p:txBody>
            <a:bodyPr/>
            <a:lstStyle/>
            <a:p>
              <a:endParaRPr lang="en-US"/>
            </a:p>
          </p:txBody>
        </p:sp>
      </p:grpSp>
      <p:grpSp>
        <p:nvGrpSpPr>
          <p:cNvPr id="16" name="Group 16"/>
          <p:cNvGrpSpPr>
            <a:grpSpLocks noChangeAspect="1"/>
          </p:cNvGrpSpPr>
          <p:nvPr/>
        </p:nvGrpSpPr>
        <p:grpSpPr>
          <a:xfrm>
            <a:off x="5502288" y="5518899"/>
            <a:ext cx="3701339" cy="12697"/>
            <a:chOff x="0" y="0"/>
            <a:chExt cx="3701339" cy="12700"/>
          </a:xfrm>
        </p:grpSpPr>
        <p:sp>
          <p:nvSpPr>
            <p:cNvPr id="17" name="Freeform 17"/>
            <p:cNvSpPr/>
            <p:nvPr/>
          </p:nvSpPr>
          <p:spPr>
            <a:xfrm>
              <a:off x="0" y="0"/>
              <a:ext cx="3701288" cy="12700"/>
            </a:xfrm>
            <a:custGeom>
              <a:avLst/>
              <a:gdLst/>
              <a:ahLst/>
              <a:cxnLst/>
              <a:rect l="l" t="t" r="r" b="b"/>
              <a:pathLst>
                <a:path w="3701288" h="12700">
                  <a:moveTo>
                    <a:pt x="0" y="0"/>
                  </a:moveTo>
                  <a:lnTo>
                    <a:pt x="3701288" y="0"/>
                  </a:lnTo>
                  <a:lnTo>
                    <a:pt x="3701288" y="12700"/>
                  </a:lnTo>
                  <a:lnTo>
                    <a:pt x="0" y="12700"/>
                  </a:lnTo>
                  <a:close/>
                </a:path>
              </a:pathLst>
            </a:custGeom>
            <a:solidFill>
              <a:srgbClr val="F8FEE6"/>
            </a:solidFill>
          </p:spPr>
          <p:txBody>
            <a:bodyPr/>
            <a:lstStyle/>
            <a:p>
              <a:endParaRPr lang="en-US"/>
            </a:p>
          </p:txBody>
        </p:sp>
      </p:grpSp>
      <p:grpSp>
        <p:nvGrpSpPr>
          <p:cNvPr id="18" name="Group 18"/>
          <p:cNvGrpSpPr>
            <a:grpSpLocks noChangeAspect="1"/>
          </p:cNvGrpSpPr>
          <p:nvPr/>
        </p:nvGrpSpPr>
        <p:grpSpPr>
          <a:xfrm>
            <a:off x="8430225" y="540087"/>
            <a:ext cx="2127437" cy="1519914"/>
            <a:chOff x="0" y="0"/>
            <a:chExt cx="2127440" cy="1519923"/>
          </a:xfrm>
        </p:grpSpPr>
        <p:sp>
          <p:nvSpPr>
            <p:cNvPr id="19" name="Freeform 19"/>
            <p:cNvSpPr/>
            <p:nvPr/>
          </p:nvSpPr>
          <p:spPr>
            <a:xfrm>
              <a:off x="63500" y="666496"/>
              <a:ext cx="2000377" cy="237490"/>
            </a:xfrm>
            <a:custGeom>
              <a:avLst/>
              <a:gdLst/>
              <a:ahLst/>
              <a:cxnLst/>
              <a:rect l="l" t="t" r="r" b="b"/>
              <a:pathLst>
                <a:path w="2000377" h="237490">
                  <a:moveTo>
                    <a:pt x="118745" y="9525"/>
                  </a:moveTo>
                  <a:cubicBezTo>
                    <a:pt x="58420" y="9525"/>
                    <a:pt x="9525" y="58420"/>
                    <a:pt x="9525" y="118745"/>
                  </a:cubicBezTo>
                  <a:lnTo>
                    <a:pt x="4826" y="118745"/>
                  </a:lnTo>
                  <a:lnTo>
                    <a:pt x="9652" y="118745"/>
                  </a:lnTo>
                  <a:cubicBezTo>
                    <a:pt x="9652" y="179070"/>
                    <a:pt x="58547" y="227965"/>
                    <a:pt x="118872" y="227965"/>
                  </a:cubicBezTo>
                  <a:lnTo>
                    <a:pt x="118872" y="232791"/>
                  </a:lnTo>
                  <a:lnTo>
                    <a:pt x="118872" y="227965"/>
                  </a:lnTo>
                  <a:lnTo>
                    <a:pt x="1881632" y="227965"/>
                  </a:lnTo>
                  <a:lnTo>
                    <a:pt x="1881632" y="232791"/>
                  </a:lnTo>
                  <a:lnTo>
                    <a:pt x="1881632" y="227965"/>
                  </a:lnTo>
                  <a:cubicBezTo>
                    <a:pt x="1941957" y="227965"/>
                    <a:pt x="1990852" y="179070"/>
                    <a:pt x="1990852" y="118745"/>
                  </a:cubicBezTo>
                  <a:lnTo>
                    <a:pt x="1995678" y="118745"/>
                  </a:lnTo>
                  <a:lnTo>
                    <a:pt x="1990852" y="118745"/>
                  </a:lnTo>
                  <a:cubicBezTo>
                    <a:pt x="1990852" y="58420"/>
                    <a:pt x="1941957" y="9525"/>
                    <a:pt x="1881632" y="9525"/>
                  </a:cubicBezTo>
                  <a:lnTo>
                    <a:pt x="1881632" y="4699"/>
                  </a:lnTo>
                  <a:lnTo>
                    <a:pt x="1881632" y="9525"/>
                  </a:lnTo>
                  <a:lnTo>
                    <a:pt x="118745" y="9525"/>
                  </a:lnTo>
                  <a:lnTo>
                    <a:pt x="118745" y="4699"/>
                  </a:lnTo>
                  <a:lnTo>
                    <a:pt x="118745" y="9525"/>
                  </a:lnTo>
                  <a:moveTo>
                    <a:pt x="118745" y="0"/>
                  </a:moveTo>
                  <a:lnTo>
                    <a:pt x="1881632" y="0"/>
                  </a:lnTo>
                  <a:cubicBezTo>
                    <a:pt x="1947164" y="0"/>
                    <a:pt x="2000377" y="53213"/>
                    <a:pt x="2000377" y="118745"/>
                  </a:cubicBezTo>
                  <a:cubicBezTo>
                    <a:pt x="2000377" y="184277"/>
                    <a:pt x="1947164" y="237490"/>
                    <a:pt x="1881632" y="237490"/>
                  </a:cubicBezTo>
                  <a:lnTo>
                    <a:pt x="118745" y="237490"/>
                  </a:lnTo>
                  <a:cubicBezTo>
                    <a:pt x="53213" y="237490"/>
                    <a:pt x="0" y="184277"/>
                    <a:pt x="0" y="118745"/>
                  </a:cubicBezTo>
                  <a:cubicBezTo>
                    <a:pt x="0" y="53213"/>
                    <a:pt x="53213" y="0"/>
                    <a:pt x="118745" y="0"/>
                  </a:cubicBezTo>
                  <a:close/>
                </a:path>
              </a:pathLst>
            </a:custGeom>
            <a:solidFill>
              <a:srgbClr val="FFFFFF"/>
            </a:solidFill>
          </p:spPr>
          <p:txBody>
            <a:bodyPr/>
            <a:lstStyle/>
            <a:p>
              <a:endParaRPr lang="en-US"/>
            </a:p>
          </p:txBody>
        </p:sp>
        <p:sp>
          <p:nvSpPr>
            <p:cNvPr id="20" name="Freeform 20"/>
            <p:cNvSpPr/>
            <p:nvPr/>
          </p:nvSpPr>
          <p:spPr>
            <a:xfrm>
              <a:off x="152527" y="348996"/>
              <a:ext cx="1911350" cy="237490"/>
            </a:xfrm>
            <a:custGeom>
              <a:avLst/>
              <a:gdLst/>
              <a:ahLst/>
              <a:cxnLst/>
              <a:rect l="l" t="t" r="r" b="b"/>
              <a:pathLst>
                <a:path w="1911350" h="237490">
                  <a:moveTo>
                    <a:pt x="118745" y="9525"/>
                  </a:moveTo>
                  <a:cubicBezTo>
                    <a:pt x="58420" y="9525"/>
                    <a:pt x="9525" y="58420"/>
                    <a:pt x="9525" y="118745"/>
                  </a:cubicBezTo>
                  <a:lnTo>
                    <a:pt x="4699" y="118745"/>
                  </a:lnTo>
                  <a:lnTo>
                    <a:pt x="9525" y="118745"/>
                  </a:lnTo>
                  <a:cubicBezTo>
                    <a:pt x="9525" y="179070"/>
                    <a:pt x="58420" y="227965"/>
                    <a:pt x="118745" y="227965"/>
                  </a:cubicBezTo>
                  <a:lnTo>
                    <a:pt x="118745" y="232791"/>
                  </a:lnTo>
                  <a:lnTo>
                    <a:pt x="118745" y="227965"/>
                  </a:lnTo>
                  <a:lnTo>
                    <a:pt x="1792605" y="227965"/>
                  </a:lnTo>
                  <a:lnTo>
                    <a:pt x="1792605" y="232791"/>
                  </a:lnTo>
                  <a:lnTo>
                    <a:pt x="1792605" y="227965"/>
                  </a:lnTo>
                  <a:cubicBezTo>
                    <a:pt x="1852930" y="227965"/>
                    <a:pt x="1901825" y="179070"/>
                    <a:pt x="1901825" y="118745"/>
                  </a:cubicBezTo>
                  <a:lnTo>
                    <a:pt x="1906651" y="118745"/>
                  </a:lnTo>
                  <a:lnTo>
                    <a:pt x="1901825" y="118745"/>
                  </a:lnTo>
                  <a:cubicBezTo>
                    <a:pt x="1901825" y="58420"/>
                    <a:pt x="1852930" y="9525"/>
                    <a:pt x="1792605" y="9525"/>
                  </a:cubicBezTo>
                  <a:lnTo>
                    <a:pt x="1792605" y="4699"/>
                  </a:lnTo>
                  <a:lnTo>
                    <a:pt x="1792605" y="9525"/>
                  </a:lnTo>
                  <a:lnTo>
                    <a:pt x="118745" y="9525"/>
                  </a:lnTo>
                  <a:lnTo>
                    <a:pt x="118745" y="4699"/>
                  </a:lnTo>
                  <a:lnTo>
                    <a:pt x="118745" y="9525"/>
                  </a:lnTo>
                  <a:moveTo>
                    <a:pt x="118745" y="0"/>
                  </a:moveTo>
                  <a:lnTo>
                    <a:pt x="1792605" y="0"/>
                  </a:lnTo>
                  <a:cubicBezTo>
                    <a:pt x="1858137" y="0"/>
                    <a:pt x="1911350" y="53213"/>
                    <a:pt x="1911350" y="118745"/>
                  </a:cubicBezTo>
                  <a:cubicBezTo>
                    <a:pt x="1911350" y="184277"/>
                    <a:pt x="1858137" y="237490"/>
                    <a:pt x="1792605" y="237490"/>
                  </a:cubicBezTo>
                  <a:lnTo>
                    <a:pt x="118745" y="237490"/>
                  </a:lnTo>
                  <a:cubicBezTo>
                    <a:pt x="53213" y="237490"/>
                    <a:pt x="0" y="184277"/>
                    <a:pt x="0" y="118745"/>
                  </a:cubicBezTo>
                  <a:cubicBezTo>
                    <a:pt x="0" y="53213"/>
                    <a:pt x="53213" y="0"/>
                    <a:pt x="118745" y="0"/>
                  </a:cubicBezTo>
                  <a:close/>
                </a:path>
              </a:pathLst>
            </a:custGeom>
            <a:solidFill>
              <a:srgbClr val="FFFFFF"/>
            </a:solidFill>
          </p:spPr>
          <p:txBody>
            <a:bodyPr/>
            <a:lstStyle/>
            <a:p>
              <a:endParaRPr lang="en-US"/>
            </a:p>
          </p:txBody>
        </p:sp>
        <p:sp>
          <p:nvSpPr>
            <p:cNvPr id="21" name="Freeform 21"/>
            <p:cNvSpPr/>
            <p:nvPr/>
          </p:nvSpPr>
          <p:spPr>
            <a:xfrm>
              <a:off x="1153414" y="63500"/>
              <a:ext cx="910590" cy="205613"/>
            </a:xfrm>
            <a:custGeom>
              <a:avLst/>
              <a:gdLst/>
              <a:ahLst/>
              <a:cxnLst/>
              <a:rect l="l" t="t" r="r" b="b"/>
              <a:pathLst>
                <a:path w="910590" h="205613">
                  <a:moveTo>
                    <a:pt x="102743" y="9525"/>
                  </a:moveTo>
                  <a:cubicBezTo>
                    <a:pt x="51308" y="9525"/>
                    <a:pt x="9525" y="51308"/>
                    <a:pt x="9525" y="102743"/>
                  </a:cubicBezTo>
                  <a:lnTo>
                    <a:pt x="4699" y="102743"/>
                  </a:lnTo>
                  <a:lnTo>
                    <a:pt x="9525" y="102743"/>
                  </a:lnTo>
                  <a:cubicBezTo>
                    <a:pt x="9525" y="154178"/>
                    <a:pt x="51308" y="195961"/>
                    <a:pt x="102743" y="195961"/>
                  </a:cubicBezTo>
                  <a:lnTo>
                    <a:pt x="102743" y="200787"/>
                  </a:lnTo>
                  <a:lnTo>
                    <a:pt x="102743" y="195961"/>
                  </a:lnTo>
                  <a:lnTo>
                    <a:pt x="807847" y="195961"/>
                  </a:lnTo>
                  <a:lnTo>
                    <a:pt x="807847" y="200787"/>
                  </a:lnTo>
                  <a:lnTo>
                    <a:pt x="807847" y="195961"/>
                  </a:lnTo>
                  <a:cubicBezTo>
                    <a:pt x="859282" y="195961"/>
                    <a:pt x="901065" y="154178"/>
                    <a:pt x="901065" y="102743"/>
                  </a:cubicBezTo>
                  <a:lnTo>
                    <a:pt x="905891" y="102743"/>
                  </a:lnTo>
                  <a:lnTo>
                    <a:pt x="901065" y="102743"/>
                  </a:lnTo>
                  <a:cubicBezTo>
                    <a:pt x="901065" y="51308"/>
                    <a:pt x="859282" y="9525"/>
                    <a:pt x="807847" y="9525"/>
                  </a:cubicBezTo>
                  <a:lnTo>
                    <a:pt x="807847" y="4826"/>
                  </a:lnTo>
                  <a:lnTo>
                    <a:pt x="807847" y="9652"/>
                  </a:lnTo>
                  <a:lnTo>
                    <a:pt x="102743" y="9652"/>
                  </a:lnTo>
                  <a:lnTo>
                    <a:pt x="102743" y="4826"/>
                  </a:lnTo>
                  <a:lnTo>
                    <a:pt x="102743" y="9652"/>
                  </a:lnTo>
                  <a:moveTo>
                    <a:pt x="102743" y="127"/>
                  </a:moveTo>
                  <a:lnTo>
                    <a:pt x="807847" y="127"/>
                  </a:lnTo>
                  <a:cubicBezTo>
                    <a:pt x="864616" y="127"/>
                    <a:pt x="910590" y="46101"/>
                    <a:pt x="910590" y="102870"/>
                  </a:cubicBezTo>
                  <a:cubicBezTo>
                    <a:pt x="910590" y="159639"/>
                    <a:pt x="864616" y="205613"/>
                    <a:pt x="807847" y="205613"/>
                  </a:cubicBezTo>
                  <a:lnTo>
                    <a:pt x="102743" y="205613"/>
                  </a:lnTo>
                  <a:cubicBezTo>
                    <a:pt x="45974" y="205613"/>
                    <a:pt x="0" y="159639"/>
                    <a:pt x="0" y="102870"/>
                  </a:cubicBezTo>
                  <a:cubicBezTo>
                    <a:pt x="0" y="46101"/>
                    <a:pt x="45974" y="0"/>
                    <a:pt x="102743" y="0"/>
                  </a:cubicBezTo>
                  <a:close/>
                </a:path>
              </a:pathLst>
            </a:custGeom>
            <a:solidFill>
              <a:srgbClr val="FFFFFF"/>
            </a:solidFill>
          </p:spPr>
          <p:txBody>
            <a:bodyPr/>
            <a:lstStyle/>
            <a:p>
              <a:endParaRPr lang="en-US"/>
            </a:p>
          </p:txBody>
        </p:sp>
        <p:sp>
          <p:nvSpPr>
            <p:cNvPr id="22" name="Freeform 22"/>
            <p:cNvSpPr/>
            <p:nvPr/>
          </p:nvSpPr>
          <p:spPr>
            <a:xfrm>
              <a:off x="340106" y="974725"/>
              <a:ext cx="1718945" cy="195834"/>
            </a:xfrm>
            <a:custGeom>
              <a:avLst/>
              <a:gdLst/>
              <a:ahLst/>
              <a:cxnLst/>
              <a:rect l="l" t="t" r="r" b="b"/>
              <a:pathLst>
                <a:path w="1718945" h="195834">
                  <a:moveTo>
                    <a:pt x="97917" y="0"/>
                  </a:moveTo>
                  <a:cubicBezTo>
                    <a:pt x="43815" y="0"/>
                    <a:pt x="0" y="43815"/>
                    <a:pt x="0" y="97917"/>
                  </a:cubicBezTo>
                  <a:cubicBezTo>
                    <a:pt x="0" y="152019"/>
                    <a:pt x="43815" y="195834"/>
                    <a:pt x="97917" y="195834"/>
                  </a:cubicBezTo>
                  <a:lnTo>
                    <a:pt x="1621028" y="195834"/>
                  </a:lnTo>
                  <a:cubicBezTo>
                    <a:pt x="1675130" y="195834"/>
                    <a:pt x="1718945" y="152019"/>
                    <a:pt x="1718945" y="97917"/>
                  </a:cubicBezTo>
                  <a:cubicBezTo>
                    <a:pt x="1718945" y="43815"/>
                    <a:pt x="1675130" y="0"/>
                    <a:pt x="1621028" y="0"/>
                  </a:cubicBezTo>
                  <a:close/>
                </a:path>
              </a:pathLst>
            </a:custGeom>
            <a:solidFill>
              <a:srgbClr val="DFFC8E"/>
            </a:solidFill>
          </p:spPr>
          <p:txBody>
            <a:bodyPr/>
            <a:lstStyle/>
            <a:p>
              <a:endParaRPr lang="en-US"/>
            </a:p>
          </p:txBody>
        </p:sp>
        <p:sp>
          <p:nvSpPr>
            <p:cNvPr id="23" name="Freeform 23"/>
            <p:cNvSpPr/>
            <p:nvPr/>
          </p:nvSpPr>
          <p:spPr>
            <a:xfrm>
              <a:off x="335280" y="970026"/>
              <a:ext cx="1728597" cy="205486"/>
            </a:xfrm>
            <a:custGeom>
              <a:avLst/>
              <a:gdLst/>
              <a:ahLst/>
              <a:cxnLst/>
              <a:rect l="l" t="t" r="r" b="b"/>
              <a:pathLst>
                <a:path w="1728597" h="205486">
                  <a:moveTo>
                    <a:pt x="102743" y="9525"/>
                  </a:moveTo>
                  <a:cubicBezTo>
                    <a:pt x="51308" y="9525"/>
                    <a:pt x="9525" y="51308"/>
                    <a:pt x="9525" y="102743"/>
                  </a:cubicBezTo>
                  <a:lnTo>
                    <a:pt x="4699" y="102743"/>
                  </a:lnTo>
                  <a:lnTo>
                    <a:pt x="9525" y="102743"/>
                  </a:lnTo>
                  <a:cubicBezTo>
                    <a:pt x="9525" y="154178"/>
                    <a:pt x="51308" y="195961"/>
                    <a:pt x="102743" y="195961"/>
                  </a:cubicBezTo>
                  <a:lnTo>
                    <a:pt x="102743" y="200787"/>
                  </a:lnTo>
                  <a:lnTo>
                    <a:pt x="102743" y="195961"/>
                  </a:lnTo>
                  <a:lnTo>
                    <a:pt x="1625854" y="195961"/>
                  </a:lnTo>
                  <a:lnTo>
                    <a:pt x="1625854" y="200787"/>
                  </a:lnTo>
                  <a:lnTo>
                    <a:pt x="1625854" y="195961"/>
                  </a:lnTo>
                  <a:cubicBezTo>
                    <a:pt x="1677289" y="195961"/>
                    <a:pt x="1719072" y="154178"/>
                    <a:pt x="1719072" y="102743"/>
                  </a:cubicBezTo>
                  <a:lnTo>
                    <a:pt x="1723898" y="102743"/>
                  </a:lnTo>
                  <a:lnTo>
                    <a:pt x="1719072" y="102743"/>
                  </a:lnTo>
                  <a:cubicBezTo>
                    <a:pt x="1719072" y="51308"/>
                    <a:pt x="1677289" y="9525"/>
                    <a:pt x="1625854" y="9525"/>
                  </a:cubicBezTo>
                  <a:lnTo>
                    <a:pt x="1625854" y="4699"/>
                  </a:lnTo>
                  <a:lnTo>
                    <a:pt x="1625854" y="9525"/>
                  </a:lnTo>
                  <a:lnTo>
                    <a:pt x="102743" y="9525"/>
                  </a:lnTo>
                  <a:lnTo>
                    <a:pt x="102743" y="4699"/>
                  </a:lnTo>
                  <a:lnTo>
                    <a:pt x="102743" y="9525"/>
                  </a:lnTo>
                  <a:moveTo>
                    <a:pt x="102743" y="0"/>
                  </a:moveTo>
                  <a:lnTo>
                    <a:pt x="1625854" y="0"/>
                  </a:lnTo>
                  <a:cubicBezTo>
                    <a:pt x="1682623" y="0"/>
                    <a:pt x="1728597" y="45974"/>
                    <a:pt x="1728597" y="102743"/>
                  </a:cubicBezTo>
                  <a:cubicBezTo>
                    <a:pt x="1728597" y="159512"/>
                    <a:pt x="1682623" y="205486"/>
                    <a:pt x="1625854" y="205486"/>
                  </a:cubicBezTo>
                  <a:lnTo>
                    <a:pt x="102743" y="205486"/>
                  </a:lnTo>
                  <a:cubicBezTo>
                    <a:pt x="45974" y="205486"/>
                    <a:pt x="0" y="159512"/>
                    <a:pt x="0" y="102743"/>
                  </a:cubicBezTo>
                  <a:cubicBezTo>
                    <a:pt x="0" y="45974"/>
                    <a:pt x="45974" y="0"/>
                    <a:pt x="102743" y="0"/>
                  </a:cubicBezTo>
                  <a:close/>
                </a:path>
              </a:pathLst>
            </a:custGeom>
            <a:solidFill>
              <a:srgbClr val="DFFC8E"/>
            </a:solidFill>
          </p:spPr>
          <p:txBody>
            <a:bodyPr/>
            <a:lstStyle/>
            <a:p>
              <a:endParaRPr lang="en-US"/>
            </a:p>
          </p:txBody>
        </p:sp>
        <p:sp>
          <p:nvSpPr>
            <p:cNvPr id="24" name="Freeform 24"/>
            <p:cNvSpPr/>
            <p:nvPr/>
          </p:nvSpPr>
          <p:spPr>
            <a:xfrm>
              <a:off x="1197864" y="1250950"/>
              <a:ext cx="866140" cy="205486"/>
            </a:xfrm>
            <a:custGeom>
              <a:avLst/>
              <a:gdLst/>
              <a:ahLst/>
              <a:cxnLst/>
              <a:rect l="l" t="t" r="r" b="b"/>
              <a:pathLst>
                <a:path w="866140" h="205486">
                  <a:moveTo>
                    <a:pt x="102743" y="9525"/>
                  </a:moveTo>
                  <a:cubicBezTo>
                    <a:pt x="51308" y="9525"/>
                    <a:pt x="9525" y="51308"/>
                    <a:pt x="9525" y="102743"/>
                  </a:cubicBezTo>
                  <a:lnTo>
                    <a:pt x="4699" y="102743"/>
                  </a:lnTo>
                  <a:lnTo>
                    <a:pt x="9525" y="102743"/>
                  </a:lnTo>
                  <a:cubicBezTo>
                    <a:pt x="9525" y="154178"/>
                    <a:pt x="51308" y="195961"/>
                    <a:pt x="102743" y="195961"/>
                  </a:cubicBezTo>
                  <a:lnTo>
                    <a:pt x="102743" y="200787"/>
                  </a:lnTo>
                  <a:lnTo>
                    <a:pt x="102743" y="195961"/>
                  </a:lnTo>
                  <a:lnTo>
                    <a:pt x="763397" y="195961"/>
                  </a:lnTo>
                  <a:lnTo>
                    <a:pt x="763397" y="200787"/>
                  </a:lnTo>
                  <a:lnTo>
                    <a:pt x="763397" y="195961"/>
                  </a:lnTo>
                  <a:cubicBezTo>
                    <a:pt x="814832" y="195961"/>
                    <a:pt x="856615" y="154178"/>
                    <a:pt x="856615" y="102743"/>
                  </a:cubicBezTo>
                  <a:lnTo>
                    <a:pt x="861441" y="102743"/>
                  </a:lnTo>
                  <a:lnTo>
                    <a:pt x="856615" y="102743"/>
                  </a:lnTo>
                  <a:cubicBezTo>
                    <a:pt x="856615" y="51308"/>
                    <a:pt x="814832" y="9525"/>
                    <a:pt x="763397" y="9525"/>
                  </a:cubicBezTo>
                  <a:lnTo>
                    <a:pt x="763397" y="4699"/>
                  </a:lnTo>
                  <a:lnTo>
                    <a:pt x="763397" y="9525"/>
                  </a:lnTo>
                  <a:lnTo>
                    <a:pt x="102743" y="9525"/>
                  </a:lnTo>
                  <a:lnTo>
                    <a:pt x="102743" y="4699"/>
                  </a:lnTo>
                  <a:lnTo>
                    <a:pt x="102743" y="9525"/>
                  </a:lnTo>
                  <a:moveTo>
                    <a:pt x="102743" y="0"/>
                  </a:moveTo>
                  <a:lnTo>
                    <a:pt x="763397" y="0"/>
                  </a:lnTo>
                  <a:cubicBezTo>
                    <a:pt x="820166" y="0"/>
                    <a:pt x="866140" y="45974"/>
                    <a:pt x="866140" y="102743"/>
                  </a:cubicBezTo>
                  <a:cubicBezTo>
                    <a:pt x="866140" y="159512"/>
                    <a:pt x="820166" y="205486"/>
                    <a:pt x="763397" y="205486"/>
                  </a:cubicBezTo>
                  <a:lnTo>
                    <a:pt x="102743" y="205486"/>
                  </a:lnTo>
                  <a:cubicBezTo>
                    <a:pt x="45974" y="205486"/>
                    <a:pt x="0" y="159512"/>
                    <a:pt x="0" y="102743"/>
                  </a:cubicBezTo>
                  <a:cubicBezTo>
                    <a:pt x="0" y="45974"/>
                    <a:pt x="45974" y="0"/>
                    <a:pt x="102743" y="0"/>
                  </a:cubicBezTo>
                  <a:close/>
                </a:path>
              </a:pathLst>
            </a:custGeom>
            <a:solidFill>
              <a:srgbClr val="FFFFFF"/>
            </a:solidFill>
          </p:spPr>
          <p:txBody>
            <a:bodyPr/>
            <a:lstStyle/>
            <a:p>
              <a:endParaRPr lang="en-US"/>
            </a:p>
          </p:txBody>
        </p:sp>
      </p:grpSp>
      <p:sp>
        <p:nvSpPr>
          <p:cNvPr id="25" name="TextBox 25"/>
          <p:cNvSpPr txBox="1"/>
          <p:nvPr/>
        </p:nvSpPr>
        <p:spPr>
          <a:xfrm>
            <a:off x="431797" y="2760116"/>
            <a:ext cx="4178313" cy="1463516"/>
          </a:xfrm>
          <a:prstGeom prst="rect">
            <a:avLst/>
          </a:prstGeom>
        </p:spPr>
        <p:txBody>
          <a:bodyPr lIns="0" tIns="0" rIns="0" bIns="0" rtlCol="0" anchor="t">
            <a:spAutoFit/>
          </a:bodyPr>
          <a:lstStyle/>
          <a:p>
            <a:pPr algn="l">
              <a:lnSpc>
                <a:spcPts val="5500"/>
              </a:lnSpc>
            </a:pPr>
            <a:r>
              <a:rPr lang="en-US" sz="4999" spc="-24">
                <a:solidFill>
                  <a:srgbClr val="FFFFFF"/>
                </a:solidFill>
                <a:latin typeface="Montserrat"/>
                <a:ea typeface="Montserrat"/>
                <a:cs typeface="Montserrat"/>
                <a:sym typeface="Montserrat"/>
              </a:rPr>
              <a:t>Helpful tools &amp; guidance</a:t>
            </a:r>
          </a:p>
        </p:txBody>
      </p:sp>
      <p:sp>
        <p:nvSpPr>
          <p:cNvPr id="26" name="TextBox 26"/>
          <p:cNvSpPr txBox="1"/>
          <p:nvPr/>
        </p:nvSpPr>
        <p:spPr>
          <a:xfrm>
            <a:off x="5832481" y="5587813"/>
            <a:ext cx="3832927" cy="1124712"/>
          </a:xfrm>
          <a:prstGeom prst="rect">
            <a:avLst/>
          </a:prstGeom>
        </p:spPr>
        <p:txBody>
          <a:bodyPr lIns="0" tIns="0" rIns="0" bIns="0" rtlCol="0" anchor="t">
            <a:spAutoFit/>
          </a:bodyPr>
          <a:lstStyle/>
          <a:p>
            <a:pPr algn="l">
              <a:lnSpc>
                <a:spcPts val="3000"/>
              </a:lnSpc>
            </a:pPr>
            <a:r>
              <a:rPr lang="en-US" sz="1399" b="1" spc="-6">
                <a:solidFill>
                  <a:srgbClr val="FFFFFF"/>
                </a:solidFill>
                <a:latin typeface="Montserrat Bold"/>
                <a:ea typeface="Montserrat Bold"/>
                <a:cs typeface="Montserrat Bold"/>
                <a:sym typeface="Montserrat Bold"/>
              </a:rPr>
              <a:t>Engagement Partnership Agreement Workplace Readiness Checklist and Guide Engagement Activity Planner</a:t>
            </a:r>
          </a:p>
        </p:txBody>
      </p:sp>
      <p:sp>
        <p:nvSpPr>
          <p:cNvPr id="27" name="TextBox 27"/>
          <p:cNvSpPr txBox="1"/>
          <p:nvPr/>
        </p:nvSpPr>
        <p:spPr>
          <a:xfrm>
            <a:off x="431797" y="7066741"/>
            <a:ext cx="3771903" cy="216710"/>
          </a:xfrm>
          <a:prstGeom prst="rect">
            <a:avLst/>
          </a:prstGeom>
        </p:spPr>
        <p:txBody>
          <a:bodyPr wrap="square" lIns="0" tIns="0" rIns="0" bIns="0" rtlCol="0" anchor="t">
            <a:spAutoFit/>
          </a:bodyPr>
          <a:lstStyle/>
          <a:p>
            <a:pPr algn="l">
              <a:lnSpc>
                <a:spcPts val="1820"/>
              </a:lnSpc>
            </a:pPr>
            <a:r>
              <a:rPr lang="en-US" sz="1300" spc="-6" dirty="0">
                <a:solidFill>
                  <a:srgbClr val="FFFFFF"/>
                </a:solidFill>
                <a:latin typeface="Montserrat"/>
                <a:ea typeface="Montserrat"/>
                <a:cs typeface="Montserrat"/>
                <a:sym typeface="Montserrat"/>
              </a:rPr>
              <a:t>Inspiring the next generation | Starter Kit</a:t>
            </a:r>
          </a:p>
        </p:txBody>
      </p:sp>
      <p:sp>
        <p:nvSpPr>
          <p:cNvPr id="28" name="TextBox 28"/>
          <p:cNvSpPr txBox="1"/>
          <p:nvPr/>
        </p:nvSpPr>
        <p:spPr>
          <a:xfrm>
            <a:off x="8561939" y="534558"/>
            <a:ext cx="1864010" cy="1472644"/>
          </a:xfrm>
          <a:prstGeom prst="rect">
            <a:avLst/>
          </a:prstGeom>
        </p:spPr>
        <p:txBody>
          <a:bodyPr lIns="0" tIns="0" rIns="0" bIns="0" rtlCol="0" anchor="t">
            <a:spAutoFit/>
          </a:bodyPr>
          <a:lstStyle/>
          <a:p>
            <a:pPr algn="r">
              <a:lnSpc>
                <a:spcPts val="2291"/>
              </a:lnSpc>
            </a:pPr>
            <a:r>
              <a:rPr lang="en-US" sz="916" spc="-4">
                <a:solidFill>
                  <a:srgbClr val="FFFFFF"/>
                </a:solidFill>
                <a:latin typeface="Montserrat"/>
                <a:ea typeface="Montserrat"/>
                <a:cs typeface="Montserrat"/>
                <a:sym typeface="Montserrat"/>
              </a:rPr>
              <a:t>Introduction Part 1 | Understanding the gap Part 2 | Successful Engagement</a:t>
            </a:r>
          </a:p>
          <a:p>
            <a:pPr algn="r">
              <a:lnSpc>
                <a:spcPts val="2230"/>
              </a:lnSpc>
            </a:pPr>
            <a:r>
              <a:rPr lang="en-US" sz="916" spc="-4">
                <a:solidFill>
                  <a:srgbClr val="2D69FF"/>
                </a:solidFill>
                <a:latin typeface="Montserrat"/>
                <a:ea typeface="Montserrat"/>
                <a:cs typeface="Montserrat"/>
                <a:sym typeface="Montserrat"/>
              </a:rPr>
              <a:t>Helpful tools and guidance </a:t>
            </a:r>
            <a:r>
              <a:rPr lang="en-US" sz="916" spc="-4">
                <a:solidFill>
                  <a:srgbClr val="FFFFFF"/>
                </a:solidFill>
                <a:latin typeface="Montserrat"/>
                <a:ea typeface="Montserrat"/>
                <a:cs typeface="Montserrat"/>
                <a:sym typeface="Montserrat"/>
              </a:rPr>
              <a:t>Conclusion</a:t>
            </a:r>
          </a:p>
        </p:txBody>
      </p:sp>
      <p:sp>
        <p:nvSpPr>
          <p:cNvPr id="29" name="TextBox 29"/>
          <p:cNvSpPr txBox="1"/>
          <p:nvPr/>
        </p:nvSpPr>
        <p:spPr>
          <a:xfrm>
            <a:off x="10295611" y="176755"/>
            <a:ext cx="146895" cy="174622"/>
          </a:xfrm>
          <a:prstGeom prst="rect">
            <a:avLst/>
          </a:prstGeom>
        </p:spPr>
        <p:txBody>
          <a:bodyPr lIns="0" tIns="0" rIns="0" bIns="0" rtlCol="0" anchor="t">
            <a:spAutoFit/>
          </a:bodyPr>
          <a:lstStyle/>
          <a:p>
            <a:pPr algn="l">
              <a:lnSpc>
                <a:spcPts val="1400"/>
              </a:lnSpc>
            </a:pPr>
            <a:r>
              <a:rPr lang="en-US" sz="1000" spc="-6">
                <a:solidFill>
                  <a:srgbClr val="FFFFFF"/>
                </a:solidFill>
                <a:latin typeface="Open Sans"/>
                <a:ea typeface="Open Sans"/>
                <a:cs typeface="Open Sans"/>
                <a:sym typeface="Open Sans"/>
              </a:rPr>
              <a:t>36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06394" y="922353"/>
            <a:ext cx="562356" cy="562346"/>
            <a:chOff x="0" y="0"/>
            <a:chExt cx="562356" cy="562343"/>
          </a:xfrm>
        </p:grpSpPr>
        <p:sp>
          <p:nvSpPr>
            <p:cNvPr id="3" name="Freeform 3"/>
            <p:cNvSpPr/>
            <p:nvPr/>
          </p:nvSpPr>
          <p:spPr>
            <a:xfrm>
              <a:off x="63500" y="63500"/>
              <a:ext cx="435356" cy="435356"/>
            </a:xfrm>
            <a:custGeom>
              <a:avLst/>
              <a:gdLst/>
              <a:ahLst/>
              <a:cxnLst/>
              <a:rect l="l" t="t" r="r" b="b"/>
              <a:pathLst>
                <a:path w="435356" h="435356">
                  <a:moveTo>
                    <a:pt x="217678" y="435356"/>
                  </a:moveTo>
                  <a:cubicBezTo>
                    <a:pt x="337947" y="435356"/>
                    <a:pt x="435356" y="337947"/>
                    <a:pt x="435356" y="217678"/>
                  </a:cubicBezTo>
                  <a:cubicBezTo>
                    <a:pt x="435356" y="97409"/>
                    <a:pt x="337947" y="0"/>
                    <a:pt x="217678" y="0"/>
                  </a:cubicBezTo>
                  <a:cubicBezTo>
                    <a:pt x="97409" y="0"/>
                    <a:pt x="0" y="97409"/>
                    <a:pt x="0" y="217678"/>
                  </a:cubicBezTo>
                  <a:cubicBezTo>
                    <a:pt x="0" y="337947"/>
                    <a:pt x="97409" y="435356"/>
                    <a:pt x="217678" y="435356"/>
                  </a:cubicBezTo>
                </a:path>
              </a:pathLst>
            </a:custGeom>
            <a:solidFill>
              <a:srgbClr val="DFFC8E"/>
            </a:solidFill>
          </p:spPr>
          <p:txBody>
            <a:bodyPr/>
            <a:lstStyle/>
            <a:p>
              <a:endParaRPr lang="en-US"/>
            </a:p>
          </p:txBody>
        </p:sp>
        <p:sp>
          <p:nvSpPr>
            <p:cNvPr id="4" name="Freeform 4"/>
            <p:cNvSpPr/>
            <p:nvPr/>
          </p:nvSpPr>
          <p:spPr>
            <a:xfrm>
              <a:off x="177165" y="189103"/>
              <a:ext cx="171831" cy="167259"/>
            </a:xfrm>
            <a:custGeom>
              <a:avLst/>
              <a:gdLst/>
              <a:ahLst/>
              <a:cxnLst/>
              <a:rect l="l" t="t" r="r" b="b"/>
              <a:pathLst>
                <a:path w="171831" h="167259">
                  <a:moveTo>
                    <a:pt x="20828" y="0"/>
                  </a:moveTo>
                  <a:lnTo>
                    <a:pt x="171831" y="145669"/>
                  </a:lnTo>
                  <a:lnTo>
                    <a:pt x="150876" y="167259"/>
                  </a:lnTo>
                  <a:lnTo>
                    <a:pt x="0" y="21590"/>
                  </a:lnTo>
                  <a:close/>
                </a:path>
              </a:pathLst>
            </a:custGeom>
            <a:solidFill>
              <a:srgbClr val="2D69FF"/>
            </a:solidFill>
          </p:spPr>
          <p:txBody>
            <a:bodyPr/>
            <a:lstStyle/>
            <a:p>
              <a:endParaRPr lang="en-US"/>
            </a:p>
          </p:txBody>
        </p:sp>
        <p:sp>
          <p:nvSpPr>
            <p:cNvPr id="5" name="Freeform 5"/>
            <p:cNvSpPr/>
            <p:nvPr/>
          </p:nvSpPr>
          <p:spPr>
            <a:xfrm>
              <a:off x="230759" y="240284"/>
              <a:ext cx="154432" cy="152400"/>
            </a:xfrm>
            <a:custGeom>
              <a:avLst/>
              <a:gdLst/>
              <a:ahLst/>
              <a:cxnLst/>
              <a:rect l="l" t="t" r="r" b="b"/>
              <a:pathLst>
                <a:path w="154432" h="152400">
                  <a:moveTo>
                    <a:pt x="0" y="122555"/>
                  </a:moveTo>
                  <a:lnTo>
                    <a:pt x="119380" y="106553"/>
                  </a:lnTo>
                  <a:lnTo>
                    <a:pt x="121412" y="121412"/>
                  </a:lnTo>
                  <a:lnTo>
                    <a:pt x="106553" y="119126"/>
                  </a:lnTo>
                  <a:lnTo>
                    <a:pt x="124714" y="0"/>
                  </a:lnTo>
                  <a:lnTo>
                    <a:pt x="154432" y="4572"/>
                  </a:lnTo>
                  <a:lnTo>
                    <a:pt x="136271" y="123698"/>
                  </a:lnTo>
                  <a:lnTo>
                    <a:pt x="134620" y="134874"/>
                  </a:lnTo>
                  <a:lnTo>
                    <a:pt x="123444" y="136398"/>
                  </a:lnTo>
                  <a:lnTo>
                    <a:pt x="4064" y="152400"/>
                  </a:lnTo>
                  <a:close/>
                </a:path>
              </a:pathLst>
            </a:custGeom>
            <a:solidFill>
              <a:srgbClr val="2D69FF"/>
            </a:solidFill>
          </p:spPr>
          <p:txBody>
            <a:bodyPr/>
            <a:lstStyle/>
            <a:p>
              <a:endParaRPr lang="en-US"/>
            </a:p>
          </p:txBody>
        </p:sp>
      </p:grpSp>
      <p:grpSp>
        <p:nvGrpSpPr>
          <p:cNvPr id="6" name="Group 6"/>
          <p:cNvGrpSpPr>
            <a:grpSpLocks noChangeAspect="1"/>
          </p:cNvGrpSpPr>
          <p:nvPr/>
        </p:nvGrpSpPr>
        <p:grpSpPr>
          <a:xfrm>
            <a:off x="457200" y="1992887"/>
            <a:ext cx="9777603" cy="25403"/>
            <a:chOff x="0" y="0"/>
            <a:chExt cx="9777603" cy="25400"/>
          </a:xfrm>
        </p:grpSpPr>
        <p:sp>
          <p:nvSpPr>
            <p:cNvPr id="7" name="Freeform 7"/>
            <p:cNvSpPr/>
            <p:nvPr/>
          </p:nvSpPr>
          <p:spPr>
            <a:xfrm>
              <a:off x="0" y="0"/>
              <a:ext cx="9777603" cy="25400"/>
            </a:xfrm>
            <a:custGeom>
              <a:avLst/>
              <a:gdLst/>
              <a:ahLst/>
              <a:cxnLst/>
              <a:rect l="l" t="t" r="r" b="b"/>
              <a:pathLst>
                <a:path w="9777603" h="25400">
                  <a:moveTo>
                    <a:pt x="0" y="0"/>
                  </a:moveTo>
                  <a:lnTo>
                    <a:pt x="9777603" y="0"/>
                  </a:lnTo>
                  <a:lnTo>
                    <a:pt x="9777603" y="25400"/>
                  </a:lnTo>
                  <a:lnTo>
                    <a:pt x="0" y="25400"/>
                  </a:lnTo>
                  <a:close/>
                </a:path>
              </a:pathLst>
            </a:custGeom>
            <a:solidFill>
              <a:srgbClr val="BCE4FE"/>
            </a:solidFill>
          </p:spPr>
          <p:txBody>
            <a:bodyPr/>
            <a:lstStyle/>
            <a:p>
              <a:endParaRPr lang="en-US"/>
            </a:p>
          </p:txBody>
        </p:sp>
      </p:grpSp>
      <p:grpSp>
        <p:nvGrpSpPr>
          <p:cNvPr id="8" name="Group 8"/>
          <p:cNvGrpSpPr>
            <a:grpSpLocks noChangeAspect="1"/>
          </p:cNvGrpSpPr>
          <p:nvPr/>
        </p:nvGrpSpPr>
        <p:grpSpPr>
          <a:xfrm>
            <a:off x="457200" y="2864129"/>
            <a:ext cx="9777603" cy="25403"/>
            <a:chOff x="0" y="0"/>
            <a:chExt cx="9777603" cy="25400"/>
          </a:xfrm>
        </p:grpSpPr>
        <p:sp>
          <p:nvSpPr>
            <p:cNvPr id="9" name="Freeform 9"/>
            <p:cNvSpPr/>
            <p:nvPr/>
          </p:nvSpPr>
          <p:spPr>
            <a:xfrm>
              <a:off x="0" y="0"/>
              <a:ext cx="9777603" cy="25400"/>
            </a:xfrm>
            <a:custGeom>
              <a:avLst/>
              <a:gdLst/>
              <a:ahLst/>
              <a:cxnLst/>
              <a:rect l="l" t="t" r="r" b="b"/>
              <a:pathLst>
                <a:path w="9777603" h="25400">
                  <a:moveTo>
                    <a:pt x="0" y="0"/>
                  </a:moveTo>
                  <a:lnTo>
                    <a:pt x="9777603" y="0"/>
                  </a:lnTo>
                  <a:lnTo>
                    <a:pt x="9777603" y="25400"/>
                  </a:lnTo>
                  <a:lnTo>
                    <a:pt x="0" y="25400"/>
                  </a:lnTo>
                  <a:close/>
                </a:path>
              </a:pathLst>
            </a:custGeom>
            <a:solidFill>
              <a:srgbClr val="BCE4FE"/>
            </a:solidFill>
          </p:spPr>
          <p:txBody>
            <a:bodyPr/>
            <a:lstStyle/>
            <a:p>
              <a:endParaRPr lang="en-US"/>
            </a:p>
          </p:txBody>
        </p:sp>
      </p:grpSp>
      <p:grpSp>
        <p:nvGrpSpPr>
          <p:cNvPr id="10" name="Group 10"/>
          <p:cNvGrpSpPr>
            <a:grpSpLocks noChangeAspect="1"/>
          </p:cNvGrpSpPr>
          <p:nvPr/>
        </p:nvGrpSpPr>
        <p:grpSpPr>
          <a:xfrm>
            <a:off x="457200" y="4068499"/>
            <a:ext cx="9777603" cy="25403"/>
            <a:chOff x="0" y="0"/>
            <a:chExt cx="9777603" cy="25400"/>
          </a:xfrm>
        </p:grpSpPr>
        <p:sp>
          <p:nvSpPr>
            <p:cNvPr id="11" name="Freeform 11"/>
            <p:cNvSpPr/>
            <p:nvPr/>
          </p:nvSpPr>
          <p:spPr>
            <a:xfrm>
              <a:off x="0" y="0"/>
              <a:ext cx="9777603" cy="25400"/>
            </a:xfrm>
            <a:custGeom>
              <a:avLst/>
              <a:gdLst/>
              <a:ahLst/>
              <a:cxnLst/>
              <a:rect l="l" t="t" r="r" b="b"/>
              <a:pathLst>
                <a:path w="9777603" h="25400">
                  <a:moveTo>
                    <a:pt x="0" y="0"/>
                  </a:moveTo>
                  <a:lnTo>
                    <a:pt x="9777603" y="0"/>
                  </a:lnTo>
                  <a:lnTo>
                    <a:pt x="9777603" y="25400"/>
                  </a:lnTo>
                  <a:lnTo>
                    <a:pt x="0" y="25400"/>
                  </a:lnTo>
                  <a:close/>
                </a:path>
              </a:pathLst>
            </a:custGeom>
            <a:solidFill>
              <a:srgbClr val="BCE4FE"/>
            </a:solidFill>
          </p:spPr>
          <p:txBody>
            <a:bodyPr/>
            <a:lstStyle/>
            <a:p>
              <a:endParaRPr lang="en-US"/>
            </a:p>
          </p:txBody>
        </p:sp>
      </p:grpSp>
      <p:grpSp>
        <p:nvGrpSpPr>
          <p:cNvPr id="12" name="Group 12"/>
          <p:cNvGrpSpPr>
            <a:grpSpLocks noChangeAspect="1"/>
          </p:cNvGrpSpPr>
          <p:nvPr/>
        </p:nvGrpSpPr>
        <p:grpSpPr>
          <a:xfrm>
            <a:off x="457200" y="5036496"/>
            <a:ext cx="9777603" cy="25403"/>
            <a:chOff x="0" y="0"/>
            <a:chExt cx="9777603" cy="25400"/>
          </a:xfrm>
        </p:grpSpPr>
        <p:sp>
          <p:nvSpPr>
            <p:cNvPr id="13" name="Freeform 13"/>
            <p:cNvSpPr/>
            <p:nvPr/>
          </p:nvSpPr>
          <p:spPr>
            <a:xfrm>
              <a:off x="0" y="0"/>
              <a:ext cx="9777603" cy="25400"/>
            </a:xfrm>
            <a:custGeom>
              <a:avLst/>
              <a:gdLst/>
              <a:ahLst/>
              <a:cxnLst/>
              <a:rect l="l" t="t" r="r" b="b"/>
              <a:pathLst>
                <a:path w="9777603" h="25400">
                  <a:moveTo>
                    <a:pt x="0" y="0"/>
                  </a:moveTo>
                  <a:lnTo>
                    <a:pt x="9777603" y="0"/>
                  </a:lnTo>
                  <a:lnTo>
                    <a:pt x="9777603" y="25400"/>
                  </a:lnTo>
                  <a:lnTo>
                    <a:pt x="0" y="25400"/>
                  </a:lnTo>
                  <a:close/>
                </a:path>
              </a:pathLst>
            </a:custGeom>
            <a:solidFill>
              <a:srgbClr val="BCE4FE"/>
            </a:solidFill>
          </p:spPr>
          <p:txBody>
            <a:bodyPr/>
            <a:lstStyle/>
            <a:p>
              <a:endParaRPr lang="en-US"/>
            </a:p>
          </p:txBody>
        </p:sp>
      </p:grpSp>
      <p:grpSp>
        <p:nvGrpSpPr>
          <p:cNvPr id="14" name="Group 14"/>
          <p:cNvGrpSpPr>
            <a:grpSpLocks noChangeAspect="1"/>
          </p:cNvGrpSpPr>
          <p:nvPr/>
        </p:nvGrpSpPr>
        <p:grpSpPr>
          <a:xfrm>
            <a:off x="457200" y="5984881"/>
            <a:ext cx="9777603" cy="25403"/>
            <a:chOff x="0" y="0"/>
            <a:chExt cx="9777603" cy="25400"/>
          </a:xfrm>
        </p:grpSpPr>
        <p:sp>
          <p:nvSpPr>
            <p:cNvPr id="15" name="Freeform 15"/>
            <p:cNvSpPr/>
            <p:nvPr/>
          </p:nvSpPr>
          <p:spPr>
            <a:xfrm>
              <a:off x="0" y="0"/>
              <a:ext cx="9777603" cy="25400"/>
            </a:xfrm>
            <a:custGeom>
              <a:avLst/>
              <a:gdLst/>
              <a:ahLst/>
              <a:cxnLst/>
              <a:rect l="l" t="t" r="r" b="b"/>
              <a:pathLst>
                <a:path w="9777603" h="25400">
                  <a:moveTo>
                    <a:pt x="0" y="0"/>
                  </a:moveTo>
                  <a:lnTo>
                    <a:pt x="9777603" y="0"/>
                  </a:lnTo>
                  <a:lnTo>
                    <a:pt x="9777603" y="25400"/>
                  </a:lnTo>
                  <a:lnTo>
                    <a:pt x="0" y="25400"/>
                  </a:lnTo>
                  <a:close/>
                </a:path>
              </a:pathLst>
            </a:custGeom>
            <a:solidFill>
              <a:srgbClr val="BCE4FE"/>
            </a:solidFill>
          </p:spPr>
          <p:txBody>
            <a:bodyPr/>
            <a:lstStyle/>
            <a:p>
              <a:endParaRPr lang="en-US"/>
            </a:p>
          </p:txBody>
        </p:sp>
      </p:grpSp>
      <p:grpSp>
        <p:nvGrpSpPr>
          <p:cNvPr id="16" name="Group 16"/>
          <p:cNvGrpSpPr>
            <a:grpSpLocks noChangeAspect="1"/>
          </p:cNvGrpSpPr>
          <p:nvPr/>
        </p:nvGrpSpPr>
        <p:grpSpPr>
          <a:xfrm>
            <a:off x="8754113" y="827027"/>
            <a:ext cx="1318679" cy="765238"/>
            <a:chOff x="0" y="0"/>
            <a:chExt cx="1318679" cy="765238"/>
          </a:xfrm>
        </p:grpSpPr>
        <p:sp>
          <p:nvSpPr>
            <p:cNvPr id="17" name="Freeform 17"/>
            <p:cNvSpPr/>
            <p:nvPr/>
          </p:nvSpPr>
          <p:spPr>
            <a:xfrm>
              <a:off x="-17018" y="-4953"/>
              <a:ext cx="1339088" cy="783082"/>
            </a:xfrm>
            <a:custGeom>
              <a:avLst/>
              <a:gdLst/>
              <a:ahLst/>
              <a:cxnLst/>
              <a:rect l="l" t="t" r="r" b="b"/>
              <a:pathLst>
                <a:path w="1339088" h="783082">
                  <a:moveTo>
                    <a:pt x="1287145" y="534924"/>
                  </a:moveTo>
                  <a:cubicBezTo>
                    <a:pt x="1268984" y="588137"/>
                    <a:pt x="1190244" y="610616"/>
                    <a:pt x="1119251" y="615569"/>
                  </a:cubicBezTo>
                  <a:cubicBezTo>
                    <a:pt x="1048258" y="620522"/>
                    <a:pt x="971677" y="616331"/>
                    <a:pt x="912114" y="644652"/>
                  </a:cubicBezTo>
                  <a:cubicBezTo>
                    <a:pt x="884809" y="657606"/>
                    <a:pt x="863346" y="676656"/>
                    <a:pt x="838327" y="692277"/>
                  </a:cubicBezTo>
                  <a:cubicBezTo>
                    <a:pt x="794766" y="719582"/>
                    <a:pt x="741172" y="735965"/>
                    <a:pt x="686816" y="748284"/>
                  </a:cubicBezTo>
                  <a:cubicBezTo>
                    <a:pt x="548894" y="779272"/>
                    <a:pt x="389636" y="783082"/>
                    <a:pt x="260985" y="722757"/>
                  </a:cubicBezTo>
                  <a:cubicBezTo>
                    <a:pt x="197485" y="692912"/>
                    <a:pt x="145288" y="649351"/>
                    <a:pt x="102362" y="601853"/>
                  </a:cubicBezTo>
                  <a:cubicBezTo>
                    <a:pt x="65913" y="561594"/>
                    <a:pt x="35052" y="517271"/>
                    <a:pt x="22987" y="469646"/>
                  </a:cubicBezTo>
                  <a:cubicBezTo>
                    <a:pt x="0" y="379222"/>
                    <a:pt x="47244" y="291211"/>
                    <a:pt x="95885" y="210820"/>
                  </a:cubicBezTo>
                  <a:cubicBezTo>
                    <a:pt x="130429" y="153797"/>
                    <a:pt x="168402" y="95250"/>
                    <a:pt x="234188" y="59182"/>
                  </a:cubicBezTo>
                  <a:cubicBezTo>
                    <a:pt x="300482" y="22987"/>
                    <a:pt x="386207" y="14351"/>
                    <a:pt x="468757" y="9144"/>
                  </a:cubicBezTo>
                  <a:cubicBezTo>
                    <a:pt x="578485" y="2159"/>
                    <a:pt x="693420" y="0"/>
                    <a:pt x="797687" y="34544"/>
                  </a:cubicBezTo>
                  <a:cubicBezTo>
                    <a:pt x="897255" y="67564"/>
                    <a:pt x="976757" y="130683"/>
                    <a:pt x="1070102" y="173990"/>
                  </a:cubicBezTo>
                  <a:cubicBezTo>
                    <a:pt x="1117981" y="196215"/>
                    <a:pt x="1169289" y="213233"/>
                    <a:pt x="1216025" y="236855"/>
                  </a:cubicBezTo>
                  <a:cubicBezTo>
                    <a:pt x="1262761" y="260477"/>
                    <a:pt x="1306068" y="292481"/>
                    <a:pt x="1324483" y="333121"/>
                  </a:cubicBezTo>
                  <a:cubicBezTo>
                    <a:pt x="1339088" y="365252"/>
                    <a:pt x="1336802" y="399669"/>
                    <a:pt x="1331849" y="432689"/>
                  </a:cubicBezTo>
                  <a:cubicBezTo>
                    <a:pt x="1325626" y="474472"/>
                    <a:pt x="1314323" y="517906"/>
                    <a:pt x="1279017" y="548386"/>
                  </a:cubicBezTo>
                </a:path>
              </a:pathLst>
            </a:custGeom>
            <a:solidFill>
              <a:srgbClr val="DFFC8E"/>
            </a:solidFill>
          </p:spPr>
          <p:txBody>
            <a:bodyPr/>
            <a:lstStyle/>
            <a:p>
              <a:endParaRPr lang="en-US"/>
            </a:p>
          </p:txBody>
        </p:sp>
      </p:grpSp>
      <p:sp>
        <p:nvSpPr>
          <p:cNvPr id="18" name="Freeform 18"/>
          <p:cNvSpPr/>
          <p:nvPr/>
        </p:nvSpPr>
        <p:spPr>
          <a:xfrm>
            <a:off x="8937688" y="1074734"/>
            <a:ext cx="252403" cy="252403"/>
          </a:xfrm>
          <a:custGeom>
            <a:avLst/>
            <a:gdLst/>
            <a:ahLst/>
            <a:cxnLst/>
            <a:rect l="l" t="t" r="r" b="b"/>
            <a:pathLst>
              <a:path w="252403" h="252403">
                <a:moveTo>
                  <a:pt x="0" y="0"/>
                </a:moveTo>
                <a:lnTo>
                  <a:pt x="252403" y="0"/>
                </a:lnTo>
                <a:lnTo>
                  <a:pt x="252403" y="252403"/>
                </a:lnTo>
                <a:lnTo>
                  <a:pt x="0" y="252403"/>
                </a:lnTo>
                <a:lnTo>
                  <a:pt x="0" y="0"/>
                </a:lnTo>
                <a:close/>
              </a:path>
            </a:pathLst>
          </a:custGeom>
          <a:blipFill>
            <a:blip r:embed="rId2"/>
            <a:stretch>
              <a:fillRect/>
            </a:stretch>
          </a:blipFill>
        </p:spPr>
        <p:txBody>
          <a:bodyPr/>
          <a:lstStyle/>
          <a:p>
            <a:endParaRPr lang="en-US"/>
          </a:p>
        </p:txBody>
      </p:sp>
      <p:grpSp>
        <p:nvGrpSpPr>
          <p:cNvPr id="19" name="Group 19"/>
          <p:cNvGrpSpPr>
            <a:grpSpLocks noChangeAspect="1"/>
          </p:cNvGrpSpPr>
          <p:nvPr/>
        </p:nvGrpSpPr>
        <p:grpSpPr>
          <a:xfrm>
            <a:off x="0" y="7107412"/>
            <a:ext cx="10692003" cy="452590"/>
            <a:chOff x="0" y="0"/>
            <a:chExt cx="10692003" cy="452590"/>
          </a:xfrm>
        </p:grpSpPr>
        <p:sp>
          <p:nvSpPr>
            <p:cNvPr id="20" name="Freeform 20"/>
            <p:cNvSpPr/>
            <p:nvPr/>
          </p:nvSpPr>
          <p:spPr>
            <a:xfrm>
              <a:off x="0" y="0"/>
              <a:ext cx="10692003" cy="452628"/>
            </a:xfrm>
            <a:custGeom>
              <a:avLst/>
              <a:gdLst/>
              <a:ahLst/>
              <a:cxnLst/>
              <a:rect l="l" t="t" r="r" b="b"/>
              <a:pathLst>
                <a:path w="10692003" h="452628">
                  <a:moveTo>
                    <a:pt x="0" y="452628"/>
                  </a:moveTo>
                  <a:lnTo>
                    <a:pt x="10692003" y="452628"/>
                  </a:lnTo>
                  <a:lnTo>
                    <a:pt x="10692003" y="0"/>
                  </a:lnTo>
                  <a:lnTo>
                    <a:pt x="0" y="0"/>
                  </a:lnTo>
                  <a:close/>
                </a:path>
              </a:pathLst>
            </a:custGeom>
            <a:solidFill>
              <a:srgbClr val="2D69FF"/>
            </a:solidFill>
          </p:spPr>
          <p:txBody>
            <a:bodyPr/>
            <a:lstStyle/>
            <a:p>
              <a:endParaRPr lang="en-US"/>
            </a:p>
          </p:txBody>
        </p:sp>
      </p:grpSp>
      <p:grpSp>
        <p:nvGrpSpPr>
          <p:cNvPr id="21" name="Group 21"/>
          <p:cNvGrpSpPr>
            <a:grpSpLocks noChangeAspect="1"/>
          </p:cNvGrpSpPr>
          <p:nvPr/>
        </p:nvGrpSpPr>
        <p:grpSpPr>
          <a:xfrm>
            <a:off x="183413" y="616115"/>
            <a:ext cx="10325176" cy="6353"/>
            <a:chOff x="0" y="0"/>
            <a:chExt cx="10325176" cy="6350"/>
          </a:xfrm>
        </p:grpSpPr>
        <p:sp>
          <p:nvSpPr>
            <p:cNvPr id="22" name="Freeform 22"/>
            <p:cNvSpPr/>
            <p:nvPr/>
          </p:nvSpPr>
          <p:spPr>
            <a:xfrm>
              <a:off x="0" y="0"/>
              <a:ext cx="10335514" cy="6350"/>
            </a:xfrm>
            <a:custGeom>
              <a:avLst/>
              <a:gdLst/>
              <a:ahLst/>
              <a:cxnLst/>
              <a:rect l="l" t="t" r="r" b="b"/>
              <a:pathLst>
                <a:path w="10335514" h="6350">
                  <a:moveTo>
                    <a:pt x="50800" y="0"/>
                  </a:moveTo>
                  <a:lnTo>
                    <a:pt x="76200" y="0"/>
                  </a:lnTo>
                  <a:lnTo>
                    <a:pt x="76200" y="6350"/>
                  </a:lnTo>
                  <a:lnTo>
                    <a:pt x="50800" y="6350"/>
                  </a:lnTo>
                  <a:close/>
                  <a:moveTo>
                    <a:pt x="101600" y="0"/>
                  </a:moveTo>
                  <a:lnTo>
                    <a:pt x="127000" y="0"/>
                  </a:lnTo>
                  <a:lnTo>
                    <a:pt x="127000" y="6350"/>
                  </a:lnTo>
                  <a:lnTo>
                    <a:pt x="101600" y="6350"/>
                  </a:lnTo>
                  <a:close/>
                  <a:moveTo>
                    <a:pt x="152400" y="0"/>
                  </a:moveTo>
                  <a:lnTo>
                    <a:pt x="177800" y="0"/>
                  </a:lnTo>
                  <a:lnTo>
                    <a:pt x="177800" y="6350"/>
                  </a:lnTo>
                  <a:lnTo>
                    <a:pt x="152400" y="6350"/>
                  </a:lnTo>
                  <a:close/>
                  <a:moveTo>
                    <a:pt x="203200" y="0"/>
                  </a:moveTo>
                  <a:lnTo>
                    <a:pt x="228600" y="0"/>
                  </a:lnTo>
                  <a:lnTo>
                    <a:pt x="228600" y="6350"/>
                  </a:lnTo>
                  <a:lnTo>
                    <a:pt x="203200" y="6350"/>
                  </a:lnTo>
                  <a:close/>
                  <a:moveTo>
                    <a:pt x="254000" y="0"/>
                  </a:moveTo>
                  <a:lnTo>
                    <a:pt x="279400" y="0"/>
                  </a:lnTo>
                  <a:lnTo>
                    <a:pt x="279400" y="6350"/>
                  </a:lnTo>
                  <a:lnTo>
                    <a:pt x="254000" y="6350"/>
                  </a:lnTo>
                  <a:close/>
                  <a:moveTo>
                    <a:pt x="304800" y="0"/>
                  </a:moveTo>
                  <a:lnTo>
                    <a:pt x="330200" y="0"/>
                  </a:lnTo>
                  <a:lnTo>
                    <a:pt x="330200" y="6350"/>
                  </a:lnTo>
                  <a:lnTo>
                    <a:pt x="304800" y="6350"/>
                  </a:lnTo>
                  <a:close/>
                  <a:moveTo>
                    <a:pt x="355600" y="0"/>
                  </a:moveTo>
                  <a:lnTo>
                    <a:pt x="381000" y="0"/>
                  </a:lnTo>
                  <a:lnTo>
                    <a:pt x="381000" y="6350"/>
                  </a:lnTo>
                  <a:lnTo>
                    <a:pt x="355600" y="6350"/>
                  </a:lnTo>
                  <a:close/>
                  <a:moveTo>
                    <a:pt x="406400" y="0"/>
                  </a:moveTo>
                  <a:lnTo>
                    <a:pt x="431800" y="0"/>
                  </a:lnTo>
                  <a:lnTo>
                    <a:pt x="431800" y="6350"/>
                  </a:lnTo>
                  <a:lnTo>
                    <a:pt x="406400" y="6350"/>
                  </a:lnTo>
                  <a:close/>
                  <a:moveTo>
                    <a:pt x="457200" y="0"/>
                  </a:moveTo>
                  <a:lnTo>
                    <a:pt x="482600" y="0"/>
                  </a:lnTo>
                  <a:lnTo>
                    <a:pt x="482600" y="6350"/>
                  </a:lnTo>
                  <a:lnTo>
                    <a:pt x="457200" y="6350"/>
                  </a:lnTo>
                  <a:close/>
                  <a:moveTo>
                    <a:pt x="508000" y="0"/>
                  </a:moveTo>
                  <a:lnTo>
                    <a:pt x="533400" y="0"/>
                  </a:lnTo>
                  <a:lnTo>
                    <a:pt x="533400" y="6350"/>
                  </a:lnTo>
                  <a:lnTo>
                    <a:pt x="508000" y="6350"/>
                  </a:lnTo>
                  <a:close/>
                  <a:moveTo>
                    <a:pt x="558800" y="0"/>
                  </a:moveTo>
                  <a:lnTo>
                    <a:pt x="584200" y="0"/>
                  </a:lnTo>
                  <a:lnTo>
                    <a:pt x="584200" y="6350"/>
                  </a:lnTo>
                  <a:lnTo>
                    <a:pt x="558800" y="6350"/>
                  </a:lnTo>
                  <a:close/>
                  <a:moveTo>
                    <a:pt x="609600" y="0"/>
                  </a:moveTo>
                  <a:lnTo>
                    <a:pt x="635000" y="0"/>
                  </a:lnTo>
                  <a:lnTo>
                    <a:pt x="635000" y="6350"/>
                  </a:lnTo>
                  <a:lnTo>
                    <a:pt x="609600" y="6350"/>
                  </a:lnTo>
                  <a:close/>
                  <a:moveTo>
                    <a:pt x="660400" y="0"/>
                  </a:moveTo>
                  <a:lnTo>
                    <a:pt x="685800" y="0"/>
                  </a:lnTo>
                  <a:lnTo>
                    <a:pt x="685800" y="6350"/>
                  </a:lnTo>
                  <a:lnTo>
                    <a:pt x="660400" y="6350"/>
                  </a:lnTo>
                  <a:close/>
                  <a:moveTo>
                    <a:pt x="711200" y="0"/>
                  </a:moveTo>
                  <a:lnTo>
                    <a:pt x="736600" y="0"/>
                  </a:lnTo>
                  <a:lnTo>
                    <a:pt x="736600" y="6350"/>
                  </a:lnTo>
                  <a:lnTo>
                    <a:pt x="711200" y="6350"/>
                  </a:lnTo>
                  <a:close/>
                  <a:moveTo>
                    <a:pt x="762000" y="0"/>
                  </a:moveTo>
                  <a:lnTo>
                    <a:pt x="787400" y="0"/>
                  </a:lnTo>
                  <a:lnTo>
                    <a:pt x="787400" y="6350"/>
                  </a:lnTo>
                  <a:lnTo>
                    <a:pt x="762000" y="6350"/>
                  </a:lnTo>
                  <a:close/>
                  <a:moveTo>
                    <a:pt x="812800" y="0"/>
                  </a:moveTo>
                  <a:lnTo>
                    <a:pt x="838200" y="0"/>
                  </a:lnTo>
                  <a:lnTo>
                    <a:pt x="838200" y="6350"/>
                  </a:lnTo>
                  <a:lnTo>
                    <a:pt x="812800" y="6350"/>
                  </a:lnTo>
                  <a:close/>
                  <a:moveTo>
                    <a:pt x="863600" y="0"/>
                  </a:moveTo>
                  <a:lnTo>
                    <a:pt x="889000" y="0"/>
                  </a:lnTo>
                  <a:lnTo>
                    <a:pt x="889000" y="6350"/>
                  </a:lnTo>
                  <a:lnTo>
                    <a:pt x="863600" y="6350"/>
                  </a:lnTo>
                  <a:close/>
                  <a:moveTo>
                    <a:pt x="914400" y="0"/>
                  </a:moveTo>
                  <a:lnTo>
                    <a:pt x="939800" y="0"/>
                  </a:lnTo>
                  <a:lnTo>
                    <a:pt x="939800" y="6350"/>
                  </a:lnTo>
                  <a:lnTo>
                    <a:pt x="914400" y="6350"/>
                  </a:lnTo>
                  <a:close/>
                  <a:moveTo>
                    <a:pt x="965200" y="0"/>
                  </a:moveTo>
                  <a:lnTo>
                    <a:pt x="990600" y="0"/>
                  </a:lnTo>
                  <a:lnTo>
                    <a:pt x="990600" y="6350"/>
                  </a:lnTo>
                  <a:lnTo>
                    <a:pt x="965200" y="6350"/>
                  </a:lnTo>
                  <a:close/>
                  <a:moveTo>
                    <a:pt x="1016000" y="0"/>
                  </a:moveTo>
                  <a:lnTo>
                    <a:pt x="1041400" y="0"/>
                  </a:lnTo>
                  <a:lnTo>
                    <a:pt x="1041400" y="6350"/>
                  </a:lnTo>
                  <a:lnTo>
                    <a:pt x="1016000" y="6350"/>
                  </a:lnTo>
                  <a:close/>
                  <a:moveTo>
                    <a:pt x="1066800" y="0"/>
                  </a:moveTo>
                  <a:lnTo>
                    <a:pt x="1092200" y="0"/>
                  </a:lnTo>
                  <a:lnTo>
                    <a:pt x="1092200" y="6350"/>
                  </a:lnTo>
                  <a:lnTo>
                    <a:pt x="1066800" y="6350"/>
                  </a:lnTo>
                  <a:close/>
                  <a:moveTo>
                    <a:pt x="1117600" y="0"/>
                  </a:moveTo>
                  <a:lnTo>
                    <a:pt x="1143000" y="0"/>
                  </a:lnTo>
                  <a:lnTo>
                    <a:pt x="1143000" y="6350"/>
                  </a:lnTo>
                  <a:lnTo>
                    <a:pt x="1117600" y="6350"/>
                  </a:lnTo>
                  <a:close/>
                  <a:moveTo>
                    <a:pt x="1168400" y="0"/>
                  </a:moveTo>
                  <a:lnTo>
                    <a:pt x="1193800" y="0"/>
                  </a:lnTo>
                  <a:lnTo>
                    <a:pt x="1193800" y="6350"/>
                  </a:lnTo>
                  <a:lnTo>
                    <a:pt x="1168400" y="6350"/>
                  </a:lnTo>
                  <a:close/>
                  <a:moveTo>
                    <a:pt x="1219200" y="0"/>
                  </a:moveTo>
                  <a:lnTo>
                    <a:pt x="1244600" y="0"/>
                  </a:lnTo>
                  <a:lnTo>
                    <a:pt x="1244600" y="6350"/>
                  </a:lnTo>
                  <a:lnTo>
                    <a:pt x="1219200" y="6350"/>
                  </a:lnTo>
                  <a:close/>
                  <a:moveTo>
                    <a:pt x="1270000" y="0"/>
                  </a:moveTo>
                  <a:lnTo>
                    <a:pt x="1295400" y="0"/>
                  </a:lnTo>
                  <a:lnTo>
                    <a:pt x="1295400" y="6350"/>
                  </a:lnTo>
                  <a:lnTo>
                    <a:pt x="1270000" y="6350"/>
                  </a:lnTo>
                  <a:close/>
                  <a:moveTo>
                    <a:pt x="1320800" y="0"/>
                  </a:moveTo>
                  <a:lnTo>
                    <a:pt x="1346200" y="0"/>
                  </a:lnTo>
                  <a:lnTo>
                    <a:pt x="1346200" y="6350"/>
                  </a:lnTo>
                  <a:lnTo>
                    <a:pt x="1320800" y="6350"/>
                  </a:lnTo>
                  <a:close/>
                  <a:moveTo>
                    <a:pt x="1371600" y="0"/>
                  </a:moveTo>
                  <a:lnTo>
                    <a:pt x="1397000" y="0"/>
                  </a:lnTo>
                  <a:lnTo>
                    <a:pt x="1397000" y="6350"/>
                  </a:lnTo>
                  <a:lnTo>
                    <a:pt x="1371600" y="6350"/>
                  </a:lnTo>
                  <a:close/>
                  <a:moveTo>
                    <a:pt x="1422400" y="0"/>
                  </a:moveTo>
                  <a:lnTo>
                    <a:pt x="1447800" y="0"/>
                  </a:lnTo>
                  <a:lnTo>
                    <a:pt x="1447800" y="6350"/>
                  </a:lnTo>
                  <a:lnTo>
                    <a:pt x="1422400" y="6350"/>
                  </a:lnTo>
                  <a:close/>
                  <a:moveTo>
                    <a:pt x="1473200" y="0"/>
                  </a:moveTo>
                  <a:lnTo>
                    <a:pt x="1498600" y="0"/>
                  </a:lnTo>
                  <a:lnTo>
                    <a:pt x="1498600" y="6350"/>
                  </a:lnTo>
                  <a:lnTo>
                    <a:pt x="1473200" y="6350"/>
                  </a:lnTo>
                  <a:close/>
                  <a:moveTo>
                    <a:pt x="1524000" y="0"/>
                  </a:moveTo>
                  <a:lnTo>
                    <a:pt x="1549400" y="0"/>
                  </a:lnTo>
                  <a:lnTo>
                    <a:pt x="1549400" y="6350"/>
                  </a:lnTo>
                  <a:lnTo>
                    <a:pt x="1524000" y="6350"/>
                  </a:lnTo>
                  <a:close/>
                  <a:moveTo>
                    <a:pt x="1574800" y="0"/>
                  </a:moveTo>
                  <a:lnTo>
                    <a:pt x="1600200" y="0"/>
                  </a:lnTo>
                  <a:lnTo>
                    <a:pt x="1600200" y="6350"/>
                  </a:lnTo>
                  <a:lnTo>
                    <a:pt x="1574800" y="6350"/>
                  </a:lnTo>
                  <a:close/>
                  <a:moveTo>
                    <a:pt x="1625600" y="0"/>
                  </a:moveTo>
                  <a:lnTo>
                    <a:pt x="1651000" y="0"/>
                  </a:lnTo>
                  <a:lnTo>
                    <a:pt x="1651000" y="6350"/>
                  </a:lnTo>
                  <a:lnTo>
                    <a:pt x="1625600" y="6350"/>
                  </a:lnTo>
                  <a:close/>
                  <a:moveTo>
                    <a:pt x="1676400" y="0"/>
                  </a:moveTo>
                  <a:lnTo>
                    <a:pt x="1701800" y="0"/>
                  </a:lnTo>
                  <a:lnTo>
                    <a:pt x="1701800" y="6350"/>
                  </a:lnTo>
                  <a:lnTo>
                    <a:pt x="1676400" y="6350"/>
                  </a:lnTo>
                  <a:close/>
                  <a:moveTo>
                    <a:pt x="1727200" y="0"/>
                  </a:moveTo>
                  <a:lnTo>
                    <a:pt x="1752600" y="0"/>
                  </a:lnTo>
                  <a:lnTo>
                    <a:pt x="1752600" y="6350"/>
                  </a:lnTo>
                  <a:lnTo>
                    <a:pt x="1727200" y="6350"/>
                  </a:lnTo>
                  <a:close/>
                  <a:moveTo>
                    <a:pt x="1778000" y="0"/>
                  </a:moveTo>
                  <a:lnTo>
                    <a:pt x="1803400" y="0"/>
                  </a:lnTo>
                  <a:lnTo>
                    <a:pt x="1803400" y="6350"/>
                  </a:lnTo>
                  <a:lnTo>
                    <a:pt x="1778000" y="6350"/>
                  </a:lnTo>
                  <a:close/>
                  <a:moveTo>
                    <a:pt x="1828800" y="0"/>
                  </a:moveTo>
                  <a:lnTo>
                    <a:pt x="1854200" y="0"/>
                  </a:lnTo>
                  <a:lnTo>
                    <a:pt x="1854200" y="6350"/>
                  </a:lnTo>
                  <a:lnTo>
                    <a:pt x="1828800" y="6350"/>
                  </a:lnTo>
                  <a:close/>
                  <a:moveTo>
                    <a:pt x="1879600" y="0"/>
                  </a:moveTo>
                  <a:lnTo>
                    <a:pt x="1905000" y="0"/>
                  </a:lnTo>
                  <a:lnTo>
                    <a:pt x="1905000" y="6350"/>
                  </a:lnTo>
                  <a:lnTo>
                    <a:pt x="1879600" y="6350"/>
                  </a:lnTo>
                  <a:close/>
                  <a:moveTo>
                    <a:pt x="1930400" y="0"/>
                  </a:moveTo>
                  <a:lnTo>
                    <a:pt x="1955800" y="0"/>
                  </a:lnTo>
                  <a:lnTo>
                    <a:pt x="1955800" y="6350"/>
                  </a:lnTo>
                  <a:lnTo>
                    <a:pt x="1930400" y="6350"/>
                  </a:lnTo>
                  <a:close/>
                  <a:moveTo>
                    <a:pt x="1981200" y="0"/>
                  </a:moveTo>
                  <a:lnTo>
                    <a:pt x="2006600" y="0"/>
                  </a:lnTo>
                  <a:lnTo>
                    <a:pt x="2006600" y="6350"/>
                  </a:lnTo>
                  <a:lnTo>
                    <a:pt x="1981200" y="6350"/>
                  </a:lnTo>
                  <a:close/>
                  <a:moveTo>
                    <a:pt x="2032000" y="0"/>
                  </a:moveTo>
                  <a:lnTo>
                    <a:pt x="2057400" y="0"/>
                  </a:lnTo>
                  <a:lnTo>
                    <a:pt x="2057400" y="6350"/>
                  </a:lnTo>
                  <a:lnTo>
                    <a:pt x="2032000" y="6350"/>
                  </a:lnTo>
                  <a:close/>
                  <a:moveTo>
                    <a:pt x="2082800" y="0"/>
                  </a:moveTo>
                  <a:lnTo>
                    <a:pt x="2108200" y="0"/>
                  </a:lnTo>
                  <a:lnTo>
                    <a:pt x="2108200" y="6350"/>
                  </a:lnTo>
                  <a:lnTo>
                    <a:pt x="2082800" y="6350"/>
                  </a:lnTo>
                  <a:close/>
                  <a:moveTo>
                    <a:pt x="2133600" y="0"/>
                  </a:moveTo>
                  <a:lnTo>
                    <a:pt x="2159000" y="0"/>
                  </a:lnTo>
                  <a:lnTo>
                    <a:pt x="2159000" y="6350"/>
                  </a:lnTo>
                  <a:lnTo>
                    <a:pt x="2133600" y="6350"/>
                  </a:lnTo>
                  <a:close/>
                  <a:moveTo>
                    <a:pt x="2184400" y="0"/>
                  </a:moveTo>
                  <a:lnTo>
                    <a:pt x="2209800" y="0"/>
                  </a:lnTo>
                  <a:lnTo>
                    <a:pt x="2209800" y="6350"/>
                  </a:lnTo>
                  <a:lnTo>
                    <a:pt x="2184400" y="6350"/>
                  </a:lnTo>
                  <a:close/>
                  <a:moveTo>
                    <a:pt x="2235200" y="0"/>
                  </a:moveTo>
                  <a:lnTo>
                    <a:pt x="2260600" y="0"/>
                  </a:lnTo>
                  <a:lnTo>
                    <a:pt x="2260600" y="6350"/>
                  </a:lnTo>
                  <a:lnTo>
                    <a:pt x="2235200" y="6350"/>
                  </a:lnTo>
                  <a:close/>
                  <a:moveTo>
                    <a:pt x="2286000" y="0"/>
                  </a:moveTo>
                  <a:lnTo>
                    <a:pt x="2311400" y="0"/>
                  </a:lnTo>
                  <a:lnTo>
                    <a:pt x="2311400" y="6350"/>
                  </a:lnTo>
                  <a:lnTo>
                    <a:pt x="2286000" y="6350"/>
                  </a:lnTo>
                  <a:close/>
                  <a:moveTo>
                    <a:pt x="2336800" y="0"/>
                  </a:moveTo>
                  <a:lnTo>
                    <a:pt x="2362200" y="0"/>
                  </a:lnTo>
                  <a:lnTo>
                    <a:pt x="2362200" y="6350"/>
                  </a:lnTo>
                  <a:lnTo>
                    <a:pt x="2336800" y="6350"/>
                  </a:lnTo>
                  <a:close/>
                  <a:moveTo>
                    <a:pt x="2387600" y="0"/>
                  </a:moveTo>
                  <a:lnTo>
                    <a:pt x="2413000" y="0"/>
                  </a:lnTo>
                  <a:lnTo>
                    <a:pt x="2413000" y="6350"/>
                  </a:lnTo>
                  <a:lnTo>
                    <a:pt x="2387600" y="6350"/>
                  </a:lnTo>
                  <a:close/>
                  <a:moveTo>
                    <a:pt x="2438400" y="0"/>
                  </a:moveTo>
                  <a:lnTo>
                    <a:pt x="2463800" y="0"/>
                  </a:lnTo>
                  <a:lnTo>
                    <a:pt x="2463800" y="6350"/>
                  </a:lnTo>
                  <a:lnTo>
                    <a:pt x="2438400" y="6350"/>
                  </a:lnTo>
                  <a:close/>
                  <a:moveTo>
                    <a:pt x="2489200" y="0"/>
                  </a:moveTo>
                  <a:lnTo>
                    <a:pt x="2514600" y="0"/>
                  </a:lnTo>
                  <a:lnTo>
                    <a:pt x="2514600" y="6350"/>
                  </a:lnTo>
                  <a:lnTo>
                    <a:pt x="2489200" y="6350"/>
                  </a:lnTo>
                  <a:close/>
                  <a:moveTo>
                    <a:pt x="2540000" y="0"/>
                  </a:moveTo>
                  <a:lnTo>
                    <a:pt x="2565400" y="0"/>
                  </a:lnTo>
                  <a:lnTo>
                    <a:pt x="2565400" y="6350"/>
                  </a:lnTo>
                  <a:lnTo>
                    <a:pt x="2540000" y="6350"/>
                  </a:lnTo>
                  <a:close/>
                  <a:moveTo>
                    <a:pt x="2590800" y="0"/>
                  </a:moveTo>
                  <a:lnTo>
                    <a:pt x="2616200" y="0"/>
                  </a:lnTo>
                  <a:lnTo>
                    <a:pt x="2616200" y="6350"/>
                  </a:lnTo>
                  <a:lnTo>
                    <a:pt x="2590800" y="6350"/>
                  </a:lnTo>
                  <a:close/>
                  <a:moveTo>
                    <a:pt x="2641600" y="0"/>
                  </a:moveTo>
                  <a:lnTo>
                    <a:pt x="2667000" y="0"/>
                  </a:lnTo>
                  <a:lnTo>
                    <a:pt x="2667000" y="6350"/>
                  </a:lnTo>
                  <a:lnTo>
                    <a:pt x="2641600" y="6350"/>
                  </a:lnTo>
                  <a:close/>
                  <a:moveTo>
                    <a:pt x="2692400" y="0"/>
                  </a:moveTo>
                  <a:lnTo>
                    <a:pt x="2717800" y="0"/>
                  </a:lnTo>
                  <a:lnTo>
                    <a:pt x="2717800" y="6350"/>
                  </a:lnTo>
                  <a:lnTo>
                    <a:pt x="2692400" y="6350"/>
                  </a:lnTo>
                  <a:close/>
                  <a:moveTo>
                    <a:pt x="2743200" y="0"/>
                  </a:moveTo>
                  <a:lnTo>
                    <a:pt x="2768600" y="0"/>
                  </a:lnTo>
                  <a:lnTo>
                    <a:pt x="2768600" y="6350"/>
                  </a:lnTo>
                  <a:lnTo>
                    <a:pt x="2743200" y="6350"/>
                  </a:lnTo>
                  <a:close/>
                  <a:moveTo>
                    <a:pt x="2794000" y="0"/>
                  </a:moveTo>
                  <a:lnTo>
                    <a:pt x="2819400" y="0"/>
                  </a:lnTo>
                  <a:lnTo>
                    <a:pt x="2819400" y="6350"/>
                  </a:lnTo>
                  <a:lnTo>
                    <a:pt x="2794000" y="6350"/>
                  </a:lnTo>
                  <a:close/>
                  <a:moveTo>
                    <a:pt x="2844800" y="0"/>
                  </a:moveTo>
                  <a:lnTo>
                    <a:pt x="2870200" y="0"/>
                  </a:lnTo>
                  <a:lnTo>
                    <a:pt x="2870200" y="6350"/>
                  </a:lnTo>
                  <a:lnTo>
                    <a:pt x="2844800" y="6350"/>
                  </a:lnTo>
                  <a:close/>
                  <a:moveTo>
                    <a:pt x="2895600" y="0"/>
                  </a:moveTo>
                  <a:lnTo>
                    <a:pt x="2921000" y="0"/>
                  </a:lnTo>
                  <a:lnTo>
                    <a:pt x="2921000" y="6350"/>
                  </a:lnTo>
                  <a:lnTo>
                    <a:pt x="2895600" y="6350"/>
                  </a:lnTo>
                  <a:close/>
                  <a:moveTo>
                    <a:pt x="2946400" y="0"/>
                  </a:moveTo>
                  <a:lnTo>
                    <a:pt x="2971800" y="0"/>
                  </a:lnTo>
                  <a:lnTo>
                    <a:pt x="2971800" y="6350"/>
                  </a:lnTo>
                  <a:lnTo>
                    <a:pt x="2946400" y="6350"/>
                  </a:lnTo>
                  <a:close/>
                  <a:moveTo>
                    <a:pt x="2997200" y="0"/>
                  </a:moveTo>
                  <a:lnTo>
                    <a:pt x="3022600" y="0"/>
                  </a:lnTo>
                  <a:lnTo>
                    <a:pt x="3022600" y="6350"/>
                  </a:lnTo>
                  <a:lnTo>
                    <a:pt x="2997200" y="6350"/>
                  </a:lnTo>
                  <a:close/>
                  <a:moveTo>
                    <a:pt x="3048000" y="0"/>
                  </a:moveTo>
                  <a:lnTo>
                    <a:pt x="3073400" y="0"/>
                  </a:lnTo>
                  <a:lnTo>
                    <a:pt x="3073400" y="6350"/>
                  </a:lnTo>
                  <a:lnTo>
                    <a:pt x="3048000" y="6350"/>
                  </a:lnTo>
                  <a:close/>
                  <a:moveTo>
                    <a:pt x="3098800" y="0"/>
                  </a:moveTo>
                  <a:lnTo>
                    <a:pt x="3124200" y="0"/>
                  </a:lnTo>
                  <a:lnTo>
                    <a:pt x="3124200" y="6350"/>
                  </a:lnTo>
                  <a:lnTo>
                    <a:pt x="3098800" y="6350"/>
                  </a:lnTo>
                  <a:close/>
                  <a:moveTo>
                    <a:pt x="3149600" y="0"/>
                  </a:moveTo>
                  <a:lnTo>
                    <a:pt x="3175000" y="0"/>
                  </a:lnTo>
                  <a:lnTo>
                    <a:pt x="3175000" y="6350"/>
                  </a:lnTo>
                  <a:lnTo>
                    <a:pt x="3149600" y="6350"/>
                  </a:lnTo>
                  <a:close/>
                  <a:moveTo>
                    <a:pt x="3200400" y="0"/>
                  </a:moveTo>
                  <a:lnTo>
                    <a:pt x="3225800" y="0"/>
                  </a:lnTo>
                  <a:lnTo>
                    <a:pt x="3225800" y="6350"/>
                  </a:lnTo>
                  <a:lnTo>
                    <a:pt x="3200400" y="6350"/>
                  </a:lnTo>
                  <a:close/>
                  <a:moveTo>
                    <a:pt x="3251200" y="0"/>
                  </a:moveTo>
                  <a:lnTo>
                    <a:pt x="3276600" y="0"/>
                  </a:lnTo>
                  <a:lnTo>
                    <a:pt x="3276600" y="6350"/>
                  </a:lnTo>
                  <a:lnTo>
                    <a:pt x="3251200" y="6350"/>
                  </a:lnTo>
                  <a:close/>
                  <a:moveTo>
                    <a:pt x="3302000" y="0"/>
                  </a:moveTo>
                  <a:lnTo>
                    <a:pt x="3327400" y="0"/>
                  </a:lnTo>
                  <a:lnTo>
                    <a:pt x="3327400" y="6350"/>
                  </a:lnTo>
                  <a:lnTo>
                    <a:pt x="3302000" y="6350"/>
                  </a:lnTo>
                  <a:close/>
                  <a:moveTo>
                    <a:pt x="3352800" y="0"/>
                  </a:moveTo>
                  <a:lnTo>
                    <a:pt x="3378200" y="0"/>
                  </a:lnTo>
                  <a:lnTo>
                    <a:pt x="3378200" y="6350"/>
                  </a:lnTo>
                  <a:lnTo>
                    <a:pt x="3352800" y="6350"/>
                  </a:lnTo>
                  <a:close/>
                  <a:moveTo>
                    <a:pt x="3403600" y="0"/>
                  </a:moveTo>
                  <a:lnTo>
                    <a:pt x="3429000" y="0"/>
                  </a:lnTo>
                  <a:lnTo>
                    <a:pt x="3429000" y="6350"/>
                  </a:lnTo>
                  <a:lnTo>
                    <a:pt x="3403600" y="6350"/>
                  </a:lnTo>
                  <a:close/>
                  <a:moveTo>
                    <a:pt x="3454400" y="0"/>
                  </a:moveTo>
                  <a:lnTo>
                    <a:pt x="3479800" y="0"/>
                  </a:lnTo>
                  <a:lnTo>
                    <a:pt x="3479800" y="6350"/>
                  </a:lnTo>
                  <a:lnTo>
                    <a:pt x="3454400" y="6350"/>
                  </a:lnTo>
                  <a:close/>
                  <a:moveTo>
                    <a:pt x="3505200" y="0"/>
                  </a:moveTo>
                  <a:lnTo>
                    <a:pt x="3530600" y="0"/>
                  </a:lnTo>
                  <a:lnTo>
                    <a:pt x="3530600" y="6350"/>
                  </a:lnTo>
                  <a:lnTo>
                    <a:pt x="3505200" y="6350"/>
                  </a:lnTo>
                  <a:close/>
                  <a:moveTo>
                    <a:pt x="3556000" y="0"/>
                  </a:moveTo>
                  <a:lnTo>
                    <a:pt x="3581400" y="0"/>
                  </a:lnTo>
                  <a:lnTo>
                    <a:pt x="3581400" y="6350"/>
                  </a:lnTo>
                  <a:lnTo>
                    <a:pt x="3556000" y="6350"/>
                  </a:lnTo>
                  <a:close/>
                  <a:moveTo>
                    <a:pt x="3606800" y="0"/>
                  </a:moveTo>
                  <a:lnTo>
                    <a:pt x="3632200" y="0"/>
                  </a:lnTo>
                  <a:lnTo>
                    <a:pt x="3632200" y="6350"/>
                  </a:lnTo>
                  <a:lnTo>
                    <a:pt x="3606800" y="6350"/>
                  </a:lnTo>
                  <a:close/>
                  <a:moveTo>
                    <a:pt x="3657600" y="0"/>
                  </a:moveTo>
                  <a:lnTo>
                    <a:pt x="3683000" y="0"/>
                  </a:lnTo>
                  <a:lnTo>
                    <a:pt x="3683000" y="6350"/>
                  </a:lnTo>
                  <a:lnTo>
                    <a:pt x="3657600" y="6350"/>
                  </a:lnTo>
                  <a:close/>
                  <a:moveTo>
                    <a:pt x="3708400" y="0"/>
                  </a:moveTo>
                  <a:lnTo>
                    <a:pt x="3733800" y="0"/>
                  </a:lnTo>
                  <a:lnTo>
                    <a:pt x="3733800" y="6350"/>
                  </a:lnTo>
                  <a:lnTo>
                    <a:pt x="3708400" y="6350"/>
                  </a:lnTo>
                  <a:close/>
                  <a:moveTo>
                    <a:pt x="3759200" y="0"/>
                  </a:moveTo>
                  <a:lnTo>
                    <a:pt x="3784600" y="0"/>
                  </a:lnTo>
                  <a:lnTo>
                    <a:pt x="3784600" y="6350"/>
                  </a:lnTo>
                  <a:lnTo>
                    <a:pt x="3759200" y="6350"/>
                  </a:lnTo>
                  <a:close/>
                  <a:moveTo>
                    <a:pt x="3810000" y="0"/>
                  </a:moveTo>
                  <a:lnTo>
                    <a:pt x="3835400" y="0"/>
                  </a:lnTo>
                  <a:lnTo>
                    <a:pt x="3835400" y="6350"/>
                  </a:lnTo>
                  <a:lnTo>
                    <a:pt x="3810000" y="6350"/>
                  </a:lnTo>
                  <a:close/>
                  <a:moveTo>
                    <a:pt x="3860800" y="0"/>
                  </a:moveTo>
                  <a:lnTo>
                    <a:pt x="3886200" y="0"/>
                  </a:lnTo>
                  <a:lnTo>
                    <a:pt x="3886200" y="6350"/>
                  </a:lnTo>
                  <a:lnTo>
                    <a:pt x="3860800" y="6350"/>
                  </a:lnTo>
                  <a:close/>
                  <a:moveTo>
                    <a:pt x="3911600" y="0"/>
                  </a:moveTo>
                  <a:lnTo>
                    <a:pt x="3937000" y="0"/>
                  </a:lnTo>
                  <a:lnTo>
                    <a:pt x="3937000" y="6350"/>
                  </a:lnTo>
                  <a:lnTo>
                    <a:pt x="3911600" y="6350"/>
                  </a:lnTo>
                  <a:close/>
                  <a:moveTo>
                    <a:pt x="3962400" y="0"/>
                  </a:moveTo>
                  <a:lnTo>
                    <a:pt x="3987800" y="0"/>
                  </a:lnTo>
                  <a:lnTo>
                    <a:pt x="3987800" y="6350"/>
                  </a:lnTo>
                  <a:lnTo>
                    <a:pt x="3962400" y="6350"/>
                  </a:lnTo>
                  <a:close/>
                  <a:moveTo>
                    <a:pt x="4013200" y="0"/>
                  </a:moveTo>
                  <a:lnTo>
                    <a:pt x="4038600" y="0"/>
                  </a:lnTo>
                  <a:lnTo>
                    <a:pt x="4038600" y="6350"/>
                  </a:lnTo>
                  <a:lnTo>
                    <a:pt x="4013200" y="6350"/>
                  </a:lnTo>
                  <a:close/>
                  <a:moveTo>
                    <a:pt x="4064000" y="0"/>
                  </a:moveTo>
                  <a:lnTo>
                    <a:pt x="4089400" y="0"/>
                  </a:lnTo>
                  <a:lnTo>
                    <a:pt x="4089400" y="6350"/>
                  </a:lnTo>
                  <a:lnTo>
                    <a:pt x="4064000" y="6350"/>
                  </a:lnTo>
                  <a:close/>
                  <a:moveTo>
                    <a:pt x="4114800" y="0"/>
                  </a:moveTo>
                  <a:lnTo>
                    <a:pt x="4140200" y="0"/>
                  </a:lnTo>
                  <a:lnTo>
                    <a:pt x="4140200" y="6350"/>
                  </a:lnTo>
                  <a:lnTo>
                    <a:pt x="4114800" y="6350"/>
                  </a:lnTo>
                  <a:close/>
                  <a:moveTo>
                    <a:pt x="4165600" y="0"/>
                  </a:moveTo>
                  <a:lnTo>
                    <a:pt x="4191000" y="0"/>
                  </a:lnTo>
                  <a:lnTo>
                    <a:pt x="4191000" y="6350"/>
                  </a:lnTo>
                  <a:lnTo>
                    <a:pt x="4165600" y="6350"/>
                  </a:lnTo>
                  <a:close/>
                  <a:moveTo>
                    <a:pt x="4216400" y="0"/>
                  </a:moveTo>
                  <a:lnTo>
                    <a:pt x="4241800" y="0"/>
                  </a:lnTo>
                  <a:lnTo>
                    <a:pt x="4241800" y="6350"/>
                  </a:lnTo>
                  <a:lnTo>
                    <a:pt x="4216400" y="6350"/>
                  </a:lnTo>
                  <a:close/>
                  <a:moveTo>
                    <a:pt x="4267200" y="0"/>
                  </a:moveTo>
                  <a:lnTo>
                    <a:pt x="4292600" y="0"/>
                  </a:lnTo>
                  <a:lnTo>
                    <a:pt x="4292600" y="6350"/>
                  </a:lnTo>
                  <a:lnTo>
                    <a:pt x="4267200" y="6350"/>
                  </a:lnTo>
                  <a:close/>
                  <a:moveTo>
                    <a:pt x="4318000" y="0"/>
                  </a:moveTo>
                  <a:lnTo>
                    <a:pt x="4343400" y="0"/>
                  </a:lnTo>
                  <a:lnTo>
                    <a:pt x="4343400" y="6350"/>
                  </a:lnTo>
                  <a:lnTo>
                    <a:pt x="4318000" y="6350"/>
                  </a:lnTo>
                  <a:close/>
                  <a:moveTo>
                    <a:pt x="4368800" y="0"/>
                  </a:moveTo>
                  <a:lnTo>
                    <a:pt x="4394200" y="0"/>
                  </a:lnTo>
                  <a:lnTo>
                    <a:pt x="4394200" y="6350"/>
                  </a:lnTo>
                  <a:lnTo>
                    <a:pt x="4368800" y="6350"/>
                  </a:lnTo>
                  <a:close/>
                  <a:moveTo>
                    <a:pt x="4419600" y="0"/>
                  </a:moveTo>
                  <a:lnTo>
                    <a:pt x="4445000" y="0"/>
                  </a:lnTo>
                  <a:lnTo>
                    <a:pt x="4445000" y="6350"/>
                  </a:lnTo>
                  <a:lnTo>
                    <a:pt x="4419600" y="6350"/>
                  </a:lnTo>
                  <a:close/>
                  <a:moveTo>
                    <a:pt x="4470400" y="0"/>
                  </a:moveTo>
                  <a:lnTo>
                    <a:pt x="4495800" y="0"/>
                  </a:lnTo>
                  <a:lnTo>
                    <a:pt x="4495800" y="6350"/>
                  </a:lnTo>
                  <a:lnTo>
                    <a:pt x="4470400" y="6350"/>
                  </a:lnTo>
                  <a:close/>
                  <a:moveTo>
                    <a:pt x="4521200" y="0"/>
                  </a:moveTo>
                  <a:lnTo>
                    <a:pt x="4546600" y="0"/>
                  </a:lnTo>
                  <a:lnTo>
                    <a:pt x="4546600" y="6350"/>
                  </a:lnTo>
                  <a:lnTo>
                    <a:pt x="4521200" y="6350"/>
                  </a:lnTo>
                  <a:close/>
                  <a:moveTo>
                    <a:pt x="4572000" y="0"/>
                  </a:moveTo>
                  <a:lnTo>
                    <a:pt x="4597400" y="0"/>
                  </a:lnTo>
                  <a:lnTo>
                    <a:pt x="4597400" y="6350"/>
                  </a:lnTo>
                  <a:lnTo>
                    <a:pt x="4572000" y="6350"/>
                  </a:lnTo>
                  <a:close/>
                  <a:moveTo>
                    <a:pt x="4622800" y="0"/>
                  </a:moveTo>
                  <a:lnTo>
                    <a:pt x="4648200" y="0"/>
                  </a:lnTo>
                  <a:lnTo>
                    <a:pt x="4648200" y="6350"/>
                  </a:lnTo>
                  <a:lnTo>
                    <a:pt x="4622800" y="6350"/>
                  </a:lnTo>
                  <a:close/>
                  <a:moveTo>
                    <a:pt x="4673600" y="0"/>
                  </a:moveTo>
                  <a:lnTo>
                    <a:pt x="4699000" y="0"/>
                  </a:lnTo>
                  <a:lnTo>
                    <a:pt x="4699000" y="6350"/>
                  </a:lnTo>
                  <a:lnTo>
                    <a:pt x="4673600" y="6350"/>
                  </a:lnTo>
                  <a:close/>
                  <a:moveTo>
                    <a:pt x="4724400" y="0"/>
                  </a:moveTo>
                  <a:lnTo>
                    <a:pt x="4749800" y="0"/>
                  </a:lnTo>
                  <a:lnTo>
                    <a:pt x="4749800" y="6350"/>
                  </a:lnTo>
                  <a:lnTo>
                    <a:pt x="4724400" y="6350"/>
                  </a:lnTo>
                  <a:close/>
                  <a:moveTo>
                    <a:pt x="4775200" y="0"/>
                  </a:moveTo>
                  <a:lnTo>
                    <a:pt x="4800600" y="0"/>
                  </a:lnTo>
                  <a:lnTo>
                    <a:pt x="4800600" y="6350"/>
                  </a:lnTo>
                  <a:lnTo>
                    <a:pt x="4775200" y="6350"/>
                  </a:lnTo>
                  <a:close/>
                  <a:moveTo>
                    <a:pt x="4826000" y="0"/>
                  </a:moveTo>
                  <a:lnTo>
                    <a:pt x="4851400" y="0"/>
                  </a:lnTo>
                  <a:lnTo>
                    <a:pt x="4851400" y="6350"/>
                  </a:lnTo>
                  <a:lnTo>
                    <a:pt x="4826000" y="6350"/>
                  </a:lnTo>
                  <a:close/>
                  <a:moveTo>
                    <a:pt x="4876800" y="0"/>
                  </a:moveTo>
                  <a:lnTo>
                    <a:pt x="4902200" y="0"/>
                  </a:lnTo>
                  <a:lnTo>
                    <a:pt x="4902200" y="6350"/>
                  </a:lnTo>
                  <a:lnTo>
                    <a:pt x="4876800" y="6350"/>
                  </a:lnTo>
                  <a:close/>
                  <a:moveTo>
                    <a:pt x="4927600" y="0"/>
                  </a:moveTo>
                  <a:lnTo>
                    <a:pt x="4953000" y="0"/>
                  </a:lnTo>
                  <a:lnTo>
                    <a:pt x="4953000" y="6350"/>
                  </a:lnTo>
                  <a:lnTo>
                    <a:pt x="4927600" y="6350"/>
                  </a:lnTo>
                  <a:close/>
                  <a:moveTo>
                    <a:pt x="4978400" y="0"/>
                  </a:moveTo>
                  <a:lnTo>
                    <a:pt x="5003800" y="0"/>
                  </a:lnTo>
                  <a:lnTo>
                    <a:pt x="5003800" y="6350"/>
                  </a:lnTo>
                  <a:lnTo>
                    <a:pt x="4978400" y="6350"/>
                  </a:lnTo>
                  <a:close/>
                  <a:moveTo>
                    <a:pt x="5029200" y="0"/>
                  </a:moveTo>
                  <a:lnTo>
                    <a:pt x="5054600" y="0"/>
                  </a:lnTo>
                  <a:lnTo>
                    <a:pt x="5054600" y="6350"/>
                  </a:lnTo>
                  <a:lnTo>
                    <a:pt x="5029200" y="6350"/>
                  </a:lnTo>
                  <a:close/>
                  <a:moveTo>
                    <a:pt x="5080000" y="0"/>
                  </a:moveTo>
                  <a:lnTo>
                    <a:pt x="5105400" y="0"/>
                  </a:lnTo>
                  <a:lnTo>
                    <a:pt x="5105400" y="6350"/>
                  </a:lnTo>
                  <a:lnTo>
                    <a:pt x="5080000" y="6350"/>
                  </a:lnTo>
                  <a:close/>
                  <a:moveTo>
                    <a:pt x="5130800" y="0"/>
                  </a:moveTo>
                  <a:lnTo>
                    <a:pt x="5156200" y="0"/>
                  </a:lnTo>
                  <a:lnTo>
                    <a:pt x="5156200" y="6350"/>
                  </a:lnTo>
                  <a:lnTo>
                    <a:pt x="5130800" y="6350"/>
                  </a:lnTo>
                  <a:close/>
                  <a:moveTo>
                    <a:pt x="5181600" y="0"/>
                  </a:moveTo>
                  <a:lnTo>
                    <a:pt x="5207000" y="0"/>
                  </a:lnTo>
                  <a:lnTo>
                    <a:pt x="5207000" y="6350"/>
                  </a:lnTo>
                  <a:lnTo>
                    <a:pt x="5181600" y="6350"/>
                  </a:lnTo>
                  <a:close/>
                  <a:moveTo>
                    <a:pt x="5232400" y="0"/>
                  </a:moveTo>
                  <a:lnTo>
                    <a:pt x="5257800" y="0"/>
                  </a:lnTo>
                  <a:lnTo>
                    <a:pt x="5257800" y="6350"/>
                  </a:lnTo>
                  <a:lnTo>
                    <a:pt x="5232400" y="6350"/>
                  </a:lnTo>
                  <a:close/>
                  <a:moveTo>
                    <a:pt x="5283200" y="0"/>
                  </a:moveTo>
                  <a:lnTo>
                    <a:pt x="5308600" y="0"/>
                  </a:lnTo>
                  <a:lnTo>
                    <a:pt x="5308600" y="6350"/>
                  </a:lnTo>
                  <a:lnTo>
                    <a:pt x="5283200" y="6350"/>
                  </a:lnTo>
                  <a:close/>
                  <a:moveTo>
                    <a:pt x="5334000" y="0"/>
                  </a:moveTo>
                  <a:lnTo>
                    <a:pt x="5359400" y="0"/>
                  </a:lnTo>
                  <a:lnTo>
                    <a:pt x="5359400" y="6350"/>
                  </a:lnTo>
                  <a:lnTo>
                    <a:pt x="5334000" y="6350"/>
                  </a:lnTo>
                  <a:close/>
                  <a:moveTo>
                    <a:pt x="5384800" y="0"/>
                  </a:moveTo>
                  <a:lnTo>
                    <a:pt x="5410200" y="0"/>
                  </a:lnTo>
                  <a:lnTo>
                    <a:pt x="5410200" y="6350"/>
                  </a:lnTo>
                  <a:lnTo>
                    <a:pt x="5384800" y="6350"/>
                  </a:lnTo>
                  <a:close/>
                  <a:moveTo>
                    <a:pt x="5435600" y="0"/>
                  </a:moveTo>
                  <a:lnTo>
                    <a:pt x="5461000" y="0"/>
                  </a:lnTo>
                  <a:lnTo>
                    <a:pt x="5461000" y="6350"/>
                  </a:lnTo>
                  <a:lnTo>
                    <a:pt x="5435600" y="6350"/>
                  </a:lnTo>
                  <a:close/>
                  <a:moveTo>
                    <a:pt x="5486400" y="0"/>
                  </a:moveTo>
                  <a:lnTo>
                    <a:pt x="5511800" y="0"/>
                  </a:lnTo>
                  <a:lnTo>
                    <a:pt x="5511800" y="6350"/>
                  </a:lnTo>
                  <a:lnTo>
                    <a:pt x="5486400" y="6350"/>
                  </a:lnTo>
                  <a:close/>
                  <a:moveTo>
                    <a:pt x="5537200" y="0"/>
                  </a:moveTo>
                  <a:lnTo>
                    <a:pt x="5562600" y="0"/>
                  </a:lnTo>
                  <a:lnTo>
                    <a:pt x="5562600" y="6350"/>
                  </a:lnTo>
                  <a:lnTo>
                    <a:pt x="5537200" y="6350"/>
                  </a:lnTo>
                  <a:close/>
                  <a:moveTo>
                    <a:pt x="5588000" y="0"/>
                  </a:moveTo>
                  <a:lnTo>
                    <a:pt x="5613400" y="0"/>
                  </a:lnTo>
                  <a:lnTo>
                    <a:pt x="5613400" y="6350"/>
                  </a:lnTo>
                  <a:lnTo>
                    <a:pt x="5588000" y="6350"/>
                  </a:lnTo>
                  <a:close/>
                  <a:moveTo>
                    <a:pt x="5638800" y="0"/>
                  </a:moveTo>
                  <a:lnTo>
                    <a:pt x="5664200" y="0"/>
                  </a:lnTo>
                  <a:lnTo>
                    <a:pt x="5664200" y="6350"/>
                  </a:lnTo>
                  <a:lnTo>
                    <a:pt x="5638800" y="6350"/>
                  </a:lnTo>
                  <a:close/>
                  <a:moveTo>
                    <a:pt x="5689600" y="0"/>
                  </a:moveTo>
                  <a:lnTo>
                    <a:pt x="5715000" y="0"/>
                  </a:lnTo>
                  <a:lnTo>
                    <a:pt x="5715000" y="6350"/>
                  </a:lnTo>
                  <a:lnTo>
                    <a:pt x="5689600" y="6350"/>
                  </a:lnTo>
                  <a:close/>
                  <a:moveTo>
                    <a:pt x="5740400" y="0"/>
                  </a:moveTo>
                  <a:lnTo>
                    <a:pt x="5765800" y="0"/>
                  </a:lnTo>
                  <a:lnTo>
                    <a:pt x="5765800" y="6350"/>
                  </a:lnTo>
                  <a:lnTo>
                    <a:pt x="5740400" y="6350"/>
                  </a:lnTo>
                  <a:close/>
                  <a:moveTo>
                    <a:pt x="5791200" y="0"/>
                  </a:moveTo>
                  <a:lnTo>
                    <a:pt x="5816600" y="0"/>
                  </a:lnTo>
                  <a:lnTo>
                    <a:pt x="5816600" y="6350"/>
                  </a:lnTo>
                  <a:lnTo>
                    <a:pt x="5791200" y="6350"/>
                  </a:lnTo>
                  <a:close/>
                  <a:moveTo>
                    <a:pt x="5842000" y="0"/>
                  </a:moveTo>
                  <a:lnTo>
                    <a:pt x="5867400" y="0"/>
                  </a:lnTo>
                  <a:lnTo>
                    <a:pt x="5867400" y="6350"/>
                  </a:lnTo>
                  <a:lnTo>
                    <a:pt x="5842000" y="6350"/>
                  </a:lnTo>
                  <a:close/>
                  <a:moveTo>
                    <a:pt x="5892800" y="0"/>
                  </a:moveTo>
                  <a:lnTo>
                    <a:pt x="5918200" y="0"/>
                  </a:lnTo>
                  <a:lnTo>
                    <a:pt x="5918200" y="6350"/>
                  </a:lnTo>
                  <a:lnTo>
                    <a:pt x="5892800" y="6350"/>
                  </a:lnTo>
                  <a:close/>
                  <a:moveTo>
                    <a:pt x="5943600" y="0"/>
                  </a:moveTo>
                  <a:lnTo>
                    <a:pt x="5969000" y="0"/>
                  </a:lnTo>
                  <a:lnTo>
                    <a:pt x="5969000" y="6350"/>
                  </a:lnTo>
                  <a:lnTo>
                    <a:pt x="5943600" y="6350"/>
                  </a:lnTo>
                  <a:close/>
                  <a:moveTo>
                    <a:pt x="5994400" y="0"/>
                  </a:moveTo>
                  <a:lnTo>
                    <a:pt x="6019800" y="0"/>
                  </a:lnTo>
                  <a:lnTo>
                    <a:pt x="6019800" y="6350"/>
                  </a:lnTo>
                  <a:lnTo>
                    <a:pt x="5994400" y="6350"/>
                  </a:lnTo>
                  <a:close/>
                  <a:moveTo>
                    <a:pt x="6045200" y="0"/>
                  </a:moveTo>
                  <a:lnTo>
                    <a:pt x="6070600" y="0"/>
                  </a:lnTo>
                  <a:lnTo>
                    <a:pt x="6070600" y="6350"/>
                  </a:lnTo>
                  <a:lnTo>
                    <a:pt x="6045200" y="6350"/>
                  </a:lnTo>
                  <a:close/>
                  <a:moveTo>
                    <a:pt x="6096000" y="0"/>
                  </a:moveTo>
                  <a:lnTo>
                    <a:pt x="6121400" y="0"/>
                  </a:lnTo>
                  <a:lnTo>
                    <a:pt x="6121400" y="6350"/>
                  </a:lnTo>
                  <a:lnTo>
                    <a:pt x="6096000" y="6350"/>
                  </a:lnTo>
                  <a:close/>
                  <a:moveTo>
                    <a:pt x="6146800" y="0"/>
                  </a:moveTo>
                  <a:lnTo>
                    <a:pt x="6172200" y="0"/>
                  </a:lnTo>
                  <a:lnTo>
                    <a:pt x="6172200" y="6350"/>
                  </a:lnTo>
                  <a:lnTo>
                    <a:pt x="6146800" y="6350"/>
                  </a:lnTo>
                  <a:close/>
                  <a:moveTo>
                    <a:pt x="6197600" y="0"/>
                  </a:moveTo>
                  <a:lnTo>
                    <a:pt x="6223000" y="0"/>
                  </a:lnTo>
                  <a:lnTo>
                    <a:pt x="6223000" y="6350"/>
                  </a:lnTo>
                  <a:lnTo>
                    <a:pt x="6197600" y="6350"/>
                  </a:lnTo>
                  <a:close/>
                  <a:moveTo>
                    <a:pt x="6248400" y="0"/>
                  </a:moveTo>
                  <a:lnTo>
                    <a:pt x="6273800" y="0"/>
                  </a:lnTo>
                  <a:lnTo>
                    <a:pt x="6273800" y="6350"/>
                  </a:lnTo>
                  <a:lnTo>
                    <a:pt x="6248400" y="6350"/>
                  </a:lnTo>
                  <a:close/>
                  <a:moveTo>
                    <a:pt x="6299200" y="0"/>
                  </a:moveTo>
                  <a:lnTo>
                    <a:pt x="6324600" y="0"/>
                  </a:lnTo>
                  <a:lnTo>
                    <a:pt x="6324600" y="6350"/>
                  </a:lnTo>
                  <a:lnTo>
                    <a:pt x="6299200" y="6350"/>
                  </a:lnTo>
                  <a:close/>
                  <a:moveTo>
                    <a:pt x="6350000" y="0"/>
                  </a:moveTo>
                  <a:lnTo>
                    <a:pt x="6375400" y="0"/>
                  </a:lnTo>
                  <a:lnTo>
                    <a:pt x="6375400" y="6350"/>
                  </a:lnTo>
                  <a:lnTo>
                    <a:pt x="6350000" y="6350"/>
                  </a:lnTo>
                  <a:close/>
                  <a:moveTo>
                    <a:pt x="6400800" y="0"/>
                  </a:moveTo>
                  <a:lnTo>
                    <a:pt x="6426200" y="0"/>
                  </a:lnTo>
                  <a:lnTo>
                    <a:pt x="6426200" y="6350"/>
                  </a:lnTo>
                  <a:lnTo>
                    <a:pt x="6400800" y="6350"/>
                  </a:lnTo>
                  <a:close/>
                  <a:moveTo>
                    <a:pt x="6451600" y="0"/>
                  </a:moveTo>
                  <a:lnTo>
                    <a:pt x="6477000" y="0"/>
                  </a:lnTo>
                  <a:lnTo>
                    <a:pt x="6477000" y="6350"/>
                  </a:lnTo>
                  <a:lnTo>
                    <a:pt x="6451600" y="6350"/>
                  </a:lnTo>
                  <a:close/>
                  <a:moveTo>
                    <a:pt x="6502400" y="0"/>
                  </a:moveTo>
                  <a:lnTo>
                    <a:pt x="6527800" y="0"/>
                  </a:lnTo>
                  <a:lnTo>
                    <a:pt x="6527800" y="6350"/>
                  </a:lnTo>
                  <a:lnTo>
                    <a:pt x="6502400" y="6350"/>
                  </a:lnTo>
                  <a:close/>
                  <a:moveTo>
                    <a:pt x="6553200" y="0"/>
                  </a:moveTo>
                  <a:lnTo>
                    <a:pt x="6578600" y="0"/>
                  </a:lnTo>
                  <a:lnTo>
                    <a:pt x="6578600" y="6350"/>
                  </a:lnTo>
                  <a:lnTo>
                    <a:pt x="6553200" y="6350"/>
                  </a:lnTo>
                  <a:close/>
                  <a:moveTo>
                    <a:pt x="6604000" y="0"/>
                  </a:moveTo>
                  <a:lnTo>
                    <a:pt x="6629400" y="0"/>
                  </a:lnTo>
                  <a:lnTo>
                    <a:pt x="6629400" y="6350"/>
                  </a:lnTo>
                  <a:lnTo>
                    <a:pt x="6604000" y="6350"/>
                  </a:lnTo>
                  <a:close/>
                  <a:moveTo>
                    <a:pt x="6654800" y="0"/>
                  </a:moveTo>
                  <a:lnTo>
                    <a:pt x="6680200" y="0"/>
                  </a:lnTo>
                  <a:lnTo>
                    <a:pt x="6680200" y="6350"/>
                  </a:lnTo>
                  <a:lnTo>
                    <a:pt x="6654800" y="6350"/>
                  </a:lnTo>
                  <a:close/>
                  <a:moveTo>
                    <a:pt x="6705600" y="0"/>
                  </a:moveTo>
                  <a:lnTo>
                    <a:pt x="6731000" y="0"/>
                  </a:lnTo>
                  <a:lnTo>
                    <a:pt x="6731000" y="6350"/>
                  </a:lnTo>
                  <a:lnTo>
                    <a:pt x="6705600" y="6350"/>
                  </a:lnTo>
                  <a:close/>
                  <a:moveTo>
                    <a:pt x="6756400" y="0"/>
                  </a:moveTo>
                  <a:lnTo>
                    <a:pt x="6781800" y="0"/>
                  </a:lnTo>
                  <a:lnTo>
                    <a:pt x="6781800" y="6350"/>
                  </a:lnTo>
                  <a:lnTo>
                    <a:pt x="6756400" y="6350"/>
                  </a:lnTo>
                  <a:close/>
                  <a:moveTo>
                    <a:pt x="6807200" y="0"/>
                  </a:moveTo>
                  <a:lnTo>
                    <a:pt x="6832600" y="0"/>
                  </a:lnTo>
                  <a:lnTo>
                    <a:pt x="6832600" y="6350"/>
                  </a:lnTo>
                  <a:lnTo>
                    <a:pt x="6807200" y="6350"/>
                  </a:lnTo>
                  <a:close/>
                  <a:moveTo>
                    <a:pt x="6858000" y="0"/>
                  </a:moveTo>
                  <a:lnTo>
                    <a:pt x="6883400" y="0"/>
                  </a:lnTo>
                  <a:lnTo>
                    <a:pt x="6883400" y="6350"/>
                  </a:lnTo>
                  <a:lnTo>
                    <a:pt x="6858000" y="6350"/>
                  </a:lnTo>
                  <a:close/>
                  <a:moveTo>
                    <a:pt x="6908800" y="0"/>
                  </a:moveTo>
                  <a:lnTo>
                    <a:pt x="6934200" y="0"/>
                  </a:lnTo>
                  <a:lnTo>
                    <a:pt x="6934200" y="6350"/>
                  </a:lnTo>
                  <a:lnTo>
                    <a:pt x="6908800" y="6350"/>
                  </a:lnTo>
                  <a:close/>
                  <a:moveTo>
                    <a:pt x="6959600" y="0"/>
                  </a:moveTo>
                  <a:lnTo>
                    <a:pt x="6985000" y="0"/>
                  </a:lnTo>
                  <a:lnTo>
                    <a:pt x="6985000" y="6350"/>
                  </a:lnTo>
                  <a:lnTo>
                    <a:pt x="6959600" y="6350"/>
                  </a:lnTo>
                  <a:close/>
                  <a:moveTo>
                    <a:pt x="7010400" y="0"/>
                  </a:moveTo>
                  <a:lnTo>
                    <a:pt x="7035800" y="0"/>
                  </a:lnTo>
                  <a:lnTo>
                    <a:pt x="7035800" y="6350"/>
                  </a:lnTo>
                  <a:lnTo>
                    <a:pt x="7010400" y="6350"/>
                  </a:lnTo>
                  <a:close/>
                  <a:moveTo>
                    <a:pt x="7061200" y="0"/>
                  </a:moveTo>
                  <a:lnTo>
                    <a:pt x="7086600" y="0"/>
                  </a:lnTo>
                  <a:lnTo>
                    <a:pt x="7086600" y="6350"/>
                  </a:lnTo>
                  <a:lnTo>
                    <a:pt x="7061200" y="6350"/>
                  </a:lnTo>
                  <a:close/>
                  <a:moveTo>
                    <a:pt x="7112000" y="0"/>
                  </a:moveTo>
                  <a:lnTo>
                    <a:pt x="7137400" y="0"/>
                  </a:lnTo>
                  <a:lnTo>
                    <a:pt x="7137400" y="6350"/>
                  </a:lnTo>
                  <a:lnTo>
                    <a:pt x="7112000" y="6350"/>
                  </a:lnTo>
                  <a:close/>
                  <a:moveTo>
                    <a:pt x="7162800" y="0"/>
                  </a:moveTo>
                  <a:lnTo>
                    <a:pt x="7188200" y="0"/>
                  </a:lnTo>
                  <a:lnTo>
                    <a:pt x="7188200" y="6350"/>
                  </a:lnTo>
                  <a:lnTo>
                    <a:pt x="7162800" y="6350"/>
                  </a:lnTo>
                  <a:close/>
                  <a:moveTo>
                    <a:pt x="7213600" y="0"/>
                  </a:moveTo>
                  <a:lnTo>
                    <a:pt x="7239000" y="0"/>
                  </a:lnTo>
                  <a:lnTo>
                    <a:pt x="7239000" y="6350"/>
                  </a:lnTo>
                  <a:lnTo>
                    <a:pt x="7213600" y="6350"/>
                  </a:lnTo>
                  <a:close/>
                  <a:moveTo>
                    <a:pt x="7264400" y="0"/>
                  </a:moveTo>
                  <a:lnTo>
                    <a:pt x="7289800" y="0"/>
                  </a:lnTo>
                  <a:lnTo>
                    <a:pt x="7289800" y="6350"/>
                  </a:lnTo>
                  <a:lnTo>
                    <a:pt x="7264400" y="6350"/>
                  </a:lnTo>
                  <a:close/>
                  <a:moveTo>
                    <a:pt x="7315200" y="0"/>
                  </a:moveTo>
                  <a:lnTo>
                    <a:pt x="7340600" y="0"/>
                  </a:lnTo>
                  <a:lnTo>
                    <a:pt x="7340600" y="6350"/>
                  </a:lnTo>
                  <a:lnTo>
                    <a:pt x="7315200" y="6350"/>
                  </a:lnTo>
                  <a:close/>
                  <a:moveTo>
                    <a:pt x="7366000" y="0"/>
                  </a:moveTo>
                  <a:lnTo>
                    <a:pt x="7391400" y="0"/>
                  </a:lnTo>
                  <a:lnTo>
                    <a:pt x="7391400" y="6350"/>
                  </a:lnTo>
                  <a:lnTo>
                    <a:pt x="7366000" y="6350"/>
                  </a:lnTo>
                  <a:close/>
                  <a:moveTo>
                    <a:pt x="7416800" y="0"/>
                  </a:moveTo>
                  <a:lnTo>
                    <a:pt x="7442200" y="0"/>
                  </a:lnTo>
                  <a:lnTo>
                    <a:pt x="7442200" y="6350"/>
                  </a:lnTo>
                  <a:lnTo>
                    <a:pt x="7416800" y="6350"/>
                  </a:lnTo>
                  <a:close/>
                  <a:moveTo>
                    <a:pt x="7467600" y="0"/>
                  </a:moveTo>
                  <a:lnTo>
                    <a:pt x="7493000" y="0"/>
                  </a:lnTo>
                  <a:lnTo>
                    <a:pt x="7493000" y="6350"/>
                  </a:lnTo>
                  <a:lnTo>
                    <a:pt x="7467600" y="6350"/>
                  </a:lnTo>
                  <a:close/>
                  <a:moveTo>
                    <a:pt x="7518400" y="0"/>
                  </a:moveTo>
                  <a:lnTo>
                    <a:pt x="7543800" y="0"/>
                  </a:lnTo>
                  <a:lnTo>
                    <a:pt x="7543800" y="6350"/>
                  </a:lnTo>
                  <a:lnTo>
                    <a:pt x="7518400" y="6350"/>
                  </a:lnTo>
                  <a:close/>
                  <a:moveTo>
                    <a:pt x="7569200" y="0"/>
                  </a:moveTo>
                  <a:lnTo>
                    <a:pt x="7594600" y="0"/>
                  </a:lnTo>
                  <a:lnTo>
                    <a:pt x="7594600" y="6350"/>
                  </a:lnTo>
                  <a:lnTo>
                    <a:pt x="7569200" y="6350"/>
                  </a:lnTo>
                  <a:close/>
                  <a:moveTo>
                    <a:pt x="7620000" y="0"/>
                  </a:moveTo>
                  <a:lnTo>
                    <a:pt x="7645400" y="0"/>
                  </a:lnTo>
                  <a:lnTo>
                    <a:pt x="7645400" y="6350"/>
                  </a:lnTo>
                  <a:lnTo>
                    <a:pt x="7620000" y="6350"/>
                  </a:lnTo>
                  <a:close/>
                  <a:moveTo>
                    <a:pt x="7670800" y="0"/>
                  </a:moveTo>
                  <a:lnTo>
                    <a:pt x="7696200" y="0"/>
                  </a:lnTo>
                  <a:lnTo>
                    <a:pt x="7696200" y="6350"/>
                  </a:lnTo>
                  <a:lnTo>
                    <a:pt x="7670800" y="6350"/>
                  </a:lnTo>
                  <a:close/>
                  <a:moveTo>
                    <a:pt x="7721600" y="0"/>
                  </a:moveTo>
                  <a:lnTo>
                    <a:pt x="7747000" y="0"/>
                  </a:lnTo>
                  <a:lnTo>
                    <a:pt x="7747000" y="6350"/>
                  </a:lnTo>
                  <a:lnTo>
                    <a:pt x="7721600" y="6350"/>
                  </a:lnTo>
                  <a:close/>
                  <a:moveTo>
                    <a:pt x="7772400" y="0"/>
                  </a:moveTo>
                  <a:lnTo>
                    <a:pt x="7797800" y="0"/>
                  </a:lnTo>
                  <a:lnTo>
                    <a:pt x="7797800" y="6350"/>
                  </a:lnTo>
                  <a:lnTo>
                    <a:pt x="7772400" y="6350"/>
                  </a:lnTo>
                  <a:close/>
                  <a:moveTo>
                    <a:pt x="7823200" y="0"/>
                  </a:moveTo>
                  <a:lnTo>
                    <a:pt x="7848600" y="0"/>
                  </a:lnTo>
                  <a:lnTo>
                    <a:pt x="7848600" y="6350"/>
                  </a:lnTo>
                  <a:lnTo>
                    <a:pt x="7823200" y="6350"/>
                  </a:lnTo>
                  <a:close/>
                  <a:moveTo>
                    <a:pt x="7874000" y="0"/>
                  </a:moveTo>
                  <a:lnTo>
                    <a:pt x="7899400" y="0"/>
                  </a:lnTo>
                  <a:lnTo>
                    <a:pt x="7899400" y="6350"/>
                  </a:lnTo>
                  <a:lnTo>
                    <a:pt x="7874000" y="6350"/>
                  </a:lnTo>
                  <a:close/>
                  <a:moveTo>
                    <a:pt x="7924800" y="0"/>
                  </a:moveTo>
                  <a:lnTo>
                    <a:pt x="7950200" y="0"/>
                  </a:lnTo>
                  <a:lnTo>
                    <a:pt x="7950200" y="6350"/>
                  </a:lnTo>
                  <a:lnTo>
                    <a:pt x="7924800" y="6350"/>
                  </a:lnTo>
                  <a:close/>
                  <a:moveTo>
                    <a:pt x="7975600" y="0"/>
                  </a:moveTo>
                  <a:lnTo>
                    <a:pt x="8001000" y="0"/>
                  </a:lnTo>
                  <a:lnTo>
                    <a:pt x="8001000" y="6350"/>
                  </a:lnTo>
                  <a:lnTo>
                    <a:pt x="7975600" y="6350"/>
                  </a:lnTo>
                  <a:close/>
                  <a:moveTo>
                    <a:pt x="8026400" y="0"/>
                  </a:moveTo>
                  <a:lnTo>
                    <a:pt x="8051800" y="0"/>
                  </a:lnTo>
                  <a:lnTo>
                    <a:pt x="8051800" y="6350"/>
                  </a:lnTo>
                  <a:lnTo>
                    <a:pt x="8026400" y="6350"/>
                  </a:lnTo>
                  <a:close/>
                  <a:moveTo>
                    <a:pt x="8077200" y="0"/>
                  </a:moveTo>
                  <a:lnTo>
                    <a:pt x="8102600" y="0"/>
                  </a:lnTo>
                  <a:lnTo>
                    <a:pt x="8102600" y="6350"/>
                  </a:lnTo>
                  <a:lnTo>
                    <a:pt x="8077200" y="6350"/>
                  </a:lnTo>
                  <a:close/>
                  <a:moveTo>
                    <a:pt x="8128000" y="0"/>
                  </a:moveTo>
                  <a:lnTo>
                    <a:pt x="8153400" y="0"/>
                  </a:lnTo>
                  <a:lnTo>
                    <a:pt x="8153400" y="6350"/>
                  </a:lnTo>
                  <a:lnTo>
                    <a:pt x="8128000" y="6350"/>
                  </a:lnTo>
                  <a:close/>
                  <a:moveTo>
                    <a:pt x="8178800" y="0"/>
                  </a:moveTo>
                  <a:lnTo>
                    <a:pt x="8204200" y="0"/>
                  </a:lnTo>
                  <a:lnTo>
                    <a:pt x="8204200" y="6350"/>
                  </a:lnTo>
                  <a:lnTo>
                    <a:pt x="8178800" y="6350"/>
                  </a:lnTo>
                  <a:close/>
                  <a:moveTo>
                    <a:pt x="8229600" y="0"/>
                  </a:moveTo>
                  <a:lnTo>
                    <a:pt x="8255000" y="0"/>
                  </a:lnTo>
                  <a:lnTo>
                    <a:pt x="8255000" y="6350"/>
                  </a:lnTo>
                  <a:lnTo>
                    <a:pt x="8229600" y="6350"/>
                  </a:lnTo>
                  <a:close/>
                  <a:moveTo>
                    <a:pt x="8280400" y="0"/>
                  </a:moveTo>
                  <a:lnTo>
                    <a:pt x="8305800" y="0"/>
                  </a:lnTo>
                  <a:lnTo>
                    <a:pt x="8305800" y="6350"/>
                  </a:lnTo>
                  <a:lnTo>
                    <a:pt x="8280400" y="6350"/>
                  </a:lnTo>
                  <a:close/>
                  <a:moveTo>
                    <a:pt x="8331200" y="0"/>
                  </a:moveTo>
                  <a:lnTo>
                    <a:pt x="8356600" y="0"/>
                  </a:lnTo>
                  <a:lnTo>
                    <a:pt x="8356600" y="6350"/>
                  </a:lnTo>
                  <a:lnTo>
                    <a:pt x="8331200" y="6350"/>
                  </a:lnTo>
                  <a:close/>
                  <a:moveTo>
                    <a:pt x="8382000" y="0"/>
                  </a:moveTo>
                  <a:lnTo>
                    <a:pt x="8407400" y="0"/>
                  </a:lnTo>
                  <a:lnTo>
                    <a:pt x="8407400" y="6350"/>
                  </a:lnTo>
                  <a:lnTo>
                    <a:pt x="8382000" y="6350"/>
                  </a:lnTo>
                  <a:close/>
                  <a:moveTo>
                    <a:pt x="8432800" y="0"/>
                  </a:moveTo>
                  <a:lnTo>
                    <a:pt x="8458200" y="0"/>
                  </a:lnTo>
                  <a:lnTo>
                    <a:pt x="8458200" y="6350"/>
                  </a:lnTo>
                  <a:lnTo>
                    <a:pt x="8432800" y="6350"/>
                  </a:lnTo>
                  <a:close/>
                  <a:moveTo>
                    <a:pt x="8483600" y="0"/>
                  </a:moveTo>
                  <a:lnTo>
                    <a:pt x="8509000" y="0"/>
                  </a:lnTo>
                  <a:lnTo>
                    <a:pt x="8509000" y="6350"/>
                  </a:lnTo>
                  <a:lnTo>
                    <a:pt x="8483600" y="6350"/>
                  </a:lnTo>
                  <a:close/>
                  <a:moveTo>
                    <a:pt x="8534400" y="0"/>
                  </a:moveTo>
                  <a:lnTo>
                    <a:pt x="8559800" y="0"/>
                  </a:lnTo>
                  <a:lnTo>
                    <a:pt x="8559800" y="6350"/>
                  </a:lnTo>
                  <a:lnTo>
                    <a:pt x="8534400" y="6350"/>
                  </a:lnTo>
                  <a:close/>
                  <a:moveTo>
                    <a:pt x="8585200" y="0"/>
                  </a:moveTo>
                  <a:lnTo>
                    <a:pt x="8610600" y="0"/>
                  </a:lnTo>
                  <a:lnTo>
                    <a:pt x="8610600" y="6350"/>
                  </a:lnTo>
                  <a:lnTo>
                    <a:pt x="8585200" y="6350"/>
                  </a:lnTo>
                  <a:close/>
                  <a:moveTo>
                    <a:pt x="8636000" y="0"/>
                  </a:moveTo>
                  <a:lnTo>
                    <a:pt x="8661400" y="0"/>
                  </a:lnTo>
                  <a:lnTo>
                    <a:pt x="8661400" y="6350"/>
                  </a:lnTo>
                  <a:lnTo>
                    <a:pt x="8636000" y="6350"/>
                  </a:lnTo>
                  <a:close/>
                  <a:moveTo>
                    <a:pt x="8686800" y="0"/>
                  </a:moveTo>
                  <a:lnTo>
                    <a:pt x="8712200" y="0"/>
                  </a:lnTo>
                  <a:lnTo>
                    <a:pt x="8712200" y="6350"/>
                  </a:lnTo>
                  <a:lnTo>
                    <a:pt x="8686800" y="6350"/>
                  </a:lnTo>
                  <a:close/>
                  <a:moveTo>
                    <a:pt x="8737600" y="0"/>
                  </a:moveTo>
                  <a:lnTo>
                    <a:pt x="8763000" y="0"/>
                  </a:lnTo>
                  <a:lnTo>
                    <a:pt x="8763000" y="6350"/>
                  </a:lnTo>
                  <a:lnTo>
                    <a:pt x="8737600" y="6350"/>
                  </a:lnTo>
                  <a:close/>
                  <a:moveTo>
                    <a:pt x="8788400" y="0"/>
                  </a:moveTo>
                  <a:lnTo>
                    <a:pt x="8813800" y="0"/>
                  </a:lnTo>
                  <a:lnTo>
                    <a:pt x="8813800" y="6350"/>
                  </a:lnTo>
                  <a:lnTo>
                    <a:pt x="8788400" y="6350"/>
                  </a:lnTo>
                  <a:close/>
                  <a:moveTo>
                    <a:pt x="8839200" y="0"/>
                  </a:moveTo>
                  <a:lnTo>
                    <a:pt x="8864600" y="0"/>
                  </a:lnTo>
                  <a:lnTo>
                    <a:pt x="8864600" y="6350"/>
                  </a:lnTo>
                  <a:lnTo>
                    <a:pt x="8839200" y="6350"/>
                  </a:lnTo>
                  <a:close/>
                  <a:moveTo>
                    <a:pt x="8890000" y="0"/>
                  </a:moveTo>
                  <a:lnTo>
                    <a:pt x="8915400" y="0"/>
                  </a:lnTo>
                  <a:lnTo>
                    <a:pt x="8915400" y="6350"/>
                  </a:lnTo>
                  <a:lnTo>
                    <a:pt x="8890000" y="6350"/>
                  </a:lnTo>
                  <a:close/>
                  <a:moveTo>
                    <a:pt x="8940800" y="0"/>
                  </a:moveTo>
                  <a:lnTo>
                    <a:pt x="8966200" y="0"/>
                  </a:lnTo>
                  <a:lnTo>
                    <a:pt x="8966200" y="6350"/>
                  </a:lnTo>
                  <a:lnTo>
                    <a:pt x="8940800" y="6350"/>
                  </a:lnTo>
                  <a:close/>
                  <a:moveTo>
                    <a:pt x="8991600" y="0"/>
                  </a:moveTo>
                  <a:lnTo>
                    <a:pt x="9017000" y="0"/>
                  </a:lnTo>
                  <a:lnTo>
                    <a:pt x="9017000" y="6350"/>
                  </a:lnTo>
                  <a:lnTo>
                    <a:pt x="8991600" y="6350"/>
                  </a:lnTo>
                  <a:close/>
                  <a:moveTo>
                    <a:pt x="9042400" y="0"/>
                  </a:moveTo>
                  <a:lnTo>
                    <a:pt x="9067800" y="0"/>
                  </a:lnTo>
                  <a:lnTo>
                    <a:pt x="9067800" y="6350"/>
                  </a:lnTo>
                  <a:lnTo>
                    <a:pt x="9042400" y="6350"/>
                  </a:lnTo>
                  <a:close/>
                  <a:moveTo>
                    <a:pt x="9093200" y="0"/>
                  </a:moveTo>
                  <a:lnTo>
                    <a:pt x="9118600" y="0"/>
                  </a:lnTo>
                  <a:lnTo>
                    <a:pt x="9118600" y="6350"/>
                  </a:lnTo>
                  <a:lnTo>
                    <a:pt x="9093200" y="6350"/>
                  </a:lnTo>
                  <a:close/>
                  <a:moveTo>
                    <a:pt x="9144000" y="0"/>
                  </a:moveTo>
                  <a:lnTo>
                    <a:pt x="9169400" y="0"/>
                  </a:lnTo>
                  <a:lnTo>
                    <a:pt x="9169400" y="6350"/>
                  </a:lnTo>
                  <a:lnTo>
                    <a:pt x="9144000" y="6350"/>
                  </a:lnTo>
                  <a:close/>
                  <a:moveTo>
                    <a:pt x="9194800" y="0"/>
                  </a:moveTo>
                  <a:lnTo>
                    <a:pt x="9220200" y="0"/>
                  </a:lnTo>
                  <a:lnTo>
                    <a:pt x="9220200" y="6350"/>
                  </a:lnTo>
                  <a:lnTo>
                    <a:pt x="9194800" y="6350"/>
                  </a:lnTo>
                  <a:close/>
                  <a:moveTo>
                    <a:pt x="9245600" y="0"/>
                  </a:moveTo>
                  <a:lnTo>
                    <a:pt x="9271000" y="0"/>
                  </a:lnTo>
                  <a:lnTo>
                    <a:pt x="9271000" y="6350"/>
                  </a:lnTo>
                  <a:lnTo>
                    <a:pt x="9245600" y="6350"/>
                  </a:lnTo>
                  <a:close/>
                  <a:moveTo>
                    <a:pt x="9296400" y="0"/>
                  </a:moveTo>
                  <a:lnTo>
                    <a:pt x="9321800" y="0"/>
                  </a:lnTo>
                  <a:lnTo>
                    <a:pt x="9321800" y="6350"/>
                  </a:lnTo>
                  <a:lnTo>
                    <a:pt x="9296400" y="6350"/>
                  </a:lnTo>
                  <a:close/>
                  <a:moveTo>
                    <a:pt x="9347200" y="0"/>
                  </a:moveTo>
                  <a:lnTo>
                    <a:pt x="9372600" y="0"/>
                  </a:lnTo>
                  <a:lnTo>
                    <a:pt x="9372600" y="6350"/>
                  </a:lnTo>
                  <a:lnTo>
                    <a:pt x="9347200" y="6350"/>
                  </a:lnTo>
                  <a:close/>
                  <a:moveTo>
                    <a:pt x="9398000" y="0"/>
                  </a:moveTo>
                  <a:lnTo>
                    <a:pt x="9423400" y="0"/>
                  </a:lnTo>
                  <a:lnTo>
                    <a:pt x="9423400" y="6350"/>
                  </a:lnTo>
                  <a:lnTo>
                    <a:pt x="9398000" y="6350"/>
                  </a:lnTo>
                  <a:close/>
                  <a:moveTo>
                    <a:pt x="9448800" y="0"/>
                  </a:moveTo>
                  <a:lnTo>
                    <a:pt x="9474200" y="0"/>
                  </a:lnTo>
                  <a:lnTo>
                    <a:pt x="9474200" y="6350"/>
                  </a:lnTo>
                  <a:lnTo>
                    <a:pt x="9448800" y="6350"/>
                  </a:lnTo>
                  <a:close/>
                  <a:moveTo>
                    <a:pt x="9499600" y="0"/>
                  </a:moveTo>
                  <a:lnTo>
                    <a:pt x="9525000" y="0"/>
                  </a:lnTo>
                  <a:lnTo>
                    <a:pt x="9525000" y="6350"/>
                  </a:lnTo>
                  <a:lnTo>
                    <a:pt x="9499600" y="6350"/>
                  </a:lnTo>
                  <a:close/>
                  <a:moveTo>
                    <a:pt x="9550400" y="0"/>
                  </a:moveTo>
                  <a:lnTo>
                    <a:pt x="9575800" y="0"/>
                  </a:lnTo>
                  <a:lnTo>
                    <a:pt x="9575800" y="6350"/>
                  </a:lnTo>
                  <a:lnTo>
                    <a:pt x="9550400" y="6350"/>
                  </a:lnTo>
                  <a:close/>
                  <a:moveTo>
                    <a:pt x="9601200" y="0"/>
                  </a:moveTo>
                  <a:lnTo>
                    <a:pt x="9626600" y="0"/>
                  </a:lnTo>
                  <a:lnTo>
                    <a:pt x="9626600" y="6350"/>
                  </a:lnTo>
                  <a:lnTo>
                    <a:pt x="9601200" y="6350"/>
                  </a:lnTo>
                  <a:close/>
                  <a:moveTo>
                    <a:pt x="9652000" y="0"/>
                  </a:moveTo>
                  <a:lnTo>
                    <a:pt x="9677400" y="0"/>
                  </a:lnTo>
                  <a:lnTo>
                    <a:pt x="9677400" y="6350"/>
                  </a:lnTo>
                  <a:lnTo>
                    <a:pt x="9652000" y="6350"/>
                  </a:lnTo>
                  <a:close/>
                  <a:moveTo>
                    <a:pt x="9702800" y="0"/>
                  </a:moveTo>
                  <a:lnTo>
                    <a:pt x="9728200" y="0"/>
                  </a:lnTo>
                  <a:lnTo>
                    <a:pt x="9728200" y="6350"/>
                  </a:lnTo>
                  <a:lnTo>
                    <a:pt x="9702800" y="6350"/>
                  </a:lnTo>
                  <a:close/>
                  <a:moveTo>
                    <a:pt x="9753600" y="0"/>
                  </a:moveTo>
                  <a:lnTo>
                    <a:pt x="9779000" y="0"/>
                  </a:lnTo>
                  <a:lnTo>
                    <a:pt x="9779000" y="6350"/>
                  </a:lnTo>
                  <a:lnTo>
                    <a:pt x="9753600" y="6350"/>
                  </a:lnTo>
                  <a:close/>
                  <a:moveTo>
                    <a:pt x="9804400" y="0"/>
                  </a:moveTo>
                  <a:lnTo>
                    <a:pt x="9829800" y="0"/>
                  </a:lnTo>
                  <a:lnTo>
                    <a:pt x="9829800" y="6350"/>
                  </a:lnTo>
                  <a:lnTo>
                    <a:pt x="9804400" y="6350"/>
                  </a:lnTo>
                  <a:close/>
                  <a:moveTo>
                    <a:pt x="9855200" y="0"/>
                  </a:moveTo>
                  <a:lnTo>
                    <a:pt x="9880600" y="0"/>
                  </a:lnTo>
                  <a:lnTo>
                    <a:pt x="9880600" y="6350"/>
                  </a:lnTo>
                  <a:lnTo>
                    <a:pt x="9855200" y="6350"/>
                  </a:lnTo>
                  <a:close/>
                  <a:moveTo>
                    <a:pt x="9906000" y="0"/>
                  </a:moveTo>
                  <a:lnTo>
                    <a:pt x="9931400" y="0"/>
                  </a:lnTo>
                  <a:lnTo>
                    <a:pt x="9931400" y="6350"/>
                  </a:lnTo>
                  <a:lnTo>
                    <a:pt x="9906000" y="6350"/>
                  </a:lnTo>
                  <a:close/>
                  <a:moveTo>
                    <a:pt x="9956800" y="0"/>
                  </a:moveTo>
                  <a:lnTo>
                    <a:pt x="9982200" y="0"/>
                  </a:lnTo>
                  <a:lnTo>
                    <a:pt x="9982200" y="6350"/>
                  </a:lnTo>
                  <a:lnTo>
                    <a:pt x="9956800" y="6350"/>
                  </a:lnTo>
                  <a:close/>
                  <a:moveTo>
                    <a:pt x="10007600" y="0"/>
                  </a:moveTo>
                  <a:lnTo>
                    <a:pt x="10033000" y="0"/>
                  </a:lnTo>
                  <a:lnTo>
                    <a:pt x="10033000" y="6350"/>
                  </a:lnTo>
                  <a:lnTo>
                    <a:pt x="10007600" y="6350"/>
                  </a:lnTo>
                  <a:close/>
                  <a:moveTo>
                    <a:pt x="10058400" y="0"/>
                  </a:moveTo>
                  <a:lnTo>
                    <a:pt x="10083800" y="0"/>
                  </a:lnTo>
                  <a:lnTo>
                    <a:pt x="10083800" y="6350"/>
                  </a:lnTo>
                  <a:lnTo>
                    <a:pt x="10058400" y="6350"/>
                  </a:lnTo>
                  <a:close/>
                  <a:moveTo>
                    <a:pt x="10109200" y="0"/>
                  </a:moveTo>
                  <a:lnTo>
                    <a:pt x="10134600" y="0"/>
                  </a:lnTo>
                  <a:lnTo>
                    <a:pt x="10134600" y="6350"/>
                  </a:lnTo>
                  <a:lnTo>
                    <a:pt x="10109200" y="6350"/>
                  </a:lnTo>
                  <a:close/>
                  <a:moveTo>
                    <a:pt x="10160000" y="0"/>
                  </a:moveTo>
                  <a:lnTo>
                    <a:pt x="10185400" y="0"/>
                  </a:lnTo>
                  <a:lnTo>
                    <a:pt x="10185400" y="6350"/>
                  </a:lnTo>
                  <a:lnTo>
                    <a:pt x="10160000" y="6350"/>
                  </a:lnTo>
                  <a:close/>
                  <a:moveTo>
                    <a:pt x="10210800" y="0"/>
                  </a:moveTo>
                  <a:lnTo>
                    <a:pt x="10236200" y="0"/>
                  </a:lnTo>
                  <a:lnTo>
                    <a:pt x="10236200" y="6350"/>
                  </a:lnTo>
                  <a:lnTo>
                    <a:pt x="10210800" y="6350"/>
                  </a:lnTo>
                  <a:close/>
                  <a:moveTo>
                    <a:pt x="10261600" y="0"/>
                  </a:moveTo>
                  <a:lnTo>
                    <a:pt x="10287000" y="0"/>
                  </a:lnTo>
                  <a:lnTo>
                    <a:pt x="10287000" y="6350"/>
                  </a:lnTo>
                  <a:lnTo>
                    <a:pt x="10261600" y="6350"/>
                  </a:lnTo>
                  <a:close/>
                  <a:moveTo>
                    <a:pt x="10312400" y="0"/>
                  </a:moveTo>
                  <a:lnTo>
                    <a:pt x="10335514" y="0"/>
                  </a:lnTo>
                  <a:lnTo>
                    <a:pt x="10335514" y="6350"/>
                  </a:lnTo>
                  <a:lnTo>
                    <a:pt x="10312400" y="6350"/>
                  </a:lnTo>
                  <a:close/>
                  <a:moveTo>
                    <a:pt x="0" y="0"/>
                  </a:moveTo>
                  <a:lnTo>
                    <a:pt x="25400" y="0"/>
                  </a:lnTo>
                  <a:lnTo>
                    <a:pt x="25400" y="6350"/>
                  </a:lnTo>
                  <a:lnTo>
                    <a:pt x="0" y="6350"/>
                  </a:lnTo>
                  <a:close/>
                </a:path>
              </a:pathLst>
            </a:custGeom>
            <a:solidFill>
              <a:srgbClr val="000000"/>
            </a:solidFill>
          </p:spPr>
          <p:txBody>
            <a:bodyPr/>
            <a:lstStyle/>
            <a:p>
              <a:endParaRPr lang="en-US"/>
            </a:p>
          </p:txBody>
        </p:sp>
      </p:grpSp>
      <p:grpSp>
        <p:nvGrpSpPr>
          <p:cNvPr id="23" name="Group 23"/>
          <p:cNvGrpSpPr>
            <a:grpSpLocks noChangeAspect="1"/>
          </p:cNvGrpSpPr>
          <p:nvPr/>
        </p:nvGrpSpPr>
        <p:grpSpPr>
          <a:xfrm>
            <a:off x="8406698" y="163811"/>
            <a:ext cx="1740598" cy="232458"/>
            <a:chOff x="0" y="0"/>
            <a:chExt cx="1740598" cy="232461"/>
          </a:xfrm>
        </p:grpSpPr>
        <p:sp>
          <p:nvSpPr>
            <p:cNvPr id="24" name="Freeform 24"/>
            <p:cNvSpPr/>
            <p:nvPr/>
          </p:nvSpPr>
          <p:spPr>
            <a:xfrm>
              <a:off x="0" y="0"/>
              <a:ext cx="1740535" cy="232410"/>
            </a:xfrm>
            <a:custGeom>
              <a:avLst/>
              <a:gdLst/>
              <a:ahLst/>
              <a:cxnLst/>
              <a:rect l="l" t="t" r="r" b="b"/>
              <a:pathLst>
                <a:path w="1740535" h="232410">
                  <a:moveTo>
                    <a:pt x="116205" y="0"/>
                  </a:moveTo>
                  <a:cubicBezTo>
                    <a:pt x="52070" y="0"/>
                    <a:pt x="0" y="52070"/>
                    <a:pt x="0" y="116205"/>
                  </a:cubicBezTo>
                  <a:cubicBezTo>
                    <a:pt x="0" y="180340"/>
                    <a:pt x="52070" y="232410"/>
                    <a:pt x="116205" y="232410"/>
                  </a:cubicBezTo>
                  <a:lnTo>
                    <a:pt x="1624330" y="232410"/>
                  </a:lnTo>
                  <a:cubicBezTo>
                    <a:pt x="1688592" y="232410"/>
                    <a:pt x="1740535" y="180340"/>
                    <a:pt x="1740535" y="116205"/>
                  </a:cubicBezTo>
                  <a:cubicBezTo>
                    <a:pt x="1740535" y="52070"/>
                    <a:pt x="1688592" y="0"/>
                    <a:pt x="1624330" y="0"/>
                  </a:cubicBezTo>
                  <a:close/>
                </a:path>
              </a:pathLst>
            </a:custGeom>
            <a:solidFill>
              <a:srgbClr val="2D69FF"/>
            </a:solidFill>
          </p:spPr>
          <p:txBody>
            <a:bodyPr/>
            <a:lstStyle/>
            <a:p>
              <a:endParaRPr lang="en-US"/>
            </a:p>
          </p:txBody>
        </p:sp>
      </p:grpSp>
      <p:sp>
        <p:nvSpPr>
          <p:cNvPr id="25" name="TextBox 25"/>
          <p:cNvSpPr txBox="1"/>
          <p:nvPr/>
        </p:nvSpPr>
        <p:spPr>
          <a:xfrm>
            <a:off x="1053151" y="950690"/>
            <a:ext cx="7272014" cy="363160"/>
          </a:xfrm>
          <a:prstGeom prst="rect">
            <a:avLst/>
          </a:prstGeom>
        </p:spPr>
        <p:txBody>
          <a:bodyPr lIns="0" tIns="0" rIns="0" bIns="0" rtlCol="0" anchor="t">
            <a:spAutoFit/>
          </a:bodyPr>
          <a:lstStyle/>
          <a:p>
            <a:pPr algn="l">
              <a:lnSpc>
                <a:spcPts val="2800"/>
              </a:lnSpc>
            </a:pPr>
            <a:r>
              <a:rPr lang="en-US" sz="2000" spc="-10">
                <a:solidFill>
                  <a:srgbClr val="000000"/>
                </a:solidFill>
                <a:latin typeface="Montserrat"/>
                <a:ea typeface="Montserrat"/>
                <a:cs typeface="Montserrat"/>
                <a:sym typeface="Montserrat"/>
              </a:rPr>
              <a:t>Engagement Partnership Agreement (possible structure)</a:t>
            </a:r>
          </a:p>
        </p:txBody>
      </p:sp>
      <p:sp>
        <p:nvSpPr>
          <p:cNvPr id="26" name="TextBox 26"/>
          <p:cNvSpPr txBox="1"/>
          <p:nvPr/>
        </p:nvSpPr>
        <p:spPr>
          <a:xfrm>
            <a:off x="888302" y="1627889"/>
            <a:ext cx="1562798" cy="179088"/>
          </a:xfrm>
          <a:prstGeom prst="rect">
            <a:avLst/>
          </a:prstGeom>
        </p:spPr>
        <p:txBody>
          <a:bodyPr wrap="square" lIns="0" tIns="0" rIns="0" bIns="0" rtlCol="0" anchor="t">
            <a:spAutoFit/>
          </a:bodyPr>
          <a:lstStyle/>
          <a:p>
            <a:pPr algn="l">
              <a:lnSpc>
                <a:spcPts val="1539"/>
              </a:lnSpc>
            </a:pPr>
            <a:r>
              <a:rPr lang="en-US" sz="1100" b="1" spc="-4">
                <a:solidFill>
                  <a:srgbClr val="000000"/>
                </a:solidFill>
                <a:latin typeface="Montserrat Bold"/>
                <a:ea typeface="Montserrat Bold"/>
                <a:cs typeface="Montserrat Bold"/>
                <a:sym typeface="Montserrat Bold"/>
              </a:rPr>
              <a:t>Name the parties</a:t>
            </a:r>
          </a:p>
        </p:txBody>
      </p:sp>
      <p:sp>
        <p:nvSpPr>
          <p:cNvPr id="27" name="TextBox 27"/>
          <p:cNvSpPr txBox="1"/>
          <p:nvPr/>
        </p:nvSpPr>
        <p:spPr>
          <a:xfrm>
            <a:off x="888302" y="6128033"/>
            <a:ext cx="1400985" cy="650843"/>
          </a:xfrm>
          <a:prstGeom prst="rect">
            <a:avLst/>
          </a:prstGeom>
        </p:spPr>
        <p:txBody>
          <a:bodyPr lIns="0" tIns="0" rIns="0" bIns="0" rtlCol="0" anchor="t">
            <a:spAutoFit/>
          </a:bodyPr>
          <a:lstStyle/>
          <a:p>
            <a:pPr algn="l">
              <a:lnSpc>
                <a:spcPts val="1699"/>
              </a:lnSpc>
            </a:pPr>
            <a:r>
              <a:rPr lang="en-US" sz="1100" b="1" spc="-4" dirty="0">
                <a:solidFill>
                  <a:srgbClr val="000000"/>
                </a:solidFill>
                <a:latin typeface="Montserrat Bold"/>
                <a:ea typeface="Montserrat Bold"/>
                <a:cs typeface="Montserrat Bold"/>
                <a:sym typeface="Montserrat Bold"/>
              </a:rPr>
              <a:t>Cover the basics of confidentiality and data protection </a:t>
            </a:r>
          </a:p>
        </p:txBody>
      </p:sp>
      <p:sp>
        <p:nvSpPr>
          <p:cNvPr id="28" name="TextBox 28"/>
          <p:cNvSpPr txBox="1"/>
          <p:nvPr/>
        </p:nvSpPr>
        <p:spPr>
          <a:xfrm>
            <a:off x="888302" y="2093357"/>
            <a:ext cx="1777460" cy="650843"/>
          </a:xfrm>
          <a:prstGeom prst="rect">
            <a:avLst/>
          </a:prstGeom>
        </p:spPr>
        <p:txBody>
          <a:bodyPr wrap="square" lIns="0" tIns="0" rIns="0" bIns="0" rtlCol="0" anchor="t">
            <a:spAutoFit/>
          </a:bodyPr>
          <a:lstStyle/>
          <a:p>
            <a:pPr algn="l">
              <a:lnSpc>
                <a:spcPts val="1699"/>
              </a:lnSpc>
            </a:pPr>
            <a:r>
              <a:rPr lang="en-US" sz="1100" b="1" spc="-4" dirty="0">
                <a:solidFill>
                  <a:srgbClr val="000000"/>
                </a:solidFill>
                <a:latin typeface="Montserrat Bold"/>
                <a:ea typeface="Montserrat Bold"/>
                <a:cs typeface="Montserrat Bold"/>
                <a:sym typeface="Montserrat Bold"/>
              </a:rPr>
              <a:t>Write a sentence or two on the context of the partnership</a:t>
            </a:r>
          </a:p>
        </p:txBody>
      </p:sp>
      <p:sp>
        <p:nvSpPr>
          <p:cNvPr id="29" name="TextBox 29"/>
          <p:cNvSpPr txBox="1"/>
          <p:nvPr/>
        </p:nvSpPr>
        <p:spPr>
          <a:xfrm>
            <a:off x="888301" y="3015291"/>
            <a:ext cx="2028815" cy="650843"/>
          </a:xfrm>
          <a:prstGeom prst="rect">
            <a:avLst/>
          </a:prstGeom>
        </p:spPr>
        <p:txBody>
          <a:bodyPr wrap="square" lIns="0" tIns="0" rIns="0" bIns="0" rtlCol="0" anchor="t">
            <a:spAutoFit/>
          </a:bodyPr>
          <a:lstStyle/>
          <a:p>
            <a:pPr algn="l">
              <a:lnSpc>
                <a:spcPts val="1699"/>
              </a:lnSpc>
            </a:pPr>
            <a:r>
              <a:rPr lang="en-US" sz="1100" b="1" spc="-4" dirty="0">
                <a:solidFill>
                  <a:srgbClr val="000000"/>
                </a:solidFill>
                <a:latin typeface="Montserrat Bold"/>
                <a:ea typeface="Montserrat Bold"/>
                <a:cs typeface="Montserrat Bold"/>
                <a:sym typeface="Montserrat Bold"/>
              </a:rPr>
              <a:t>State what each party wants to accomplish through this partnership </a:t>
            </a:r>
          </a:p>
        </p:txBody>
      </p:sp>
      <p:sp>
        <p:nvSpPr>
          <p:cNvPr id="30" name="TextBox 30"/>
          <p:cNvSpPr txBox="1"/>
          <p:nvPr/>
        </p:nvSpPr>
        <p:spPr>
          <a:xfrm>
            <a:off x="888302" y="5195545"/>
            <a:ext cx="2051114" cy="650843"/>
          </a:xfrm>
          <a:prstGeom prst="rect">
            <a:avLst/>
          </a:prstGeom>
        </p:spPr>
        <p:txBody>
          <a:bodyPr wrap="square" lIns="0" tIns="0" rIns="0" bIns="0" rtlCol="0" anchor="t">
            <a:spAutoFit/>
          </a:bodyPr>
          <a:lstStyle/>
          <a:p>
            <a:pPr algn="l">
              <a:lnSpc>
                <a:spcPts val="1699"/>
              </a:lnSpc>
            </a:pPr>
            <a:r>
              <a:rPr lang="en-US" sz="1100" b="1" spc="-4" dirty="0">
                <a:solidFill>
                  <a:srgbClr val="000000"/>
                </a:solidFill>
                <a:latin typeface="Montserrat Bold"/>
                <a:ea typeface="Montserrat Bold"/>
                <a:cs typeface="Montserrat Bold"/>
                <a:sym typeface="Montserrat Bold"/>
              </a:rPr>
              <a:t>Identifying roles, responsibilities and what each party will contribute</a:t>
            </a:r>
          </a:p>
        </p:txBody>
      </p:sp>
      <p:sp>
        <p:nvSpPr>
          <p:cNvPr id="31" name="TextBox 31"/>
          <p:cNvSpPr txBox="1"/>
          <p:nvPr/>
        </p:nvSpPr>
        <p:spPr>
          <a:xfrm>
            <a:off x="888302" y="4207793"/>
            <a:ext cx="2172398" cy="650843"/>
          </a:xfrm>
          <a:prstGeom prst="rect">
            <a:avLst/>
          </a:prstGeom>
        </p:spPr>
        <p:txBody>
          <a:bodyPr wrap="square" lIns="0" tIns="0" rIns="0" bIns="0" rtlCol="0" anchor="t">
            <a:spAutoFit/>
          </a:bodyPr>
          <a:lstStyle/>
          <a:p>
            <a:pPr algn="l">
              <a:lnSpc>
                <a:spcPts val="1699"/>
              </a:lnSpc>
            </a:pPr>
            <a:r>
              <a:rPr lang="en-US" sz="1100" b="1" spc="-4" dirty="0">
                <a:solidFill>
                  <a:srgbClr val="000000"/>
                </a:solidFill>
                <a:latin typeface="Montserrat Bold"/>
                <a:ea typeface="Montserrat Bold"/>
                <a:cs typeface="Montserrat Bold"/>
                <a:sym typeface="Montserrat Bold"/>
              </a:rPr>
              <a:t>Identify some values and principles that will underpin how you work together </a:t>
            </a:r>
          </a:p>
        </p:txBody>
      </p:sp>
      <p:sp>
        <p:nvSpPr>
          <p:cNvPr id="32" name="TextBox 32"/>
          <p:cNvSpPr txBox="1"/>
          <p:nvPr/>
        </p:nvSpPr>
        <p:spPr>
          <a:xfrm>
            <a:off x="8777459" y="7184993"/>
            <a:ext cx="1633252" cy="209521"/>
          </a:xfrm>
          <a:prstGeom prst="rect">
            <a:avLst/>
          </a:prstGeom>
        </p:spPr>
        <p:txBody>
          <a:bodyPr lIns="0" tIns="0" rIns="0" bIns="0" rtlCol="0" anchor="t">
            <a:spAutoFit/>
          </a:bodyPr>
          <a:lstStyle/>
          <a:p>
            <a:pPr algn="l">
              <a:lnSpc>
                <a:spcPts val="1539"/>
              </a:lnSpc>
            </a:pPr>
            <a:r>
              <a:rPr lang="en-US" sz="1100" b="1" spc="-5">
                <a:solidFill>
                  <a:srgbClr val="FFFFFF"/>
                </a:solidFill>
                <a:latin typeface="Montserrat Bold"/>
                <a:ea typeface="Montserrat Bold"/>
                <a:cs typeface="Montserrat Bold"/>
                <a:sym typeface="Montserrat Bold"/>
              </a:rPr>
              <a:t>Step 3</a:t>
            </a:r>
            <a:r>
              <a:rPr lang="en-US" sz="1100" spc="-5">
                <a:solidFill>
                  <a:srgbClr val="FFFFFF"/>
                </a:solidFill>
                <a:latin typeface="Montserrat"/>
                <a:ea typeface="Montserrat"/>
                <a:cs typeface="Montserrat"/>
                <a:sym typeface="Montserrat"/>
              </a:rPr>
              <a:t> | Getting to ‘yes’</a:t>
            </a:r>
          </a:p>
        </p:txBody>
      </p:sp>
      <p:sp>
        <p:nvSpPr>
          <p:cNvPr id="33" name="TextBox 33"/>
          <p:cNvSpPr txBox="1"/>
          <p:nvPr/>
        </p:nvSpPr>
        <p:spPr>
          <a:xfrm>
            <a:off x="457200" y="1429322"/>
            <a:ext cx="159048" cy="929811"/>
          </a:xfrm>
          <a:prstGeom prst="rect">
            <a:avLst/>
          </a:prstGeom>
        </p:spPr>
        <p:txBody>
          <a:bodyPr lIns="0" tIns="0" rIns="0" bIns="0" rtlCol="0" anchor="t">
            <a:spAutoFit/>
          </a:bodyPr>
          <a:lstStyle/>
          <a:p>
            <a:pPr algn="l">
              <a:lnSpc>
                <a:spcPts val="3499"/>
              </a:lnSpc>
            </a:pPr>
            <a:r>
              <a:rPr lang="en-US" sz="1399" b="1" spc="-6">
                <a:solidFill>
                  <a:srgbClr val="000000"/>
                </a:solidFill>
                <a:latin typeface="Montserrat Bold"/>
                <a:ea typeface="Montserrat Bold"/>
                <a:cs typeface="Montserrat Bold"/>
                <a:sym typeface="Montserrat Bold"/>
              </a:rPr>
              <a:t>1.</a:t>
            </a:r>
          </a:p>
          <a:p>
            <a:pPr algn="l">
              <a:lnSpc>
                <a:spcPts val="3499"/>
              </a:lnSpc>
            </a:pPr>
            <a:r>
              <a:rPr lang="en-US" sz="1399" b="1" spc="-6">
                <a:solidFill>
                  <a:srgbClr val="000000"/>
                </a:solidFill>
                <a:latin typeface="Montserrat Bold"/>
                <a:ea typeface="Montserrat Bold"/>
                <a:cs typeface="Montserrat Bold"/>
                <a:sym typeface="Montserrat Bold"/>
              </a:rPr>
              <a:t>2.</a:t>
            </a:r>
          </a:p>
        </p:txBody>
      </p:sp>
      <p:sp>
        <p:nvSpPr>
          <p:cNvPr id="34" name="TextBox 34"/>
          <p:cNvSpPr txBox="1"/>
          <p:nvPr/>
        </p:nvSpPr>
        <p:spPr>
          <a:xfrm>
            <a:off x="457200" y="3023130"/>
            <a:ext cx="160496" cy="257937"/>
          </a:xfrm>
          <a:prstGeom prst="rect">
            <a:avLst/>
          </a:prstGeom>
        </p:spPr>
        <p:txBody>
          <a:bodyPr lIns="0" tIns="0" rIns="0" bIns="0" rtlCol="0" anchor="t">
            <a:spAutoFit/>
          </a:bodyPr>
          <a:lstStyle/>
          <a:p>
            <a:pPr algn="l">
              <a:lnSpc>
                <a:spcPts val="1959"/>
              </a:lnSpc>
            </a:pPr>
            <a:r>
              <a:rPr lang="en-US" sz="1399" b="1" spc="-6">
                <a:solidFill>
                  <a:srgbClr val="000000"/>
                </a:solidFill>
                <a:latin typeface="Montserrat Bold"/>
                <a:ea typeface="Montserrat Bold"/>
                <a:cs typeface="Montserrat Bold"/>
                <a:sym typeface="Montserrat Bold"/>
              </a:rPr>
              <a:t>3.</a:t>
            </a:r>
          </a:p>
        </p:txBody>
      </p:sp>
      <p:sp>
        <p:nvSpPr>
          <p:cNvPr id="35" name="TextBox 35"/>
          <p:cNvSpPr txBox="1"/>
          <p:nvPr/>
        </p:nvSpPr>
        <p:spPr>
          <a:xfrm>
            <a:off x="457200" y="5203384"/>
            <a:ext cx="161954" cy="257937"/>
          </a:xfrm>
          <a:prstGeom prst="rect">
            <a:avLst/>
          </a:prstGeom>
        </p:spPr>
        <p:txBody>
          <a:bodyPr lIns="0" tIns="0" rIns="0" bIns="0" rtlCol="0" anchor="t">
            <a:spAutoFit/>
          </a:bodyPr>
          <a:lstStyle/>
          <a:p>
            <a:pPr algn="l">
              <a:lnSpc>
                <a:spcPts val="1959"/>
              </a:lnSpc>
            </a:pPr>
            <a:r>
              <a:rPr lang="en-US" sz="1399" b="1" spc="-6">
                <a:solidFill>
                  <a:srgbClr val="000000"/>
                </a:solidFill>
                <a:latin typeface="Montserrat Bold"/>
                <a:ea typeface="Montserrat Bold"/>
                <a:cs typeface="Montserrat Bold"/>
                <a:sym typeface="Montserrat Bold"/>
              </a:rPr>
              <a:t>5.</a:t>
            </a:r>
          </a:p>
        </p:txBody>
      </p:sp>
      <p:sp>
        <p:nvSpPr>
          <p:cNvPr id="36" name="TextBox 36"/>
          <p:cNvSpPr txBox="1"/>
          <p:nvPr/>
        </p:nvSpPr>
        <p:spPr>
          <a:xfrm>
            <a:off x="457200" y="4215632"/>
            <a:ext cx="165392" cy="257937"/>
          </a:xfrm>
          <a:prstGeom prst="rect">
            <a:avLst/>
          </a:prstGeom>
        </p:spPr>
        <p:txBody>
          <a:bodyPr lIns="0" tIns="0" rIns="0" bIns="0" rtlCol="0" anchor="t">
            <a:spAutoFit/>
          </a:bodyPr>
          <a:lstStyle/>
          <a:p>
            <a:pPr algn="l">
              <a:lnSpc>
                <a:spcPts val="1959"/>
              </a:lnSpc>
            </a:pPr>
            <a:r>
              <a:rPr lang="en-US" sz="1399" b="1" spc="-6">
                <a:solidFill>
                  <a:srgbClr val="000000"/>
                </a:solidFill>
                <a:latin typeface="Montserrat Bold"/>
                <a:ea typeface="Montserrat Bold"/>
                <a:cs typeface="Montserrat Bold"/>
                <a:sym typeface="Montserrat Bold"/>
              </a:rPr>
              <a:t>4.</a:t>
            </a:r>
          </a:p>
        </p:txBody>
      </p:sp>
      <p:sp>
        <p:nvSpPr>
          <p:cNvPr id="37" name="TextBox 37"/>
          <p:cNvSpPr txBox="1"/>
          <p:nvPr/>
        </p:nvSpPr>
        <p:spPr>
          <a:xfrm>
            <a:off x="457200" y="6135872"/>
            <a:ext cx="165392" cy="257937"/>
          </a:xfrm>
          <a:prstGeom prst="rect">
            <a:avLst/>
          </a:prstGeom>
        </p:spPr>
        <p:txBody>
          <a:bodyPr lIns="0" tIns="0" rIns="0" bIns="0" rtlCol="0" anchor="t">
            <a:spAutoFit/>
          </a:bodyPr>
          <a:lstStyle/>
          <a:p>
            <a:pPr algn="l">
              <a:lnSpc>
                <a:spcPts val="1959"/>
              </a:lnSpc>
            </a:pPr>
            <a:r>
              <a:rPr lang="en-US" sz="1399" b="1" spc="-6">
                <a:solidFill>
                  <a:srgbClr val="000000"/>
                </a:solidFill>
                <a:latin typeface="Montserrat Bold"/>
                <a:ea typeface="Montserrat Bold"/>
                <a:cs typeface="Montserrat Bold"/>
                <a:sym typeface="Montserrat Bold"/>
              </a:rPr>
              <a:t>6.</a:t>
            </a:r>
          </a:p>
        </p:txBody>
      </p:sp>
      <p:sp>
        <p:nvSpPr>
          <p:cNvPr id="38" name="TextBox 38"/>
          <p:cNvSpPr txBox="1"/>
          <p:nvPr/>
        </p:nvSpPr>
        <p:spPr>
          <a:xfrm>
            <a:off x="3571704" y="1669552"/>
            <a:ext cx="2951693" cy="165325"/>
          </a:xfrm>
          <a:prstGeom prst="rect">
            <a:avLst/>
          </a:prstGeom>
        </p:spPr>
        <p:txBody>
          <a:bodyPr lIns="0" tIns="0" rIns="0" bIns="0" rtlCol="0" anchor="t">
            <a:spAutoFit/>
          </a:bodyPr>
          <a:lstStyle/>
          <a:p>
            <a:pPr algn="l">
              <a:lnSpc>
                <a:spcPts val="1260"/>
              </a:lnSpc>
            </a:pPr>
            <a:r>
              <a:rPr lang="en-US" sz="900" spc="-4">
                <a:solidFill>
                  <a:srgbClr val="000000"/>
                </a:solidFill>
                <a:latin typeface="Montserrat"/>
                <a:ea typeface="Montserrat"/>
                <a:cs typeface="Montserrat"/>
                <a:sym typeface="Montserrat"/>
              </a:rPr>
              <a:t>E.g. “Partnership Agreement between xxx and yyy.” </a:t>
            </a:r>
          </a:p>
        </p:txBody>
      </p:sp>
      <p:sp>
        <p:nvSpPr>
          <p:cNvPr id="39" name="TextBox 39"/>
          <p:cNvSpPr txBox="1"/>
          <p:nvPr/>
        </p:nvSpPr>
        <p:spPr>
          <a:xfrm>
            <a:off x="3571704" y="5215014"/>
            <a:ext cx="2971143" cy="495529"/>
          </a:xfrm>
          <a:prstGeom prst="rect">
            <a:avLst/>
          </a:prstGeom>
        </p:spPr>
        <p:txBody>
          <a:bodyPr lIns="0" tIns="0" rIns="0" bIns="0" rtlCol="0" anchor="t">
            <a:spAutoFit/>
          </a:bodyPr>
          <a:lstStyle/>
          <a:p>
            <a:pPr algn="l">
              <a:lnSpc>
                <a:spcPts val="1299"/>
              </a:lnSpc>
            </a:pPr>
            <a:r>
              <a:rPr lang="en-US" sz="900" spc="-4">
                <a:solidFill>
                  <a:srgbClr val="000000"/>
                </a:solidFill>
                <a:latin typeface="Montserrat"/>
                <a:ea typeface="Montserrat"/>
                <a:cs typeface="Montserrat"/>
                <a:sym typeface="Montserrat"/>
              </a:rPr>
              <a:t>This can include simple things like logistics; who ensures the students are transported to a work site, who pays for lunch, etc. </a:t>
            </a:r>
          </a:p>
        </p:txBody>
      </p:sp>
      <p:sp>
        <p:nvSpPr>
          <p:cNvPr id="40" name="TextBox 40"/>
          <p:cNvSpPr txBox="1"/>
          <p:nvPr/>
        </p:nvSpPr>
        <p:spPr>
          <a:xfrm>
            <a:off x="3571704" y="4252655"/>
            <a:ext cx="3256550" cy="495529"/>
          </a:xfrm>
          <a:prstGeom prst="rect">
            <a:avLst/>
          </a:prstGeom>
        </p:spPr>
        <p:txBody>
          <a:bodyPr lIns="0" tIns="0" rIns="0" bIns="0" rtlCol="0" anchor="t">
            <a:spAutoFit/>
          </a:bodyPr>
          <a:lstStyle/>
          <a:p>
            <a:pPr algn="just">
              <a:lnSpc>
                <a:spcPts val="1299"/>
              </a:lnSpc>
            </a:pPr>
            <a:r>
              <a:rPr lang="en-US" sz="900" spc="-4">
                <a:solidFill>
                  <a:srgbClr val="000000"/>
                </a:solidFill>
                <a:latin typeface="Montserrat"/>
                <a:ea typeface="Montserrat"/>
                <a:cs typeface="Montserrat"/>
                <a:sym typeface="Montserrat"/>
              </a:rPr>
              <a:t>Tip: starting with the school values for this part might be a good move as it centres it around what the school is trying to achieve and how they support their students. </a:t>
            </a:r>
          </a:p>
        </p:txBody>
      </p:sp>
      <p:sp>
        <p:nvSpPr>
          <p:cNvPr id="41" name="TextBox 41"/>
          <p:cNvSpPr txBox="1"/>
          <p:nvPr/>
        </p:nvSpPr>
        <p:spPr>
          <a:xfrm>
            <a:off x="3571704" y="3034760"/>
            <a:ext cx="3336893" cy="825722"/>
          </a:xfrm>
          <a:prstGeom prst="rect">
            <a:avLst/>
          </a:prstGeom>
        </p:spPr>
        <p:txBody>
          <a:bodyPr lIns="0" tIns="0" rIns="0" bIns="0" rtlCol="0" anchor="t">
            <a:spAutoFit/>
          </a:bodyPr>
          <a:lstStyle/>
          <a:p>
            <a:pPr algn="l">
              <a:lnSpc>
                <a:spcPts val="1299"/>
              </a:lnSpc>
            </a:pPr>
            <a:r>
              <a:rPr lang="en-US" sz="900" spc="-4">
                <a:solidFill>
                  <a:srgbClr val="000000"/>
                </a:solidFill>
                <a:latin typeface="Montserrat"/>
                <a:ea typeface="Montserrat"/>
                <a:cs typeface="Montserrat"/>
                <a:sym typeface="Montserrat"/>
              </a:rPr>
              <a:t>Include desired outcomes, e.g. students obtaining a job in your organisation, being supported in vocational training, or work experience. Is the aim to expose students to opportunities by talking with them and sharing stories or providing hands-on activities in the workplace?</a:t>
            </a:r>
          </a:p>
        </p:txBody>
      </p:sp>
      <p:sp>
        <p:nvSpPr>
          <p:cNvPr id="42" name="TextBox 42"/>
          <p:cNvSpPr txBox="1"/>
          <p:nvPr/>
        </p:nvSpPr>
        <p:spPr>
          <a:xfrm>
            <a:off x="7175135" y="4252655"/>
            <a:ext cx="2320157" cy="330422"/>
          </a:xfrm>
          <a:prstGeom prst="rect">
            <a:avLst/>
          </a:prstGeom>
        </p:spPr>
        <p:txBody>
          <a:bodyPr lIns="0" tIns="0" rIns="0" bIns="0" rtlCol="0" anchor="t">
            <a:spAutoFit/>
          </a:bodyPr>
          <a:lstStyle/>
          <a:p>
            <a:pPr algn="l">
              <a:lnSpc>
                <a:spcPts val="1299"/>
              </a:lnSpc>
            </a:pPr>
            <a:r>
              <a:rPr lang="en-US" sz="900" spc="-4">
                <a:solidFill>
                  <a:srgbClr val="000000"/>
                </a:solidFill>
                <a:latin typeface="Montserrat"/>
                <a:ea typeface="Montserrat"/>
                <a:cs typeface="Montserrat"/>
                <a:sym typeface="Montserrat"/>
              </a:rPr>
              <a:t>E.g. “The following four values will guide how we work together …” </a:t>
            </a:r>
          </a:p>
        </p:txBody>
      </p:sp>
      <p:sp>
        <p:nvSpPr>
          <p:cNvPr id="43" name="TextBox 43"/>
          <p:cNvSpPr txBox="1"/>
          <p:nvPr/>
        </p:nvSpPr>
        <p:spPr>
          <a:xfrm>
            <a:off x="7175135" y="3034760"/>
            <a:ext cx="2491292" cy="495529"/>
          </a:xfrm>
          <a:prstGeom prst="rect">
            <a:avLst/>
          </a:prstGeom>
        </p:spPr>
        <p:txBody>
          <a:bodyPr lIns="0" tIns="0" rIns="0" bIns="0" rtlCol="0" anchor="t">
            <a:spAutoFit/>
          </a:bodyPr>
          <a:lstStyle/>
          <a:p>
            <a:pPr algn="l">
              <a:lnSpc>
                <a:spcPts val="1299"/>
              </a:lnSpc>
            </a:pPr>
            <a:r>
              <a:rPr lang="en-US" sz="900" spc="-4">
                <a:solidFill>
                  <a:srgbClr val="000000"/>
                </a:solidFill>
                <a:latin typeface="Montserrat"/>
                <a:ea typeface="Montserrat"/>
                <a:cs typeface="Montserrat"/>
                <a:sym typeface="Montserrat"/>
              </a:rPr>
              <a:t>E.g. “For [School name], this partnership is an opportunity to...For [your company], this opportunity is an opportunity to …” </a:t>
            </a:r>
          </a:p>
        </p:txBody>
      </p:sp>
      <p:sp>
        <p:nvSpPr>
          <p:cNvPr id="44" name="TextBox 44"/>
          <p:cNvSpPr txBox="1"/>
          <p:nvPr/>
        </p:nvSpPr>
        <p:spPr>
          <a:xfrm>
            <a:off x="7175135" y="5215014"/>
            <a:ext cx="2673744" cy="495529"/>
          </a:xfrm>
          <a:prstGeom prst="rect">
            <a:avLst/>
          </a:prstGeom>
        </p:spPr>
        <p:txBody>
          <a:bodyPr lIns="0" tIns="0" rIns="0" bIns="0" rtlCol="0" anchor="t">
            <a:spAutoFit/>
          </a:bodyPr>
          <a:lstStyle/>
          <a:p>
            <a:pPr algn="l">
              <a:lnSpc>
                <a:spcPts val="1299"/>
              </a:lnSpc>
            </a:pPr>
            <a:r>
              <a:rPr lang="en-US" sz="900" spc="-4">
                <a:solidFill>
                  <a:srgbClr val="000000"/>
                </a:solidFill>
                <a:latin typeface="Montserrat"/>
                <a:ea typeface="Montserrat"/>
                <a:cs typeface="Montserrat"/>
                <a:sym typeface="Montserrat"/>
              </a:rPr>
              <a:t>E.g. “[School name] will be responsible for [state activities / functions] and will contribute the following resources”. </a:t>
            </a:r>
          </a:p>
        </p:txBody>
      </p:sp>
      <p:sp>
        <p:nvSpPr>
          <p:cNvPr id="45" name="TextBox 45"/>
          <p:cNvSpPr txBox="1"/>
          <p:nvPr/>
        </p:nvSpPr>
        <p:spPr>
          <a:xfrm>
            <a:off x="3571704" y="2112826"/>
            <a:ext cx="6472209" cy="495529"/>
          </a:xfrm>
          <a:prstGeom prst="rect">
            <a:avLst/>
          </a:prstGeom>
        </p:spPr>
        <p:txBody>
          <a:bodyPr lIns="0" tIns="0" rIns="0" bIns="0" rtlCol="0" anchor="t">
            <a:spAutoFit/>
          </a:bodyPr>
          <a:lstStyle/>
          <a:p>
            <a:pPr algn="l">
              <a:lnSpc>
                <a:spcPts val="1299"/>
              </a:lnSpc>
            </a:pPr>
            <a:r>
              <a:rPr lang="en-US" sz="900" spc="-4">
                <a:solidFill>
                  <a:srgbClr val="000000"/>
                </a:solidFill>
                <a:latin typeface="Montserrat"/>
                <a:ea typeface="Montserrat"/>
                <a:cs typeface="Montserrat"/>
                <a:sym typeface="Montserrat"/>
              </a:rPr>
              <a:t>E.g. “[School name] is the main high school in our region, and [your company] is a long-standing member of our community. This Partnership Agreement outlines the ways in which we will work together to positively introduce students to the world of work.” </a:t>
            </a:r>
          </a:p>
        </p:txBody>
      </p:sp>
      <p:sp>
        <p:nvSpPr>
          <p:cNvPr id="46" name="TextBox 46"/>
          <p:cNvSpPr txBox="1"/>
          <p:nvPr/>
        </p:nvSpPr>
        <p:spPr>
          <a:xfrm>
            <a:off x="8531866" y="174669"/>
            <a:ext cx="1542431"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Helpful tools and guidance</a:t>
            </a:r>
          </a:p>
        </p:txBody>
      </p:sp>
      <p:sp>
        <p:nvSpPr>
          <p:cNvPr id="47" name="TextBox 47"/>
          <p:cNvSpPr txBox="1"/>
          <p:nvPr/>
        </p:nvSpPr>
        <p:spPr>
          <a:xfrm>
            <a:off x="3571704" y="6147502"/>
            <a:ext cx="6602063" cy="495529"/>
          </a:xfrm>
          <a:prstGeom prst="rect">
            <a:avLst/>
          </a:prstGeom>
        </p:spPr>
        <p:txBody>
          <a:bodyPr lIns="0" tIns="0" rIns="0" bIns="0" rtlCol="0" anchor="t">
            <a:spAutoFit/>
          </a:bodyPr>
          <a:lstStyle/>
          <a:p>
            <a:pPr algn="l">
              <a:lnSpc>
                <a:spcPts val="1299"/>
              </a:lnSpc>
            </a:pPr>
            <a:r>
              <a:rPr lang="en-US" sz="900" spc="-4">
                <a:solidFill>
                  <a:srgbClr val="000000"/>
                </a:solidFill>
                <a:latin typeface="Montserrat"/>
                <a:ea typeface="Montserrat"/>
                <a:cs typeface="Montserrat"/>
                <a:sym typeface="Montserrat"/>
              </a:rPr>
              <a:t>E.g. “We acknowledge that by working together we will have access to confidential information (e.g. identity of young people) and will not share their personal information, photos or other information with third parties, without the express permission of their parent or caregiver.” </a:t>
            </a:r>
          </a:p>
        </p:txBody>
      </p:sp>
      <p:sp>
        <p:nvSpPr>
          <p:cNvPr id="48" name="TextBox 48"/>
          <p:cNvSpPr txBox="1"/>
          <p:nvPr/>
        </p:nvSpPr>
        <p:spPr>
          <a:xfrm>
            <a:off x="9246403" y="1092184"/>
            <a:ext cx="697030" cy="222094"/>
          </a:xfrm>
          <a:prstGeom prst="rect">
            <a:avLst/>
          </a:prstGeom>
        </p:spPr>
        <p:txBody>
          <a:bodyPr lIns="0" tIns="0" rIns="0" bIns="0" rtlCol="0" anchor="t">
            <a:spAutoFit/>
          </a:bodyPr>
          <a:lstStyle/>
          <a:p>
            <a:pPr algn="l">
              <a:lnSpc>
                <a:spcPts val="800"/>
              </a:lnSpc>
            </a:pPr>
            <a:r>
              <a:rPr lang="en-US" sz="800" spc="-4">
                <a:solidFill>
                  <a:srgbClr val="000000"/>
                </a:solidFill>
                <a:latin typeface="Montserrat"/>
                <a:ea typeface="Montserrat"/>
                <a:cs typeface="Montserrat"/>
                <a:sym typeface="Montserrat"/>
              </a:rPr>
              <a:t>Print and use your way</a:t>
            </a:r>
          </a:p>
        </p:txBody>
      </p:sp>
      <p:sp>
        <p:nvSpPr>
          <p:cNvPr id="50" name="TextBox 50"/>
          <p:cNvSpPr txBox="1"/>
          <p:nvPr/>
        </p:nvSpPr>
        <p:spPr>
          <a:xfrm>
            <a:off x="10299735" y="193719"/>
            <a:ext cx="142751" cy="174622"/>
          </a:xfrm>
          <a:prstGeom prst="rect">
            <a:avLst/>
          </a:prstGeom>
        </p:spPr>
        <p:txBody>
          <a:bodyPr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37</a:t>
            </a:r>
          </a:p>
        </p:txBody>
      </p:sp>
      <p:sp>
        <p:nvSpPr>
          <p:cNvPr id="51" name="TextBox 32">
            <a:extLst>
              <a:ext uri="{FF2B5EF4-FFF2-40B4-BE49-F238E27FC236}">
                <a16:creationId xmlns:a16="http://schemas.microsoft.com/office/drawing/2014/main" id="{9F81DC78-9FA5-6502-A8C3-782E08F52E66}"/>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06394" y="922353"/>
            <a:ext cx="562356" cy="562346"/>
            <a:chOff x="0" y="0"/>
            <a:chExt cx="562356" cy="562343"/>
          </a:xfrm>
        </p:grpSpPr>
        <p:sp>
          <p:nvSpPr>
            <p:cNvPr id="3" name="Freeform 3"/>
            <p:cNvSpPr/>
            <p:nvPr/>
          </p:nvSpPr>
          <p:spPr>
            <a:xfrm>
              <a:off x="63500" y="63500"/>
              <a:ext cx="435356" cy="435356"/>
            </a:xfrm>
            <a:custGeom>
              <a:avLst/>
              <a:gdLst/>
              <a:ahLst/>
              <a:cxnLst/>
              <a:rect l="l" t="t" r="r" b="b"/>
              <a:pathLst>
                <a:path w="435356" h="435356">
                  <a:moveTo>
                    <a:pt x="217678" y="435356"/>
                  </a:moveTo>
                  <a:cubicBezTo>
                    <a:pt x="337947" y="435356"/>
                    <a:pt x="435356" y="337947"/>
                    <a:pt x="435356" y="217678"/>
                  </a:cubicBezTo>
                  <a:cubicBezTo>
                    <a:pt x="435356" y="97409"/>
                    <a:pt x="337947" y="0"/>
                    <a:pt x="217678" y="0"/>
                  </a:cubicBezTo>
                  <a:cubicBezTo>
                    <a:pt x="97409" y="0"/>
                    <a:pt x="0" y="97409"/>
                    <a:pt x="0" y="217678"/>
                  </a:cubicBezTo>
                  <a:cubicBezTo>
                    <a:pt x="0" y="337947"/>
                    <a:pt x="97409" y="435356"/>
                    <a:pt x="217678" y="435356"/>
                  </a:cubicBezTo>
                </a:path>
              </a:pathLst>
            </a:custGeom>
            <a:solidFill>
              <a:srgbClr val="DFFC8E"/>
            </a:solidFill>
          </p:spPr>
          <p:txBody>
            <a:bodyPr/>
            <a:lstStyle/>
            <a:p>
              <a:endParaRPr lang="en-US"/>
            </a:p>
          </p:txBody>
        </p:sp>
        <p:sp>
          <p:nvSpPr>
            <p:cNvPr id="4" name="Freeform 4"/>
            <p:cNvSpPr/>
            <p:nvPr/>
          </p:nvSpPr>
          <p:spPr>
            <a:xfrm>
              <a:off x="177165" y="189103"/>
              <a:ext cx="171831" cy="167259"/>
            </a:xfrm>
            <a:custGeom>
              <a:avLst/>
              <a:gdLst/>
              <a:ahLst/>
              <a:cxnLst/>
              <a:rect l="l" t="t" r="r" b="b"/>
              <a:pathLst>
                <a:path w="171831" h="167259">
                  <a:moveTo>
                    <a:pt x="20828" y="0"/>
                  </a:moveTo>
                  <a:lnTo>
                    <a:pt x="171831" y="145669"/>
                  </a:lnTo>
                  <a:lnTo>
                    <a:pt x="150876" y="167259"/>
                  </a:lnTo>
                  <a:lnTo>
                    <a:pt x="0" y="21590"/>
                  </a:lnTo>
                  <a:close/>
                </a:path>
              </a:pathLst>
            </a:custGeom>
            <a:solidFill>
              <a:srgbClr val="2D69FF"/>
            </a:solidFill>
          </p:spPr>
          <p:txBody>
            <a:bodyPr/>
            <a:lstStyle/>
            <a:p>
              <a:endParaRPr lang="en-US"/>
            </a:p>
          </p:txBody>
        </p:sp>
        <p:sp>
          <p:nvSpPr>
            <p:cNvPr id="5" name="Freeform 5"/>
            <p:cNvSpPr/>
            <p:nvPr/>
          </p:nvSpPr>
          <p:spPr>
            <a:xfrm>
              <a:off x="230759" y="240284"/>
              <a:ext cx="154432" cy="152400"/>
            </a:xfrm>
            <a:custGeom>
              <a:avLst/>
              <a:gdLst/>
              <a:ahLst/>
              <a:cxnLst/>
              <a:rect l="l" t="t" r="r" b="b"/>
              <a:pathLst>
                <a:path w="154432" h="152400">
                  <a:moveTo>
                    <a:pt x="0" y="122555"/>
                  </a:moveTo>
                  <a:lnTo>
                    <a:pt x="119380" y="106553"/>
                  </a:lnTo>
                  <a:lnTo>
                    <a:pt x="121412" y="121412"/>
                  </a:lnTo>
                  <a:lnTo>
                    <a:pt x="106553" y="119126"/>
                  </a:lnTo>
                  <a:lnTo>
                    <a:pt x="124714" y="0"/>
                  </a:lnTo>
                  <a:lnTo>
                    <a:pt x="154432" y="4572"/>
                  </a:lnTo>
                  <a:lnTo>
                    <a:pt x="136271" y="123698"/>
                  </a:lnTo>
                  <a:lnTo>
                    <a:pt x="134620" y="134874"/>
                  </a:lnTo>
                  <a:lnTo>
                    <a:pt x="123444" y="136398"/>
                  </a:lnTo>
                  <a:lnTo>
                    <a:pt x="4064" y="152400"/>
                  </a:lnTo>
                  <a:close/>
                </a:path>
              </a:pathLst>
            </a:custGeom>
            <a:solidFill>
              <a:srgbClr val="2D69FF"/>
            </a:solidFill>
          </p:spPr>
          <p:txBody>
            <a:bodyPr/>
            <a:lstStyle/>
            <a:p>
              <a:endParaRPr lang="en-US"/>
            </a:p>
          </p:txBody>
        </p:sp>
      </p:grpSp>
      <p:grpSp>
        <p:nvGrpSpPr>
          <p:cNvPr id="6" name="Group 6"/>
          <p:cNvGrpSpPr>
            <a:grpSpLocks noChangeAspect="1"/>
          </p:cNvGrpSpPr>
          <p:nvPr/>
        </p:nvGrpSpPr>
        <p:grpSpPr>
          <a:xfrm>
            <a:off x="8754113" y="827027"/>
            <a:ext cx="1318679" cy="765238"/>
            <a:chOff x="0" y="0"/>
            <a:chExt cx="1318679" cy="765238"/>
          </a:xfrm>
        </p:grpSpPr>
        <p:sp>
          <p:nvSpPr>
            <p:cNvPr id="7" name="Freeform 7"/>
            <p:cNvSpPr/>
            <p:nvPr/>
          </p:nvSpPr>
          <p:spPr>
            <a:xfrm>
              <a:off x="-17018" y="-4953"/>
              <a:ext cx="1339088" cy="783082"/>
            </a:xfrm>
            <a:custGeom>
              <a:avLst/>
              <a:gdLst/>
              <a:ahLst/>
              <a:cxnLst/>
              <a:rect l="l" t="t" r="r" b="b"/>
              <a:pathLst>
                <a:path w="1339088" h="783082">
                  <a:moveTo>
                    <a:pt x="1287145" y="534924"/>
                  </a:moveTo>
                  <a:cubicBezTo>
                    <a:pt x="1268984" y="588137"/>
                    <a:pt x="1190244" y="610616"/>
                    <a:pt x="1119251" y="615569"/>
                  </a:cubicBezTo>
                  <a:cubicBezTo>
                    <a:pt x="1048258" y="620522"/>
                    <a:pt x="971677" y="616331"/>
                    <a:pt x="912114" y="644652"/>
                  </a:cubicBezTo>
                  <a:cubicBezTo>
                    <a:pt x="884809" y="657606"/>
                    <a:pt x="863346" y="676656"/>
                    <a:pt x="838327" y="692277"/>
                  </a:cubicBezTo>
                  <a:cubicBezTo>
                    <a:pt x="794766" y="719582"/>
                    <a:pt x="741172" y="735965"/>
                    <a:pt x="686816" y="748284"/>
                  </a:cubicBezTo>
                  <a:cubicBezTo>
                    <a:pt x="548894" y="779272"/>
                    <a:pt x="389636" y="783082"/>
                    <a:pt x="260985" y="722757"/>
                  </a:cubicBezTo>
                  <a:cubicBezTo>
                    <a:pt x="197485" y="692912"/>
                    <a:pt x="145288" y="649351"/>
                    <a:pt x="102362" y="601853"/>
                  </a:cubicBezTo>
                  <a:cubicBezTo>
                    <a:pt x="65913" y="561594"/>
                    <a:pt x="35052" y="517271"/>
                    <a:pt x="22987" y="469646"/>
                  </a:cubicBezTo>
                  <a:cubicBezTo>
                    <a:pt x="0" y="379222"/>
                    <a:pt x="47244" y="291211"/>
                    <a:pt x="95885" y="210820"/>
                  </a:cubicBezTo>
                  <a:cubicBezTo>
                    <a:pt x="130429" y="153797"/>
                    <a:pt x="168402" y="95250"/>
                    <a:pt x="234188" y="59182"/>
                  </a:cubicBezTo>
                  <a:cubicBezTo>
                    <a:pt x="300482" y="22987"/>
                    <a:pt x="386207" y="14351"/>
                    <a:pt x="468757" y="9144"/>
                  </a:cubicBezTo>
                  <a:cubicBezTo>
                    <a:pt x="578485" y="2159"/>
                    <a:pt x="693420" y="0"/>
                    <a:pt x="797687" y="34544"/>
                  </a:cubicBezTo>
                  <a:cubicBezTo>
                    <a:pt x="897255" y="67564"/>
                    <a:pt x="976757" y="130683"/>
                    <a:pt x="1070102" y="173990"/>
                  </a:cubicBezTo>
                  <a:cubicBezTo>
                    <a:pt x="1117981" y="196215"/>
                    <a:pt x="1169289" y="213233"/>
                    <a:pt x="1216025" y="236855"/>
                  </a:cubicBezTo>
                  <a:cubicBezTo>
                    <a:pt x="1262761" y="260477"/>
                    <a:pt x="1306068" y="292481"/>
                    <a:pt x="1324483" y="333121"/>
                  </a:cubicBezTo>
                  <a:cubicBezTo>
                    <a:pt x="1339088" y="365252"/>
                    <a:pt x="1336802" y="399669"/>
                    <a:pt x="1331849" y="432689"/>
                  </a:cubicBezTo>
                  <a:cubicBezTo>
                    <a:pt x="1325626" y="474472"/>
                    <a:pt x="1314323" y="517906"/>
                    <a:pt x="1279017" y="548386"/>
                  </a:cubicBezTo>
                </a:path>
              </a:pathLst>
            </a:custGeom>
            <a:solidFill>
              <a:srgbClr val="DFFC8E"/>
            </a:solidFill>
          </p:spPr>
          <p:txBody>
            <a:bodyPr/>
            <a:lstStyle/>
            <a:p>
              <a:endParaRPr lang="en-US"/>
            </a:p>
          </p:txBody>
        </p:sp>
      </p:grpSp>
      <p:sp>
        <p:nvSpPr>
          <p:cNvPr id="8" name="Freeform 8"/>
          <p:cNvSpPr/>
          <p:nvPr/>
        </p:nvSpPr>
        <p:spPr>
          <a:xfrm>
            <a:off x="8937688" y="1074734"/>
            <a:ext cx="252403" cy="252403"/>
          </a:xfrm>
          <a:custGeom>
            <a:avLst/>
            <a:gdLst/>
            <a:ahLst/>
            <a:cxnLst/>
            <a:rect l="l" t="t" r="r" b="b"/>
            <a:pathLst>
              <a:path w="252403" h="252403">
                <a:moveTo>
                  <a:pt x="0" y="0"/>
                </a:moveTo>
                <a:lnTo>
                  <a:pt x="252403" y="0"/>
                </a:lnTo>
                <a:lnTo>
                  <a:pt x="252403" y="252403"/>
                </a:lnTo>
                <a:lnTo>
                  <a:pt x="0" y="252403"/>
                </a:lnTo>
                <a:lnTo>
                  <a:pt x="0" y="0"/>
                </a:lnTo>
                <a:close/>
              </a:path>
            </a:pathLst>
          </a:custGeom>
          <a:blipFill>
            <a:blip r:embed="rId2"/>
            <a:stretch>
              <a:fillRect/>
            </a:stretch>
          </a:blipFill>
        </p:spPr>
        <p:txBody>
          <a:bodyPr/>
          <a:lstStyle/>
          <a:p>
            <a:endParaRPr lang="en-US"/>
          </a:p>
        </p:txBody>
      </p:sp>
      <p:grpSp>
        <p:nvGrpSpPr>
          <p:cNvPr id="9" name="Group 9"/>
          <p:cNvGrpSpPr>
            <a:grpSpLocks noChangeAspect="1"/>
          </p:cNvGrpSpPr>
          <p:nvPr/>
        </p:nvGrpSpPr>
        <p:grpSpPr>
          <a:xfrm>
            <a:off x="536848" y="2494607"/>
            <a:ext cx="305152" cy="305152"/>
            <a:chOff x="0" y="0"/>
            <a:chExt cx="305156" cy="305156"/>
          </a:xfrm>
        </p:grpSpPr>
        <p:sp>
          <p:nvSpPr>
            <p:cNvPr id="10" name="Freeform 10"/>
            <p:cNvSpPr/>
            <p:nvPr/>
          </p:nvSpPr>
          <p:spPr>
            <a:xfrm>
              <a:off x="0" y="0"/>
              <a:ext cx="305181" cy="305181"/>
            </a:xfrm>
            <a:custGeom>
              <a:avLst/>
              <a:gdLst/>
              <a:ahLst/>
              <a:cxnLst/>
              <a:rect l="l" t="t" r="r" b="b"/>
              <a:pathLst>
                <a:path w="305181" h="305181">
                  <a:moveTo>
                    <a:pt x="152527" y="273177"/>
                  </a:moveTo>
                  <a:cubicBezTo>
                    <a:pt x="219202" y="273177"/>
                    <a:pt x="273177" y="219202"/>
                    <a:pt x="273177" y="152527"/>
                  </a:cubicBezTo>
                  <a:lnTo>
                    <a:pt x="289179" y="152527"/>
                  </a:lnTo>
                  <a:lnTo>
                    <a:pt x="273177" y="152527"/>
                  </a:lnTo>
                  <a:cubicBezTo>
                    <a:pt x="273177" y="85852"/>
                    <a:pt x="219202" y="31877"/>
                    <a:pt x="152527" y="31877"/>
                  </a:cubicBezTo>
                  <a:lnTo>
                    <a:pt x="152527" y="16002"/>
                  </a:lnTo>
                  <a:lnTo>
                    <a:pt x="152527" y="31877"/>
                  </a:lnTo>
                  <a:cubicBezTo>
                    <a:pt x="85852" y="31877"/>
                    <a:pt x="31877" y="85852"/>
                    <a:pt x="31877" y="152527"/>
                  </a:cubicBezTo>
                  <a:lnTo>
                    <a:pt x="16002" y="152527"/>
                  </a:lnTo>
                  <a:lnTo>
                    <a:pt x="31877" y="152527"/>
                  </a:lnTo>
                  <a:cubicBezTo>
                    <a:pt x="31877" y="219202"/>
                    <a:pt x="85852" y="273177"/>
                    <a:pt x="152527" y="273177"/>
                  </a:cubicBezTo>
                  <a:lnTo>
                    <a:pt x="152527" y="289179"/>
                  </a:lnTo>
                  <a:lnTo>
                    <a:pt x="152527" y="273177"/>
                  </a:lnTo>
                  <a:moveTo>
                    <a:pt x="152527" y="305054"/>
                  </a:moveTo>
                  <a:cubicBezTo>
                    <a:pt x="68326" y="305181"/>
                    <a:pt x="0" y="236855"/>
                    <a:pt x="0" y="152527"/>
                  </a:cubicBezTo>
                  <a:cubicBezTo>
                    <a:pt x="0" y="68199"/>
                    <a:pt x="68326" y="0"/>
                    <a:pt x="152527" y="0"/>
                  </a:cubicBezTo>
                  <a:cubicBezTo>
                    <a:pt x="236728" y="0"/>
                    <a:pt x="305181" y="68326"/>
                    <a:pt x="305181" y="152527"/>
                  </a:cubicBezTo>
                  <a:cubicBezTo>
                    <a:pt x="305181" y="236728"/>
                    <a:pt x="236855" y="305181"/>
                    <a:pt x="152527" y="305181"/>
                  </a:cubicBezTo>
                  <a:close/>
                </a:path>
              </a:pathLst>
            </a:custGeom>
            <a:solidFill>
              <a:srgbClr val="2D69FF"/>
            </a:solidFill>
          </p:spPr>
          <p:txBody>
            <a:bodyPr/>
            <a:lstStyle/>
            <a:p>
              <a:endParaRPr lang="en-US"/>
            </a:p>
          </p:txBody>
        </p:sp>
      </p:grpSp>
      <p:grpSp>
        <p:nvGrpSpPr>
          <p:cNvPr id="11" name="Group 11"/>
          <p:cNvGrpSpPr>
            <a:grpSpLocks noChangeAspect="1"/>
          </p:cNvGrpSpPr>
          <p:nvPr/>
        </p:nvGrpSpPr>
        <p:grpSpPr>
          <a:xfrm>
            <a:off x="536848" y="4619825"/>
            <a:ext cx="305152" cy="305152"/>
            <a:chOff x="0" y="0"/>
            <a:chExt cx="305156" cy="305156"/>
          </a:xfrm>
        </p:grpSpPr>
        <p:sp>
          <p:nvSpPr>
            <p:cNvPr id="12" name="Freeform 12"/>
            <p:cNvSpPr/>
            <p:nvPr/>
          </p:nvSpPr>
          <p:spPr>
            <a:xfrm>
              <a:off x="0" y="0"/>
              <a:ext cx="305181" cy="305181"/>
            </a:xfrm>
            <a:custGeom>
              <a:avLst/>
              <a:gdLst/>
              <a:ahLst/>
              <a:cxnLst/>
              <a:rect l="l" t="t" r="r" b="b"/>
              <a:pathLst>
                <a:path w="305181" h="305181">
                  <a:moveTo>
                    <a:pt x="152527" y="273177"/>
                  </a:moveTo>
                  <a:cubicBezTo>
                    <a:pt x="219202" y="273177"/>
                    <a:pt x="273177" y="219202"/>
                    <a:pt x="273177" y="152527"/>
                  </a:cubicBezTo>
                  <a:lnTo>
                    <a:pt x="289179" y="152527"/>
                  </a:lnTo>
                  <a:lnTo>
                    <a:pt x="273177" y="152527"/>
                  </a:lnTo>
                  <a:cubicBezTo>
                    <a:pt x="273177" y="85852"/>
                    <a:pt x="219202" y="31877"/>
                    <a:pt x="152527" y="31877"/>
                  </a:cubicBezTo>
                  <a:lnTo>
                    <a:pt x="152527" y="16002"/>
                  </a:lnTo>
                  <a:lnTo>
                    <a:pt x="152527" y="31877"/>
                  </a:lnTo>
                  <a:cubicBezTo>
                    <a:pt x="85852" y="31877"/>
                    <a:pt x="31877" y="85852"/>
                    <a:pt x="31877" y="152527"/>
                  </a:cubicBezTo>
                  <a:lnTo>
                    <a:pt x="16002" y="152527"/>
                  </a:lnTo>
                  <a:lnTo>
                    <a:pt x="31877" y="152527"/>
                  </a:lnTo>
                  <a:cubicBezTo>
                    <a:pt x="31877" y="219202"/>
                    <a:pt x="85852" y="273177"/>
                    <a:pt x="152527" y="273177"/>
                  </a:cubicBezTo>
                  <a:lnTo>
                    <a:pt x="152527" y="289179"/>
                  </a:lnTo>
                  <a:lnTo>
                    <a:pt x="152527" y="273177"/>
                  </a:lnTo>
                  <a:moveTo>
                    <a:pt x="152527" y="305054"/>
                  </a:moveTo>
                  <a:cubicBezTo>
                    <a:pt x="68326" y="305181"/>
                    <a:pt x="0" y="236855"/>
                    <a:pt x="0" y="152527"/>
                  </a:cubicBezTo>
                  <a:cubicBezTo>
                    <a:pt x="0" y="68199"/>
                    <a:pt x="68326" y="0"/>
                    <a:pt x="152527" y="0"/>
                  </a:cubicBezTo>
                  <a:cubicBezTo>
                    <a:pt x="236728" y="0"/>
                    <a:pt x="305181" y="68326"/>
                    <a:pt x="305181" y="152527"/>
                  </a:cubicBezTo>
                  <a:cubicBezTo>
                    <a:pt x="305181" y="236728"/>
                    <a:pt x="236855" y="305181"/>
                    <a:pt x="152527" y="305181"/>
                  </a:cubicBezTo>
                  <a:close/>
                </a:path>
              </a:pathLst>
            </a:custGeom>
            <a:solidFill>
              <a:srgbClr val="2D69FF"/>
            </a:solidFill>
          </p:spPr>
          <p:txBody>
            <a:bodyPr/>
            <a:lstStyle/>
            <a:p>
              <a:endParaRPr lang="en-US"/>
            </a:p>
          </p:txBody>
        </p:sp>
      </p:grpSp>
      <p:grpSp>
        <p:nvGrpSpPr>
          <p:cNvPr id="13" name="Group 13"/>
          <p:cNvGrpSpPr>
            <a:grpSpLocks noChangeAspect="1"/>
          </p:cNvGrpSpPr>
          <p:nvPr/>
        </p:nvGrpSpPr>
        <p:grpSpPr>
          <a:xfrm>
            <a:off x="933660" y="5336677"/>
            <a:ext cx="2711091" cy="71666"/>
            <a:chOff x="0" y="0"/>
            <a:chExt cx="2711094" cy="71666"/>
          </a:xfrm>
        </p:grpSpPr>
        <p:sp>
          <p:nvSpPr>
            <p:cNvPr id="14" name="Freeform 14"/>
            <p:cNvSpPr/>
            <p:nvPr/>
          </p:nvSpPr>
          <p:spPr>
            <a:xfrm>
              <a:off x="0" y="0"/>
              <a:ext cx="2711069" cy="71628"/>
            </a:xfrm>
            <a:custGeom>
              <a:avLst/>
              <a:gdLst/>
              <a:ahLst/>
              <a:cxnLst/>
              <a:rect l="l" t="t" r="r" b="b"/>
              <a:pathLst>
                <a:path w="2711069" h="71628">
                  <a:moveTo>
                    <a:pt x="35814" y="0"/>
                  </a:moveTo>
                  <a:cubicBezTo>
                    <a:pt x="16002" y="0"/>
                    <a:pt x="0" y="16002"/>
                    <a:pt x="0" y="35814"/>
                  </a:cubicBezTo>
                  <a:cubicBezTo>
                    <a:pt x="0" y="55626"/>
                    <a:pt x="16002" y="71628"/>
                    <a:pt x="35814" y="71628"/>
                  </a:cubicBezTo>
                  <a:lnTo>
                    <a:pt x="2675255" y="71628"/>
                  </a:lnTo>
                  <a:cubicBezTo>
                    <a:pt x="2695067" y="71628"/>
                    <a:pt x="2711069" y="55626"/>
                    <a:pt x="2711069" y="35814"/>
                  </a:cubicBezTo>
                  <a:cubicBezTo>
                    <a:pt x="2711069" y="16002"/>
                    <a:pt x="2695067" y="0"/>
                    <a:pt x="2675255" y="0"/>
                  </a:cubicBezTo>
                  <a:close/>
                </a:path>
              </a:pathLst>
            </a:custGeom>
            <a:solidFill>
              <a:srgbClr val="DFFC8E"/>
            </a:solidFill>
          </p:spPr>
          <p:txBody>
            <a:bodyPr/>
            <a:lstStyle/>
            <a:p>
              <a:endParaRPr lang="en-US"/>
            </a:p>
          </p:txBody>
        </p:sp>
      </p:grpSp>
      <p:grpSp>
        <p:nvGrpSpPr>
          <p:cNvPr id="15" name="Group 15"/>
          <p:cNvGrpSpPr>
            <a:grpSpLocks noChangeAspect="1"/>
          </p:cNvGrpSpPr>
          <p:nvPr/>
        </p:nvGrpSpPr>
        <p:grpSpPr>
          <a:xfrm>
            <a:off x="981408" y="3054439"/>
            <a:ext cx="2614031" cy="71666"/>
            <a:chOff x="0" y="0"/>
            <a:chExt cx="2614028" cy="71666"/>
          </a:xfrm>
        </p:grpSpPr>
        <p:sp>
          <p:nvSpPr>
            <p:cNvPr id="16" name="Freeform 16"/>
            <p:cNvSpPr/>
            <p:nvPr/>
          </p:nvSpPr>
          <p:spPr>
            <a:xfrm>
              <a:off x="0" y="0"/>
              <a:ext cx="2614041" cy="71628"/>
            </a:xfrm>
            <a:custGeom>
              <a:avLst/>
              <a:gdLst/>
              <a:ahLst/>
              <a:cxnLst/>
              <a:rect l="l" t="t" r="r" b="b"/>
              <a:pathLst>
                <a:path w="2614041" h="71628">
                  <a:moveTo>
                    <a:pt x="35814" y="0"/>
                  </a:moveTo>
                  <a:cubicBezTo>
                    <a:pt x="16002" y="0"/>
                    <a:pt x="0" y="16002"/>
                    <a:pt x="0" y="35814"/>
                  </a:cubicBezTo>
                  <a:cubicBezTo>
                    <a:pt x="0" y="55626"/>
                    <a:pt x="16002" y="71628"/>
                    <a:pt x="35814" y="71628"/>
                  </a:cubicBezTo>
                  <a:lnTo>
                    <a:pt x="2578227" y="71628"/>
                  </a:lnTo>
                  <a:cubicBezTo>
                    <a:pt x="2598039" y="71628"/>
                    <a:pt x="2614041" y="55626"/>
                    <a:pt x="2614041" y="35814"/>
                  </a:cubicBezTo>
                  <a:cubicBezTo>
                    <a:pt x="2614041" y="16002"/>
                    <a:pt x="2598039" y="0"/>
                    <a:pt x="2578227" y="0"/>
                  </a:cubicBezTo>
                  <a:close/>
                </a:path>
              </a:pathLst>
            </a:custGeom>
            <a:solidFill>
              <a:srgbClr val="DFFC8E"/>
            </a:solidFill>
          </p:spPr>
          <p:txBody>
            <a:bodyPr/>
            <a:lstStyle/>
            <a:p>
              <a:endParaRPr lang="en-US"/>
            </a:p>
          </p:txBody>
        </p:sp>
      </p:grpSp>
      <p:grpSp>
        <p:nvGrpSpPr>
          <p:cNvPr id="17" name="Group 17"/>
          <p:cNvGrpSpPr>
            <a:grpSpLocks noChangeAspect="1"/>
          </p:cNvGrpSpPr>
          <p:nvPr/>
        </p:nvGrpSpPr>
        <p:grpSpPr>
          <a:xfrm>
            <a:off x="3711092" y="2494607"/>
            <a:ext cx="305152" cy="305152"/>
            <a:chOff x="0" y="0"/>
            <a:chExt cx="305156" cy="305156"/>
          </a:xfrm>
        </p:grpSpPr>
        <p:sp>
          <p:nvSpPr>
            <p:cNvPr id="18" name="Freeform 18"/>
            <p:cNvSpPr/>
            <p:nvPr/>
          </p:nvSpPr>
          <p:spPr>
            <a:xfrm>
              <a:off x="0" y="0"/>
              <a:ext cx="305181" cy="305181"/>
            </a:xfrm>
            <a:custGeom>
              <a:avLst/>
              <a:gdLst/>
              <a:ahLst/>
              <a:cxnLst/>
              <a:rect l="l" t="t" r="r" b="b"/>
              <a:pathLst>
                <a:path w="305181" h="305181">
                  <a:moveTo>
                    <a:pt x="152527" y="273177"/>
                  </a:moveTo>
                  <a:cubicBezTo>
                    <a:pt x="219202" y="273177"/>
                    <a:pt x="273177" y="219202"/>
                    <a:pt x="273177" y="152527"/>
                  </a:cubicBezTo>
                  <a:lnTo>
                    <a:pt x="289179" y="152527"/>
                  </a:lnTo>
                  <a:lnTo>
                    <a:pt x="273177" y="152527"/>
                  </a:lnTo>
                  <a:cubicBezTo>
                    <a:pt x="273177" y="85852"/>
                    <a:pt x="219202" y="31877"/>
                    <a:pt x="152527" y="31877"/>
                  </a:cubicBezTo>
                  <a:lnTo>
                    <a:pt x="152527" y="16002"/>
                  </a:lnTo>
                  <a:lnTo>
                    <a:pt x="152527" y="31877"/>
                  </a:lnTo>
                  <a:cubicBezTo>
                    <a:pt x="85852" y="31877"/>
                    <a:pt x="31877" y="85852"/>
                    <a:pt x="31877" y="152527"/>
                  </a:cubicBezTo>
                  <a:lnTo>
                    <a:pt x="16002" y="152527"/>
                  </a:lnTo>
                  <a:lnTo>
                    <a:pt x="31877" y="152527"/>
                  </a:lnTo>
                  <a:cubicBezTo>
                    <a:pt x="31877" y="219202"/>
                    <a:pt x="85852" y="273177"/>
                    <a:pt x="152527" y="273177"/>
                  </a:cubicBezTo>
                  <a:lnTo>
                    <a:pt x="152527" y="289179"/>
                  </a:lnTo>
                  <a:lnTo>
                    <a:pt x="152527" y="273177"/>
                  </a:lnTo>
                  <a:moveTo>
                    <a:pt x="152527" y="305054"/>
                  </a:moveTo>
                  <a:cubicBezTo>
                    <a:pt x="68326" y="305181"/>
                    <a:pt x="0" y="236855"/>
                    <a:pt x="0" y="152527"/>
                  </a:cubicBezTo>
                  <a:cubicBezTo>
                    <a:pt x="0" y="68199"/>
                    <a:pt x="68326" y="0"/>
                    <a:pt x="152527" y="0"/>
                  </a:cubicBezTo>
                  <a:cubicBezTo>
                    <a:pt x="236728" y="0"/>
                    <a:pt x="305181" y="68326"/>
                    <a:pt x="305181" y="152527"/>
                  </a:cubicBezTo>
                  <a:cubicBezTo>
                    <a:pt x="305181" y="236728"/>
                    <a:pt x="236855" y="305181"/>
                    <a:pt x="152527" y="305181"/>
                  </a:cubicBezTo>
                  <a:close/>
                </a:path>
              </a:pathLst>
            </a:custGeom>
            <a:solidFill>
              <a:srgbClr val="2D69FF"/>
            </a:solidFill>
          </p:spPr>
          <p:txBody>
            <a:bodyPr/>
            <a:lstStyle/>
            <a:p>
              <a:endParaRPr lang="en-US"/>
            </a:p>
          </p:txBody>
        </p:sp>
      </p:grpSp>
      <p:grpSp>
        <p:nvGrpSpPr>
          <p:cNvPr id="19" name="Group 19"/>
          <p:cNvGrpSpPr>
            <a:grpSpLocks noChangeAspect="1"/>
          </p:cNvGrpSpPr>
          <p:nvPr/>
        </p:nvGrpSpPr>
        <p:grpSpPr>
          <a:xfrm>
            <a:off x="3711092" y="4619825"/>
            <a:ext cx="305152" cy="305152"/>
            <a:chOff x="0" y="0"/>
            <a:chExt cx="305156" cy="305156"/>
          </a:xfrm>
        </p:grpSpPr>
        <p:sp>
          <p:nvSpPr>
            <p:cNvPr id="20" name="Freeform 20"/>
            <p:cNvSpPr/>
            <p:nvPr/>
          </p:nvSpPr>
          <p:spPr>
            <a:xfrm>
              <a:off x="0" y="0"/>
              <a:ext cx="305181" cy="305181"/>
            </a:xfrm>
            <a:custGeom>
              <a:avLst/>
              <a:gdLst/>
              <a:ahLst/>
              <a:cxnLst/>
              <a:rect l="l" t="t" r="r" b="b"/>
              <a:pathLst>
                <a:path w="305181" h="305181">
                  <a:moveTo>
                    <a:pt x="152527" y="273177"/>
                  </a:moveTo>
                  <a:cubicBezTo>
                    <a:pt x="219202" y="273177"/>
                    <a:pt x="273177" y="219202"/>
                    <a:pt x="273177" y="152527"/>
                  </a:cubicBezTo>
                  <a:lnTo>
                    <a:pt x="289179" y="152527"/>
                  </a:lnTo>
                  <a:lnTo>
                    <a:pt x="273177" y="152527"/>
                  </a:lnTo>
                  <a:cubicBezTo>
                    <a:pt x="273177" y="85852"/>
                    <a:pt x="219202" y="31877"/>
                    <a:pt x="152527" y="31877"/>
                  </a:cubicBezTo>
                  <a:lnTo>
                    <a:pt x="152527" y="16002"/>
                  </a:lnTo>
                  <a:lnTo>
                    <a:pt x="152527" y="31877"/>
                  </a:lnTo>
                  <a:cubicBezTo>
                    <a:pt x="85852" y="31877"/>
                    <a:pt x="31877" y="85852"/>
                    <a:pt x="31877" y="152527"/>
                  </a:cubicBezTo>
                  <a:lnTo>
                    <a:pt x="16002" y="152527"/>
                  </a:lnTo>
                  <a:lnTo>
                    <a:pt x="31877" y="152527"/>
                  </a:lnTo>
                  <a:cubicBezTo>
                    <a:pt x="31877" y="219202"/>
                    <a:pt x="85852" y="273177"/>
                    <a:pt x="152527" y="273177"/>
                  </a:cubicBezTo>
                  <a:lnTo>
                    <a:pt x="152527" y="289179"/>
                  </a:lnTo>
                  <a:lnTo>
                    <a:pt x="152527" y="273177"/>
                  </a:lnTo>
                  <a:moveTo>
                    <a:pt x="152527" y="305054"/>
                  </a:moveTo>
                  <a:cubicBezTo>
                    <a:pt x="68326" y="305181"/>
                    <a:pt x="0" y="236855"/>
                    <a:pt x="0" y="152527"/>
                  </a:cubicBezTo>
                  <a:cubicBezTo>
                    <a:pt x="0" y="68199"/>
                    <a:pt x="68326" y="0"/>
                    <a:pt x="152527" y="0"/>
                  </a:cubicBezTo>
                  <a:cubicBezTo>
                    <a:pt x="236728" y="0"/>
                    <a:pt x="305181" y="68326"/>
                    <a:pt x="305181" y="152527"/>
                  </a:cubicBezTo>
                  <a:cubicBezTo>
                    <a:pt x="305181" y="236728"/>
                    <a:pt x="236855" y="305181"/>
                    <a:pt x="152527" y="305181"/>
                  </a:cubicBezTo>
                  <a:close/>
                </a:path>
              </a:pathLst>
            </a:custGeom>
            <a:solidFill>
              <a:srgbClr val="2D69FF"/>
            </a:solidFill>
          </p:spPr>
          <p:txBody>
            <a:bodyPr/>
            <a:lstStyle/>
            <a:p>
              <a:endParaRPr lang="en-US"/>
            </a:p>
          </p:txBody>
        </p:sp>
      </p:grpSp>
      <p:grpSp>
        <p:nvGrpSpPr>
          <p:cNvPr id="21" name="Group 21"/>
          <p:cNvGrpSpPr>
            <a:grpSpLocks noChangeAspect="1"/>
          </p:cNvGrpSpPr>
          <p:nvPr/>
        </p:nvGrpSpPr>
        <p:grpSpPr>
          <a:xfrm>
            <a:off x="4137879" y="3058049"/>
            <a:ext cx="2703004" cy="71666"/>
            <a:chOff x="0" y="0"/>
            <a:chExt cx="2703004" cy="71666"/>
          </a:xfrm>
        </p:grpSpPr>
        <p:sp>
          <p:nvSpPr>
            <p:cNvPr id="22" name="Freeform 22"/>
            <p:cNvSpPr/>
            <p:nvPr/>
          </p:nvSpPr>
          <p:spPr>
            <a:xfrm>
              <a:off x="0" y="0"/>
              <a:ext cx="2702941" cy="71628"/>
            </a:xfrm>
            <a:custGeom>
              <a:avLst/>
              <a:gdLst/>
              <a:ahLst/>
              <a:cxnLst/>
              <a:rect l="l" t="t" r="r" b="b"/>
              <a:pathLst>
                <a:path w="2702941" h="71628">
                  <a:moveTo>
                    <a:pt x="35814" y="0"/>
                  </a:moveTo>
                  <a:cubicBezTo>
                    <a:pt x="16002" y="0"/>
                    <a:pt x="0" y="16002"/>
                    <a:pt x="0" y="35814"/>
                  </a:cubicBezTo>
                  <a:cubicBezTo>
                    <a:pt x="0" y="55626"/>
                    <a:pt x="16002" y="71628"/>
                    <a:pt x="35814" y="71628"/>
                  </a:cubicBezTo>
                  <a:lnTo>
                    <a:pt x="2667127" y="71628"/>
                  </a:lnTo>
                  <a:cubicBezTo>
                    <a:pt x="2686939" y="71628"/>
                    <a:pt x="2702941" y="55626"/>
                    <a:pt x="2702941" y="35814"/>
                  </a:cubicBezTo>
                  <a:cubicBezTo>
                    <a:pt x="2702941" y="16002"/>
                    <a:pt x="2686939" y="0"/>
                    <a:pt x="2667127" y="0"/>
                  </a:cubicBezTo>
                  <a:close/>
                </a:path>
              </a:pathLst>
            </a:custGeom>
            <a:solidFill>
              <a:srgbClr val="DFFC8E"/>
            </a:solidFill>
          </p:spPr>
          <p:txBody>
            <a:bodyPr/>
            <a:lstStyle/>
            <a:p>
              <a:endParaRPr lang="en-US"/>
            </a:p>
          </p:txBody>
        </p:sp>
      </p:grpSp>
      <p:grpSp>
        <p:nvGrpSpPr>
          <p:cNvPr id="23" name="Group 23"/>
          <p:cNvGrpSpPr>
            <a:grpSpLocks noChangeAspect="1"/>
          </p:cNvGrpSpPr>
          <p:nvPr/>
        </p:nvGrpSpPr>
        <p:grpSpPr>
          <a:xfrm>
            <a:off x="4239825" y="5336677"/>
            <a:ext cx="2703004" cy="71666"/>
            <a:chOff x="0" y="0"/>
            <a:chExt cx="2703004" cy="71666"/>
          </a:xfrm>
        </p:grpSpPr>
        <p:sp>
          <p:nvSpPr>
            <p:cNvPr id="24" name="Freeform 24"/>
            <p:cNvSpPr/>
            <p:nvPr/>
          </p:nvSpPr>
          <p:spPr>
            <a:xfrm>
              <a:off x="0" y="0"/>
              <a:ext cx="2702941" cy="71628"/>
            </a:xfrm>
            <a:custGeom>
              <a:avLst/>
              <a:gdLst/>
              <a:ahLst/>
              <a:cxnLst/>
              <a:rect l="l" t="t" r="r" b="b"/>
              <a:pathLst>
                <a:path w="2702941" h="71628">
                  <a:moveTo>
                    <a:pt x="35814" y="0"/>
                  </a:moveTo>
                  <a:cubicBezTo>
                    <a:pt x="16002" y="0"/>
                    <a:pt x="0" y="16002"/>
                    <a:pt x="0" y="35814"/>
                  </a:cubicBezTo>
                  <a:cubicBezTo>
                    <a:pt x="0" y="55626"/>
                    <a:pt x="16002" y="71628"/>
                    <a:pt x="35814" y="71628"/>
                  </a:cubicBezTo>
                  <a:lnTo>
                    <a:pt x="2667127" y="71628"/>
                  </a:lnTo>
                  <a:cubicBezTo>
                    <a:pt x="2686939" y="71628"/>
                    <a:pt x="2702941" y="55626"/>
                    <a:pt x="2702941" y="35814"/>
                  </a:cubicBezTo>
                  <a:cubicBezTo>
                    <a:pt x="2702941" y="16002"/>
                    <a:pt x="2686939" y="0"/>
                    <a:pt x="2667127" y="0"/>
                  </a:cubicBezTo>
                  <a:close/>
                </a:path>
              </a:pathLst>
            </a:custGeom>
            <a:solidFill>
              <a:srgbClr val="DFFC8E"/>
            </a:solidFill>
          </p:spPr>
          <p:txBody>
            <a:bodyPr/>
            <a:lstStyle/>
            <a:p>
              <a:endParaRPr lang="en-US"/>
            </a:p>
          </p:txBody>
        </p:sp>
      </p:grpSp>
      <p:grpSp>
        <p:nvGrpSpPr>
          <p:cNvPr id="25" name="Group 25"/>
          <p:cNvGrpSpPr>
            <a:grpSpLocks noChangeAspect="1"/>
          </p:cNvGrpSpPr>
          <p:nvPr/>
        </p:nvGrpSpPr>
        <p:grpSpPr>
          <a:xfrm>
            <a:off x="7023097" y="2494607"/>
            <a:ext cx="305152" cy="305152"/>
            <a:chOff x="0" y="0"/>
            <a:chExt cx="305156" cy="305156"/>
          </a:xfrm>
        </p:grpSpPr>
        <p:sp>
          <p:nvSpPr>
            <p:cNvPr id="26" name="Freeform 26"/>
            <p:cNvSpPr/>
            <p:nvPr/>
          </p:nvSpPr>
          <p:spPr>
            <a:xfrm>
              <a:off x="0" y="0"/>
              <a:ext cx="305181" cy="305181"/>
            </a:xfrm>
            <a:custGeom>
              <a:avLst/>
              <a:gdLst/>
              <a:ahLst/>
              <a:cxnLst/>
              <a:rect l="l" t="t" r="r" b="b"/>
              <a:pathLst>
                <a:path w="305181" h="305181">
                  <a:moveTo>
                    <a:pt x="152527" y="273177"/>
                  </a:moveTo>
                  <a:cubicBezTo>
                    <a:pt x="219202" y="273177"/>
                    <a:pt x="273177" y="219202"/>
                    <a:pt x="273177" y="152527"/>
                  </a:cubicBezTo>
                  <a:lnTo>
                    <a:pt x="289179" y="152527"/>
                  </a:lnTo>
                  <a:lnTo>
                    <a:pt x="273177" y="152527"/>
                  </a:lnTo>
                  <a:cubicBezTo>
                    <a:pt x="273177" y="85852"/>
                    <a:pt x="219202" y="31877"/>
                    <a:pt x="152527" y="31877"/>
                  </a:cubicBezTo>
                  <a:lnTo>
                    <a:pt x="152527" y="16002"/>
                  </a:lnTo>
                  <a:lnTo>
                    <a:pt x="152527" y="31877"/>
                  </a:lnTo>
                  <a:cubicBezTo>
                    <a:pt x="85852" y="31877"/>
                    <a:pt x="31877" y="85852"/>
                    <a:pt x="31877" y="152527"/>
                  </a:cubicBezTo>
                  <a:lnTo>
                    <a:pt x="16002" y="152527"/>
                  </a:lnTo>
                  <a:lnTo>
                    <a:pt x="31877" y="152527"/>
                  </a:lnTo>
                  <a:cubicBezTo>
                    <a:pt x="31877" y="219202"/>
                    <a:pt x="85852" y="273177"/>
                    <a:pt x="152527" y="273177"/>
                  </a:cubicBezTo>
                  <a:lnTo>
                    <a:pt x="152527" y="289179"/>
                  </a:lnTo>
                  <a:lnTo>
                    <a:pt x="152527" y="273177"/>
                  </a:lnTo>
                  <a:moveTo>
                    <a:pt x="152527" y="305054"/>
                  </a:moveTo>
                  <a:cubicBezTo>
                    <a:pt x="68326" y="305181"/>
                    <a:pt x="0" y="236855"/>
                    <a:pt x="0" y="152527"/>
                  </a:cubicBezTo>
                  <a:cubicBezTo>
                    <a:pt x="0" y="68199"/>
                    <a:pt x="68326" y="0"/>
                    <a:pt x="152527" y="0"/>
                  </a:cubicBezTo>
                  <a:cubicBezTo>
                    <a:pt x="236728" y="0"/>
                    <a:pt x="305181" y="68326"/>
                    <a:pt x="305181" y="152527"/>
                  </a:cubicBezTo>
                  <a:cubicBezTo>
                    <a:pt x="305181" y="236728"/>
                    <a:pt x="236855" y="305181"/>
                    <a:pt x="152527" y="305181"/>
                  </a:cubicBezTo>
                  <a:close/>
                </a:path>
              </a:pathLst>
            </a:custGeom>
            <a:solidFill>
              <a:srgbClr val="2D69FF"/>
            </a:solidFill>
          </p:spPr>
          <p:txBody>
            <a:bodyPr/>
            <a:lstStyle/>
            <a:p>
              <a:endParaRPr lang="en-US"/>
            </a:p>
          </p:txBody>
        </p:sp>
      </p:grpSp>
      <p:grpSp>
        <p:nvGrpSpPr>
          <p:cNvPr id="27" name="Group 27"/>
          <p:cNvGrpSpPr>
            <a:grpSpLocks noChangeAspect="1"/>
          </p:cNvGrpSpPr>
          <p:nvPr/>
        </p:nvGrpSpPr>
        <p:grpSpPr>
          <a:xfrm>
            <a:off x="7023097" y="4619825"/>
            <a:ext cx="305152" cy="305152"/>
            <a:chOff x="0" y="0"/>
            <a:chExt cx="305156" cy="305156"/>
          </a:xfrm>
        </p:grpSpPr>
        <p:sp>
          <p:nvSpPr>
            <p:cNvPr id="28" name="Freeform 28"/>
            <p:cNvSpPr/>
            <p:nvPr/>
          </p:nvSpPr>
          <p:spPr>
            <a:xfrm>
              <a:off x="0" y="0"/>
              <a:ext cx="305181" cy="305181"/>
            </a:xfrm>
            <a:custGeom>
              <a:avLst/>
              <a:gdLst/>
              <a:ahLst/>
              <a:cxnLst/>
              <a:rect l="l" t="t" r="r" b="b"/>
              <a:pathLst>
                <a:path w="305181" h="305181">
                  <a:moveTo>
                    <a:pt x="152527" y="273177"/>
                  </a:moveTo>
                  <a:cubicBezTo>
                    <a:pt x="219202" y="273177"/>
                    <a:pt x="273177" y="219202"/>
                    <a:pt x="273177" y="152527"/>
                  </a:cubicBezTo>
                  <a:lnTo>
                    <a:pt x="289179" y="152527"/>
                  </a:lnTo>
                  <a:lnTo>
                    <a:pt x="273177" y="152527"/>
                  </a:lnTo>
                  <a:cubicBezTo>
                    <a:pt x="273177" y="85852"/>
                    <a:pt x="219202" y="31877"/>
                    <a:pt x="152527" y="31877"/>
                  </a:cubicBezTo>
                  <a:lnTo>
                    <a:pt x="152527" y="16002"/>
                  </a:lnTo>
                  <a:lnTo>
                    <a:pt x="152527" y="31877"/>
                  </a:lnTo>
                  <a:cubicBezTo>
                    <a:pt x="85852" y="31877"/>
                    <a:pt x="31877" y="85852"/>
                    <a:pt x="31877" y="152527"/>
                  </a:cubicBezTo>
                  <a:lnTo>
                    <a:pt x="16002" y="152527"/>
                  </a:lnTo>
                  <a:lnTo>
                    <a:pt x="31877" y="152527"/>
                  </a:lnTo>
                  <a:cubicBezTo>
                    <a:pt x="31877" y="219202"/>
                    <a:pt x="85852" y="273177"/>
                    <a:pt x="152527" y="273177"/>
                  </a:cubicBezTo>
                  <a:lnTo>
                    <a:pt x="152527" y="289179"/>
                  </a:lnTo>
                  <a:lnTo>
                    <a:pt x="152527" y="273177"/>
                  </a:lnTo>
                  <a:moveTo>
                    <a:pt x="152527" y="305054"/>
                  </a:moveTo>
                  <a:cubicBezTo>
                    <a:pt x="68326" y="305181"/>
                    <a:pt x="0" y="236855"/>
                    <a:pt x="0" y="152527"/>
                  </a:cubicBezTo>
                  <a:cubicBezTo>
                    <a:pt x="0" y="68199"/>
                    <a:pt x="68326" y="0"/>
                    <a:pt x="152527" y="0"/>
                  </a:cubicBezTo>
                  <a:cubicBezTo>
                    <a:pt x="236728" y="0"/>
                    <a:pt x="305181" y="68326"/>
                    <a:pt x="305181" y="152527"/>
                  </a:cubicBezTo>
                  <a:cubicBezTo>
                    <a:pt x="305181" y="236728"/>
                    <a:pt x="236855" y="305181"/>
                    <a:pt x="152527" y="305181"/>
                  </a:cubicBezTo>
                  <a:close/>
                </a:path>
              </a:pathLst>
            </a:custGeom>
            <a:solidFill>
              <a:srgbClr val="2D69FF"/>
            </a:solidFill>
          </p:spPr>
          <p:txBody>
            <a:bodyPr/>
            <a:lstStyle/>
            <a:p>
              <a:endParaRPr lang="en-US"/>
            </a:p>
          </p:txBody>
        </p:sp>
      </p:grpSp>
      <p:grpSp>
        <p:nvGrpSpPr>
          <p:cNvPr id="29" name="Group 29"/>
          <p:cNvGrpSpPr>
            <a:grpSpLocks noChangeAspect="1"/>
          </p:cNvGrpSpPr>
          <p:nvPr/>
        </p:nvGrpSpPr>
        <p:grpSpPr>
          <a:xfrm>
            <a:off x="0" y="7107412"/>
            <a:ext cx="10692003" cy="452590"/>
            <a:chOff x="0" y="0"/>
            <a:chExt cx="10692003" cy="452590"/>
          </a:xfrm>
        </p:grpSpPr>
        <p:sp>
          <p:nvSpPr>
            <p:cNvPr id="30" name="Freeform 30"/>
            <p:cNvSpPr/>
            <p:nvPr/>
          </p:nvSpPr>
          <p:spPr>
            <a:xfrm>
              <a:off x="0" y="0"/>
              <a:ext cx="10692003" cy="452628"/>
            </a:xfrm>
            <a:custGeom>
              <a:avLst/>
              <a:gdLst/>
              <a:ahLst/>
              <a:cxnLst/>
              <a:rect l="l" t="t" r="r" b="b"/>
              <a:pathLst>
                <a:path w="10692003" h="452628">
                  <a:moveTo>
                    <a:pt x="0" y="452628"/>
                  </a:moveTo>
                  <a:lnTo>
                    <a:pt x="10692003" y="452628"/>
                  </a:lnTo>
                  <a:lnTo>
                    <a:pt x="10692003" y="0"/>
                  </a:lnTo>
                  <a:lnTo>
                    <a:pt x="0" y="0"/>
                  </a:lnTo>
                  <a:close/>
                </a:path>
              </a:pathLst>
            </a:custGeom>
            <a:solidFill>
              <a:srgbClr val="2D69FF"/>
            </a:solidFill>
          </p:spPr>
          <p:txBody>
            <a:bodyPr/>
            <a:lstStyle/>
            <a:p>
              <a:endParaRPr lang="en-US"/>
            </a:p>
          </p:txBody>
        </p:sp>
      </p:grpSp>
      <p:grpSp>
        <p:nvGrpSpPr>
          <p:cNvPr id="31" name="Group 31"/>
          <p:cNvGrpSpPr>
            <a:grpSpLocks noChangeAspect="1"/>
          </p:cNvGrpSpPr>
          <p:nvPr/>
        </p:nvGrpSpPr>
        <p:grpSpPr>
          <a:xfrm>
            <a:off x="183413" y="616115"/>
            <a:ext cx="10325176" cy="6353"/>
            <a:chOff x="0" y="0"/>
            <a:chExt cx="10325176" cy="6350"/>
          </a:xfrm>
        </p:grpSpPr>
        <p:sp>
          <p:nvSpPr>
            <p:cNvPr id="32" name="Freeform 32"/>
            <p:cNvSpPr/>
            <p:nvPr/>
          </p:nvSpPr>
          <p:spPr>
            <a:xfrm>
              <a:off x="0" y="0"/>
              <a:ext cx="10335514" cy="6350"/>
            </a:xfrm>
            <a:custGeom>
              <a:avLst/>
              <a:gdLst/>
              <a:ahLst/>
              <a:cxnLst/>
              <a:rect l="l" t="t" r="r" b="b"/>
              <a:pathLst>
                <a:path w="10335514" h="6350">
                  <a:moveTo>
                    <a:pt x="50800" y="0"/>
                  </a:moveTo>
                  <a:lnTo>
                    <a:pt x="76200" y="0"/>
                  </a:lnTo>
                  <a:lnTo>
                    <a:pt x="76200" y="6350"/>
                  </a:lnTo>
                  <a:lnTo>
                    <a:pt x="50800" y="6350"/>
                  </a:lnTo>
                  <a:close/>
                  <a:moveTo>
                    <a:pt x="101600" y="0"/>
                  </a:moveTo>
                  <a:lnTo>
                    <a:pt x="127000" y="0"/>
                  </a:lnTo>
                  <a:lnTo>
                    <a:pt x="127000" y="6350"/>
                  </a:lnTo>
                  <a:lnTo>
                    <a:pt x="101600" y="6350"/>
                  </a:lnTo>
                  <a:close/>
                  <a:moveTo>
                    <a:pt x="152400" y="0"/>
                  </a:moveTo>
                  <a:lnTo>
                    <a:pt x="177800" y="0"/>
                  </a:lnTo>
                  <a:lnTo>
                    <a:pt x="177800" y="6350"/>
                  </a:lnTo>
                  <a:lnTo>
                    <a:pt x="152400" y="6350"/>
                  </a:lnTo>
                  <a:close/>
                  <a:moveTo>
                    <a:pt x="203200" y="0"/>
                  </a:moveTo>
                  <a:lnTo>
                    <a:pt x="228600" y="0"/>
                  </a:lnTo>
                  <a:lnTo>
                    <a:pt x="228600" y="6350"/>
                  </a:lnTo>
                  <a:lnTo>
                    <a:pt x="203200" y="6350"/>
                  </a:lnTo>
                  <a:close/>
                  <a:moveTo>
                    <a:pt x="254000" y="0"/>
                  </a:moveTo>
                  <a:lnTo>
                    <a:pt x="279400" y="0"/>
                  </a:lnTo>
                  <a:lnTo>
                    <a:pt x="279400" y="6350"/>
                  </a:lnTo>
                  <a:lnTo>
                    <a:pt x="254000" y="6350"/>
                  </a:lnTo>
                  <a:close/>
                  <a:moveTo>
                    <a:pt x="304800" y="0"/>
                  </a:moveTo>
                  <a:lnTo>
                    <a:pt x="330200" y="0"/>
                  </a:lnTo>
                  <a:lnTo>
                    <a:pt x="330200" y="6350"/>
                  </a:lnTo>
                  <a:lnTo>
                    <a:pt x="304800" y="6350"/>
                  </a:lnTo>
                  <a:close/>
                  <a:moveTo>
                    <a:pt x="355600" y="0"/>
                  </a:moveTo>
                  <a:lnTo>
                    <a:pt x="381000" y="0"/>
                  </a:lnTo>
                  <a:lnTo>
                    <a:pt x="381000" y="6350"/>
                  </a:lnTo>
                  <a:lnTo>
                    <a:pt x="355600" y="6350"/>
                  </a:lnTo>
                  <a:close/>
                  <a:moveTo>
                    <a:pt x="406400" y="0"/>
                  </a:moveTo>
                  <a:lnTo>
                    <a:pt x="431800" y="0"/>
                  </a:lnTo>
                  <a:lnTo>
                    <a:pt x="431800" y="6350"/>
                  </a:lnTo>
                  <a:lnTo>
                    <a:pt x="406400" y="6350"/>
                  </a:lnTo>
                  <a:close/>
                  <a:moveTo>
                    <a:pt x="457200" y="0"/>
                  </a:moveTo>
                  <a:lnTo>
                    <a:pt x="482600" y="0"/>
                  </a:lnTo>
                  <a:lnTo>
                    <a:pt x="482600" y="6350"/>
                  </a:lnTo>
                  <a:lnTo>
                    <a:pt x="457200" y="6350"/>
                  </a:lnTo>
                  <a:close/>
                  <a:moveTo>
                    <a:pt x="508000" y="0"/>
                  </a:moveTo>
                  <a:lnTo>
                    <a:pt x="533400" y="0"/>
                  </a:lnTo>
                  <a:lnTo>
                    <a:pt x="533400" y="6350"/>
                  </a:lnTo>
                  <a:lnTo>
                    <a:pt x="508000" y="6350"/>
                  </a:lnTo>
                  <a:close/>
                  <a:moveTo>
                    <a:pt x="558800" y="0"/>
                  </a:moveTo>
                  <a:lnTo>
                    <a:pt x="584200" y="0"/>
                  </a:lnTo>
                  <a:lnTo>
                    <a:pt x="584200" y="6350"/>
                  </a:lnTo>
                  <a:lnTo>
                    <a:pt x="558800" y="6350"/>
                  </a:lnTo>
                  <a:close/>
                  <a:moveTo>
                    <a:pt x="609600" y="0"/>
                  </a:moveTo>
                  <a:lnTo>
                    <a:pt x="635000" y="0"/>
                  </a:lnTo>
                  <a:lnTo>
                    <a:pt x="635000" y="6350"/>
                  </a:lnTo>
                  <a:lnTo>
                    <a:pt x="609600" y="6350"/>
                  </a:lnTo>
                  <a:close/>
                  <a:moveTo>
                    <a:pt x="660400" y="0"/>
                  </a:moveTo>
                  <a:lnTo>
                    <a:pt x="685800" y="0"/>
                  </a:lnTo>
                  <a:lnTo>
                    <a:pt x="685800" y="6350"/>
                  </a:lnTo>
                  <a:lnTo>
                    <a:pt x="660400" y="6350"/>
                  </a:lnTo>
                  <a:close/>
                  <a:moveTo>
                    <a:pt x="711200" y="0"/>
                  </a:moveTo>
                  <a:lnTo>
                    <a:pt x="736600" y="0"/>
                  </a:lnTo>
                  <a:lnTo>
                    <a:pt x="736600" y="6350"/>
                  </a:lnTo>
                  <a:lnTo>
                    <a:pt x="711200" y="6350"/>
                  </a:lnTo>
                  <a:close/>
                  <a:moveTo>
                    <a:pt x="762000" y="0"/>
                  </a:moveTo>
                  <a:lnTo>
                    <a:pt x="787400" y="0"/>
                  </a:lnTo>
                  <a:lnTo>
                    <a:pt x="787400" y="6350"/>
                  </a:lnTo>
                  <a:lnTo>
                    <a:pt x="762000" y="6350"/>
                  </a:lnTo>
                  <a:close/>
                  <a:moveTo>
                    <a:pt x="812800" y="0"/>
                  </a:moveTo>
                  <a:lnTo>
                    <a:pt x="838200" y="0"/>
                  </a:lnTo>
                  <a:lnTo>
                    <a:pt x="838200" y="6350"/>
                  </a:lnTo>
                  <a:lnTo>
                    <a:pt x="812800" y="6350"/>
                  </a:lnTo>
                  <a:close/>
                  <a:moveTo>
                    <a:pt x="863600" y="0"/>
                  </a:moveTo>
                  <a:lnTo>
                    <a:pt x="889000" y="0"/>
                  </a:lnTo>
                  <a:lnTo>
                    <a:pt x="889000" y="6350"/>
                  </a:lnTo>
                  <a:lnTo>
                    <a:pt x="863600" y="6350"/>
                  </a:lnTo>
                  <a:close/>
                  <a:moveTo>
                    <a:pt x="914400" y="0"/>
                  </a:moveTo>
                  <a:lnTo>
                    <a:pt x="939800" y="0"/>
                  </a:lnTo>
                  <a:lnTo>
                    <a:pt x="939800" y="6350"/>
                  </a:lnTo>
                  <a:lnTo>
                    <a:pt x="914400" y="6350"/>
                  </a:lnTo>
                  <a:close/>
                  <a:moveTo>
                    <a:pt x="965200" y="0"/>
                  </a:moveTo>
                  <a:lnTo>
                    <a:pt x="990600" y="0"/>
                  </a:lnTo>
                  <a:lnTo>
                    <a:pt x="990600" y="6350"/>
                  </a:lnTo>
                  <a:lnTo>
                    <a:pt x="965200" y="6350"/>
                  </a:lnTo>
                  <a:close/>
                  <a:moveTo>
                    <a:pt x="1016000" y="0"/>
                  </a:moveTo>
                  <a:lnTo>
                    <a:pt x="1041400" y="0"/>
                  </a:lnTo>
                  <a:lnTo>
                    <a:pt x="1041400" y="6350"/>
                  </a:lnTo>
                  <a:lnTo>
                    <a:pt x="1016000" y="6350"/>
                  </a:lnTo>
                  <a:close/>
                  <a:moveTo>
                    <a:pt x="1066800" y="0"/>
                  </a:moveTo>
                  <a:lnTo>
                    <a:pt x="1092200" y="0"/>
                  </a:lnTo>
                  <a:lnTo>
                    <a:pt x="1092200" y="6350"/>
                  </a:lnTo>
                  <a:lnTo>
                    <a:pt x="1066800" y="6350"/>
                  </a:lnTo>
                  <a:close/>
                  <a:moveTo>
                    <a:pt x="1117600" y="0"/>
                  </a:moveTo>
                  <a:lnTo>
                    <a:pt x="1143000" y="0"/>
                  </a:lnTo>
                  <a:lnTo>
                    <a:pt x="1143000" y="6350"/>
                  </a:lnTo>
                  <a:lnTo>
                    <a:pt x="1117600" y="6350"/>
                  </a:lnTo>
                  <a:close/>
                  <a:moveTo>
                    <a:pt x="1168400" y="0"/>
                  </a:moveTo>
                  <a:lnTo>
                    <a:pt x="1193800" y="0"/>
                  </a:lnTo>
                  <a:lnTo>
                    <a:pt x="1193800" y="6350"/>
                  </a:lnTo>
                  <a:lnTo>
                    <a:pt x="1168400" y="6350"/>
                  </a:lnTo>
                  <a:close/>
                  <a:moveTo>
                    <a:pt x="1219200" y="0"/>
                  </a:moveTo>
                  <a:lnTo>
                    <a:pt x="1244600" y="0"/>
                  </a:lnTo>
                  <a:lnTo>
                    <a:pt x="1244600" y="6350"/>
                  </a:lnTo>
                  <a:lnTo>
                    <a:pt x="1219200" y="6350"/>
                  </a:lnTo>
                  <a:close/>
                  <a:moveTo>
                    <a:pt x="1270000" y="0"/>
                  </a:moveTo>
                  <a:lnTo>
                    <a:pt x="1295400" y="0"/>
                  </a:lnTo>
                  <a:lnTo>
                    <a:pt x="1295400" y="6350"/>
                  </a:lnTo>
                  <a:lnTo>
                    <a:pt x="1270000" y="6350"/>
                  </a:lnTo>
                  <a:close/>
                  <a:moveTo>
                    <a:pt x="1320800" y="0"/>
                  </a:moveTo>
                  <a:lnTo>
                    <a:pt x="1346200" y="0"/>
                  </a:lnTo>
                  <a:lnTo>
                    <a:pt x="1346200" y="6350"/>
                  </a:lnTo>
                  <a:lnTo>
                    <a:pt x="1320800" y="6350"/>
                  </a:lnTo>
                  <a:close/>
                  <a:moveTo>
                    <a:pt x="1371600" y="0"/>
                  </a:moveTo>
                  <a:lnTo>
                    <a:pt x="1397000" y="0"/>
                  </a:lnTo>
                  <a:lnTo>
                    <a:pt x="1397000" y="6350"/>
                  </a:lnTo>
                  <a:lnTo>
                    <a:pt x="1371600" y="6350"/>
                  </a:lnTo>
                  <a:close/>
                  <a:moveTo>
                    <a:pt x="1422400" y="0"/>
                  </a:moveTo>
                  <a:lnTo>
                    <a:pt x="1447800" y="0"/>
                  </a:lnTo>
                  <a:lnTo>
                    <a:pt x="1447800" y="6350"/>
                  </a:lnTo>
                  <a:lnTo>
                    <a:pt x="1422400" y="6350"/>
                  </a:lnTo>
                  <a:close/>
                  <a:moveTo>
                    <a:pt x="1473200" y="0"/>
                  </a:moveTo>
                  <a:lnTo>
                    <a:pt x="1498600" y="0"/>
                  </a:lnTo>
                  <a:lnTo>
                    <a:pt x="1498600" y="6350"/>
                  </a:lnTo>
                  <a:lnTo>
                    <a:pt x="1473200" y="6350"/>
                  </a:lnTo>
                  <a:close/>
                  <a:moveTo>
                    <a:pt x="1524000" y="0"/>
                  </a:moveTo>
                  <a:lnTo>
                    <a:pt x="1549400" y="0"/>
                  </a:lnTo>
                  <a:lnTo>
                    <a:pt x="1549400" y="6350"/>
                  </a:lnTo>
                  <a:lnTo>
                    <a:pt x="1524000" y="6350"/>
                  </a:lnTo>
                  <a:close/>
                  <a:moveTo>
                    <a:pt x="1574800" y="0"/>
                  </a:moveTo>
                  <a:lnTo>
                    <a:pt x="1600200" y="0"/>
                  </a:lnTo>
                  <a:lnTo>
                    <a:pt x="1600200" y="6350"/>
                  </a:lnTo>
                  <a:lnTo>
                    <a:pt x="1574800" y="6350"/>
                  </a:lnTo>
                  <a:close/>
                  <a:moveTo>
                    <a:pt x="1625600" y="0"/>
                  </a:moveTo>
                  <a:lnTo>
                    <a:pt x="1651000" y="0"/>
                  </a:lnTo>
                  <a:lnTo>
                    <a:pt x="1651000" y="6350"/>
                  </a:lnTo>
                  <a:lnTo>
                    <a:pt x="1625600" y="6350"/>
                  </a:lnTo>
                  <a:close/>
                  <a:moveTo>
                    <a:pt x="1676400" y="0"/>
                  </a:moveTo>
                  <a:lnTo>
                    <a:pt x="1701800" y="0"/>
                  </a:lnTo>
                  <a:lnTo>
                    <a:pt x="1701800" y="6350"/>
                  </a:lnTo>
                  <a:lnTo>
                    <a:pt x="1676400" y="6350"/>
                  </a:lnTo>
                  <a:close/>
                  <a:moveTo>
                    <a:pt x="1727200" y="0"/>
                  </a:moveTo>
                  <a:lnTo>
                    <a:pt x="1752600" y="0"/>
                  </a:lnTo>
                  <a:lnTo>
                    <a:pt x="1752600" y="6350"/>
                  </a:lnTo>
                  <a:lnTo>
                    <a:pt x="1727200" y="6350"/>
                  </a:lnTo>
                  <a:close/>
                  <a:moveTo>
                    <a:pt x="1778000" y="0"/>
                  </a:moveTo>
                  <a:lnTo>
                    <a:pt x="1803400" y="0"/>
                  </a:lnTo>
                  <a:lnTo>
                    <a:pt x="1803400" y="6350"/>
                  </a:lnTo>
                  <a:lnTo>
                    <a:pt x="1778000" y="6350"/>
                  </a:lnTo>
                  <a:close/>
                  <a:moveTo>
                    <a:pt x="1828800" y="0"/>
                  </a:moveTo>
                  <a:lnTo>
                    <a:pt x="1854200" y="0"/>
                  </a:lnTo>
                  <a:lnTo>
                    <a:pt x="1854200" y="6350"/>
                  </a:lnTo>
                  <a:lnTo>
                    <a:pt x="1828800" y="6350"/>
                  </a:lnTo>
                  <a:close/>
                  <a:moveTo>
                    <a:pt x="1879600" y="0"/>
                  </a:moveTo>
                  <a:lnTo>
                    <a:pt x="1905000" y="0"/>
                  </a:lnTo>
                  <a:lnTo>
                    <a:pt x="1905000" y="6350"/>
                  </a:lnTo>
                  <a:lnTo>
                    <a:pt x="1879600" y="6350"/>
                  </a:lnTo>
                  <a:close/>
                  <a:moveTo>
                    <a:pt x="1930400" y="0"/>
                  </a:moveTo>
                  <a:lnTo>
                    <a:pt x="1955800" y="0"/>
                  </a:lnTo>
                  <a:lnTo>
                    <a:pt x="1955800" y="6350"/>
                  </a:lnTo>
                  <a:lnTo>
                    <a:pt x="1930400" y="6350"/>
                  </a:lnTo>
                  <a:close/>
                  <a:moveTo>
                    <a:pt x="1981200" y="0"/>
                  </a:moveTo>
                  <a:lnTo>
                    <a:pt x="2006600" y="0"/>
                  </a:lnTo>
                  <a:lnTo>
                    <a:pt x="2006600" y="6350"/>
                  </a:lnTo>
                  <a:lnTo>
                    <a:pt x="1981200" y="6350"/>
                  </a:lnTo>
                  <a:close/>
                  <a:moveTo>
                    <a:pt x="2032000" y="0"/>
                  </a:moveTo>
                  <a:lnTo>
                    <a:pt x="2057400" y="0"/>
                  </a:lnTo>
                  <a:lnTo>
                    <a:pt x="2057400" y="6350"/>
                  </a:lnTo>
                  <a:lnTo>
                    <a:pt x="2032000" y="6350"/>
                  </a:lnTo>
                  <a:close/>
                  <a:moveTo>
                    <a:pt x="2082800" y="0"/>
                  </a:moveTo>
                  <a:lnTo>
                    <a:pt x="2108200" y="0"/>
                  </a:lnTo>
                  <a:lnTo>
                    <a:pt x="2108200" y="6350"/>
                  </a:lnTo>
                  <a:lnTo>
                    <a:pt x="2082800" y="6350"/>
                  </a:lnTo>
                  <a:close/>
                  <a:moveTo>
                    <a:pt x="2133600" y="0"/>
                  </a:moveTo>
                  <a:lnTo>
                    <a:pt x="2159000" y="0"/>
                  </a:lnTo>
                  <a:lnTo>
                    <a:pt x="2159000" y="6350"/>
                  </a:lnTo>
                  <a:lnTo>
                    <a:pt x="2133600" y="6350"/>
                  </a:lnTo>
                  <a:close/>
                  <a:moveTo>
                    <a:pt x="2184400" y="0"/>
                  </a:moveTo>
                  <a:lnTo>
                    <a:pt x="2209800" y="0"/>
                  </a:lnTo>
                  <a:lnTo>
                    <a:pt x="2209800" y="6350"/>
                  </a:lnTo>
                  <a:lnTo>
                    <a:pt x="2184400" y="6350"/>
                  </a:lnTo>
                  <a:close/>
                  <a:moveTo>
                    <a:pt x="2235200" y="0"/>
                  </a:moveTo>
                  <a:lnTo>
                    <a:pt x="2260600" y="0"/>
                  </a:lnTo>
                  <a:lnTo>
                    <a:pt x="2260600" y="6350"/>
                  </a:lnTo>
                  <a:lnTo>
                    <a:pt x="2235200" y="6350"/>
                  </a:lnTo>
                  <a:close/>
                  <a:moveTo>
                    <a:pt x="2286000" y="0"/>
                  </a:moveTo>
                  <a:lnTo>
                    <a:pt x="2311400" y="0"/>
                  </a:lnTo>
                  <a:lnTo>
                    <a:pt x="2311400" y="6350"/>
                  </a:lnTo>
                  <a:lnTo>
                    <a:pt x="2286000" y="6350"/>
                  </a:lnTo>
                  <a:close/>
                  <a:moveTo>
                    <a:pt x="2336800" y="0"/>
                  </a:moveTo>
                  <a:lnTo>
                    <a:pt x="2362200" y="0"/>
                  </a:lnTo>
                  <a:lnTo>
                    <a:pt x="2362200" y="6350"/>
                  </a:lnTo>
                  <a:lnTo>
                    <a:pt x="2336800" y="6350"/>
                  </a:lnTo>
                  <a:close/>
                  <a:moveTo>
                    <a:pt x="2387600" y="0"/>
                  </a:moveTo>
                  <a:lnTo>
                    <a:pt x="2413000" y="0"/>
                  </a:lnTo>
                  <a:lnTo>
                    <a:pt x="2413000" y="6350"/>
                  </a:lnTo>
                  <a:lnTo>
                    <a:pt x="2387600" y="6350"/>
                  </a:lnTo>
                  <a:close/>
                  <a:moveTo>
                    <a:pt x="2438400" y="0"/>
                  </a:moveTo>
                  <a:lnTo>
                    <a:pt x="2463800" y="0"/>
                  </a:lnTo>
                  <a:lnTo>
                    <a:pt x="2463800" y="6350"/>
                  </a:lnTo>
                  <a:lnTo>
                    <a:pt x="2438400" y="6350"/>
                  </a:lnTo>
                  <a:close/>
                  <a:moveTo>
                    <a:pt x="2489200" y="0"/>
                  </a:moveTo>
                  <a:lnTo>
                    <a:pt x="2514600" y="0"/>
                  </a:lnTo>
                  <a:lnTo>
                    <a:pt x="2514600" y="6350"/>
                  </a:lnTo>
                  <a:lnTo>
                    <a:pt x="2489200" y="6350"/>
                  </a:lnTo>
                  <a:close/>
                  <a:moveTo>
                    <a:pt x="2540000" y="0"/>
                  </a:moveTo>
                  <a:lnTo>
                    <a:pt x="2565400" y="0"/>
                  </a:lnTo>
                  <a:lnTo>
                    <a:pt x="2565400" y="6350"/>
                  </a:lnTo>
                  <a:lnTo>
                    <a:pt x="2540000" y="6350"/>
                  </a:lnTo>
                  <a:close/>
                  <a:moveTo>
                    <a:pt x="2590800" y="0"/>
                  </a:moveTo>
                  <a:lnTo>
                    <a:pt x="2616200" y="0"/>
                  </a:lnTo>
                  <a:lnTo>
                    <a:pt x="2616200" y="6350"/>
                  </a:lnTo>
                  <a:lnTo>
                    <a:pt x="2590800" y="6350"/>
                  </a:lnTo>
                  <a:close/>
                  <a:moveTo>
                    <a:pt x="2641600" y="0"/>
                  </a:moveTo>
                  <a:lnTo>
                    <a:pt x="2667000" y="0"/>
                  </a:lnTo>
                  <a:lnTo>
                    <a:pt x="2667000" y="6350"/>
                  </a:lnTo>
                  <a:lnTo>
                    <a:pt x="2641600" y="6350"/>
                  </a:lnTo>
                  <a:close/>
                  <a:moveTo>
                    <a:pt x="2692400" y="0"/>
                  </a:moveTo>
                  <a:lnTo>
                    <a:pt x="2717800" y="0"/>
                  </a:lnTo>
                  <a:lnTo>
                    <a:pt x="2717800" y="6350"/>
                  </a:lnTo>
                  <a:lnTo>
                    <a:pt x="2692400" y="6350"/>
                  </a:lnTo>
                  <a:close/>
                  <a:moveTo>
                    <a:pt x="2743200" y="0"/>
                  </a:moveTo>
                  <a:lnTo>
                    <a:pt x="2768600" y="0"/>
                  </a:lnTo>
                  <a:lnTo>
                    <a:pt x="2768600" y="6350"/>
                  </a:lnTo>
                  <a:lnTo>
                    <a:pt x="2743200" y="6350"/>
                  </a:lnTo>
                  <a:close/>
                  <a:moveTo>
                    <a:pt x="2794000" y="0"/>
                  </a:moveTo>
                  <a:lnTo>
                    <a:pt x="2819400" y="0"/>
                  </a:lnTo>
                  <a:lnTo>
                    <a:pt x="2819400" y="6350"/>
                  </a:lnTo>
                  <a:lnTo>
                    <a:pt x="2794000" y="6350"/>
                  </a:lnTo>
                  <a:close/>
                  <a:moveTo>
                    <a:pt x="2844800" y="0"/>
                  </a:moveTo>
                  <a:lnTo>
                    <a:pt x="2870200" y="0"/>
                  </a:lnTo>
                  <a:lnTo>
                    <a:pt x="2870200" y="6350"/>
                  </a:lnTo>
                  <a:lnTo>
                    <a:pt x="2844800" y="6350"/>
                  </a:lnTo>
                  <a:close/>
                  <a:moveTo>
                    <a:pt x="2895600" y="0"/>
                  </a:moveTo>
                  <a:lnTo>
                    <a:pt x="2921000" y="0"/>
                  </a:lnTo>
                  <a:lnTo>
                    <a:pt x="2921000" y="6350"/>
                  </a:lnTo>
                  <a:lnTo>
                    <a:pt x="2895600" y="6350"/>
                  </a:lnTo>
                  <a:close/>
                  <a:moveTo>
                    <a:pt x="2946400" y="0"/>
                  </a:moveTo>
                  <a:lnTo>
                    <a:pt x="2971800" y="0"/>
                  </a:lnTo>
                  <a:lnTo>
                    <a:pt x="2971800" y="6350"/>
                  </a:lnTo>
                  <a:lnTo>
                    <a:pt x="2946400" y="6350"/>
                  </a:lnTo>
                  <a:close/>
                  <a:moveTo>
                    <a:pt x="2997200" y="0"/>
                  </a:moveTo>
                  <a:lnTo>
                    <a:pt x="3022600" y="0"/>
                  </a:lnTo>
                  <a:lnTo>
                    <a:pt x="3022600" y="6350"/>
                  </a:lnTo>
                  <a:lnTo>
                    <a:pt x="2997200" y="6350"/>
                  </a:lnTo>
                  <a:close/>
                  <a:moveTo>
                    <a:pt x="3048000" y="0"/>
                  </a:moveTo>
                  <a:lnTo>
                    <a:pt x="3073400" y="0"/>
                  </a:lnTo>
                  <a:lnTo>
                    <a:pt x="3073400" y="6350"/>
                  </a:lnTo>
                  <a:lnTo>
                    <a:pt x="3048000" y="6350"/>
                  </a:lnTo>
                  <a:close/>
                  <a:moveTo>
                    <a:pt x="3098800" y="0"/>
                  </a:moveTo>
                  <a:lnTo>
                    <a:pt x="3124200" y="0"/>
                  </a:lnTo>
                  <a:lnTo>
                    <a:pt x="3124200" y="6350"/>
                  </a:lnTo>
                  <a:lnTo>
                    <a:pt x="3098800" y="6350"/>
                  </a:lnTo>
                  <a:close/>
                  <a:moveTo>
                    <a:pt x="3149600" y="0"/>
                  </a:moveTo>
                  <a:lnTo>
                    <a:pt x="3175000" y="0"/>
                  </a:lnTo>
                  <a:lnTo>
                    <a:pt x="3175000" y="6350"/>
                  </a:lnTo>
                  <a:lnTo>
                    <a:pt x="3149600" y="6350"/>
                  </a:lnTo>
                  <a:close/>
                  <a:moveTo>
                    <a:pt x="3200400" y="0"/>
                  </a:moveTo>
                  <a:lnTo>
                    <a:pt x="3225800" y="0"/>
                  </a:lnTo>
                  <a:lnTo>
                    <a:pt x="3225800" y="6350"/>
                  </a:lnTo>
                  <a:lnTo>
                    <a:pt x="3200400" y="6350"/>
                  </a:lnTo>
                  <a:close/>
                  <a:moveTo>
                    <a:pt x="3251200" y="0"/>
                  </a:moveTo>
                  <a:lnTo>
                    <a:pt x="3276600" y="0"/>
                  </a:lnTo>
                  <a:lnTo>
                    <a:pt x="3276600" y="6350"/>
                  </a:lnTo>
                  <a:lnTo>
                    <a:pt x="3251200" y="6350"/>
                  </a:lnTo>
                  <a:close/>
                  <a:moveTo>
                    <a:pt x="3302000" y="0"/>
                  </a:moveTo>
                  <a:lnTo>
                    <a:pt x="3327400" y="0"/>
                  </a:lnTo>
                  <a:lnTo>
                    <a:pt x="3327400" y="6350"/>
                  </a:lnTo>
                  <a:lnTo>
                    <a:pt x="3302000" y="6350"/>
                  </a:lnTo>
                  <a:close/>
                  <a:moveTo>
                    <a:pt x="3352800" y="0"/>
                  </a:moveTo>
                  <a:lnTo>
                    <a:pt x="3378200" y="0"/>
                  </a:lnTo>
                  <a:lnTo>
                    <a:pt x="3378200" y="6350"/>
                  </a:lnTo>
                  <a:lnTo>
                    <a:pt x="3352800" y="6350"/>
                  </a:lnTo>
                  <a:close/>
                  <a:moveTo>
                    <a:pt x="3403600" y="0"/>
                  </a:moveTo>
                  <a:lnTo>
                    <a:pt x="3429000" y="0"/>
                  </a:lnTo>
                  <a:lnTo>
                    <a:pt x="3429000" y="6350"/>
                  </a:lnTo>
                  <a:lnTo>
                    <a:pt x="3403600" y="6350"/>
                  </a:lnTo>
                  <a:close/>
                  <a:moveTo>
                    <a:pt x="3454400" y="0"/>
                  </a:moveTo>
                  <a:lnTo>
                    <a:pt x="3479800" y="0"/>
                  </a:lnTo>
                  <a:lnTo>
                    <a:pt x="3479800" y="6350"/>
                  </a:lnTo>
                  <a:lnTo>
                    <a:pt x="3454400" y="6350"/>
                  </a:lnTo>
                  <a:close/>
                  <a:moveTo>
                    <a:pt x="3505200" y="0"/>
                  </a:moveTo>
                  <a:lnTo>
                    <a:pt x="3530600" y="0"/>
                  </a:lnTo>
                  <a:lnTo>
                    <a:pt x="3530600" y="6350"/>
                  </a:lnTo>
                  <a:lnTo>
                    <a:pt x="3505200" y="6350"/>
                  </a:lnTo>
                  <a:close/>
                  <a:moveTo>
                    <a:pt x="3556000" y="0"/>
                  </a:moveTo>
                  <a:lnTo>
                    <a:pt x="3581400" y="0"/>
                  </a:lnTo>
                  <a:lnTo>
                    <a:pt x="3581400" y="6350"/>
                  </a:lnTo>
                  <a:lnTo>
                    <a:pt x="3556000" y="6350"/>
                  </a:lnTo>
                  <a:close/>
                  <a:moveTo>
                    <a:pt x="3606800" y="0"/>
                  </a:moveTo>
                  <a:lnTo>
                    <a:pt x="3632200" y="0"/>
                  </a:lnTo>
                  <a:lnTo>
                    <a:pt x="3632200" y="6350"/>
                  </a:lnTo>
                  <a:lnTo>
                    <a:pt x="3606800" y="6350"/>
                  </a:lnTo>
                  <a:close/>
                  <a:moveTo>
                    <a:pt x="3657600" y="0"/>
                  </a:moveTo>
                  <a:lnTo>
                    <a:pt x="3683000" y="0"/>
                  </a:lnTo>
                  <a:lnTo>
                    <a:pt x="3683000" y="6350"/>
                  </a:lnTo>
                  <a:lnTo>
                    <a:pt x="3657600" y="6350"/>
                  </a:lnTo>
                  <a:close/>
                  <a:moveTo>
                    <a:pt x="3708400" y="0"/>
                  </a:moveTo>
                  <a:lnTo>
                    <a:pt x="3733800" y="0"/>
                  </a:lnTo>
                  <a:lnTo>
                    <a:pt x="3733800" y="6350"/>
                  </a:lnTo>
                  <a:lnTo>
                    <a:pt x="3708400" y="6350"/>
                  </a:lnTo>
                  <a:close/>
                  <a:moveTo>
                    <a:pt x="3759200" y="0"/>
                  </a:moveTo>
                  <a:lnTo>
                    <a:pt x="3784600" y="0"/>
                  </a:lnTo>
                  <a:lnTo>
                    <a:pt x="3784600" y="6350"/>
                  </a:lnTo>
                  <a:lnTo>
                    <a:pt x="3759200" y="6350"/>
                  </a:lnTo>
                  <a:close/>
                  <a:moveTo>
                    <a:pt x="3810000" y="0"/>
                  </a:moveTo>
                  <a:lnTo>
                    <a:pt x="3835400" y="0"/>
                  </a:lnTo>
                  <a:lnTo>
                    <a:pt x="3835400" y="6350"/>
                  </a:lnTo>
                  <a:lnTo>
                    <a:pt x="3810000" y="6350"/>
                  </a:lnTo>
                  <a:close/>
                  <a:moveTo>
                    <a:pt x="3860800" y="0"/>
                  </a:moveTo>
                  <a:lnTo>
                    <a:pt x="3886200" y="0"/>
                  </a:lnTo>
                  <a:lnTo>
                    <a:pt x="3886200" y="6350"/>
                  </a:lnTo>
                  <a:lnTo>
                    <a:pt x="3860800" y="6350"/>
                  </a:lnTo>
                  <a:close/>
                  <a:moveTo>
                    <a:pt x="3911600" y="0"/>
                  </a:moveTo>
                  <a:lnTo>
                    <a:pt x="3937000" y="0"/>
                  </a:lnTo>
                  <a:lnTo>
                    <a:pt x="3937000" y="6350"/>
                  </a:lnTo>
                  <a:lnTo>
                    <a:pt x="3911600" y="6350"/>
                  </a:lnTo>
                  <a:close/>
                  <a:moveTo>
                    <a:pt x="3962400" y="0"/>
                  </a:moveTo>
                  <a:lnTo>
                    <a:pt x="3987800" y="0"/>
                  </a:lnTo>
                  <a:lnTo>
                    <a:pt x="3987800" y="6350"/>
                  </a:lnTo>
                  <a:lnTo>
                    <a:pt x="3962400" y="6350"/>
                  </a:lnTo>
                  <a:close/>
                  <a:moveTo>
                    <a:pt x="4013200" y="0"/>
                  </a:moveTo>
                  <a:lnTo>
                    <a:pt x="4038600" y="0"/>
                  </a:lnTo>
                  <a:lnTo>
                    <a:pt x="4038600" y="6350"/>
                  </a:lnTo>
                  <a:lnTo>
                    <a:pt x="4013200" y="6350"/>
                  </a:lnTo>
                  <a:close/>
                  <a:moveTo>
                    <a:pt x="4064000" y="0"/>
                  </a:moveTo>
                  <a:lnTo>
                    <a:pt x="4089400" y="0"/>
                  </a:lnTo>
                  <a:lnTo>
                    <a:pt x="4089400" y="6350"/>
                  </a:lnTo>
                  <a:lnTo>
                    <a:pt x="4064000" y="6350"/>
                  </a:lnTo>
                  <a:close/>
                  <a:moveTo>
                    <a:pt x="4114800" y="0"/>
                  </a:moveTo>
                  <a:lnTo>
                    <a:pt x="4140200" y="0"/>
                  </a:lnTo>
                  <a:lnTo>
                    <a:pt x="4140200" y="6350"/>
                  </a:lnTo>
                  <a:lnTo>
                    <a:pt x="4114800" y="6350"/>
                  </a:lnTo>
                  <a:close/>
                  <a:moveTo>
                    <a:pt x="4165600" y="0"/>
                  </a:moveTo>
                  <a:lnTo>
                    <a:pt x="4191000" y="0"/>
                  </a:lnTo>
                  <a:lnTo>
                    <a:pt x="4191000" y="6350"/>
                  </a:lnTo>
                  <a:lnTo>
                    <a:pt x="4165600" y="6350"/>
                  </a:lnTo>
                  <a:close/>
                  <a:moveTo>
                    <a:pt x="4216400" y="0"/>
                  </a:moveTo>
                  <a:lnTo>
                    <a:pt x="4241800" y="0"/>
                  </a:lnTo>
                  <a:lnTo>
                    <a:pt x="4241800" y="6350"/>
                  </a:lnTo>
                  <a:lnTo>
                    <a:pt x="4216400" y="6350"/>
                  </a:lnTo>
                  <a:close/>
                  <a:moveTo>
                    <a:pt x="4267200" y="0"/>
                  </a:moveTo>
                  <a:lnTo>
                    <a:pt x="4292600" y="0"/>
                  </a:lnTo>
                  <a:lnTo>
                    <a:pt x="4292600" y="6350"/>
                  </a:lnTo>
                  <a:lnTo>
                    <a:pt x="4267200" y="6350"/>
                  </a:lnTo>
                  <a:close/>
                  <a:moveTo>
                    <a:pt x="4318000" y="0"/>
                  </a:moveTo>
                  <a:lnTo>
                    <a:pt x="4343400" y="0"/>
                  </a:lnTo>
                  <a:lnTo>
                    <a:pt x="4343400" y="6350"/>
                  </a:lnTo>
                  <a:lnTo>
                    <a:pt x="4318000" y="6350"/>
                  </a:lnTo>
                  <a:close/>
                  <a:moveTo>
                    <a:pt x="4368800" y="0"/>
                  </a:moveTo>
                  <a:lnTo>
                    <a:pt x="4394200" y="0"/>
                  </a:lnTo>
                  <a:lnTo>
                    <a:pt x="4394200" y="6350"/>
                  </a:lnTo>
                  <a:lnTo>
                    <a:pt x="4368800" y="6350"/>
                  </a:lnTo>
                  <a:close/>
                  <a:moveTo>
                    <a:pt x="4419600" y="0"/>
                  </a:moveTo>
                  <a:lnTo>
                    <a:pt x="4445000" y="0"/>
                  </a:lnTo>
                  <a:lnTo>
                    <a:pt x="4445000" y="6350"/>
                  </a:lnTo>
                  <a:lnTo>
                    <a:pt x="4419600" y="6350"/>
                  </a:lnTo>
                  <a:close/>
                  <a:moveTo>
                    <a:pt x="4470400" y="0"/>
                  </a:moveTo>
                  <a:lnTo>
                    <a:pt x="4495800" y="0"/>
                  </a:lnTo>
                  <a:lnTo>
                    <a:pt x="4495800" y="6350"/>
                  </a:lnTo>
                  <a:lnTo>
                    <a:pt x="4470400" y="6350"/>
                  </a:lnTo>
                  <a:close/>
                  <a:moveTo>
                    <a:pt x="4521200" y="0"/>
                  </a:moveTo>
                  <a:lnTo>
                    <a:pt x="4546600" y="0"/>
                  </a:lnTo>
                  <a:lnTo>
                    <a:pt x="4546600" y="6350"/>
                  </a:lnTo>
                  <a:lnTo>
                    <a:pt x="4521200" y="6350"/>
                  </a:lnTo>
                  <a:close/>
                  <a:moveTo>
                    <a:pt x="4572000" y="0"/>
                  </a:moveTo>
                  <a:lnTo>
                    <a:pt x="4597400" y="0"/>
                  </a:lnTo>
                  <a:lnTo>
                    <a:pt x="4597400" y="6350"/>
                  </a:lnTo>
                  <a:lnTo>
                    <a:pt x="4572000" y="6350"/>
                  </a:lnTo>
                  <a:close/>
                  <a:moveTo>
                    <a:pt x="4622800" y="0"/>
                  </a:moveTo>
                  <a:lnTo>
                    <a:pt x="4648200" y="0"/>
                  </a:lnTo>
                  <a:lnTo>
                    <a:pt x="4648200" y="6350"/>
                  </a:lnTo>
                  <a:lnTo>
                    <a:pt x="4622800" y="6350"/>
                  </a:lnTo>
                  <a:close/>
                  <a:moveTo>
                    <a:pt x="4673600" y="0"/>
                  </a:moveTo>
                  <a:lnTo>
                    <a:pt x="4699000" y="0"/>
                  </a:lnTo>
                  <a:lnTo>
                    <a:pt x="4699000" y="6350"/>
                  </a:lnTo>
                  <a:lnTo>
                    <a:pt x="4673600" y="6350"/>
                  </a:lnTo>
                  <a:close/>
                  <a:moveTo>
                    <a:pt x="4724400" y="0"/>
                  </a:moveTo>
                  <a:lnTo>
                    <a:pt x="4749800" y="0"/>
                  </a:lnTo>
                  <a:lnTo>
                    <a:pt x="4749800" y="6350"/>
                  </a:lnTo>
                  <a:lnTo>
                    <a:pt x="4724400" y="6350"/>
                  </a:lnTo>
                  <a:close/>
                  <a:moveTo>
                    <a:pt x="4775200" y="0"/>
                  </a:moveTo>
                  <a:lnTo>
                    <a:pt x="4800600" y="0"/>
                  </a:lnTo>
                  <a:lnTo>
                    <a:pt x="4800600" y="6350"/>
                  </a:lnTo>
                  <a:lnTo>
                    <a:pt x="4775200" y="6350"/>
                  </a:lnTo>
                  <a:close/>
                  <a:moveTo>
                    <a:pt x="4826000" y="0"/>
                  </a:moveTo>
                  <a:lnTo>
                    <a:pt x="4851400" y="0"/>
                  </a:lnTo>
                  <a:lnTo>
                    <a:pt x="4851400" y="6350"/>
                  </a:lnTo>
                  <a:lnTo>
                    <a:pt x="4826000" y="6350"/>
                  </a:lnTo>
                  <a:close/>
                  <a:moveTo>
                    <a:pt x="4876800" y="0"/>
                  </a:moveTo>
                  <a:lnTo>
                    <a:pt x="4902200" y="0"/>
                  </a:lnTo>
                  <a:lnTo>
                    <a:pt x="4902200" y="6350"/>
                  </a:lnTo>
                  <a:lnTo>
                    <a:pt x="4876800" y="6350"/>
                  </a:lnTo>
                  <a:close/>
                  <a:moveTo>
                    <a:pt x="4927600" y="0"/>
                  </a:moveTo>
                  <a:lnTo>
                    <a:pt x="4953000" y="0"/>
                  </a:lnTo>
                  <a:lnTo>
                    <a:pt x="4953000" y="6350"/>
                  </a:lnTo>
                  <a:lnTo>
                    <a:pt x="4927600" y="6350"/>
                  </a:lnTo>
                  <a:close/>
                  <a:moveTo>
                    <a:pt x="4978400" y="0"/>
                  </a:moveTo>
                  <a:lnTo>
                    <a:pt x="5003800" y="0"/>
                  </a:lnTo>
                  <a:lnTo>
                    <a:pt x="5003800" y="6350"/>
                  </a:lnTo>
                  <a:lnTo>
                    <a:pt x="4978400" y="6350"/>
                  </a:lnTo>
                  <a:close/>
                  <a:moveTo>
                    <a:pt x="5029200" y="0"/>
                  </a:moveTo>
                  <a:lnTo>
                    <a:pt x="5054600" y="0"/>
                  </a:lnTo>
                  <a:lnTo>
                    <a:pt x="5054600" y="6350"/>
                  </a:lnTo>
                  <a:lnTo>
                    <a:pt x="5029200" y="6350"/>
                  </a:lnTo>
                  <a:close/>
                  <a:moveTo>
                    <a:pt x="5080000" y="0"/>
                  </a:moveTo>
                  <a:lnTo>
                    <a:pt x="5105400" y="0"/>
                  </a:lnTo>
                  <a:lnTo>
                    <a:pt x="5105400" y="6350"/>
                  </a:lnTo>
                  <a:lnTo>
                    <a:pt x="5080000" y="6350"/>
                  </a:lnTo>
                  <a:close/>
                  <a:moveTo>
                    <a:pt x="5130800" y="0"/>
                  </a:moveTo>
                  <a:lnTo>
                    <a:pt x="5156200" y="0"/>
                  </a:lnTo>
                  <a:lnTo>
                    <a:pt x="5156200" y="6350"/>
                  </a:lnTo>
                  <a:lnTo>
                    <a:pt x="5130800" y="6350"/>
                  </a:lnTo>
                  <a:close/>
                  <a:moveTo>
                    <a:pt x="5181600" y="0"/>
                  </a:moveTo>
                  <a:lnTo>
                    <a:pt x="5207000" y="0"/>
                  </a:lnTo>
                  <a:lnTo>
                    <a:pt x="5207000" y="6350"/>
                  </a:lnTo>
                  <a:lnTo>
                    <a:pt x="5181600" y="6350"/>
                  </a:lnTo>
                  <a:close/>
                  <a:moveTo>
                    <a:pt x="5232400" y="0"/>
                  </a:moveTo>
                  <a:lnTo>
                    <a:pt x="5257800" y="0"/>
                  </a:lnTo>
                  <a:lnTo>
                    <a:pt x="5257800" y="6350"/>
                  </a:lnTo>
                  <a:lnTo>
                    <a:pt x="5232400" y="6350"/>
                  </a:lnTo>
                  <a:close/>
                  <a:moveTo>
                    <a:pt x="5283200" y="0"/>
                  </a:moveTo>
                  <a:lnTo>
                    <a:pt x="5308600" y="0"/>
                  </a:lnTo>
                  <a:lnTo>
                    <a:pt x="5308600" y="6350"/>
                  </a:lnTo>
                  <a:lnTo>
                    <a:pt x="5283200" y="6350"/>
                  </a:lnTo>
                  <a:close/>
                  <a:moveTo>
                    <a:pt x="5334000" y="0"/>
                  </a:moveTo>
                  <a:lnTo>
                    <a:pt x="5359400" y="0"/>
                  </a:lnTo>
                  <a:lnTo>
                    <a:pt x="5359400" y="6350"/>
                  </a:lnTo>
                  <a:lnTo>
                    <a:pt x="5334000" y="6350"/>
                  </a:lnTo>
                  <a:close/>
                  <a:moveTo>
                    <a:pt x="5384800" y="0"/>
                  </a:moveTo>
                  <a:lnTo>
                    <a:pt x="5410200" y="0"/>
                  </a:lnTo>
                  <a:lnTo>
                    <a:pt x="5410200" y="6350"/>
                  </a:lnTo>
                  <a:lnTo>
                    <a:pt x="5384800" y="6350"/>
                  </a:lnTo>
                  <a:close/>
                  <a:moveTo>
                    <a:pt x="5435600" y="0"/>
                  </a:moveTo>
                  <a:lnTo>
                    <a:pt x="5461000" y="0"/>
                  </a:lnTo>
                  <a:lnTo>
                    <a:pt x="5461000" y="6350"/>
                  </a:lnTo>
                  <a:lnTo>
                    <a:pt x="5435600" y="6350"/>
                  </a:lnTo>
                  <a:close/>
                  <a:moveTo>
                    <a:pt x="5486400" y="0"/>
                  </a:moveTo>
                  <a:lnTo>
                    <a:pt x="5511800" y="0"/>
                  </a:lnTo>
                  <a:lnTo>
                    <a:pt x="5511800" y="6350"/>
                  </a:lnTo>
                  <a:lnTo>
                    <a:pt x="5486400" y="6350"/>
                  </a:lnTo>
                  <a:close/>
                  <a:moveTo>
                    <a:pt x="5537200" y="0"/>
                  </a:moveTo>
                  <a:lnTo>
                    <a:pt x="5562600" y="0"/>
                  </a:lnTo>
                  <a:lnTo>
                    <a:pt x="5562600" y="6350"/>
                  </a:lnTo>
                  <a:lnTo>
                    <a:pt x="5537200" y="6350"/>
                  </a:lnTo>
                  <a:close/>
                  <a:moveTo>
                    <a:pt x="5588000" y="0"/>
                  </a:moveTo>
                  <a:lnTo>
                    <a:pt x="5613400" y="0"/>
                  </a:lnTo>
                  <a:lnTo>
                    <a:pt x="5613400" y="6350"/>
                  </a:lnTo>
                  <a:lnTo>
                    <a:pt x="5588000" y="6350"/>
                  </a:lnTo>
                  <a:close/>
                  <a:moveTo>
                    <a:pt x="5638800" y="0"/>
                  </a:moveTo>
                  <a:lnTo>
                    <a:pt x="5664200" y="0"/>
                  </a:lnTo>
                  <a:lnTo>
                    <a:pt x="5664200" y="6350"/>
                  </a:lnTo>
                  <a:lnTo>
                    <a:pt x="5638800" y="6350"/>
                  </a:lnTo>
                  <a:close/>
                  <a:moveTo>
                    <a:pt x="5689600" y="0"/>
                  </a:moveTo>
                  <a:lnTo>
                    <a:pt x="5715000" y="0"/>
                  </a:lnTo>
                  <a:lnTo>
                    <a:pt x="5715000" y="6350"/>
                  </a:lnTo>
                  <a:lnTo>
                    <a:pt x="5689600" y="6350"/>
                  </a:lnTo>
                  <a:close/>
                  <a:moveTo>
                    <a:pt x="5740400" y="0"/>
                  </a:moveTo>
                  <a:lnTo>
                    <a:pt x="5765800" y="0"/>
                  </a:lnTo>
                  <a:lnTo>
                    <a:pt x="5765800" y="6350"/>
                  </a:lnTo>
                  <a:lnTo>
                    <a:pt x="5740400" y="6350"/>
                  </a:lnTo>
                  <a:close/>
                  <a:moveTo>
                    <a:pt x="5791200" y="0"/>
                  </a:moveTo>
                  <a:lnTo>
                    <a:pt x="5816600" y="0"/>
                  </a:lnTo>
                  <a:lnTo>
                    <a:pt x="5816600" y="6350"/>
                  </a:lnTo>
                  <a:lnTo>
                    <a:pt x="5791200" y="6350"/>
                  </a:lnTo>
                  <a:close/>
                  <a:moveTo>
                    <a:pt x="5842000" y="0"/>
                  </a:moveTo>
                  <a:lnTo>
                    <a:pt x="5867400" y="0"/>
                  </a:lnTo>
                  <a:lnTo>
                    <a:pt x="5867400" y="6350"/>
                  </a:lnTo>
                  <a:lnTo>
                    <a:pt x="5842000" y="6350"/>
                  </a:lnTo>
                  <a:close/>
                  <a:moveTo>
                    <a:pt x="5892800" y="0"/>
                  </a:moveTo>
                  <a:lnTo>
                    <a:pt x="5918200" y="0"/>
                  </a:lnTo>
                  <a:lnTo>
                    <a:pt x="5918200" y="6350"/>
                  </a:lnTo>
                  <a:lnTo>
                    <a:pt x="5892800" y="6350"/>
                  </a:lnTo>
                  <a:close/>
                  <a:moveTo>
                    <a:pt x="5943600" y="0"/>
                  </a:moveTo>
                  <a:lnTo>
                    <a:pt x="5969000" y="0"/>
                  </a:lnTo>
                  <a:lnTo>
                    <a:pt x="5969000" y="6350"/>
                  </a:lnTo>
                  <a:lnTo>
                    <a:pt x="5943600" y="6350"/>
                  </a:lnTo>
                  <a:close/>
                  <a:moveTo>
                    <a:pt x="5994400" y="0"/>
                  </a:moveTo>
                  <a:lnTo>
                    <a:pt x="6019800" y="0"/>
                  </a:lnTo>
                  <a:lnTo>
                    <a:pt x="6019800" y="6350"/>
                  </a:lnTo>
                  <a:lnTo>
                    <a:pt x="5994400" y="6350"/>
                  </a:lnTo>
                  <a:close/>
                  <a:moveTo>
                    <a:pt x="6045200" y="0"/>
                  </a:moveTo>
                  <a:lnTo>
                    <a:pt x="6070600" y="0"/>
                  </a:lnTo>
                  <a:lnTo>
                    <a:pt x="6070600" y="6350"/>
                  </a:lnTo>
                  <a:lnTo>
                    <a:pt x="6045200" y="6350"/>
                  </a:lnTo>
                  <a:close/>
                  <a:moveTo>
                    <a:pt x="6096000" y="0"/>
                  </a:moveTo>
                  <a:lnTo>
                    <a:pt x="6121400" y="0"/>
                  </a:lnTo>
                  <a:lnTo>
                    <a:pt x="6121400" y="6350"/>
                  </a:lnTo>
                  <a:lnTo>
                    <a:pt x="6096000" y="6350"/>
                  </a:lnTo>
                  <a:close/>
                  <a:moveTo>
                    <a:pt x="6146800" y="0"/>
                  </a:moveTo>
                  <a:lnTo>
                    <a:pt x="6172200" y="0"/>
                  </a:lnTo>
                  <a:lnTo>
                    <a:pt x="6172200" y="6350"/>
                  </a:lnTo>
                  <a:lnTo>
                    <a:pt x="6146800" y="6350"/>
                  </a:lnTo>
                  <a:close/>
                  <a:moveTo>
                    <a:pt x="6197600" y="0"/>
                  </a:moveTo>
                  <a:lnTo>
                    <a:pt x="6223000" y="0"/>
                  </a:lnTo>
                  <a:lnTo>
                    <a:pt x="6223000" y="6350"/>
                  </a:lnTo>
                  <a:lnTo>
                    <a:pt x="6197600" y="6350"/>
                  </a:lnTo>
                  <a:close/>
                  <a:moveTo>
                    <a:pt x="6248400" y="0"/>
                  </a:moveTo>
                  <a:lnTo>
                    <a:pt x="6273800" y="0"/>
                  </a:lnTo>
                  <a:lnTo>
                    <a:pt x="6273800" y="6350"/>
                  </a:lnTo>
                  <a:lnTo>
                    <a:pt x="6248400" y="6350"/>
                  </a:lnTo>
                  <a:close/>
                  <a:moveTo>
                    <a:pt x="6299200" y="0"/>
                  </a:moveTo>
                  <a:lnTo>
                    <a:pt x="6324600" y="0"/>
                  </a:lnTo>
                  <a:lnTo>
                    <a:pt x="6324600" y="6350"/>
                  </a:lnTo>
                  <a:lnTo>
                    <a:pt x="6299200" y="6350"/>
                  </a:lnTo>
                  <a:close/>
                  <a:moveTo>
                    <a:pt x="6350000" y="0"/>
                  </a:moveTo>
                  <a:lnTo>
                    <a:pt x="6375400" y="0"/>
                  </a:lnTo>
                  <a:lnTo>
                    <a:pt x="6375400" y="6350"/>
                  </a:lnTo>
                  <a:lnTo>
                    <a:pt x="6350000" y="6350"/>
                  </a:lnTo>
                  <a:close/>
                  <a:moveTo>
                    <a:pt x="6400800" y="0"/>
                  </a:moveTo>
                  <a:lnTo>
                    <a:pt x="6426200" y="0"/>
                  </a:lnTo>
                  <a:lnTo>
                    <a:pt x="6426200" y="6350"/>
                  </a:lnTo>
                  <a:lnTo>
                    <a:pt x="6400800" y="6350"/>
                  </a:lnTo>
                  <a:close/>
                  <a:moveTo>
                    <a:pt x="6451600" y="0"/>
                  </a:moveTo>
                  <a:lnTo>
                    <a:pt x="6477000" y="0"/>
                  </a:lnTo>
                  <a:lnTo>
                    <a:pt x="6477000" y="6350"/>
                  </a:lnTo>
                  <a:lnTo>
                    <a:pt x="6451600" y="6350"/>
                  </a:lnTo>
                  <a:close/>
                  <a:moveTo>
                    <a:pt x="6502400" y="0"/>
                  </a:moveTo>
                  <a:lnTo>
                    <a:pt x="6527800" y="0"/>
                  </a:lnTo>
                  <a:lnTo>
                    <a:pt x="6527800" y="6350"/>
                  </a:lnTo>
                  <a:lnTo>
                    <a:pt x="6502400" y="6350"/>
                  </a:lnTo>
                  <a:close/>
                  <a:moveTo>
                    <a:pt x="6553200" y="0"/>
                  </a:moveTo>
                  <a:lnTo>
                    <a:pt x="6578600" y="0"/>
                  </a:lnTo>
                  <a:lnTo>
                    <a:pt x="6578600" y="6350"/>
                  </a:lnTo>
                  <a:lnTo>
                    <a:pt x="6553200" y="6350"/>
                  </a:lnTo>
                  <a:close/>
                  <a:moveTo>
                    <a:pt x="6604000" y="0"/>
                  </a:moveTo>
                  <a:lnTo>
                    <a:pt x="6629400" y="0"/>
                  </a:lnTo>
                  <a:lnTo>
                    <a:pt x="6629400" y="6350"/>
                  </a:lnTo>
                  <a:lnTo>
                    <a:pt x="6604000" y="6350"/>
                  </a:lnTo>
                  <a:close/>
                  <a:moveTo>
                    <a:pt x="6654800" y="0"/>
                  </a:moveTo>
                  <a:lnTo>
                    <a:pt x="6680200" y="0"/>
                  </a:lnTo>
                  <a:lnTo>
                    <a:pt x="6680200" y="6350"/>
                  </a:lnTo>
                  <a:lnTo>
                    <a:pt x="6654800" y="6350"/>
                  </a:lnTo>
                  <a:close/>
                  <a:moveTo>
                    <a:pt x="6705600" y="0"/>
                  </a:moveTo>
                  <a:lnTo>
                    <a:pt x="6731000" y="0"/>
                  </a:lnTo>
                  <a:lnTo>
                    <a:pt x="6731000" y="6350"/>
                  </a:lnTo>
                  <a:lnTo>
                    <a:pt x="6705600" y="6350"/>
                  </a:lnTo>
                  <a:close/>
                  <a:moveTo>
                    <a:pt x="6756400" y="0"/>
                  </a:moveTo>
                  <a:lnTo>
                    <a:pt x="6781800" y="0"/>
                  </a:lnTo>
                  <a:lnTo>
                    <a:pt x="6781800" y="6350"/>
                  </a:lnTo>
                  <a:lnTo>
                    <a:pt x="6756400" y="6350"/>
                  </a:lnTo>
                  <a:close/>
                  <a:moveTo>
                    <a:pt x="6807200" y="0"/>
                  </a:moveTo>
                  <a:lnTo>
                    <a:pt x="6832600" y="0"/>
                  </a:lnTo>
                  <a:lnTo>
                    <a:pt x="6832600" y="6350"/>
                  </a:lnTo>
                  <a:lnTo>
                    <a:pt x="6807200" y="6350"/>
                  </a:lnTo>
                  <a:close/>
                  <a:moveTo>
                    <a:pt x="6858000" y="0"/>
                  </a:moveTo>
                  <a:lnTo>
                    <a:pt x="6883400" y="0"/>
                  </a:lnTo>
                  <a:lnTo>
                    <a:pt x="6883400" y="6350"/>
                  </a:lnTo>
                  <a:lnTo>
                    <a:pt x="6858000" y="6350"/>
                  </a:lnTo>
                  <a:close/>
                  <a:moveTo>
                    <a:pt x="6908800" y="0"/>
                  </a:moveTo>
                  <a:lnTo>
                    <a:pt x="6934200" y="0"/>
                  </a:lnTo>
                  <a:lnTo>
                    <a:pt x="6934200" y="6350"/>
                  </a:lnTo>
                  <a:lnTo>
                    <a:pt x="6908800" y="6350"/>
                  </a:lnTo>
                  <a:close/>
                  <a:moveTo>
                    <a:pt x="6959600" y="0"/>
                  </a:moveTo>
                  <a:lnTo>
                    <a:pt x="6985000" y="0"/>
                  </a:lnTo>
                  <a:lnTo>
                    <a:pt x="6985000" y="6350"/>
                  </a:lnTo>
                  <a:lnTo>
                    <a:pt x="6959600" y="6350"/>
                  </a:lnTo>
                  <a:close/>
                  <a:moveTo>
                    <a:pt x="7010400" y="0"/>
                  </a:moveTo>
                  <a:lnTo>
                    <a:pt x="7035800" y="0"/>
                  </a:lnTo>
                  <a:lnTo>
                    <a:pt x="7035800" y="6350"/>
                  </a:lnTo>
                  <a:lnTo>
                    <a:pt x="7010400" y="6350"/>
                  </a:lnTo>
                  <a:close/>
                  <a:moveTo>
                    <a:pt x="7061200" y="0"/>
                  </a:moveTo>
                  <a:lnTo>
                    <a:pt x="7086600" y="0"/>
                  </a:lnTo>
                  <a:lnTo>
                    <a:pt x="7086600" y="6350"/>
                  </a:lnTo>
                  <a:lnTo>
                    <a:pt x="7061200" y="6350"/>
                  </a:lnTo>
                  <a:close/>
                  <a:moveTo>
                    <a:pt x="7112000" y="0"/>
                  </a:moveTo>
                  <a:lnTo>
                    <a:pt x="7137400" y="0"/>
                  </a:lnTo>
                  <a:lnTo>
                    <a:pt x="7137400" y="6350"/>
                  </a:lnTo>
                  <a:lnTo>
                    <a:pt x="7112000" y="6350"/>
                  </a:lnTo>
                  <a:close/>
                  <a:moveTo>
                    <a:pt x="7162800" y="0"/>
                  </a:moveTo>
                  <a:lnTo>
                    <a:pt x="7188200" y="0"/>
                  </a:lnTo>
                  <a:lnTo>
                    <a:pt x="7188200" y="6350"/>
                  </a:lnTo>
                  <a:lnTo>
                    <a:pt x="7162800" y="6350"/>
                  </a:lnTo>
                  <a:close/>
                  <a:moveTo>
                    <a:pt x="7213600" y="0"/>
                  </a:moveTo>
                  <a:lnTo>
                    <a:pt x="7239000" y="0"/>
                  </a:lnTo>
                  <a:lnTo>
                    <a:pt x="7239000" y="6350"/>
                  </a:lnTo>
                  <a:lnTo>
                    <a:pt x="7213600" y="6350"/>
                  </a:lnTo>
                  <a:close/>
                  <a:moveTo>
                    <a:pt x="7264400" y="0"/>
                  </a:moveTo>
                  <a:lnTo>
                    <a:pt x="7289800" y="0"/>
                  </a:lnTo>
                  <a:lnTo>
                    <a:pt x="7289800" y="6350"/>
                  </a:lnTo>
                  <a:lnTo>
                    <a:pt x="7264400" y="6350"/>
                  </a:lnTo>
                  <a:close/>
                  <a:moveTo>
                    <a:pt x="7315200" y="0"/>
                  </a:moveTo>
                  <a:lnTo>
                    <a:pt x="7340600" y="0"/>
                  </a:lnTo>
                  <a:lnTo>
                    <a:pt x="7340600" y="6350"/>
                  </a:lnTo>
                  <a:lnTo>
                    <a:pt x="7315200" y="6350"/>
                  </a:lnTo>
                  <a:close/>
                  <a:moveTo>
                    <a:pt x="7366000" y="0"/>
                  </a:moveTo>
                  <a:lnTo>
                    <a:pt x="7391400" y="0"/>
                  </a:lnTo>
                  <a:lnTo>
                    <a:pt x="7391400" y="6350"/>
                  </a:lnTo>
                  <a:lnTo>
                    <a:pt x="7366000" y="6350"/>
                  </a:lnTo>
                  <a:close/>
                  <a:moveTo>
                    <a:pt x="7416800" y="0"/>
                  </a:moveTo>
                  <a:lnTo>
                    <a:pt x="7442200" y="0"/>
                  </a:lnTo>
                  <a:lnTo>
                    <a:pt x="7442200" y="6350"/>
                  </a:lnTo>
                  <a:lnTo>
                    <a:pt x="7416800" y="6350"/>
                  </a:lnTo>
                  <a:close/>
                  <a:moveTo>
                    <a:pt x="7467600" y="0"/>
                  </a:moveTo>
                  <a:lnTo>
                    <a:pt x="7493000" y="0"/>
                  </a:lnTo>
                  <a:lnTo>
                    <a:pt x="7493000" y="6350"/>
                  </a:lnTo>
                  <a:lnTo>
                    <a:pt x="7467600" y="6350"/>
                  </a:lnTo>
                  <a:close/>
                  <a:moveTo>
                    <a:pt x="7518400" y="0"/>
                  </a:moveTo>
                  <a:lnTo>
                    <a:pt x="7543800" y="0"/>
                  </a:lnTo>
                  <a:lnTo>
                    <a:pt x="7543800" y="6350"/>
                  </a:lnTo>
                  <a:lnTo>
                    <a:pt x="7518400" y="6350"/>
                  </a:lnTo>
                  <a:close/>
                  <a:moveTo>
                    <a:pt x="7569200" y="0"/>
                  </a:moveTo>
                  <a:lnTo>
                    <a:pt x="7594600" y="0"/>
                  </a:lnTo>
                  <a:lnTo>
                    <a:pt x="7594600" y="6350"/>
                  </a:lnTo>
                  <a:lnTo>
                    <a:pt x="7569200" y="6350"/>
                  </a:lnTo>
                  <a:close/>
                  <a:moveTo>
                    <a:pt x="7620000" y="0"/>
                  </a:moveTo>
                  <a:lnTo>
                    <a:pt x="7645400" y="0"/>
                  </a:lnTo>
                  <a:lnTo>
                    <a:pt x="7645400" y="6350"/>
                  </a:lnTo>
                  <a:lnTo>
                    <a:pt x="7620000" y="6350"/>
                  </a:lnTo>
                  <a:close/>
                  <a:moveTo>
                    <a:pt x="7670800" y="0"/>
                  </a:moveTo>
                  <a:lnTo>
                    <a:pt x="7696200" y="0"/>
                  </a:lnTo>
                  <a:lnTo>
                    <a:pt x="7696200" y="6350"/>
                  </a:lnTo>
                  <a:lnTo>
                    <a:pt x="7670800" y="6350"/>
                  </a:lnTo>
                  <a:close/>
                  <a:moveTo>
                    <a:pt x="7721600" y="0"/>
                  </a:moveTo>
                  <a:lnTo>
                    <a:pt x="7747000" y="0"/>
                  </a:lnTo>
                  <a:lnTo>
                    <a:pt x="7747000" y="6350"/>
                  </a:lnTo>
                  <a:lnTo>
                    <a:pt x="7721600" y="6350"/>
                  </a:lnTo>
                  <a:close/>
                  <a:moveTo>
                    <a:pt x="7772400" y="0"/>
                  </a:moveTo>
                  <a:lnTo>
                    <a:pt x="7797800" y="0"/>
                  </a:lnTo>
                  <a:lnTo>
                    <a:pt x="7797800" y="6350"/>
                  </a:lnTo>
                  <a:lnTo>
                    <a:pt x="7772400" y="6350"/>
                  </a:lnTo>
                  <a:close/>
                  <a:moveTo>
                    <a:pt x="7823200" y="0"/>
                  </a:moveTo>
                  <a:lnTo>
                    <a:pt x="7848600" y="0"/>
                  </a:lnTo>
                  <a:lnTo>
                    <a:pt x="7848600" y="6350"/>
                  </a:lnTo>
                  <a:lnTo>
                    <a:pt x="7823200" y="6350"/>
                  </a:lnTo>
                  <a:close/>
                  <a:moveTo>
                    <a:pt x="7874000" y="0"/>
                  </a:moveTo>
                  <a:lnTo>
                    <a:pt x="7899400" y="0"/>
                  </a:lnTo>
                  <a:lnTo>
                    <a:pt x="7899400" y="6350"/>
                  </a:lnTo>
                  <a:lnTo>
                    <a:pt x="7874000" y="6350"/>
                  </a:lnTo>
                  <a:close/>
                  <a:moveTo>
                    <a:pt x="7924800" y="0"/>
                  </a:moveTo>
                  <a:lnTo>
                    <a:pt x="7950200" y="0"/>
                  </a:lnTo>
                  <a:lnTo>
                    <a:pt x="7950200" y="6350"/>
                  </a:lnTo>
                  <a:lnTo>
                    <a:pt x="7924800" y="6350"/>
                  </a:lnTo>
                  <a:close/>
                  <a:moveTo>
                    <a:pt x="7975600" y="0"/>
                  </a:moveTo>
                  <a:lnTo>
                    <a:pt x="8001000" y="0"/>
                  </a:lnTo>
                  <a:lnTo>
                    <a:pt x="8001000" y="6350"/>
                  </a:lnTo>
                  <a:lnTo>
                    <a:pt x="7975600" y="6350"/>
                  </a:lnTo>
                  <a:close/>
                  <a:moveTo>
                    <a:pt x="8026400" y="0"/>
                  </a:moveTo>
                  <a:lnTo>
                    <a:pt x="8051800" y="0"/>
                  </a:lnTo>
                  <a:lnTo>
                    <a:pt x="8051800" y="6350"/>
                  </a:lnTo>
                  <a:lnTo>
                    <a:pt x="8026400" y="6350"/>
                  </a:lnTo>
                  <a:close/>
                  <a:moveTo>
                    <a:pt x="8077200" y="0"/>
                  </a:moveTo>
                  <a:lnTo>
                    <a:pt x="8102600" y="0"/>
                  </a:lnTo>
                  <a:lnTo>
                    <a:pt x="8102600" y="6350"/>
                  </a:lnTo>
                  <a:lnTo>
                    <a:pt x="8077200" y="6350"/>
                  </a:lnTo>
                  <a:close/>
                  <a:moveTo>
                    <a:pt x="8128000" y="0"/>
                  </a:moveTo>
                  <a:lnTo>
                    <a:pt x="8153400" y="0"/>
                  </a:lnTo>
                  <a:lnTo>
                    <a:pt x="8153400" y="6350"/>
                  </a:lnTo>
                  <a:lnTo>
                    <a:pt x="8128000" y="6350"/>
                  </a:lnTo>
                  <a:close/>
                  <a:moveTo>
                    <a:pt x="8178800" y="0"/>
                  </a:moveTo>
                  <a:lnTo>
                    <a:pt x="8204200" y="0"/>
                  </a:lnTo>
                  <a:lnTo>
                    <a:pt x="8204200" y="6350"/>
                  </a:lnTo>
                  <a:lnTo>
                    <a:pt x="8178800" y="6350"/>
                  </a:lnTo>
                  <a:close/>
                  <a:moveTo>
                    <a:pt x="8229600" y="0"/>
                  </a:moveTo>
                  <a:lnTo>
                    <a:pt x="8255000" y="0"/>
                  </a:lnTo>
                  <a:lnTo>
                    <a:pt x="8255000" y="6350"/>
                  </a:lnTo>
                  <a:lnTo>
                    <a:pt x="8229600" y="6350"/>
                  </a:lnTo>
                  <a:close/>
                  <a:moveTo>
                    <a:pt x="8280400" y="0"/>
                  </a:moveTo>
                  <a:lnTo>
                    <a:pt x="8305800" y="0"/>
                  </a:lnTo>
                  <a:lnTo>
                    <a:pt x="8305800" y="6350"/>
                  </a:lnTo>
                  <a:lnTo>
                    <a:pt x="8280400" y="6350"/>
                  </a:lnTo>
                  <a:close/>
                  <a:moveTo>
                    <a:pt x="8331200" y="0"/>
                  </a:moveTo>
                  <a:lnTo>
                    <a:pt x="8356600" y="0"/>
                  </a:lnTo>
                  <a:lnTo>
                    <a:pt x="8356600" y="6350"/>
                  </a:lnTo>
                  <a:lnTo>
                    <a:pt x="8331200" y="6350"/>
                  </a:lnTo>
                  <a:close/>
                  <a:moveTo>
                    <a:pt x="8382000" y="0"/>
                  </a:moveTo>
                  <a:lnTo>
                    <a:pt x="8407400" y="0"/>
                  </a:lnTo>
                  <a:lnTo>
                    <a:pt x="8407400" y="6350"/>
                  </a:lnTo>
                  <a:lnTo>
                    <a:pt x="8382000" y="6350"/>
                  </a:lnTo>
                  <a:close/>
                  <a:moveTo>
                    <a:pt x="8432800" y="0"/>
                  </a:moveTo>
                  <a:lnTo>
                    <a:pt x="8458200" y="0"/>
                  </a:lnTo>
                  <a:lnTo>
                    <a:pt x="8458200" y="6350"/>
                  </a:lnTo>
                  <a:lnTo>
                    <a:pt x="8432800" y="6350"/>
                  </a:lnTo>
                  <a:close/>
                  <a:moveTo>
                    <a:pt x="8483600" y="0"/>
                  </a:moveTo>
                  <a:lnTo>
                    <a:pt x="8509000" y="0"/>
                  </a:lnTo>
                  <a:lnTo>
                    <a:pt x="8509000" y="6350"/>
                  </a:lnTo>
                  <a:lnTo>
                    <a:pt x="8483600" y="6350"/>
                  </a:lnTo>
                  <a:close/>
                  <a:moveTo>
                    <a:pt x="8534400" y="0"/>
                  </a:moveTo>
                  <a:lnTo>
                    <a:pt x="8559800" y="0"/>
                  </a:lnTo>
                  <a:lnTo>
                    <a:pt x="8559800" y="6350"/>
                  </a:lnTo>
                  <a:lnTo>
                    <a:pt x="8534400" y="6350"/>
                  </a:lnTo>
                  <a:close/>
                  <a:moveTo>
                    <a:pt x="8585200" y="0"/>
                  </a:moveTo>
                  <a:lnTo>
                    <a:pt x="8610600" y="0"/>
                  </a:lnTo>
                  <a:lnTo>
                    <a:pt x="8610600" y="6350"/>
                  </a:lnTo>
                  <a:lnTo>
                    <a:pt x="8585200" y="6350"/>
                  </a:lnTo>
                  <a:close/>
                  <a:moveTo>
                    <a:pt x="8636000" y="0"/>
                  </a:moveTo>
                  <a:lnTo>
                    <a:pt x="8661400" y="0"/>
                  </a:lnTo>
                  <a:lnTo>
                    <a:pt x="8661400" y="6350"/>
                  </a:lnTo>
                  <a:lnTo>
                    <a:pt x="8636000" y="6350"/>
                  </a:lnTo>
                  <a:close/>
                  <a:moveTo>
                    <a:pt x="8686800" y="0"/>
                  </a:moveTo>
                  <a:lnTo>
                    <a:pt x="8712200" y="0"/>
                  </a:lnTo>
                  <a:lnTo>
                    <a:pt x="8712200" y="6350"/>
                  </a:lnTo>
                  <a:lnTo>
                    <a:pt x="8686800" y="6350"/>
                  </a:lnTo>
                  <a:close/>
                  <a:moveTo>
                    <a:pt x="8737600" y="0"/>
                  </a:moveTo>
                  <a:lnTo>
                    <a:pt x="8763000" y="0"/>
                  </a:lnTo>
                  <a:lnTo>
                    <a:pt x="8763000" y="6350"/>
                  </a:lnTo>
                  <a:lnTo>
                    <a:pt x="8737600" y="6350"/>
                  </a:lnTo>
                  <a:close/>
                  <a:moveTo>
                    <a:pt x="8788400" y="0"/>
                  </a:moveTo>
                  <a:lnTo>
                    <a:pt x="8813800" y="0"/>
                  </a:lnTo>
                  <a:lnTo>
                    <a:pt x="8813800" y="6350"/>
                  </a:lnTo>
                  <a:lnTo>
                    <a:pt x="8788400" y="6350"/>
                  </a:lnTo>
                  <a:close/>
                  <a:moveTo>
                    <a:pt x="8839200" y="0"/>
                  </a:moveTo>
                  <a:lnTo>
                    <a:pt x="8864600" y="0"/>
                  </a:lnTo>
                  <a:lnTo>
                    <a:pt x="8864600" y="6350"/>
                  </a:lnTo>
                  <a:lnTo>
                    <a:pt x="8839200" y="6350"/>
                  </a:lnTo>
                  <a:close/>
                  <a:moveTo>
                    <a:pt x="8890000" y="0"/>
                  </a:moveTo>
                  <a:lnTo>
                    <a:pt x="8915400" y="0"/>
                  </a:lnTo>
                  <a:lnTo>
                    <a:pt x="8915400" y="6350"/>
                  </a:lnTo>
                  <a:lnTo>
                    <a:pt x="8890000" y="6350"/>
                  </a:lnTo>
                  <a:close/>
                  <a:moveTo>
                    <a:pt x="8940800" y="0"/>
                  </a:moveTo>
                  <a:lnTo>
                    <a:pt x="8966200" y="0"/>
                  </a:lnTo>
                  <a:lnTo>
                    <a:pt x="8966200" y="6350"/>
                  </a:lnTo>
                  <a:lnTo>
                    <a:pt x="8940800" y="6350"/>
                  </a:lnTo>
                  <a:close/>
                  <a:moveTo>
                    <a:pt x="8991600" y="0"/>
                  </a:moveTo>
                  <a:lnTo>
                    <a:pt x="9017000" y="0"/>
                  </a:lnTo>
                  <a:lnTo>
                    <a:pt x="9017000" y="6350"/>
                  </a:lnTo>
                  <a:lnTo>
                    <a:pt x="8991600" y="6350"/>
                  </a:lnTo>
                  <a:close/>
                  <a:moveTo>
                    <a:pt x="9042400" y="0"/>
                  </a:moveTo>
                  <a:lnTo>
                    <a:pt x="9067800" y="0"/>
                  </a:lnTo>
                  <a:lnTo>
                    <a:pt x="9067800" y="6350"/>
                  </a:lnTo>
                  <a:lnTo>
                    <a:pt x="9042400" y="6350"/>
                  </a:lnTo>
                  <a:close/>
                  <a:moveTo>
                    <a:pt x="9093200" y="0"/>
                  </a:moveTo>
                  <a:lnTo>
                    <a:pt x="9118600" y="0"/>
                  </a:lnTo>
                  <a:lnTo>
                    <a:pt x="9118600" y="6350"/>
                  </a:lnTo>
                  <a:lnTo>
                    <a:pt x="9093200" y="6350"/>
                  </a:lnTo>
                  <a:close/>
                  <a:moveTo>
                    <a:pt x="9144000" y="0"/>
                  </a:moveTo>
                  <a:lnTo>
                    <a:pt x="9169400" y="0"/>
                  </a:lnTo>
                  <a:lnTo>
                    <a:pt x="9169400" y="6350"/>
                  </a:lnTo>
                  <a:lnTo>
                    <a:pt x="9144000" y="6350"/>
                  </a:lnTo>
                  <a:close/>
                  <a:moveTo>
                    <a:pt x="9194800" y="0"/>
                  </a:moveTo>
                  <a:lnTo>
                    <a:pt x="9220200" y="0"/>
                  </a:lnTo>
                  <a:lnTo>
                    <a:pt x="9220200" y="6350"/>
                  </a:lnTo>
                  <a:lnTo>
                    <a:pt x="9194800" y="6350"/>
                  </a:lnTo>
                  <a:close/>
                  <a:moveTo>
                    <a:pt x="9245600" y="0"/>
                  </a:moveTo>
                  <a:lnTo>
                    <a:pt x="9271000" y="0"/>
                  </a:lnTo>
                  <a:lnTo>
                    <a:pt x="9271000" y="6350"/>
                  </a:lnTo>
                  <a:lnTo>
                    <a:pt x="9245600" y="6350"/>
                  </a:lnTo>
                  <a:close/>
                  <a:moveTo>
                    <a:pt x="9296400" y="0"/>
                  </a:moveTo>
                  <a:lnTo>
                    <a:pt x="9321800" y="0"/>
                  </a:lnTo>
                  <a:lnTo>
                    <a:pt x="9321800" y="6350"/>
                  </a:lnTo>
                  <a:lnTo>
                    <a:pt x="9296400" y="6350"/>
                  </a:lnTo>
                  <a:close/>
                  <a:moveTo>
                    <a:pt x="9347200" y="0"/>
                  </a:moveTo>
                  <a:lnTo>
                    <a:pt x="9372600" y="0"/>
                  </a:lnTo>
                  <a:lnTo>
                    <a:pt x="9372600" y="6350"/>
                  </a:lnTo>
                  <a:lnTo>
                    <a:pt x="9347200" y="6350"/>
                  </a:lnTo>
                  <a:close/>
                  <a:moveTo>
                    <a:pt x="9398000" y="0"/>
                  </a:moveTo>
                  <a:lnTo>
                    <a:pt x="9423400" y="0"/>
                  </a:lnTo>
                  <a:lnTo>
                    <a:pt x="9423400" y="6350"/>
                  </a:lnTo>
                  <a:lnTo>
                    <a:pt x="9398000" y="6350"/>
                  </a:lnTo>
                  <a:close/>
                  <a:moveTo>
                    <a:pt x="9448800" y="0"/>
                  </a:moveTo>
                  <a:lnTo>
                    <a:pt x="9474200" y="0"/>
                  </a:lnTo>
                  <a:lnTo>
                    <a:pt x="9474200" y="6350"/>
                  </a:lnTo>
                  <a:lnTo>
                    <a:pt x="9448800" y="6350"/>
                  </a:lnTo>
                  <a:close/>
                  <a:moveTo>
                    <a:pt x="9499600" y="0"/>
                  </a:moveTo>
                  <a:lnTo>
                    <a:pt x="9525000" y="0"/>
                  </a:lnTo>
                  <a:lnTo>
                    <a:pt x="9525000" y="6350"/>
                  </a:lnTo>
                  <a:lnTo>
                    <a:pt x="9499600" y="6350"/>
                  </a:lnTo>
                  <a:close/>
                  <a:moveTo>
                    <a:pt x="9550400" y="0"/>
                  </a:moveTo>
                  <a:lnTo>
                    <a:pt x="9575800" y="0"/>
                  </a:lnTo>
                  <a:lnTo>
                    <a:pt x="9575800" y="6350"/>
                  </a:lnTo>
                  <a:lnTo>
                    <a:pt x="9550400" y="6350"/>
                  </a:lnTo>
                  <a:close/>
                  <a:moveTo>
                    <a:pt x="9601200" y="0"/>
                  </a:moveTo>
                  <a:lnTo>
                    <a:pt x="9626600" y="0"/>
                  </a:lnTo>
                  <a:lnTo>
                    <a:pt x="9626600" y="6350"/>
                  </a:lnTo>
                  <a:lnTo>
                    <a:pt x="9601200" y="6350"/>
                  </a:lnTo>
                  <a:close/>
                  <a:moveTo>
                    <a:pt x="9652000" y="0"/>
                  </a:moveTo>
                  <a:lnTo>
                    <a:pt x="9677400" y="0"/>
                  </a:lnTo>
                  <a:lnTo>
                    <a:pt x="9677400" y="6350"/>
                  </a:lnTo>
                  <a:lnTo>
                    <a:pt x="9652000" y="6350"/>
                  </a:lnTo>
                  <a:close/>
                  <a:moveTo>
                    <a:pt x="9702800" y="0"/>
                  </a:moveTo>
                  <a:lnTo>
                    <a:pt x="9728200" y="0"/>
                  </a:lnTo>
                  <a:lnTo>
                    <a:pt x="9728200" y="6350"/>
                  </a:lnTo>
                  <a:lnTo>
                    <a:pt x="9702800" y="6350"/>
                  </a:lnTo>
                  <a:close/>
                  <a:moveTo>
                    <a:pt x="9753600" y="0"/>
                  </a:moveTo>
                  <a:lnTo>
                    <a:pt x="9779000" y="0"/>
                  </a:lnTo>
                  <a:lnTo>
                    <a:pt x="9779000" y="6350"/>
                  </a:lnTo>
                  <a:lnTo>
                    <a:pt x="9753600" y="6350"/>
                  </a:lnTo>
                  <a:close/>
                  <a:moveTo>
                    <a:pt x="9804400" y="0"/>
                  </a:moveTo>
                  <a:lnTo>
                    <a:pt x="9829800" y="0"/>
                  </a:lnTo>
                  <a:lnTo>
                    <a:pt x="9829800" y="6350"/>
                  </a:lnTo>
                  <a:lnTo>
                    <a:pt x="9804400" y="6350"/>
                  </a:lnTo>
                  <a:close/>
                  <a:moveTo>
                    <a:pt x="9855200" y="0"/>
                  </a:moveTo>
                  <a:lnTo>
                    <a:pt x="9880600" y="0"/>
                  </a:lnTo>
                  <a:lnTo>
                    <a:pt x="9880600" y="6350"/>
                  </a:lnTo>
                  <a:lnTo>
                    <a:pt x="9855200" y="6350"/>
                  </a:lnTo>
                  <a:close/>
                  <a:moveTo>
                    <a:pt x="9906000" y="0"/>
                  </a:moveTo>
                  <a:lnTo>
                    <a:pt x="9931400" y="0"/>
                  </a:lnTo>
                  <a:lnTo>
                    <a:pt x="9931400" y="6350"/>
                  </a:lnTo>
                  <a:lnTo>
                    <a:pt x="9906000" y="6350"/>
                  </a:lnTo>
                  <a:close/>
                  <a:moveTo>
                    <a:pt x="9956800" y="0"/>
                  </a:moveTo>
                  <a:lnTo>
                    <a:pt x="9982200" y="0"/>
                  </a:lnTo>
                  <a:lnTo>
                    <a:pt x="9982200" y="6350"/>
                  </a:lnTo>
                  <a:lnTo>
                    <a:pt x="9956800" y="6350"/>
                  </a:lnTo>
                  <a:close/>
                  <a:moveTo>
                    <a:pt x="10007600" y="0"/>
                  </a:moveTo>
                  <a:lnTo>
                    <a:pt x="10033000" y="0"/>
                  </a:lnTo>
                  <a:lnTo>
                    <a:pt x="10033000" y="6350"/>
                  </a:lnTo>
                  <a:lnTo>
                    <a:pt x="10007600" y="6350"/>
                  </a:lnTo>
                  <a:close/>
                  <a:moveTo>
                    <a:pt x="10058400" y="0"/>
                  </a:moveTo>
                  <a:lnTo>
                    <a:pt x="10083800" y="0"/>
                  </a:lnTo>
                  <a:lnTo>
                    <a:pt x="10083800" y="6350"/>
                  </a:lnTo>
                  <a:lnTo>
                    <a:pt x="10058400" y="6350"/>
                  </a:lnTo>
                  <a:close/>
                  <a:moveTo>
                    <a:pt x="10109200" y="0"/>
                  </a:moveTo>
                  <a:lnTo>
                    <a:pt x="10134600" y="0"/>
                  </a:lnTo>
                  <a:lnTo>
                    <a:pt x="10134600" y="6350"/>
                  </a:lnTo>
                  <a:lnTo>
                    <a:pt x="10109200" y="6350"/>
                  </a:lnTo>
                  <a:close/>
                  <a:moveTo>
                    <a:pt x="10160000" y="0"/>
                  </a:moveTo>
                  <a:lnTo>
                    <a:pt x="10185400" y="0"/>
                  </a:lnTo>
                  <a:lnTo>
                    <a:pt x="10185400" y="6350"/>
                  </a:lnTo>
                  <a:lnTo>
                    <a:pt x="10160000" y="6350"/>
                  </a:lnTo>
                  <a:close/>
                  <a:moveTo>
                    <a:pt x="10210800" y="0"/>
                  </a:moveTo>
                  <a:lnTo>
                    <a:pt x="10236200" y="0"/>
                  </a:lnTo>
                  <a:lnTo>
                    <a:pt x="10236200" y="6350"/>
                  </a:lnTo>
                  <a:lnTo>
                    <a:pt x="10210800" y="6350"/>
                  </a:lnTo>
                  <a:close/>
                  <a:moveTo>
                    <a:pt x="10261600" y="0"/>
                  </a:moveTo>
                  <a:lnTo>
                    <a:pt x="10287000" y="0"/>
                  </a:lnTo>
                  <a:lnTo>
                    <a:pt x="10287000" y="6350"/>
                  </a:lnTo>
                  <a:lnTo>
                    <a:pt x="10261600" y="6350"/>
                  </a:lnTo>
                  <a:close/>
                  <a:moveTo>
                    <a:pt x="10312400" y="0"/>
                  </a:moveTo>
                  <a:lnTo>
                    <a:pt x="10335514" y="0"/>
                  </a:lnTo>
                  <a:lnTo>
                    <a:pt x="10335514" y="6350"/>
                  </a:lnTo>
                  <a:lnTo>
                    <a:pt x="10312400" y="6350"/>
                  </a:lnTo>
                  <a:close/>
                  <a:moveTo>
                    <a:pt x="0" y="0"/>
                  </a:moveTo>
                  <a:lnTo>
                    <a:pt x="25400" y="0"/>
                  </a:lnTo>
                  <a:lnTo>
                    <a:pt x="25400" y="6350"/>
                  </a:lnTo>
                  <a:lnTo>
                    <a:pt x="0" y="6350"/>
                  </a:lnTo>
                  <a:close/>
                </a:path>
              </a:pathLst>
            </a:custGeom>
            <a:solidFill>
              <a:srgbClr val="000000"/>
            </a:solidFill>
          </p:spPr>
          <p:txBody>
            <a:bodyPr/>
            <a:lstStyle/>
            <a:p>
              <a:endParaRPr lang="en-US"/>
            </a:p>
          </p:txBody>
        </p:sp>
      </p:grpSp>
      <p:grpSp>
        <p:nvGrpSpPr>
          <p:cNvPr id="33" name="Group 33"/>
          <p:cNvGrpSpPr>
            <a:grpSpLocks noChangeAspect="1"/>
          </p:cNvGrpSpPr>
          <p:nvPr/>
        </p:nvGrpSpPr>
        <p:grpSpPr>
          <a:xfrm>
            <a:off x="7441825" y="3058049"/>
            <a:ext cx="2703004" cy="71666"/>
            <a:chOff x="0" y="0"/>
            <a:chExt cx="2703004" cy="71666"/>
          </a:xfrm>
        </p:grpSpPr>
        <p:sp>
          <p:nvSpPr>
            <p:cNvPr id="34" name="Freeform 34"/>
            <p:cNvSpPr/>
            <p:nvPr/>
          </p:nvSpPr>
          <p:spPr>
            <a:xfrm>
              <a:off x="0" y="0"/>
              <a:ext cx="2702941" cy="71628"/>
            </a:xfrm>
            <a:custGeom>
              <a:avLst/>
              <a:gdLst/>
              <a:ahLst/>
              <a:cxnLst/>
              <a:rect l="l" t="t" r="r" b="b"/>
              <a:pathLst>
                <a:path w="2702941" h="71628">
                  <a:moveTo>
                    <a:pt x="35814" y="0"/>
                  </a:moveTo>
                  <a:cubicBezTo>
                    <a:pt x="16002" y="0"/>
                    <a:pt x="0" y="16002"/>
                    <a:pt x="0" y="35814"/>
                  </a:cubicBezTo>
                  <a:cubicBezTo>
                    <a:pt x="0" y="55626"/>
                    <a:pt x="16002" y="71628"/>
                    <a:pt x="35814" y="71628"/>
                  </a:cubicBezTo>
                  <a:lnTo>
                    <a:pt x="2667127" y="71628"/>
                  </a:lnTo>
                  <a:cubicBezTo>
                    <a:pt x="2686939" y="71628"/>
                    <a:pt x="2702941" y="55626"/>
                    <a:pt x="2702941" y="35814"/>
                  </a:cubicBezTo>
                  <a:cubicBezTo>
                    <a:pt x="2702941" y="16002"/>
                    <a:pt x="2686939" y="0"/>
                    <a:pt x="2667127" y="0"/>
                  </a:cubicBezTo>
                  <a:close/>
                </a:path>
              </a:pathLst>
            </a:custGeom>
            <a:solidFill>
              <a:srgbClr val="DFFC8E"/>
            </a:solidFill>
          </p:spPr>
          <p:txBody>
            <a:bodyPr/>
            <a:lstStyle/>
            <a:p>
              <a:endParaRPr lang="en-US"/>
            </a:p>
          </p:txBody>
        </p:sp>
      </p:grpSp>
      <p:grpSp>
        <p:nvGrpSpPr>
          <p:cNvPr id="35" name="Group 35"/>
          <p:cNvGrpSpPr>
            <a:grpSpLocks noChangeAspect="1"/>
          </p:cNvGrpSpPr>
          <p:nvPr/>
        </p:nvGrpSpPr>
        <p:grpSpPr>
          <a:xfrm>
            <a:off x="7518368" y="5336677"/>
            <a:ext cx="2703004" cy="71666"/>
            <a:chOff x="0" y="0"/>
            <a:chExt cx="2703004" cy="71666"/>
          </a:xfrm>
        </p:grpSpPr>
        <p:sp>
          <p:nvSpPr>
            <p:cNvPr id="36" name="Freeform 36"/>
            <p:cNvSpPr/>
            <p:nvPr/>
          </p:nvSpPr>
          <p:spPr>
            <a:xfrm>
              <a:off x="0" y="0"/>
              <a:ext cx="2702941" cy="71628"/>
            </a:xfrm>
            <a:custGeom>
              <a:avLst/>
              <a:gdLst/>
              <a:ahLst/>
              <a:cxnLst/>
              <a:rect l="l" t="t" r="r" b="b"/>
              <a:pathLst>
                <a:path w="2702941" h="71628">
                  <a:moveTo>
                    <a:pt x="35814" y="0"/>
                  </a:moveTo>
                  <a:cubicBezTo>
                    <a:pt x="16002" y="0"/>
                    <a:pt x="0" y="16002"/>
                    <a:pt x="0" y="35814"/>
                  </a:cubicBezTo>
                  <a:cubicBezTo>
                    <a:pt x="0" y="55626"/>
                    <a:pt x="16002" y="71628"/>
                    <a:pt x="35814" y="71628"/>
                  </a:cubicBezTo>
                  <a:lnTo>
                    <a:pt x="2667127" y="71628"/>
                  </a:lnTo>
                  <a:cubicBezTo>
                    <a:pt x="2686939" y="71628"/>
                    <a:pt x="2702941" y="55626"/>
                    <a:pt x="2702941" y="35814"/>
                  </a:cubicBezTo>
                  <a:cubicBezTo>
                    <a:pt x="2702941" y="16002"/>
                    <a:pt x="2686939" y="0"/>
                    <a:pt x="2667127" y="0"/>
                  </a:cubicBezTo>
                  <a:close/>
                </a:path>
              </a:pathLst>
            </a:custGeom>
            <a:solidFill>
              <a:srgbClr val="DFFC8E"/>
            </a:solidFill>
          </p:spPr>
          <p:txBody>
            <a:bodyPr/>
            <a:lstStyle/>
            <a:p>
              <a:endParaRPr lang="en-US"/>
            </a:p>
          </p:txBody>
        </p:sp>
      </p:grpSp>
      <p:grpSp>
        <p:nvGrpSpPr>
          <p:cNvPr id="37" name="Group 37"/>
          <p:cNvGrpSpPr>
            <a:grpSpLocks noChangeAspect="1"/>
          </p:cNvGrpSpPr>
          <p:nvPr/>
        </p:nvGrpSpPr>
        <p:grpSpPr>
          <a:xfrm>
            <a:off x="8408394" y="163811"/>
            <a:ext cx="1740598" cy="232458"/>
            <a:chOff x="0" y="0"/>
            <a:chExt cx="1740598" cy="232461"/>
          </a:xfrm>
        </p:grpSpPr>
        <p:sp>
          <p:nvSpPr>
            <p:cNvPr id="38" name="Freeform 38"/>
            <p:cNvSpPr/>
            <p:nvPr/>
          </p:nvSpPr>
          <p:spPr>
            <a:xfrm>
              <a:off x="0" y="0"/>
              <a:ext cx="1740535" cy="232410"/>
            </a:xfrm>
            <a:custGeom>
              <a:avLst/>
              <a:gdLst/>
              <a:ahLst/>
              <a:cxnLst/>
              <a:rect l="l" t="t" r="r" b="b"/>
              <a:pathLst>
                <a:path w="1740535" h="232410">
                  <a:moveTo>
                    <a:pt x="116205" y="0"/>
                  </a:moveTo>
                  <a:cubicBezTo>
                    <a:pt x="52070" y="0"/>
                    <a:pt x="0" y="52070"/>
                    <a:pt x="0" y="116205"/>
                  </a:cubicBezTo>
                  <a:cubicBezTo>
                    <a:pt x="0" y="180340"/>
                    <a:pt x="52070" y="232410"/>
                    <a:pt x="116205" y="232410"/>
                  </a:cubicBezTo>
                  <a:lnTo>
                    <a:pt x="1624330" y="232410"/>
                  </a:lnTo>
                  <a:cubicBezTo>
                    <a:pt x="1688465" y="232410"/>
                    <a:pt x="1740535" y="180340"/>
                    <a:pt x="1740535" y="116205"/>
                  </a:cubicBezTo>
                  <a:cubicBezTo>
                    <a:pt x="1740535" y="52070"/>
                    <a:pt x="1688592" y="0"/>
                    <a:pt x="1624330" y="0"/>
                  </a:cubicBezTo>
                  <a:close/>
                </a:path>
              </a:pathLst>
            </a:custGeom>
            <a:solidFill>
              <a:srgbClr val="2D69FF"/>
            </a:solidFill>
          </p:spPr>
          <p:txBody>
            <a:bodyPr/>
            <a:lstStyle/>
            <a:p>
              <a:endParaRPr lang="en-US"/>
            </a:p>
          </p:txBody>
        </p:sp>
      </p:grpSp>
      <p:sp>
        <p:nvSpPr>
          <p:cNvPr id="39" name="TextBox 39"/>
          <p:cNvSpPr txBox="1"/>
          <p:nvPr/>
        </p:nvSpPr>
        <p:spPr>
          <a:xfrm>
            <a:off x="1045102" y="922115"/>
            <a:ext cx="4021131" cy="391735"/>
          </a:xfrm>
          <a:prstGeom prst="rect">
            <a:avLst/>
          </a:prstGeom>
        </p:spPr>
        <p:txBody>
          <a:bodyPr lIns="0" tIns="0" rIns="0" bIns="0" rtlCol="0" anchor="t">
            <a:spAutoFit/>
          </a:bodyPr>
          <a:lstStyle/>
          <a:p>
            <a:pPr algn="l">
              <a:lnSpc>
                <a:spcPts val="3129"/>
              </a:lnSpc>
            </a:pPr>
            <a:r>
              <a:rPr lang="en-US" sz="2000" spc="-10">
                <a:solidFill>
                  <a:srgbClr val="000000"/>
                </a:solidFill>
                <a:latin typeface="Montserrat"/>
                <a:ea typeface="Montserrat"/>
                <a:cs typeface="Montserrat"/>
                <a:sym typeface="Montserrat"/>
              </a:rPr>
              <a:t>Workplace Readiness Checklist</a:t>
            </a:r>
          </a:p>
        </p:txBody>
      </p:sp>
      <p:sp>
        <p:nvSpPr>
          <p:cNvPr id="40" name="TextBox 40"/>
          <p:cNvSpPr txBox="1"/>
          <p:nvPr/>
        </p:nvSpPr>
        <p:spPr>
          <a:xfrm>
            <a:off x="1435370" y="1297162"/>
            <a:ext cx="45701" cy="362712"/>
          </a:xfrm>
          <a:prstGeom prst="rect">
            <a:avLst/>
          </a:prstGeom>
        </p:spPr>
        <p:txBody>
          <a:bodyPr lIns="0" tIns="0" rIns="0" bIns="0" rtlCol="0" anchor="t">
            <a:spAutoFit/>
          </a:bodyPr>
          <a:lstStyle/>
          <a:p>
            <a:pPr algn="l">
              <a:lnSpc>
                <a:spcPts val="3039"/>
              </a:lnSpc>
            </a:pPr>
            <a:r>
              <a:rPr lang="en-US" sz="1399" b="1" spc="-6">
                <a:solidFill>
                  <a:srgbClr val="000000"/>
                </a:solidFill>
                <a:latin typeface="Montserrat Bold"/>
                <a:ea typeface="Montserrat Bold"/>
                <a:cs typeface="Montserrat Bold"/>
                <a:sym typeface="Montserrat Bold"/>
              </a:rPr>
              <a:t> </a:t>
            </a:r>
          </a:p>
        </p:txBody>
      </p:sp>
      <p:sp>
        <p:nvSpPr>
          <p:cNvPr id="41" name="TextBox 41"/>
          <p:cNvSpPr txBox="1"/>
          <p:nvPr/>
        </p:nvSpPr>
        <p:spPr>
          <a:xfrm>
            <a:off x="9246403" y="1092184"/>
            <a:ext cx="697030" cy="222094"/>
          </a:xfrm>
          <a:prstGeom prst="rect">
            <a:avLst/>
          </a:prstGeom>
        </p:spPr>
        <p:txBody>
          <a:bodyPr lIns="0" tIns="0" rIns="0" bIns="0" rtlCol="0" anchor="t">
            <a:spAutoFit/>
          </a:bodyPr>
          <a:lstStyle/>
          <a:p>
            <a:pPr algn="l">
              <a:lnSpc>
                <a:spcPts val="800"/>
              </a:lnSpc>
            </a:pPr>
            <a:r>
              <a:rPr lang="en-US" sz="800" spc="-4">
                <a:solidFill>
                  <a:srgbClr val="000000"/>
                </a:solidFill>
                <a:latin typeface="Montserrat"/>
                <a:ea typeface="Montserrat"/>
                <a:cs typeface="Montserrat"/>
                <a:sym typeface="Montserrat"/>
              </a:rPr>
              <a:t>Print and use your way</a:t>
            </a:r>
          </a:p>
        </p:txBody>
      </p:sp>
      <p:sp>
        <p:nvSpPr>
          <p:cNvPr id="42" name="TextBox 42"/>
          <p:cNvSpPr txBox="1"/>
          <p:nvPr/>
        </p:nvSpPr>
        <p:spPr>
          <a:xfrm>
            <a:off x="1045102" y="1344787"/>
            <a:ext cx="5223558" cy="315087"/>
          </a:xfrm>
          <a:prstGeom prst="rect">
            <a:avLst/>
          </a:prstGeom>
        </p:spPr>
        <p:txBody>
          <a:bodyPr lIns="0" tIns="0" rIns="0" bIns="0" rtlCol="0" anchor="t">
            <a:spAutoFit/>
          </a:bodyPr>
          <a:lstStyle/>
          <a:p>
            <a:pPr algn="l">
              <a:lnSpc>
                <a:spcPts val="2546"/>
              </a:lnSpc>
            </a:pPr>
            <a:r>
              <a:rPr lang="en-US" sz="1399" b="1" spc="-6">
                <a:solidFill>
                  <a:srgbClr val="000000"/>
                </a:solidFill>
                <a:latin typeface="Montserrat Bold"/>
                <a:ea typeface="Montserrat Bold"/>
                <a:cs typeface="Montserrat Bold"/>
                <a:sym typeface="Montserrat Bold"/>
              </a:rPr>
              <a:t>SafePlace</a:t>
            </a:r>
            <a:r>
              <a:rPr lang="en-US" sz="1399" spc="-6">
                <a:solidFill>
                  <a:srgbClr val="000000"/>
                </a:solidFill>
                <a:latin typeface="Montserrat"/>
                <a:ea typeface="Montserrat"/>
                <a:cs typeface="Montserrat"/>
                <a:sym typeface="Montserrat"/>
              </a:rPr>
              <a:t> | Tipsformanaginghealth,safetyand wellbeing</a:t>
            </a:r>
          </a:p>
        </p:txBody>
      </p:sp>
      <p:sp>
        <p:nvSpPr>
          <p:cNvPr id="43" name="TextBox 43"/>
          <p:cNvSpPr txBox="1"/>
          <p:nvPr/>
        </p:nvSpPr>
        <p:spPr>
          <a:xfrm>
            <a:off x="2095633" y="1656093"/>
            <a:ext cx="37471" cy="293084"/>
          </a:xfrm>
          <a:prstGeom prst="rect">
            <a:avLst/>
          </a:prstGeom>
        </p:spPr>
        <p:txBody>
          <a:bodyPr lIns="0" tIns="0" rIns="0" bIns="0" rtlCol="0" anchor="t">
            <a:spAutoFit/>
          </a:bodyPr>
          <a:lstStyle/>
          <a:p>
            <a:pPr algn="l">
              <a:lnSpc>
                <a:spcPts val="2431"/>
              </a:lnSpc>
            </a:pPr>
            <a:r>
              <a:rPr lang="en-US" sz="1100" spc="-5">
                <a:solidFill>
                  <a:srgbClr val="000000"/>
                </a:solidFill>
                <a:latin typeface="Montserrat"/>
                <a:ea typeface="Montserrat"/>
                <a:cs typeface="Montserrat"/>
                <a:sym typeface="Montserrat"/>
              </a:rPr>
              <a:t> </a:t>
            </a:r>
          </a:p>
        </p:txBody>
      </p:sp>
      <p:sp>
        <p:nvSpPr>
          <p:cNvPr id="44" name="TextBox 44"/>
          <p:cNvSpPr txBox="1"/>
          <p:nvPr/>
        </p:nvSpPr>
        <p:spPr>
          <a:xfrm>
            <a:off x="981408" y="2447287"/>
            <a:ext cx="2155492" cy="416332"/>
          </a:xfrm>
          <a:prstGeom prst="rect">
            <a:avLst/>
          </a:prstGeom>
        </p:spPr>
        <p:txBody>
          <a:bodyPr wrap="square" lIns="0" tIns="0" rIns="0" bIns="0" rtlCol="0" anchor="t">
            <a:spAutoFit/>
          </a:bodyPr>
          <a:lstStyle/>
          <a:p>
            <a:pPr algn="l">
              <a:lnSpc>
                <a:spcPts val="1699"/>
              </a:lnSpc>
            </a:pPr>
            <a:r>
              <a:rPr lang="en-US" sz="1100" b="1" spc="-4" dirty="0">
                <a:solidFill>
                  <a:srgbClr val="000000"/>
                </a:solidFill>
                <a:latin typeface="Montserrat Bold"/>
                <a:ea typeface="Montserrat Bold"/>
                <a:cs typeface="Montserrat Bold"/>
                <a:sym typeface="Montserrat Bold"/>
              </a:rPr>
              <a:t>Is your site the best location for the activity?</a:t>
            </a:r>
          </a:p>
        </p:txBody>
      </p:sp>
      <p:sp>
        <p:nvSpPr>
          <p:cNvPr id="45" name="TextBox 45"/>
          <p:cNvSpPr txBox="1"/>
          <p:nvPr/>
        </p:nvSpPr>
        <p:spPr>
          <a:xfrm>
            <a:off x="933650" y="4579553"/>
            <a:ext cx="2413673" cy="650843"/>
          </a:xfrm>
          <a:prstGeom prst="rect">
            <a:avLst/>
          </a:prstGeom>
        </p:spPr>
        <p:txBody>
          <a:bodyPr lIns="0" tIns="0" rIns="0" bIns="0" rtlCol="0" anchor="t">
            <a:spAutoFit/>
          </a:bodyPr>
          <a:lstStyle/>
          <a:p>
            <a:pPr algn="l">
              <a:lnSpc>
                <a:spcPts val="1699"/>
              </a:lnSpc>
            </a:pPr>
            <a:r>
              <a:rPr lang="en-US" sz="1100" b="1" spc="-4">
                <a:solidFill>
                  <a:srgbClr val="000000"/>
                </a:solidFill>
                <a:latin typeface="Montserrat Bold"/>
                <a:ea typeface="Montserrat Bold"/>
                <a:cs typeface="Montserrat Bold"/>
                <a:sym typeface="Montserrat Bold"/>
              </a:rPr>
              <a:t>Have you tailored your health and safety systems and induction for the audience?</a:t>
            </a:r>
          </a:p>
        </p:txBody>
      </p:sp>
      <p:sp>
        <p:nvSpPr>
          <p:cNvPr id="46" name="TextBox 46"/>
          <p:cNvSpPr txBox="1"/>
          <p:nvPr/>
        </p:nvSpPr>
        <p:spPr>
          <a:xfrm>
            <a:off x="1045102" y="1732293"/>
            <a:ext cx="3035522" cy="199454"/>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Consider these 6 factors tomanage health,</a:t>
            </a:r>
          </a:p>
        </p:txBody>
      </p:sp>
      <p:sp>
        <p:nvSpPr>
          <p:cNvPr id="47" name="TextBox 47"/>
          <p:cNvSpPr txBox="1"/>
          <p:nvPr/>
        </p:nvSpPr>
        <p:spPr>
          <a:xfrm>
            <a:off x="1045102" y="1948196"/>
            <a:ext cx="3015577" cy="216884"/>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safety and wellbeing for everyones benefit:</a:t>
            </a:r>
          </a:p>
        </p:txBody>
      </p:sp>
      <p:sp>
        <p:nvSpPr>
          <p:cNvPr id="48" name="TextBox 48"/>
          <p:cNvSpPr txBox="1"/>
          <p:nvPr/>
        </p:nvSpPr>
        <p:spPr>
          <a:xfrm>
            <a:off x="4137879" y="2450897"/>
            <a:ext cx="1575683" cy="434950"/>
          </a:xfrm>
          <a:prstGeom prst="rect">
            <a:avLst/>
          </a:prstGeom>
        </p:spPr>
        <p:txBody>
          <a:bodyPr lIns="0" tIns="0" rIns="0" bIns="0" rtlCol="0" anchor="t">
            <a:spAutoFit/>
          </a:bodyPr>
          <a:lstStyle/>
          <a:p>
            <a:pPr algn="l">
              <a:lnSpc>
                <a:spcPts val="1699"/>
              </a:lnSpc>
            </a:pPr>
            <a:r>
              <a:rPr lang="en-US" sz="1100" b="1" spc="-4">
                <a:solidFill>
                  <a:srgbClr val="000000"/>
                </a:solidFill>
                <a:latin typeface="Montserrat Bold"/>
                <a:ea typeface="Montserrat Bold"/>
                <a:cs typeface="Montserrat Bold"/>
                <a:sym typeface="Montserrat Bold"/>
              </a:rPr>
              <a:t>Is there a natural limit on group size?</a:t>
            </a:r>
          </a:p>
        </p:txBody>
      </p:sp>
      <p:sp>
        <p:nvSpPr>
          <p:cNvPr id="49" name="TextBox 49"/>
          <p:cNvSpPr txBox="1"/>
          <p:nvPr/>
        </p:nvSpPr>
        <p:spPr>
          <a:xfrm>
            <a:off x="4265038" y="4579553"/>
            <a:ext cx="1542640" cy="434950"/>
          </a:xfrm>
          <a:prstGeom prst="rect">
            <a:avLst/>
          </a:prstGeom>
        </p:spPr>
        <p:txBody>
          <a:bodyPr lIns="0" tIns="0" rIns="0" bIns="0" rtlCol="0" anchor="t">
            <a:spAutoFit/>
          </a:bodyPr>
          <a:lstStyle/>
          <a:p>
            <a:pPr algn="l">
              <a:lnSpc>
                <a:spcPts val="1699"/>
              </a:lnSpc>
            </a:pPr>
            <a:r>
              <a:rPr lang="en-US" sz="1100" b="1" spc="-4">
                <a:solidFill>
                  <a:srgbClr val="000000"/>
                </a:solidFill>
                <a:latin typeface="Montserrat Bold"/>
                <a:ea typeface="Montserrat Bold"/>
                <a:cs typeface="Montserrat Bold"/>
                <a:sym typeface="Montserrat Bold"/>
              </a:rPr>
              <a:t>Are you keeping your people safe?</a:t>
            </a:r>
          </a:p>
        </p:txBody>
      </p:sp>
      <p:sp>
        <p:nvSpPr>
          <p:cNvPr id="50" name="TextBox 50"/>
          <p:cNvSpPr txBox="1"/>
          <p:nvPr/>
        </p:nvSpPr>
        <p:spPr>
          <a:xfrm>
            <a:off x="7441825" y="2450897"/>
            <a:ext cx="2270167" cy="416332"/>
          </a:xfrm>
          <a:prstGeom prst="rect">
            <a:avLst/>
          </a:prstGeom>
        </p:spPr>
        <p:txBody>
          <a:bodyPr wrap="square" lIns="0" tIns="0" rIns="0" bIns="0" rtlCol="0" anchor="t">
            <a:spAutoFit/>
          </a:bodyPr>
          <a:lstStyle/>
          <a:p>
            <a:pPr algn="l">
              <a:lnSpc>
                <a:spcPts val="1699"/>
              </a:lnSpc>
            </a:pPr>
            <a:r>
              <a:rPr lang="en-US" sz="1100" b="1" spc="-4" dirty="0">
                <a:solidFill>
                  <a:srgbClr val="000000"/>
                </a:solidFill>
                <a:latin typeface="Montserrat Bold"/>
                <a:ea typeface="Montserrat Bold"/>
                <a:cs typeface="Montserrat Bold"/>
                <a:sym typeface="Montserrat Bold"/>
              </a:rPr>
              <a:t>What does health and safety induction look like? </a:t>
            </a:r>
          </a:p>
        </p:txBody>
      </p:sp>
      <p:sp>
        <p:nvSpPr>
          <p:cNvPr id="51" name="TextBox 51"/>
          <p:cNvSpPr txBox="1"/>
          <p:nvPr/>
        </p:nvSpPr>
        <p:spPr>
          <a:xfrm>
            <a:off x="7534418" y="4579553"/>
            <a:ext cx="2457298" cy="650843"/>
          </a:xfrm>
          <a:prstGeom prst="rect">
            <a:avLst/>
          </a:prstGeom>
        </p:spPr>
        <p:txBody>
          <a:bodyPr lIns="0" tIns="0" rIns="0" bIns="0" rtlCol="0" anchor="t">
            <a:spAutoFit/>
          </a:bodyPr>
          <a:lstStyle/>
          <a:p>
            <a:pPr algn="l">
              <a:lnSpc>
                <a:spcPts val="1699"/>
              </a:lnSpc>
            </a:pPr>
            <a:r>
              <a:rPr lang="en-US" sz="1100" b="1" spc="-4">
                <a:solidFill>
                  <a:srgbClr val="000000"/>
                </a:solidFill>
                <a:latin typeface="Montserrat Bold"/>
                <a:ea typeface="Montserrat Bold"/>
                <a:cs typeface="Montserrat Bold"/>
                <a:sym typeface="Montserrat Bold"/>
              </a:rPr>
              <a:t>How can you share your approach to health and safety with the young people? </a:t>
            </a:r>
          </a:p>
        </p:txBody>
      </p:sp>
      <p:sp>
        <p:nvSpPr>
          <p:cNvPr id="52" name="TextBox 52"/>
          <p:cNvSpPr txBox="1"/>
          <p:nvPr/>
        </p:nvSpPr>
        <p:spPr>
          <a:xfrm>
            <a:off x="8612334" y="7184993"/>
            <a:ext cx="1801692" cy="209521"/>
          </a:xfrm>
          <a:prstGeom prst="rect">
            <a:avLst/>
          </a:prstGeom>
        </p:spPr>
        <p:txBody>
          <a:bodyPr lIns="0" tIns="0" rIns="0" bIns="0" rtlCol="0" anchor="t">
            <a:spAutoFit/>
          </a:bodyPr>
          <a:lstStyle/>
          <a:p>
            <a:pPr algn="l">
              <a:lnSpc>
                <a:spcPts val="1539"/>
              </a:lnSpc>
            </a:pPr>
            <a:r>
              <a:rPr lang="en-US" sz="1100" b="1" spc="-5">
                <a:solidFill>
                  <a:srgbClr val="FFFFFF"/>
                </a:solidFill>
                <a:latin typeface="Montserrat Bold"/>
                <a:ea typeface="Montserrat Bold"/>
                <a:cs typeface="Montserrat Bold"/>
                <a:sym typeface="Montserrat Bold"/>
              </a:rPr>
              <a:t>Step 4</a:t>
            </a:r>
            <a:r>
              <a:rPr lang="en-US" sz="1100" spc="-5">
                <a:solidFill>
                  <a:srgbClr val="FFFFFF"/>
                </a:solidFill>
                <a:latin typeface="Montserrat"/>
                <a:ea typeface="Montserrat"/>
                <a:cs typeface="Montserrat"/>
                <a:sym typeface="Montserrat"/>
              </a:rPr>
              <a:t> | Making it happen</a:t>
            </a:r>
          </a:p>
        </p:txBody>
      </p:sp>
      <p:sp>
        <p:nvSpPr>
          <p:cNvPr id="53" name="TextBox 53"/>
          <p:cNvSpPr txBox="1"/>
          <p:nvPr/>
        </p:nvSpPr>
        <p:spPr>
          <a:xfrm>
            <a:off x="933650" y="5549665"/>
            <a:ext cx="2605545" cy="1251175"/>
          </a:xfrm>
          <a:prstGeom prst="rect">
            <a:avLst/>
          </a:prstGeom>
        </p:spPr>
        <p:txBody>
          <a:bodyPr lIns="0" tIns="0" rIns="0" bIns="0" rtlCol="0" anchor="t">
            <a:spAutoFit/>
          </a:bodyPr>
          <a:lstStyle/>
          <a:p>
            <a:pPr algn="l">
              <a:lnSpc>
                <a:spcPts val="1400"/>
              </a:lnSpc>
            </a:pPr>
            <a:r>
              <a:rPr lang="en-US" sz="900" spc="-4">
                <a:solidFill>
                  <a:srgbClr val="000000"/>
                </a:solidFill>
                <a:latin typeface="Montserrat"/>
                <a:ea typeface="Montserrat"/>
                <a:cs typeface="Montserrat"/>
                <a:sym typeface="Montserrat"/>
              </a:rPr>
              <a:t>You’re probably used to hosting people from your industry who are very aware of the specific risks. Many students may have never experienced anything like your workplace and have little understanding of the hazards and risks. Is your business a safe place for the students’ to visit?</a:t>
            </a:r>
          </a:p>
        </p:txBody>
      </p:sp>
      <p:sp>
        <p:nvSpPr>
          <p:cNvPr id="54" name="TextBox 54"/>
          <p:cNvSpPr txBox="1"/>
          <p:nvPr/>
        </p:nvSpPr>
        <p:spPr>
          <a:xfrm>
            <a:off x="981408" y="3239710"/>
            <a:ext cx="2559158" cy="895579"/>
          </a:xfrm>
          <a:prstGeom prst="rect">
            <a:avLst/>
          </a:prstGeom>
        </p:spPr>
        <p:txBody>
          <a:bodyPr lIns="0" tIns="0" rIns="0" bIns="0" rtlCol="0" anchor="t">
            <a:spAutoFit/>
          </a:bodyPr>
          <a:lstStyle/>
          <a:p>
            <a:pPr algn="just">
              <a:lnSpc>
                <a:spcPts val="1400"/>
              </a:lnSpc>
            </a:pPr>
            <a:r>
              <a:rPr lang="en-US" sz="900" spc="-4">
                <a:solidFill>
                  <a:srgbClr val="000000"/>
                </a:solidFill>
                <a:latin typeface="Montserrat"/>
                <a:ea typeface="Montserrat"/>
                <a:cs typeface="Montserrat"/>
                <a:sym typeface="Montserrat"/>
              </a:rPr>
              <a:t>Consider whether a site visit is an important part of the objective, and whether the objective could be achieved just as well in a more easily controlled environment (e.g. the school, or an office building, etc.).</a:t>
            </a:r>
          </a:p>
        </p:txBody>
      </p:sp>
      <p:sp>
        <p:nvSpPr>
          <p:cNvPr id="55" name="TextBox 55"/>
          <p:cNvSpPr txBox="1"/>
          <p:nvPr/>
        </p:nvSpPr>
        <p:spPr>
          <a:xfrm>
            <a:off x="4137879" y="3243320"/>
            <a:ext cx="2551100" cy="717775"/>
          </a:xfrm>
          <a:prstGeom prst="rect">
            <a:avLst/>
          </a:prstGeom>
        </p:spPr>
        <p:txBody>
          <a:bodyPr lIns="0" tIns="0" rIns="0" bIns="0" rtlCol="0" anchor="t">
            <a:spAutoFit/>
          </a:bodyPr>
          <a:lstStyle/>
          <a:p>
            <a:pPr algn="just">
              <a:lnSpc>
                <a:spcPts val="1400"/>
              </a:lnSpc>
            </a:pPr>
            <a:r>
              <a:rPr lang="en-US" sz="900" spc="-4">
                <a:solidFill>
                  <a:srgbClr val="000000"/>
                </a:solidFill>
                <a:latin typeface="Montserrat"/>
                <a:ea typeface="Montserrat"/>
                <a:cs typeface="Montserrat"/>
                <a:sym typeface="Montserrat"/>
              </a:rPr>
              <a:t>Instead of a visit from 30 students, maybe it makes more sense from a health and safety perspective to have smaller groups of, say, 5 students at a time. </a:t>
            </a:r>
          </a:p>
        </p:txBody>
      </p:sp>
      <p:sp>
        <p:nvSpPr>
          <p:cNvPr id="56" name="TextBox 56"/>
          <p:cNvSpPr txBox="1"/>
          <p:nvPr/>
        </p:nvSpPr>
        <p:spPr>
          <a:xfrm>
            <a:off x="4265038" y="5549665"/>
            <a:ext cx="2642968" cy="1251175"/>
          </a:xfrm>
          <a:prstGeom prst="rect">
            <a:avLst/>
          </a:prstGeom>
        </p:spPr>
        <p:txBody>
          <a:bodyPr lIns="0" tIns="0" rIns="0" bIns="0" rtlCol="0" anchor="t">
            <a:spAutoFit/>
          </a:bodyPr>
          <a:lstStyle/>
          <a:p>
            <a:pPr algn="just">
              <a:lnSpc>
                <a:spcPts val="1400"/>
              </a:lnSpc>
            </a:pPr>
            <a:r>
              <a:rPr lang="en-US" sz="900" spc="-4">
                <a:solidFill>
                  <a:srgbClr val="000000"/>
                </a:solidFill>
                <a:latin typeface="Montserrat"/>
                <a:ea typeface="Montserrat"/>
                <a:cs typeface="Montserrat"/>
                <a:sym typeface="Montserrat"/>
              </a:rPr>
              <a:t>It would be very easy for one of your people who is carrying out a routine task to be distracted by or worried about the safety of the students. You might need to pause certain activities, or bring in other controls to ensure your people aren’t placed in an unsafe situation. </a:t>
            </a:r>
          </a:p>
        </p:txBody>
      </p:sp>
      <p:sp>
        <p:nvSpPr>
          <p:cNvPr id="57" name="TextBox 57"/>
          <p:cNvSpPr txBox="1"/>
          <p:nvPr/>
        </p:nvSpPr>
        <p:spPr>
          <a:xfrm>
            <a:off x="8533552" y="174669"/>
            <a:ext cx="1542431"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Helpful tools and guidance</a:t>
            </a:r>
          </a:p>
        </p:txBody>
      </p:sp>
      <p:sp>
        <p:nvSpPr>
          <p:cNvPr id="58" name="TextBox 58"/>
          <p:cNvSpPr txBox="1"/>
          <p:nvPr/>
        </p:nvSpPr>
        <p:spPr>
          <a:xfrm>
            <a:off x="7466276" y="3217916"/>
            <a:ext cx="2727598" cy="895579"/>
          </a:xfrm>
          <a:prstGeom prst="rect">
            <a:avLst/>
          </a:prstGeom>
        </p:spPr>
        <p:txBody>
          <a:bodyPr lIns="0" tIns="0" rIns="0" bIns="0" rtlCol="0" anchor="t">
            <a:spAutoFit/>
          </a:bodyPr>
          <a:lstStyle/>
          <a:p>
            <a:pPr algn="l">
              <a:lnSpc>
                <a:spcPts val="1400"/>
              </a:lnSpc>
            </a:pPr>
            <a:r>
              <a:rPr lang="en-US" sz="900" spc="-4">
                <a:solidFill>
                  <a:srgbClr val="000000"/>
                </a:solidFill>
                <a:latin typeface="Montserrat"/>
                <a:ea typeface="Montserrat"/>
                <a:cs typeface="Montserrat"/>
                <a:sym typeface="Montserrat"/>
              </a:rPr>
              <a:t>Consider whether it happens on site, or whether some of the induction is better to take place in advance. Remember that there is a lot going on for the students as part of a site visit and it may be hard for them to take it all in. </a:t>
            </a:r>
          </a:p>
        </p:txBody>
      </p:sp>
      <p:sp>
        <p:nvSpPr>
          <p:cNvPr id="59" name="TextBox 59"/>
          <p:cNvSpPr txBox="1"/>
          <p:nvPr/>
        </p:nvSpPr>
        <p:spPr>
          <a:xfrm>
            <a:off x="7534418" y="5549665"/>
            <a:ext cx="2683545" cy="1251175"/>
          </a:xfrm>
          <a:prstGeom prst="rect">
            <a:avLst/>
          </a:prstGeom>
        </p:spPr>
        <p:txBody>
          <a:bodyPr lIns="0" tIns="0" rIns="0" bIns="0" rtlCol="0" anchor="t">
            <a:spAutoFit/>
          </a:bodyPr>
          <a:lstStyle/>
          <a:p>
            <a:pPr algn="just">
              <a:lnSpc>
                <a:spcPts val="1400"/>
              </a:lnSpc>
            </a:pPr>
            <a:r>
              <a:rPr lang="en-US" sz="900" spc="-4">
                <a:solidFill>
                  <a:srgbClr val="000000"/>
                </a:solidFill>
                <a:latin typeface="Montserrat"/>
                <a:ea typeface="Montserrat"/>
                <a:cs typeface="Montserrat"/>
                <a:sym typeface="Montserrat"/>
              </a:rPr>
              <a:t>Thinking through health and safety risks and working out how to manage those might be a completely new thing for students and is an important part of the world of work. You could run an activity where young people do a risk assessment based on what they have seen – you might get some great ideas!</a:t>
            </a:r>
          </a:p>
        </p:txBody>
      </p:sp>
      <p:sp>
        <p:nvSpPr>
          <p:cNvPr id="61" name="TextBox 61"/>
          <p:cNvSpPr txBox="1"/>
          <p:nvPr/>
        </p:nvSpPr>
        <p:spPr>
          <a:xfrm>
            <a:off x="10289010" y="193719"/>
            <a:ext cx="153638" cy="174622"/>
          </a:xfrm>
          <a:prstGeom prst="rect">
            <a:avLst/>
          </a:prstGeom>
        </p:spPr>
        <p:txBody>
          <a:bodyPr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38</a:t>
            </a:r>
          </a:p>
        </p:txBody>
      </p:sp>
      <p:sp>
        <p:nvSpPr>
          <p:cNvPr id="62" name="TextBox 32">
            <a:extLst>
              <a:ext uri="{FF2B5EF4-FFF2-40B4-BE49-F238E27FC236}">
                <a16:creationId xmlns:a16="http://schemas.microsoft.com/office/drawing/2014/main" id="{C8B8AE9A-007B-6420-B070-C0C6DD6A5978}"/>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06394" y="922353"/>
            <a:ext cx="562356" cy="562346"/>
            <a:chOff x="0" y="0"/>
            <a:chExt cx="562356" cy="562343"/>
          </a:xfrm>
        </p:grpSpPr>
        <p:sp>
          <p:nvSpPr>
            <p:cNvPr id="3" name="Freeform 3"/>
            <p:cNvSpPr/>
            <p:nvPr/>
          </p:nvSpPr>
          <p:spPr>
            <a:xfrm>
              <a:off x="63500" y="63500"/>
              <a:ext cx="435356" cy="435356"/>
            </a:xfrm>
            <a:custGeom>
              <a:avLst/>
              <a:gdLst/>
              <a:ahLst/>
              <a:cxnLst/>
              <a:rect l="l" t="t" r="r" b="b"/>
              <a:pathLst>
                <a:path w="435356" h="435356">
                  <a:moveTo>
                    <a:pt x="217678" y="435356"/>
                  </a:moveTo>
                  <a:cubicBezTo>
                    <a:pt x="337947" y="435356"/>
                    <a:pt x="435356" y="337947"/>
                    <a:pt x="435356" y="217678"/>
                  </a:cubicBezTo>
                  <a:cubicBezTo>
                    <a:pt x="435356" y="97409"/>
                    <a:pt x="337947" y="0"/>
                    <a:pt x="217678" y="0"/>
                  </a:cubicBezTo>
                  <a:cubicBezTo>
                    <a:pt x="97409" y="0"/>
                    <a:pt x="0" y="97409"/>
                    <a:pt x="0" y="217678"/>
                  </a:cubicBezTo>
                  <a:cubicBezTo>
                    <a:pt x="0" y="337947"/>
                    <a:pt x="97409" y="435356"/>
                    <a:pt x="217678" y="435356"/>
                  </a:cubicBezTo>
                </a:path>
              </a:pathLst>
            </a:custGeom>
            <a:solidFill>
              <a:srgbClr val="DFFC8E"/>
            </a:solidFill>
          </p:spPr>
          <p:txBody>
            <a:bodyPr/>
            <a:lstStyle/>
            <a:p>
              <a:endParaRPr lang="en-US"/>
            </a:p>
          </p:txBody>
        </p:sp>
        <p:sp>
          <p:nvSpPr>
            <p:cNvPr id="4" name="Freeform 4"/>
            <p:cNvSpPr/>
            <p:nvPr/>
          </p:nvSpPr>
          <p:spPr>
            <a:xfrm>
              <a:off x="177165" y="189103"/>
              <a:ext cx="171831" cy="167259"/>
            </a:xfrm>
            <a:custGeom>
              <a:avLst/>
              <a:gdLst/>
              <a:ahLst/>
              <a:cxnLst/>
              <a:rect l="l" t="t" r="r" b="b"/>
              <a:pathLst>
                <a:path w="171831" h="167259">
                  <a:moveTo>
                    <a:pt x="20828" y="0"/>
                  </a:moveTo>
                  <a:lnTo>
                    <a:pt x="171831" y="145669"/>
                  </a:lnTo>
                  <a:lnTo>
                    <a:pt x="150876" y="167259"/>
                  </a:lnTo>
                  <a:lnTo>
                    <a:pt x="0" y="21590"/>
                  </a:lnTo>
                  <a:close/>
                </a:path>
              </a:pathLst>
            </a:custGeom>
            <a:solidFill>
              <a:srgbClr val="2D69FF"/>
            </a:solidFill>
          </p:spPr>
          <p:txBody>
            <a:bodyPr/>
            <a:lstStyle/>
            <a:p>
              <a:endParaRPr lang="en-US"/>
            </a:p>
          </p:txBody>
        </p:sp>
        <p:sp>
          <p:nvSpPr>
            <p:cNvPr id="5" name="Freeform 5"/>
            <p:cNvSpPr/>
            <p:nvPr/>
          </p:nvSpPr>
          <p:spPr>
            <a:xfrm>
              <a:off x="230759" y="240284"/>
              <a:ext cx="154432" cy="152400"/>
            </a:xfrm>
            <a:custGeom>
              <a:avLst/>
              <a:gdLst/>
              <a:ahLst/>
              <a:cxnLst/>
              <a:rect l="l" t="t" r="r" b="b"/>
              <a:pathLst>
                <a:path w="154432" h="152400">
                  <a:moveTo>
                    <a:pt x="0" y="122555"/>
                  </a:moveTo>
                  <a:lnTo>
                    <a:pt x="119380" y="106553"/>
                  </a:lnTo>
                  <a:lnTo>
                    <a:pt x="121412" y="121412"/>
                  </a:lnTo>
                  <a:lnTo>
                    <a:pt x="106553" y="119126"/>
                  </a:lnTo>
                  <a:lnTo>
                    <a:pt x="124714" y="0"/>
                  </a:lnTo>
                  <a:lnTo>
                    <a:pt x="154432" y="4572"/>
                  </a:lnTo>
                  <a:lnTo>
                    <a:pt x="136271" y="123698"/>
                  </a:lnTo>
                  <a:lnTo>
                    <a:pt x="134620" y="134874"/>
                  </a:lnTo>
                  <a:lnTo>
                    <a:pt x="123444" y="136398"/>
                  </a:lnTo>
                  <a:lnTo>
                    <a:pt x="4064" y="152400"/>
                  </a:lnTo>
                  <a:close/>
                </a:path>
              </a:pathLst>
            </a:custGeom>
            <a:solidFill>
              <a:srgbClr val="2D69FF"/>
            </a:solidFill>
          </p:spPr>
          <p:txBody>
            <a:bodyPr/>
            <a:lstStyle/>
            <a:p>
              <a:endParaRPr lang="en-US"/>
            </a:p>
          </p:txBody>
        </p:sp>
      </p:grpSp>
      <p:grpSp>
        <p:nvGrpSpPr>
          <p:cNvPr id="6" name="Group 6"/>
          <p:cNvGrpSpPr>
            <a:grpSpLocks noChangeAspect="1"/>
          </p:cNvGrpSpPr>
          <p:nvPr/>
        </p:nvGrpSpPr>
        <p:grpSpPr>
          <a:xfrm>
            <a:off x="8754113" y="827027"/>
            <a:ext cx="1318679" cy="765238"/>
            <a:chOff x="0" y="0"/>
            <a:chExt cx="1318679" cy="765238"/>
          </a:xfrm>
        </p:grpSpPr>
        <p:sp>
          <p:nvSpPr>
            <p:cNvPr id="7" name="Freeform 7"/>
            <p:cNvSpPr/>
            <p:nvPr/>
          </p:nvSpPr>
          <p:spPr>
            <a:xfrm>
              <a:off x="-17018" y="-4953"/>
              <a:ext cx="1339088" cy="783082"/>
            </a:xfrm>
            <a:custGeom>
              <a:avLst/>
              <a:gdLst/>
              <a:ahLst/>
              <a:cxnLst/>
              <a:rect l="l" t="t" r="r" b="b"/>
              <a:pathLst>
                <a:path w="1339088" h="783082">
                  <a:moveTo>
                    <a:pt x="1287145" y="534924"/>
                  </a:moveTo>
                  <a:cubicBezTo>
                    <a:pt x="1268984" y="588137"/>
                    <a:pt x="1190244" y="610616"/>
                    <a:pt x="1119251" y="615569"/>
                  </a:cubicBezTo>
                  <a:cubicBezTo>
                    <a:pt x="1048258" y="620522"/>
                    <a:pt x="971677" y="616331"/>
                    <a:pt x="912114" y="644652"/>
                  </a:cubicBezTo>
                  <a:cubicBezTo>
                    <a:pt x="884809" y="657606"/>
                    <a:pt x="863346" y="676656"/>
                    <a:pt x="838327" y="692277"/>
                  </a:cubicBezTo>
                  <a:cubicBezTo>
                    <a:pt x="794766" y="719582"/>
                    <a:pt x="741172" y="735965"/>
                    <a:pt x="686816" y="748284"/>
                  </a:cubicBezTo>
                  <a:cubicBezTo>
                    <a:pt x="548894" y="779272"/>
                    <a:pt x="389636" y="783082"/>
                    <a:pt x="260985" y="722757"/>
                  </a:cubicBezTo>
                  <a:cubicBezTo>
                    <a:pt x="197485" y="692912"/>
                    <a:pt x="145288" y="649351"/>
                    <a:pt x="102362" y="601853"/>
                  </a:cubicBezTo>
                  <a:cubicBezTo>
                    <a:pt x="65913" y="561594"/>
                    <a:pt x="35052" y="517271"/>
                    <a:pt x="22987" y="469646"/>
                  </a:cubicBezTo>
                  <a:cubicBezTo>
                    <a:pt x="0" y="379222"/>
                    <a:pt x="47244" y="291211"/>
                    <a:pt x="95885" y="210820"/>
                  </a:cubicBezTo>
                  <a:cubicBezTo>
                    <a:pt x="130429" y="153797"/>
                    <a:pt x="168402" y="95250"/>
                    <a:pt x="234188" y="59182"/>
                  </a:cubicBezTo>
                  <a:cubicBezTo>
                    <a:pt x="300482" y="22987"/>
                    <a:pt x="386207" y="14351"/>
                    <a:pt x="468757" y="9144"/>
                  </a:cubicBezTo>
                  <a:cubicBezTo>
                    <a:pt x="578485" y="2159"/>
                    <a:pt x="693420" y="0"/>
                    <a:pt x="797687" y="34544"/>
                  </a:cubicBezTo>
                  <a:cubicBezTo>
                    <a:pt x="897255" y="67564"/>
                    <a:pt x="976757" y="130683"/>
                    <a:pt x="1070102" y="173990"/>
                  </a:cubicBezTo>
                  <a:cubicBezTo>
                    <a:pt x="1117981" y="196215"/>
                    <a:pt x="1169289" y="213233"/>
                    <a:pt x="1216025" y="236855"/>
                  </a:cubicBezTo>
                  <a:cubicBezTo>
                    <a:pt x="1262761" y="260477"/>
                    <a:pt x="1306068" y="292481"/>
                    <a:pt x="1324483" y="333121"/>
                  </a:cubicBezTo>
                  <a:cubicBezTo>
                    <a:pt x="1339088" y="365252"/>
                    <a:pt x="1336802" y="399669"/>
                    <a:pt x="1331849" y="432689"/>
                  </a:cubicBezTo>
                  <a:cubicBezTo>
                    <a:pt x="1325626" y="474472"/>
                    <a:pt x="1314323" y="517906"/>
                    <a:pt x="1279017" y="548386"/>
                  </a:cubicBezTo>
                </a:path>
              </a:pathLst>
            </a:custGeom>
            <a:solidFill>
              <a:srgbClr val="DFFC8E"/>
            </a:solidFill>
          </p:spPr>
          <p:txBody>
            <a:bodyPr/>
            <a:lstStyle/>
            <a:p>
              <a:endParaRPr lang="en-US"/>
            </a:p>
          </p:txBody>
        </p:sp>
      </p:grpSp>
      <p:sp>
        <p:nvSpPr>
          <p:cNvPr id="8" name="Freeform 8"/>
          <p:cNvSpPr/>
          <p:nvPr/>
        </p:nvSpPr>
        <p:spPr>
          <a:xfrm>
            <a:off x="8937688" y="1074734"/>
            <a:ext cx="252403" cy="252403"/>
          </a:xfrm>
          <a:custGeom>
            <a:avLst/>
            <a:gdLst/>
            <a:ahLst/>
            <a:cxnLst/>
            <a:rect l="l" t="t" r="r" b="b"/>
            <a:pathLst>
              <a:path w="252403" h="252403">
                <a:moveTo>
                  <a:pt x="0" y="0"/>
                </a:moveTo>
                <a:lnTo>
                  <a:pt x="252403" y="0"/>
                </a:lnTo>
                <a:lnTo>
                  <a:pt x="252403" y="252403"/>
                </a:lnTo>
                <a:lnTo>
                  <a:pt x="0" y="252403"/>
                </a:lnTo>
                <a:lnTo>
                  <a:pt x="0" y="0"/>
                </a:lnTo>
                <a:close/>
              </a:path>
            </a:pathLst>
          </a:custGeom>
          <a:blipFill>
            <a:blip r:embed="rId2"/>
            <a:stretch>
              <a:fillRect/>
            </a:stretch>
          </a:blipFill>
        </p:spPr>
        <p:txBody>
          <a:bodyPr/>
          <a:lstStyle/>
          <a:p>
            <a:endParaRPr lang="en-US"/>
          </a:p>
        </p:txBody>
      </p:sp>
      <p:grpSp>
        <p:nvGrpSpPr>
          <p:cNvPr id="9" name="Group 9"/>
          <p:cNvGrpSpPr>
            <a:grpSpLocks noChangeAspect="1"/>
          </p:cNvGrpSpPr>
          <p:nvPr/>
        </p:nvGrpSpPr>
        <p:grpSpPr>
          <a:xfrm>
            <a:off x="1014879" y="3043085"/>
            <a:ext cx="4243349" cy="71666"/>
            <a:chOff x="0" y="0"/>
            <a:chExt cx="4243349" cy="71666"/>
          </a:xfrm>
        </p:grpSpPr>
        <p:sp>
          <p:nvSpPr>
            <p:cNvPr id="10" name="Freeform 10"/>
            <p:cNvSpPr/>
            <p:nvPr/>
          </p:nvSpPr>
          <p:spPr>
            <a:xfrm>
              <a:off x="0" y="0"/>
              <a:ext cx="4243324" cy="71628"/>
            </a:xfrm>
            <a:custGeom>
              <a:avLst/>
              <a:gdLst/>
              <a:ahLst/>
              <a:cxnLst/>
              <a:rect l="l" t="t" r="r" b="b"/>
              <a:pathLst>
                <a:path w="4243324" h="71628">
                  <a:moveTo>
                    <a:pt x="35814" y="0"/>
                  </a:moveTo>
                  <a:cubicBezTo>
                    <a:pt x="16002" y="0"/>
                    <a:pt x="0" y="16002"/>
                    <a:pt x="0" y="35814"/>
                  </a:cubicBezTo>
                  <a:cubicBezTo>
                    <a:pt x="0" y="55626"/>
                    <a:pt x="16002" y="71628"/>
                    <a:pt x="35814" y="71628"/>
                  </a:cubicBezTo>
                  <a:lnTo>
                    <a:pt x="4207510" y="71628"/>
                  </a:lnTo>
                  <a:cubicBezTo>
                    <a:pt x="4227322" y="71628"/>
                    <a:pt x="4243324" y="55626"/>
                    <a:pt x="4243324" y="35814"/>
                  </a:cubicBezTo>
                  <a:cubicBezTo>
                    <a:pt x="4243324" y="16002"/>
                    <a:pt x="4227322" y="0"/>
                    <a:pt x="4207510" y="0"/>
                  </a:cubicBezTo>
                  <a:close/>
                </a:path>
              </a:pathLst>
            </a:custGeom>
            <a:solidFill>
              <a:srgbClr val="BCE4FE"/>
            </a:solidFill>
          </p:spPr>
          <p:txBody>
            <a:bodyPr/>
            <a:lstStyle/>
            <a:p>
              <a:endParaRPr lang="en-US"/>
            </a:p>
          </p:txBody>
        </p:sp>
      </p:grpSp>
      <p:grpSp>
        <p:nvGrpSpPr>
          <p:cNvPr id="11" name="Group 11"/>
          <p:cNvGrpSpPr>
            <a:grpSpLocks noChangeAspect="1"/>
          </p:cNvGrpSpPr>
          <p:nvPr/>
        </p:nvGrpSpPr>
        <p:grpSpPr>
          <a:xfrm>
            <a:off x="1014879" y="5188791"/>
            <a:ext cx="4243349" cy="71666"/>
            <a:chOff x="0" y="0"/>
            <a:chExt cx="4243349" cy="71666"/>
          </a:xfrm>
        </p:grpSpPr>
        <p:sp>
          <p:nvSpPr>
            <p:cNvPr id="12" name="Freeform 12"/>
            <p:cNvSpPr/>
            <p:nvPr/>
          </p:nvSpPr>
          <p:spPr>
            <a:xfrm>
              <a:off x="0" y="0"/>
              <a:ext cx="4243324" cy="71628"/>
            </a:xfrm>
            <a:custGeom>
              <a:avLst/>
              <a:gdLst/>
              <a:ahLst/>
              <a:cxnLst/>
              <a:rect l="l" t="t" r="r" b="b"/>
              <a:pathLst>
                <a:path w="4243324" h="71628">
                  <a:moveTo>
                    <a:pt x="35814" y="0"/>
                  </a:moveTo>
                  <a:cubicBezTo>
                    <a:pt x="16002" y="0"/>
                    <a:pt x="0" y="16002"/>
                    <a:pt x="0" y="35814"/>
                  </a:cubicBezTo>
                  <a:cubicBezTo>
                    <a:pt x="0" y="55626"/>
                    <a:pt x="16002" y="71628"/>
                    <a:pt x="35814" y="71628"/>
                  </a:cubicBezTo>
                  <a:lnTo>
                    <a:pt x="4207510" y="71628"/>
                  </a:lnTo>
                  <a:cubicBezTo>
                    <a:pt x="4227322" y="71628"/>
                    <a:pt x="4243324" y="55626"/>
                    <a:pt x="4243324" y="35814"/>
                  </a:cubicBezTo>
                  <a:cubicBezTo>
                    <a:pt x="4243324" y="16002"/>
                    <a:pt x="4227322" y="0"/>
                    <a:pt x="4207510" y="0"/>
                  </a:cubicBezTo>
                  <a:close/>
                </a:path>
              </a:pathLst>
            </a:custGeom>
            <a:solidFill>
              <a:srgbClr val="BCE4FE"/>
            </a:solidFill>
          </p:spPr>
          <p:txBody>
            <a:bodyPr/>
            <a:lstStyle/>
            <a:p>
              <a:endParaRPr lang="en-US"/>
            </a:p>
          </p:txBody>
        </p:sp>
      </p:grpSp>
      <p:grpSp>
        <p:nvGrpSpPr>
          <p:cNvPr id="13" name="Group 13"/>
          <p:cNvGrpSpPr>
            <a:grpSpLocks noChangeAspect="1"/>
          </p:cNvGrpSpPr>
          <p:nvPr/>
        </p:nvGrpSpPr>
        <p:grpSpPr>
          <a:xfrm>
            <a:off x="5565715" y="5913006"/>
            <a:ext cx="464410" cy="464410"/>
            <a:chOff x="0" y="0"/>
            <a:chExt cx="464414" cy="464414"/>
          </a:xfrm>
        </p:grpSpPr>
        <p:sp>
          <p:nvSpPr>
            <p:cNvPr id="14" name="Freeform 14"/>
            <p:cNvSpPr/>
            <p:nvPr/>
          </p:nvSpPr>
          <p:spPr>
            <a:xfrm>
              <a:off x="63500" y="63500"/>
              <a:ext cx="337312" cy="337439"/>
            </a:xfrm>
            <a:custGeom>
              <a:avLst/>
              <a:gdLst/>
              <a:ahLst/>
              <a:cxnLst/>
              <a:rect l="l" t="t" r="r" b="b"/>
              <a:pathLst>
                <a:path w="337312" h="337439">
                  <a:moveTo>
                    <a:pt x="168656" y="337439"/>
                  </a:moveTo>
                  <a:cubicBezTo>
                    <a:pt x="261874" y="337439"/>
                    <a:pt x="337312" y="261874"/>
                    <a:pt x="337312" y="168783"/>
                  </a:cubicBezTo>
                  <a:cubicBezTo>
                    <a:pt x="337312" y="75692"/>
                    <a:pt x="261874" y="0"/>
                    <a:pt x="168656" y="0"/>
                  </a:cubicBezTo>
                  <a:cubicBezTo>
                    <a:pt x="75438" y="0"/>
                    <a:pt x="0" y="75565"/>
                    <a:pt x="0" y="168656"/>
                  </a:cubicBezTo>
                  <a:cubicBezTo>
                    <a:pt x="0" y="261747"/>
                    <a:pt x="75565" y="337312"/>
                    <a:pt x="168656" y="337312"/>
                  </a:cubicBezTo>
                </a:path>
              </a:pathLst>
            </a:custGeom>
            <a:solidFill>
              <a:srgbClr val="2D69FF"/>
            </a:solidFill>
          </p:spPr>
          <p:txBody>
            <a:bodyPr/>
            <a:lstStyle/>
            <a:p>
              <a:endParaRPr lang="en-US"/>
            </a:p>
          </p:txBody>
        </p:sp>
        <p:sp>
          <p:nvSpPr>
            <p:cNvPr id="15" name="Freeform 15"/>
            <p:cNvSpPr/>
            <p:nvPr/>
          </p:nvSpPr>
          <p:spPr>
            <a:xfrm>
              <a:off x="221234" y="127508"/>
              <a:ext cx="22479" cy="112395"/>
            </a:xfrm>
            <a:custGeom>
              <a:avLst/>
              <a:gdLst/>
              <a:ahLst/>
              <a:cxnLst/>
              <a:rect l="l" t="t" r="r" b="b"/>
              <a:pathLst>
                <a:path w="22479" h="112395">
                  <a:moveTo>
                    <a:pt x="20701" y="0"/>
                  </a:moveTo>
                  <a:lnTo>
                    <a:pt x="22479" y="112014"/>
                  </a:lnTo>
                  <a:lnTo>
                    <a:pt x="1778" y="112395"/>
                  </a:lnTo>
                  <a:lnTo>
                    <a:pt x="0" y="381"/>
                  </a:lnTo>
                  <a:close/>
                </a:path>
              </a:pathLst>
            </a:custGeom>
            <a:solidFill>
              <a:srgbClr val="BCE4FE"/>
            </a:solidFill>
          </p:spPr>
          <p:txBody>
            <a:bodyPr/>
            <a:lstStyle/>
            <a:p>
              <a:endParaRPr lang="en-US"/>
            </a:p>
          </p:txBody>
        </p:sp>
        <p:sp>
          <p:nvSpPr>
            <p:cNvPr id="16" name="Freeform 16"/>
            <p:cNvSpPr/>
            <p:nvPr/>
          </p:nvSpPr>
          <p:spPr>
            <a:xfrm>
              <a:off x="173863" y="203581"/>
              <a:ext cx="117856" cy="58547"/>
            </a:xfrm>
            <a:custGeom>
              <a:avLst/>
              <a:gdLst/>
              <a:ahLst/>
              <a:cxnLst/>
              <a:rect l="l" t="t" r="r" b="b"/>
              <a:pathLst>
                <a:path w="117856" h="58547">
                  <a:moveTo>
                    <a:pt x="12065" y="0"/>
                  </a:moveTo>
                  <a:lnTo>
                    <a:pt x="64389" y="37592"/>
                  </a:lnTo>
                  <a:lnTo>
                    <a:pt x="58293" y="45974"/>
                  </a:lnTo>
                  <a:lnTo>
                    <a:pt x="52578" y="37338"/>
                  </a:lnTo>
                  <a:lnTo>
                    <a:pt x="106299" y="1524"/>
                  </a:lnTo>
                  <a:lnTo>
                    <a:pt x="117856" y="18796"/>
                  </a:lnTo>
                  <a:lnTo>
                    <a:pt x="64135" y="54610"/>
                  </a:lnTo>
                  <a:lnTo>
                    <a:pt x="58166" y="58547"/>
                  </a:lnTo>
                  <a:lnTo>
                    <a:pt x="52324" y="54356"/>
                  </a:lnTo>
                  <a:lnTo>
                    <a:pt x="0" y="16764"/>
                  </a:lnTo>
                  <a:close/>
                </a:path>
              </a:pathLst>
            </a:custGeom>
            <a:solidFill>
              <a:srgbClr val="BCE4FE"/>
            </a:solidFill>
          </p:spPr>
          <p:txBody>
            <a:bodyPr/>
            <a:lstStyle/>
            <a:p>
              <a:endParaRPr lang="en-US"/>
            </a:p>
          </p:txBody>
        </p:sp>
        <p:sp>
          <p:nvSpPr>
            <p:cNvPr id="17" name="Freeform 17"/>
            <p:cNvSpPr/>
            <p:nvPr/>
          </p:nvSpPr>
          <p:spPr>
            <a:xfrm>
              <a:off x="165481" y="288544"/>
              <a:ext cx="134620" cy="20701"/>
            </a:xfrm>
            <a:custGeom>
              <a:avLst/>
              <a:gdLst/>
              <a:ahLst/>
              <a:cxnLst/>
              <a:rect l="l" t="t" r="r" b="b"/>
              <a:pathLst>
                <a:path w="134620" h="20701">
                  <a:moveTo>
                    <a:pt x="0" y="0"/>
                  </a:moveTo>
                  <a:lnTo>
                    <a:pt x="134620" y="0"/>
                  </a:lnTo>
                  <a:lnTo>
                    <a:pt x="134620" y="20701"/>
                  </a:lnTo>
                  <a:lnTo>
                    <a:pt x="0" y="20701"/>
                  </a:lnTo>
                  <a:close/>
                </a:path>
              </a:pathLst>
            </a:custGeom>
            <a:solidFill>
              <a:srgbClr val="BCE4FE"/>
            </a:solidFill>
          </p:spPr>
          <p:txBody>
            <a:bodyPr/>
            <a:lstStyle/>
            <a:p>
              <a:endParaRPr lang="en-US"/>
            </a:p>
          </p:txBody>
        </p:sp>
      </p:grpSp>
      <p:grpSp>
        <p:nvGrpSpPr>
          <p:cNvPr id="18" name="Group 18"/>
          <p:cNvGrpSpPr>
            <a:grpSpLocks noChangeAspect="1"/>
          </p:cNvGrpSpPr>
          <p:nvPr/>
        </p:nvGrpSpPr>
        <p:grpSpPr>
          <a:xfrm>
            <a:off x="6125985" y="6356347"/>
            <a:ext cx="1920154" cy="6982"/>
            <a:chOff x="0" y="0"/>
            <a:chExt cx="1920151" cy="6985"/>
          </a:xfrm>
        </p:grpSpPr>
        <p:sp>
          <p:nvSpPr>
            <p:cNvPr id="19" name="Freeform 19"/>
            <p:cNvSpPr/>
            <p:nvPr/>
          </p:nvSpPr>
          <p:spPr>
            <a:xfrm>
              <a:off x="0" y="0"/>
              <a:ext cx="1920113" cy="6985"/>
            </a:xfrm>
            <a:custGeom>
              <a:avLst/>
              <a:gdLst/>
              <a:ahLst/>
              <a:cxnLst/>
              <a:rect l="l" t="t" r="r" b="b"/>
              <a:pathLst>
                <a:path w="1920113" h="6985">
                  <a:moveTo>
                    <a:pt x="0" y="0"/>
                  </a:moveTo>
                  <a:lnTo>
                    <a:pt x="1920113" y="0"/>
                  </a:lnTo>
                  <a:lnTo>
                    <a:pt x="1920113" y="6985"/>
                  </a:lnTo>
                  <a:lnTo>
                    <a:pt x="0" y="6985"/>
                  </a:lnTo>
                  <a:close/>
                </a:path>
              </a:pathLst>
            </a:custGeom>
            <a:solidFill>
              <a:srgbClr val="2D69FF"/>
            </a:solidFill>
          </p:spPr>
          <p:txBody>
            <a:bodyPr/>
            <a:lstStyle/>
            <a:p>
              <a:endParaRPr lang="en-US"/>
            </a:p>
          </p:txBody>
        </p:sp>
      </p:grpSp>
      <p:grpSp>
        <p:nvGrpSpPr>
          <p:cNvPr id="20" name="Group 20"/>
          <p:cNvGrpSpPr>
            <a:grpSpLocks noChangeAspect="1"/>
          </p:cNvGrpSpPr>
          <p:nvPr/>
        </p:nvGrpSpPr>
        <p:grpSpPr>
          <a:xfrm>
            <a:off x="0" y="7107412"/>
            <a:ext cx="10692003" cy="452590"/>
            <a:chOff x="0" y="0"/>
            <a:chExt cx="10692003" cy="452590"/>
          </a:xfrm>
        </p:grpSpPr>
        <p:sp>
          <p:nvSpPr>
            <p:cNvPr id="21" name="Freeform 21"/>
            <p:cNvSpPr/>
            <p:nvPr/>
          </p:nvSpPr>
          <p:spPr>
            <a:xfrm>
              <a:off x="0" y="0"/>
              <a:ext cx="10692003" cy="452628"/>
            </a:xfrm>
            <a:custGeom>
              <a:avLst/>
              <a:gdLst/>
              <a:ahLst/>
              <a:cxnLst/>
              <a:rect l="l" t="t" r="r" b="b"/>
              <a:pathLst>
                <a:path w="10692003" h="452628">
                  <a:moveTo>
                    <a:pt x="0" y="452628"/>
                  </a:moveTo>
                  <a:lnTo>
                    <a:pt x="10692003" y="452628"/>
                  </a:lnTo>
                  <a:lnTo>
                    <a:pt x="10692003" y="0"/>
                  </a:lnTo>
                  <a:lnTo>
                    <a:pt x="0" y="0"/>
                  </a:lnTo>
                  <a:close/>
                </a:path>
              </a:pathLst>
            </a:custGeom>
            <a:solidFill>
              <a:srgbClr val="2D69FF"/>
            </a:solidFill>
          </p:spPr>
          <p:txBody>
            <a:bodyPr/>
            <a:lstStyle/>
            <a:p>
              <a:endParaRPr lang="en-US"/>
            </a:p>
          </p:txBody>
        </p:sp>
      </p:grpSp>
      <p:grpSp>
        <p:nvGrpSpPr>
          <p:cNvPr id="22" name="Group 22"/>
          <p:cNvGrpSpPr>
            <a:grpSpLocks noChangeAspect="1"/>
          </p:cNvGrpSpPr>
          <p:nvPr/>
        </p:nvGrpSpPr>
        <p:grpSpPr>
          <a:xfrm>
            <a:off x="183413" y="616115"/>
            <a:ext cx="10325176" cy="6353"/>
            <a:chOff x="0" y="0"/>
            <a:chExt cx="10325176" cy="6350"/>
          </a:xfrm>
        </p:grpSpPr>
        <p:sp>
          <p:nvSpPr>
            <p:cNvPr id="23" name="Freeform 23"/>
            <p:cNvSpPr/>
            <p:nvPr/>
          </p:nvSpPr>
          <p:spPr>
            <a:xfrm>
              <a:off x="0" y="0"/>
              <a:ext cx="10335514" cy="6350"/>
            </a:xfrm>
            <a:custGeom>
              <a:avLst/>
              <a:gdLst/>
              <a:ahLst/>
              <a:cxnLst/>
              <a:rect l="l" t="t" r="r" b="b"/>
              <a:pathLst>
                <a:path w="10335514" h="6350">
                  <a:moveTo>
                    <a:pt x="50800" y="0"/>
                  </a:moveTo>
                  <a:lnTo>
                    <a:pt x="76200" y="0"/>
                  </a:lnTo>
                  <a:lnTo>
                    <a:pt x="76200" y="6350"/>
                  </a:lnTo>
                  <a:lnTo>
                    <a:pt x="50800" y="6350"/>
                  </a:lnTo>
                  <a:close/>
                  <a:moveTo>
                    <a:pt x="101600" y="0"/>
                  </a:moveTo>
                  <a:lnTo>
                    <a:pt x="127000" y="0"/>
                  </a:lnTo>
                  <a:lnTo>
                    <a:pt x="127000" y="6350"/>
                  </a:lnTo>
                  <a:lnTo>
                    <a:pt x="101600" y="6350"/>
                  </a:lnTo>
                  <a:close/>
                  <a:moveTo>
                    <a:pt x="152400" y="0"/>
                  </a:moveTo>
                  <a:lnTo>
                    <a:pt x="177800" y="0"/>
                  </a:lnTo>
                  <a:lnTo>
                    <a:pt x="177800" y="6350"/>
                  </a:lnTo>
                  <a:lnTo>
                    <a:pt x="152400" y="6350"/>
                  </a:lnTo>
                  <a:close/>
                  <a:moveTo>
                    <a:pt x="203200" y="0"/>
                  </a:moveTo>
                  <a:lnTo>
                    <a:pt x="228600" y="0"/>
                  </a:lnTo>
                  <a:lnTo>
                    <a:pt x="228600" y="6350"/>
                  </a:lnTo>
                  <a:lnTo>
                    <a:pt x="203200" y="6350"/>
                  </a:lnTo>
                  <a:close/>
                  <a:moveTo>
                    <a:pt x="254000" y="0"/>
                  </a:moveTo>
                  <a:lnTo>
                    <a:pt x="279400" y="0"/>
                  </a:lnTo>
                  <a:lnTo>
                    <a:pt x="279400" y="6350"/>
                  </a:lnTo>
                  <a:lnTo>
                    <a:pt x="254000" y="6350"/>
                  </a:lnTo>
                  <a:close/>
                  <a:moveTo>
                    <a:pt x="304800" y="0"/>
                  </a:moveTo>
                  <a:lnTo>
                    <a:pt x="330200" y="0"/>
                  </a:lnTo>
                  <a:lnTo>
                    <a:pt x="330200" y="6350"/>
                  </a:lnTo>
                  <a:lnTo>
                    <a:pt x="304800" y="6350"/>
                  </a:lnTo>
                  <a:close/>
                  <a:moveTo>
                    <a:pt x="355600" y="0"/>
                  </a:moveTo>
                  <a:lnTo>
                    <a:pt x="381000" y="0"/>
                  </a:lnTo>
                  <a:lnTo>
                    <a:pt x="381000" y="6350"/>
                  </a:lnTo>
                  <a:lnTo>
                    <a:pt x="355600" y="6350"/>
                  </a:lnTo>
                  <a:close/>
                  <a:moveTo>
                    <a:pt x="406400" y="0"/>
                  </a:moveTo>
                  <a:lnTo>
                    <a:pt x="431800" y="0"/>
                  </a:lnTo>
                  <a:lnTo>
                    <a:pt x="431800" y="6350"/>
                  </a:lnTo>
                  <a:lnTo>
                    <a:pt x="406400" y="6350"/>
                  </a:lnTo>
                  <a:close/>
                  <a:moveTo>
                    <a:pt x="457200" y="0"/>
                  </a:moveTo>
                  <a:lnTo>
                    <a:pt x="482600" y="0"/>
                  </a:lnTo>
                  <a:lnTo>
                    <a:pt x="482600" y="6350"/>
                  </a:lnTo>
                  <a:lnTo>
                    <a:pt x="457200" y="6350"/>
                  </a:lnTo>
                  <a:close/>
                  <a:moveTo>
                    <a:pt x="508000" y="0"/>
                  </a:moveTo>
                  <a:lnTo>
                    <a:pt x="533400" y="0"/>
                  </a:lnTo>
                  <a:lnTo>
                    <a:pt x="533400" y="6350"/>
                  </a:lnTo>
                  <a:lnTo>
                    <a:pt x="508000" y="6350"/>
                  </a:lnTo>
                  <a:close/>
                  <a:moveTo>
                    <a:pt x="558800" y="0"/>
                  </a:moveTo>
                  <a:lnTo>
                    <a:pt x="584200" y="0"/>
                  </a:lnTo>
                  <a:lnTo>
                    <a:pt x="584200" y="6350"/>
                  </a:lnTo>
                  <a:lnTo>
                    <a:pt x="558800" y="6350"/>
                  </a:lnTo>
                  <a:close/>
                  <a:moveTo>
                    <a:pt x="609600" y="0"/>
                  </a:moveTo>
                  <a:lnTo>
                    <a:pt x="635000" y="0"/>
                  </a:lnTo>
                  <a:lnTo>
                    <a:pt x="635000" y="6350"/>
                  </a:lnTo>
                  <a:lnTo>
                    <a:pt x="609600" y="6350"/>
                  </a:lnTo>
                  <a:close/>
                  <a:moveTo>
                    <a:pt x="660400" y="0"/>
                  </a:moveTo>
                  <a:lnTo>
                    <a:pt x="685800" y="0"/>
                  </a:lnTo>
                  <a:lnTo>
                    <a:pt x="685800" y="6350"/>
                  </a:lnTo>
                  <a:lnTo>
                    <a:pt x="660400" y="6350"/>
                  </a:lnTo>
                  <a:close/>
                  <a:moveTo>
                    <a:pt x="711200" y="0"/>
                  </a:moveTo>
                  <a:lnTo>
                    <a:pt x="736600" y="0"/>
                  </a:lnTo>
                  <a:lnTo>
                    <a:pt x="736600" y="6350"/>
                  </a:lnTo>
                  <a:lnTo>
                    <a:pt x="711200" y="6350"/>
                  </a:lnTo>
                  <a:close/>
                  <a:moveTo>
                    <a:pt x="762000" y="0"/>
                  </a:moveTo>
                  <a:lnTo>
                    <a:pt x="787400" y="0"/>
                  </a:lnTo>
                  <a:lnTo>
                    <a:pt x="787400" y="6350"/>
                  </a:lnTo>
                  <a:lnTo>
                    <a:pt x="762000" y="6350"/>
                  </a:lnTo>
                  <a:close/>
                  <a:moveTo>
                    <a:pt x="812800" y="0"/>
                  </a:moveTo>
                  <a:lnTo>
                    <a:pt x="838200" y="0"/>
                  </a:lnTo>
                  <a:lnTo>
                    <a:pt x="838200" y="6350"/>
                  </a:lnTo>
                  <a:lnTo>
                    <a:pt x="812800" y="6350"/>
                  </a:lnTo>
                  <a:close/>
                  <a:moveTo>
                    <a:pt x="863600" y="0"/>
                  </a:moveTo>
                  <a:lnTo>
                    <a:pt x="889000" y="0"/>
                  </a:lnTo>
                  <a:lnTo>
                    <a:pt x="889000" y="6350"/>
                  </a:lnTo>
                  <a:lnTo>
                    <a:pt x="863600" y="6350"/>
                  </a:lnTo>
                  <a:close/>
                  <a:moveTo>
                    <a:pt x="914400" y="0"/>
                  </a:moveTo>
                  <a:lnTo>
                    <a:pt x="939800" y="0"/>
                  </a:lnTo>
                  <a:lnTo>
                    <a:pt x="939800" y="6350"/>
                  </a:lnTo>
                  <a:lnTo>
                    <a:pt x="914400" y="6350"/>
                  </a:lnTo>
                  <a:close/>
                  <a:moveTo>
                    <a:pt x="965200" y="0"/>
                  </a:moveTo>
                  <a:lnTo>
                    <a:pt x="990600" y="0"/>
                  </a:lnTo>
                  <a:lnTo>
                    <a:pt x="990600" y="6350"/>
                  </a:lnTo>
                  <a:lnTo>
                    <a:pt x="965200" y="6350"/>
                  </a:lnTo>
                  <a:close/>
                  <a:moveTo>
                    <a:pt x="1016000" y="0"/>
                  </a:moveTo>
                  <a:lnTo>
                    <a:pt x="1041400" y="0"/>
                  </a:lnTo>
                  <a:lnTo>
                    <a:pt x="1041400" y="6350"/>
                  </a:lnTo>
                  <a:lnTo>
                    <a:pt x="1016000" y="6350"/>
                  </a:lnTo>
                  <a:close/>
                  <a:moveTo>
                    <a:pt x="1066800" y="0"/>
                  </a:moveTo>
                  <a:lnTo>
                    <a:pt x="1092200" y="0"/>
                  </a:lnTo>
                  <a:lnTo>
                    <a:pt x="1092200" y="6350"/>
                  </a:lnTo>
                  <a:lnTo>
                    <a:pt x="1066800" y="6350"/>
                  </a:lnTo>
                  <a:close/>
                  <a:moveTo>
                    <a:pt x="1117600" y="0"/>
                  </a:moveTo>
                  <a:lnTo>
                    <a:pt x="1143000" y="0"/>
                  </a:lnTo>
                  <a:lnTo>
                    <a:pt x="1143000" y="6350"/>
                  </a:lnTo>
                  <a:lnTo>
                    <a:pt x="1117600" y="6350"/>
                  </a:lnTo>
                  <a:close/>
                  <a:moveTo>
                    <a:pt x="1168400" y="0"/>
                  </a:moveTo>
                  <a:lnTo>
                    <a:pt x="1193800" y="0"/>
                  </a:lnTo>
                  <a:lnTo>
                    <a:pt x="1193800" y="6350"/>
                  </a:lnTo>
                  <a:lnTo>
                    <a:pt x="1168400" y="6350"/>
                  </a:lnTo>
                  <a:close/>
                  <a:moveTo>
                    <a:pt x="1219200" y="0"/>
                  </a:moveTo>
                  <a:lnTo>
                    <a:pt x="1244600" y="0"/>
                  </a:lnTo>
                  <a:lnTo>
                    <a:pt x="1244600" y="6350"/>
                  </a:lnTo>
                  <a:lnTo>
                    <a:pt x="1219200" y="6350"/>
                  </a:lnTo>
                  <a:close/>
                  <a:moveTo>
                    <a:pt x="1270000" y="0"/>
                  </a:moveTo>
                  <a:lnTo>
                    <a:pt x="1295400" y="0"/>
                  </a:lnTo>
                  <a:lnTo>
                    <a:pt x="1295400" y="6350"/>
                  </a:lnTo>
                  <a:lnTo>
                    <a:pt x="1270000" y="6350"/>
                  </a:lnTo>
                  <a:close/>
                  <a:moveTo>
                    <a:pt x="1320800" y="0"/>
                  </a:moveTo>
                  <a:lnTo>
                    <a:pt x="1346200" y="0"/>
                  </a:lnTo>
                  <a:lnTo>
                    <a:pt x="1346200" y="6350"/>
                  </a:lnTo>
                  <a:lnTo>
                    <a:pt x="1320800" y="6350"/>
                  </a:lnTo>
                  <a:close/>
                  <a:moveTo>
                    <a:pt x="1371600" y="0"/>
                  </a:moveTo>
                  <a:lnTo>
                    <a:pt x="1397000" y="0"/>
                  </a:lnTo>
                  <a:lnTo>
                    <a:pt x="1397000" y="6350"/>
                  </a:lnTo>
                  <a:lnTo>
                    <a:pt x="1371600" y="6350"/>
                  </a:lnTo>
                  <a:close/>
                  <a:moveTo>
                    <a:pt x="1422400" y="0"/>
                  </a:moveTo>
                  <a:lnTo>
                    <a:pt x="1447800" y="0"/>
                  </a:lnTo>
                  <a:lnTo>
                    <a:pt x="1447800" y="6350"/>
                  </a:lnTo>
                  <a:lnTo>
                    <a:pt x="1422400" y="6350"/>
                  </a:lnTo>
                  <a:close/>
                  <a:moveTo>
                    <a:pt x="1473200" y="0"/>
                  </a:moveTo>
                  <a:lnTo>
                    <a:pt x="1498600" y="0"/>
                  </a:lnTo>
                  <a:lnTo>
                    <a:pt x="1498600" y="6350"/>
                  </a:lnTo>
                  <a:lnTo>
                    <a:pt x="1473200" y="6350"/>
                  </a:lnTo>
                  <a:close/>
                  <a:moveTo>
                    <a:pt x="1524000" y="0"/>
                  </a:moveTo>
                  <a:lnTo>
                    <a:pt x="1549400" y="0"/>
                  </a:lnTo>
                  <a:lnTo>
                    <a:pt x="1549400" y="6350"/>
                  </a:lnTo>
                  <a:lnTo>
                    <a:pt x="1524000" y="6350"/>
                  </a:lnTo>
                  <a:close/>
                  <a:moveTo>
                    <a:pt x="1574800" y="0"/>
                  </a:moveTo>
                  <a:lnTo>
                    <a:pt x="1600200" y="0"/>
                  </a:lnTo>
                  <a:lnTo>
                    <a:pt x="1600200" y="6350"/>
                  </a:lnTo>
                  <a:lnTo>
                    <a:pt x="1574800" y="6350"/>
                  </a:lnTo>
                  <a:close/>
                  <a:moveTo>
                    <a:pt x="1625600" y="0"/>
                  </a:moveTo>
                  <a:lnTo>
                    <a:pt x="1651000" y="0"/>
                  </a:lnTo>
                  <a:lnTo>
                    <a:pt x="1651000" y="6350"/>
                  </a:lnTo>
                  <a:lnTo>
                    <a:pt x="1625600" y="6350"/>
                  </a:lnTo>
                  <a:close/>
                  <a:moveTo>
                    <a:pt x="1676400" y="0"/>
                  </a:moveTo>
                  <a:lnTo>
                    <a:pt x="1701800" y="0"/>
                  </a:lnTo>
                  <a:lnTo>
                    <a:pt x="1701800" y="6350"/>
                  </a:lnTo>
                  <a:lnTo>
                    <a:pt x="1676400" y="6350"/>
                  </a:lnTo>
                  <a:close/>
                  <a:moveTo>
                    <a:pt x="1727200" y="0"/>
                  </a:moveTo>
                  <a:lnTo>
                    <a:pt x="1752600" y="0"/>
                  </a:lnTo>
                  <a:lnTo>
                    <a:pt x="1752600" y="6350"/>
                  </a:lnTo>
                  <a:lnTo>
                    <a:pt x="1727200" y="6350"/>
                  </a:lnTo>
                  <a:close/>
                  <a:moveTo>
                    <a:pt x="1778000" y="0"/>
                  </a:moveTo>
                  <a:lnTo>
                    <a:pt x="1803400" y="0"/>
                  </a:lnTo>
                  <a:lnTo>
                    <a:pt x="1803400" y="6350"/>
                  </a:lnTo>
                  <a:lnTo>
                    <a:pt x="1778000" y="6350"/>
                  </a:lnTo>
                  <a:close/>
                  <a:moveTo>
                    <a:pt x="1828800" y="0"/>
                  </a:moveTo>
                  <a:lnTo>
                    <a:pt x="1854200" y="0"/>
                  </a:lnTo>
                  <a:lnTo>
                    <a:pt x="1854200" y="6350"/>
                  </a:lnTo>
                  <a:lnTo>
                    <a:pt x="1828800" y="6350"/>
                  </a:lnTo>
                  <a:close/>
                  <a:moveTo>
                    <a:pt x="1879600" y="0"/>
                  </a:moveTo>
                  <a:lnTo>
                    <a:pt x="1905000" y="0"/>
                  </a:lnTo>
                  <a:lnTo>
                    <a:pt x="1905000" y="6350"/>
                  </a:lnTo>
                  <a:lnTo>
                    <a:pt x="1879600" y="6350"/>
                  </a:lnTo>
                  <a:close/>
                  <a:moveTo>
                    <a:pt x="1930400" y="0"/>
                  </a:moveTo>
                  <a:lnTo>
                    <a:pt x="1955800" y="0"/>
                  </a:lnTo>
                  <a:lnTo>
                    <a:pt x="1955800" y="6350"/>
                  </a:lnTo>
                  <a:lnTo>
                    <a:pt x="1930400" y="6350"/>
                  </a:lnTo>
                  <a:close/>
                  <a:moveTo>
                    <a:pt x="1981200" y="0"/>
                  </a:moveTo>
                  <a:lnTo>
                    <a:pt x="2006600" y="0"/>
                  </a:lnTo>
                  <a:lnTo>
                    <a:pt x="2006600" y="6350"/>
                  </a:lnTo>
                  <a:lnTo>
                    <a:pt x="1981200" y="6350"/>
                  </a:lnTo>
                  <a:close/>
                  <a:moveTo>
                    <a:pt x="2032000" y="0"/>
                  </a:moveTo>
                  <a:lnTo>
                    <a:pt x="2057400" y="0"/>
                  </a:lnTo>
                  <a:lnTo>
                    <a:pt x="2057400" y="6350"/>
                  </a:lnTo>
                  <a:lnTo>
                    <a:pt x="2032000" y="6350"/>
                  </a:lnTo>
                  <a:close/>
                  <a:moveTo>
                    <a:pt x="2082800" y="0"/>
                  </a:moveTo>
                  <a:lnTo>
                    <a:pt x="2108200" y="0"/>
                  </a:lnTo>
                  <a:lnTo>
                    <a:pt x="2108200" y="6350"/>
                  </a:lnTo>
                  <a:lnTo>
                    <a:pt x="2082800" y="6350"/>
                  </a:lnTo>
                  <a:close/>
                  <a:moveTo>
                    <a:pt x="2133600" y="0"/>
                  </a:moveTo>
                  <a:lnTo>
                    <a:pt x="2159000" y="0"/>
                  </a:lnTo>
                  <a:lnTo>
                    <a:pt x="2159000" y="6350"/>
                  </a:lnTo>
                  <a:lnTo>
                    <a:pt x="2133600" y="6350"/>
                  </a:lnTo>
                  <a:close/>
                  <a:moveTo>
                    <a:pt x="2184400" y="0"/>
                  </a:moveTo>
                  <a:lnTo>
                    <a:pt x="2209800" y="0"/>
                  </a:lnTo>
                  <a:lnTo>
                    <a:pt x="2209800" y="6350"/>
                  </a:lnTo>
                  <a:lnTo>
                    <a:pt x="2184400" y="6350"/>
                  </a:lnTo>
                  <a:close/>
                  <a:moveTo>
                    <a:pt x="2235200" y="0"/>
                  </a:moveTo>
                  <a:lnTo>
                    <a:pt x="2260600" y="0"/>
                  </a:lnTo>
                  <a:lnTo>
                    <a:pt x="2260600" y="6350"/>
                  </a:lnTo>
                  <a:lnTo>
                    <a:pt x="2235200" y="6350"/>
                  </a:lnTo>
                  <a:close/>
                  <a:moveTo>
                    <a:pt x="2286000" y="0"/>
                  </a:moveTo>
                  <a:lnTo>
                    <a:pt x="2311400" y="0"/>
                  </a:lnTo>
                  <a:lnTo>
                    <a:pt x="2311400" y="6350"/>
                  </a:lnTo>
                  <a:lnTo>
                    <a:pt x="2286000" y="6350"/>
                  </a:lnTo>
                  <a:close/>
                  <a:moveTo>
                    <a:pt x="2336800" y="0"/>
                  </a:moveTo>
                  <a:lnTo>
                    <a:pt x="2362200" y="0"/>
                  </a:lnTo>
                  <a:lnTo>
                    <a:pt x="2362200" y="6350"/>
                  </a:lnTo>
                  <a:lnTo>
                    <a:pt x="2336800" y="6350"/>
                  </a:lnTo>
                  <a:close/>
                  <a:moveTo>
                    <a:pt x="2387600" y="0"/>
                  </a:moveTo>
                  <a:lnTo>
                    <a:pt x="2413000" y="0"/>
                  </a:lnTo>
                  <a:lnTo>
                    <a:pt x="2413000" y="6350"/>
                  </a:lnTo>
                  <a:lnTo>
                    <a:pt x="2387600" y="6350"/>
                  </a:lnTo>
                  <a:close/>
                  <a:moveTo>
                    <a:pt x="2438400" y="0"/>
                  </a:moveTo>
                  <a:lnTo>
                    <a:pt x="2463800" y="0"/>
                  </a:lnTo>
                  <a:lnTo>
                    <a:pt x="2463800" y="6350"/>
                  </a:lnTo>
                  <a:lnTo>
                    <a:pt x="2438400" y="6350"/>
                  </a:lnTo>
                  <a:close/>
                  <a:moveTo>
                    <a:pt x="2489200" y="0"/>
                  </a:moveTo>
                  <a:lnTo>
                    <a:pt x="2514600" y="0"/>
                  </a:lnTo>
                  <a:lnTo>
                    <a:pt x="2514600" y="6350"/>
                  </a:lnTo>
                  <a:lnTo>
                    <a:pt x="2489200" y="6350"/>
                  </a:lnTo>
                  <a:close/>
                  <a:moveTo>
                    <a:pt x="2540000" y="0"/>
                  </a:moveTo>
                  <a:lnTo>
                    <a:pt x="2565400" y="0"/>
                  </a:lnTo>
                  <a:lnTo>
                    <a:pt x="2565400" y="6350"/>
                  </a:lnTo>
                  <a:lnTo>
                    <a:pt x="2540000" y="6350"/>
                  </a:lnTo>
                  <a:close/>
                  <a:moveTo>
                    <a:pt x="2590800" y="0"/>
                  </a:moveTo>
                  <a:lnTo>
                    <a:pt x="2616200" y="0"/>
                  </a:lnTo>
                  <a:lnTo>
                    <a:pt x="2616200" y="6350"/>
                  </a:lnTo>
                  <a:lnTo>
                    <a:pt x="2590800" y="6350"/>
                  </a:lnTo>
                  <a:close/>
                  <a:moveTo>
                    <a:pt x="2641600" y="0"/>
                  </a:moveTo>
                  <a:lnTo>
                    <a:pt x="2667000" y="0"/>
                  </a:lnTo>
                  <a:lnTo>
                    <a:pt x="2667000" y="6350"/>
                  </a:lnTo>
                  <a:lnTo>
                    <a:pt x="2641600" y="6350"/>
                  </a:lnTo>
                  <a:close/>
                  <a:moveTo>
                    <a:pt x="2692400" y="0"/>
                  </a:moveTo>
                  <a:lnTo>
                    <a:pt x="2717800" y="0"/>
                  </a:lnTo>
                  <a:lnTo>
                    <a:pt x="2717800" y="6350"/>
                  </a:lnTo>
                  <a:lnTo>
                    <a:pt x="2692400" y="6350"/>
                  </a:lnTo>
                  <a:close/>
                  <a:moveTo>
                    <a:pt x="2743200" y="0"/>
                  </a:moveTo>
                  <a:lnTo>
                    <a:pt x="2768600" y="0"/>
                  </a:lnTo>
                  <a:lnTo>
                    <a:pt x="2768600" y="6350"/>
                  </a:lnTo>
                  <a:lnTo>
                    <a:pt x="2743200" y="6350"/>
                  </a:lnTo>
                  <a:close/>
                  <a:moveTo>
                    <a:pt x="2794000" y="0"/>
                  </a:moveTo>
                  <a:lnTo>
                    <a:pt x="2819400" y="0"/>
                  </a:lnTo>
                  <a:lnTo>
                    <a:pt x="2819400" y="6350"/>
                  </a:lnTo>
                  <a:lnTo>
                    <a:pt x="2794000" y="6350"/>
                  </a:lnTo>
                  <a:close/>
                  <a:moveTo>
                    <a:pt x="2844800" y="0"/>
                  </a:moveTo>
                  <a:lnTo>
                    <a:pt x="2870200" y="0"/>
                  </a:lnTo>
                  <a:lnTo>
                    <a:pt x="2870200" y="6350"/>
                  </a:lnTo>
                  <a:lnTo>
                    <a:pt x="2844800" y="6350"/>
                  </a:lnTo>
                  <a:close/>
                  <a:moveTo>
                    <a:pt x="2895600" y="0"/>
                  </a:moveTo>
                  <a:lnTo>
                    <a:pt x="2921000" y="0"/>
                  </a:lnTo>
                  <a:lnTo>
                    <a:pt x="2921000" y="6350"/>
                  </a:lnTo>
                  <a:lnTo>
                    <a:pt x="2895600" y="6350"/>
                  </a:lnTo>
                  <a:close/>
                  <a:moveTo>
                    <a:pt x="2946400" y="0"/>
                  </a:moveTo>
                  <a:lnTo>
                    <a:pt x="2971800" y="0"/>
                  </a:lnTo>
                  <a:lnTo>
                    <a:pt x="2971800" y="6350"/>
                  </a:lnTo>
                  <a:lnTo>
                    <a:pt x="2946400" y="6350"/>
                  </a:lnTo>
                  <a:close/>
                  <a:moveTo>
                    <a:pt x="2997200" y="0"/>
                  </a:moveTo>
                  <a:lnTo>
                    <a:pt x="3022600" y="0"/>
                  </a:lnTo>
                  <a:lnTo>
                    <a:pt x="3022600" y="6350"/>
                  </a:lnTo>
                  <a:lnTo>
                    <a:pt x="2997200" y="6350"/>
                  </a:lnTo>
                  <a:close/>
                  <a:moveTo>
                    <a:pt x="3048000" y="0"/>
                  </a:moveTo>
                  <a:lnTo>
                    <a:pt x="3073400" y="0"/>
                  </a:lnTo>
                  <a:lnTo>
                    <a:pt x="3073400" y="6350"/>
                  </a:lnTo>
                  <a:lnTo>
                    <a:pt x="3048000" y="6350"/>
                  </a:lnTo>
                  <a:close/>
                  <a:moveTo>
                    <a:pt x="3098800" y="0"/>
                  </a:moveTo>
                  <a:lnTo>
                    <a:pt x="3124200" y="0"/>
                  </a:lnTo>
                  <a:lnTo>
                    <a:pt x="3124200" y="6350"/>
                  </a:lnTo>
                  <a:lnTo>
                    <a:pt x="3098800" y="6350"/>
                  </a:lnTo>
                  <a:close/>
                  <a:moveTo>
                    <a:pt x="3149600" y="0"/>
                  </a:moveTo>
                  <a:lnTo>
                    <a:pt x="3175000" y="0"/>
                  </a:lnTo>
                  <a:lnTo>
                    <a:pt x="3175000" y="6350"/>
                  </a:lnTo>
                  <a:lnTo>
                    <a:pt x="3149600" y="6350"/>
                  </a:lnTo>
                  <a:close/>
                  <a:moveTo>
                    <a:pt x="3200400" y="0"/>
                  </a:moveTo>
                  <a:lnTo>
                    <a:pt x="3225800" y="0"/>
                  </a:lnTo>
                  <a:lnTo>
                    <a:pt x="3225800" y="6350"/>
                  </a:lnTo>
                  <a:lnTo>
                    <a:pt x="3200400" y="6350"/>
                  </a:lnTo>
                  <a:close/>
                  <a:moveTo>
                    <a:pt x="3251200" y="0"/>
                  </a:moveTo>
                  <a:lnTo>
                    <a:pt x="3276600" y="0"/>
                  </a:lnTo>
                  <a:lnTo>
                    <a:pt x="3276600" y="6350"/>
                  </a:lnTo>
                  <a:lnTo>
                    <a:pt x="3251200" y="6350"/>
                  </a:lnTo>
                  <a:close/>
                  <a:moveTo>
                    <a:pt x="3302000" y="0"/>
                  </a:moveTo>
                  <a:lnTo>
                    <a:pt x="3327400" y="0"/>
                  </a:lnTo>
                  <a:lnTo>
                    <a:pt x="3327400" y="6350"/>
                  </a:lnTo>
                  <a:lnTo>
                    <a:pt x="3302000" y="6350"/>
                  </a:lnTo>
                  <a:close/>
                  <a:moveTo>
                    <a:pt x="3352800" y="0"/>
                  </a:moveTo>
                  <a:lnTo>
                    <a:pt x="3378200" y="0"/>
                  </a:lnTo>
                  <a:lnTo>
                    <a:pt x="3378200" y="6350"/>
                  </a:lnTo>
                  <a:lnTo>
                    <a:pt x="3352800" y="6350"/>
                  </a:lnTo>
                  <a:close/>
                  <a:moveTo>
                    <a:pt x="3403600" y="0"/>
                  </a:moveTo>
                  <a:lnTo>
                    <a:pt x="3429000" y="0"/>
                  </a:lnTo>
                  <a:lnTo>
                    <a:pt x="3429000" y="6350"/>
                  </a:lnTo>
                  <a:lnTo>
                    <a:pt x="3403600" y="6350"/>
                  </a:lnTo>
                  <a:close/>
                  <a:moveTo>
                    <a:pt x="3454400" y="0"/>
                  </a:moveTo>
                  <a:lnTo>
                    <a:pt x="3479800" y="0"/>
                  </a:lnTo>
                  <a:lnTo>
                    <a:pt x="3479800" y="6350"/>
                  </a:lnTo>
                  <a:lnTo>
                    <a:pt x="3454400" y="6350"/>
                  </a:lnTo>
                  <a:close/>
                  <a:moveTo>
                    <a:pt x="3505200" y="0"/>
                  </a:moveTo>
                  <a:lnTo>
                    <a:pt x="3530600" y="0"/>
                  </a:lnTo>
                  <a:lnTo>
                    <a:pt x="3530600" y="6350"/>
                  </a:lnTo>
                  <a:lnTo>
                    <a:pt x="3505200" y="6350"/>
                  </a:lnTo>
                  <a:close/>
                  <a:moveTo>
                    <a:pt x="3556000" y="0"/>
                  </a:moveTo>
                  <a:lnTo>
                    <a:pt x="3581400" y="0"/>
                  </a:lnTo>
                  <a:lnTo>
                    <a:pt x="3581400" y="6350"/>
                  </a:lnTo>
                  <a:lnTo>
                    <a:pt x="3556000" y="6350"/>
                  </a:lnTo>
                  <a:close/>
                  <a:moveTo>
                    <a:pt x="3606800" y="0"/>
                  </a:moveTo>
                  <a:lnTo>
                    <a:pt x="3632200" y="0"/>
                  </a:lnTo>
                  <a:lnTo>
                    <a:pt x="3632200" y="6350"/>
                  </a:lnTo>
                  <a:lnTo>
                    <a:pt x="3606800" y="6350"/>
                  </a:lnTo>
                  <a:close/>
                  <a:moveTo>
                    <a:pt x="3657600" y="0"/>
                  </a:moveTo>
                  <a:lnTo>
                    <a:pt x="3683000" y="0"/>
                  </a:lnTo>
                  <a:lnTo>
                    <a:pt x="3683000" y="6350"/>
                  </a:lnTo>
                  <a:lnTo>
                    <a:pt x="3657600" y="6350"/>
                  </a:lnTo>
                  <a:close/>
                  <a:moveTo>
                    <a:pt x="3708400" y="0"/>
                  </a:moveTo>
                  <a:lnTo>
                    <a:pt x="3733800" y="0"/>
                  </a:lnTo>
                  <a:lnTo>
                    <a:pt x="3733800" y="6350"/>
                  </a:lnTo>
                  <a:lnTo>
                    <a:pt x="3708400" y="6350"/>
                  </a:lnTo>
                  <a:close/>
                  <a:moveTo>
                    <a:pt x="3759200" y="0"/>
                  </a:moveTo>
                  <a:lnTo>
                    <a:pt x="3784600" y="0"/>
                  </a:lnTo>
                  <a:lnTo>
                    <a:pt x="3784600" y="6350"/>
                  </a:lnTo>
                  <a:lnTo>
                    <a:pt x="3759200" y="6350"/>
                  </a:lnTo>
                  <a:close/>
                  <a:moveTo>
                    <a:pt x="3810000" y="0"/>
                  </a:moveTo>
                  <a:lnTo>
                    <a:pt x="3835400" y="0"/>
                  </a:lnTo>
                  <a:lnTo>
                    <a:pt x="3835400" y="6350"/>
                  </a:lnTo>
                  <a:lnTo>
                    <a:pt x="3810000" y="6350"/>
                  </a:lnTo>
                  <a:close/>
                  <a:moveTo>
                    <a:pt x="3860800" y="0"/>
                  </a:moveTo>
                  <a:lnTo>
                    <a:pt x="3886200" y="0"/>
                  </a:lnTo>
                  <a:lnTo>
                    <a:pt x="3886200" y="6350"/>
                  </a:lnTo>
                  <a:lnTo>
                    <a:pt x="3860800" y="6350"/>
                  </a:lnTo>
                  <a:close/>
                  <a:moveTo>
                    <a:pt x="3911600" y="0"/>
                  </a:moveTo>
                  <a:lnTo>
                    <a:pt x="3937000" y="0"/>
                  </a:lnTo>
                  <a:lnTo>
                    <a:pt x="3937000" y="6350"/>
                  </a:lnTo>
                  <a:lnTo>
                    <a:pt x="3911600" y="6350"/>
                  </a:lnTo>
                  <a:close/>
                  <a:moveTo>
                    <a:pt x="3962400" y="0"/>
                  </a:moveTo>
                  <a:lnTo>
                    <a:pt x="3987800" y="0"/>
                  </a:lnTo>
                  <a:lnTo>
                    <a:pt x="3987800" y="6350"/>
                  </a:lnTo>
                  <a:lnTo>
                    <a:pt x="3962400" y="6350"/>
                  </a:lnTo>
                  <a:close/>
                  <a:moveTo>
                    <a:pt x="4013200" y="0"/>
                  </a:moveTo>
                  <a:lnTo>
                    <a:pt x="4038600" y="0"/>
                  </a:lnTo>
                  <a:lnTo>
                    <a:pt x="4038600" y="6350"/>
                  </a:lnTo>
                  <a:lnTo>
                    <a:pt x="4013200" y="6350"/>
                  </a:lnTo>
                  <a:close/>
                  <a:moveTo>
                    <a:pt x="4064000" y="0"/>
                  </a:moveTo>
                  <a:lnTo>
                    <a:pt x="4089400" y="0"/>
                  </a:lnTo>
                  <a:lnTo>
                    <a:pt x="4089400" y="6350"/>
                  </a:lnTo>
                  <a:lnTo>
                    <a:pt x="4064000" y="6350"/>
                  </a:lnTo>
                  <a:close/>
                  <a:moveTo>
                    <a:pt x="4114800" y="0"/>
                  </a:moveTo>
                  <a:lnTo>
                    <a:pt x="4140200" y="0"/>
                  </a:lnTo>
                  <a:lnTo>
                    <a:pt x="4140200" y="6350"/>
                  </a:lnTo>
                  <a:lnTo>
                    <a:pt x="4114800" y="6350"/>
                  </a:lnTo>
                  <a:close/>
                  <a:moveTo>
                    <a:pt x="4165600" y="0"/>
                  </a:moveTo>
                  <a:lnTo>
                    <a:pt x="4191000" y="0"/>
                  </a:lnTo>
                  <a:lnTo>
                    <a:pt x="4191000" y="6350"/>
                  </a:lnTo>
                  <a:lnTo>
                    <a:pt x="4165600" y="6350"/>
                  </a:lnTo>
                  <a:close/>
                  <a:moveTo>
                    <a:pt x="4216400" y="0"/>
                  </a:moveTo>
                  <a:lnTo>
                    <a:pt x="4241800" y="0"/>
                  </a:lnTo>
                  <a:lnTo>
                    <a:pt x="4241800" y="6350"/>
                  </a:lnTo>
                  <a:lnTo>
                    <a:pt x="4216400" y="6350"/>
                  </a:lnTo>
                  <a:close/>
                  <a:moveTo>
                    <a:pt x="4267200" y="0"/>
                  </a:moveTo>
                  <a:lnTo>
                    <a:pt x="4292600" y="0"/>
                  </a:lnTo>
                  <a:lnTo>
                    <a:pt x="4292600" y="6350"/>
                  </a:lnTo>
                  <a:lnTo>
                    <a:pt x="4267200" y="6350"/>
                  </a:lnTo>
                  <a:close/>
                  <a:moveTo>
                    <a:pt x="4318000" y="0"/>
                  </a:moveTo>
                  <a:lnTo>
                    <a:pt x="4343400" y="0"/>
                  </a:lnTo>
                  <a:lnTo>
                    <a:pt x="4343400" y="6350"/>
                  </a:lnTo>
                  <a:lnTo>
                    <a:pt x="4318000" y="6350"/>
                  </a:lnTo>
                  <a:close/>
                  <a:moveTo>
                    <a:pt x="4368800" y="0"/>
                  </a:moveTo>
                  <a:lnTo>
                    <a:pt x="4394200" y="0"/>
                  </a:lnTo>
                  <a:lnTo>
                    <a:pt x="4394200" y="6350"/>
                  </a:lnTo>
                  <a:lnTo>
                    <a:pt x="4368800" y="6350"/>
                  </a:lnTo>
                  <a:close/>
                  <a:moveTo>
                    <a:pt x="4419600" y="0"/>
                  </a:moveTo>
                  <a:lnTo>
                    <a:pt x="4445000" y="0"/>
                  </a:lnTo>
                  <a:lnTo>
                    <a:pt x="4445000" y="6350"/>
                  </a:lnTo>
                  <a:lnTo>
                    <a:pt x="4419600" y="6350"/>
                  </a:lnTo>
                  <a:close/>
                  <a:moveTo>
                    <a:pt x="4470400" y="0"/>
                  </a:moveTo>
                  <a:lnTo>
                    <a:pt x="4495800" y="0"/>
                  </a:lnTo>
                  <a:lnTo>
                    <a:pt x="4495800" y="6350"/>
                  </a:lnTo>
                  <a:lnTo>
                    <a:pt x="4470400" y="6350"/>
                  </a:lnTo>
                  <a:close/>
                  <a:moveTo>
                    <a:pt x="4521200" y="0"/>
                  </a:moveTo>
                  <a:lnTo>
                    <a:pt x="4546600" y="0"/>
                  </a:lnTo>
                  <a:lnTo>
                    <a:pt x="4546600" y="6350"/>
                  </a:lnTo>
                  <a:lnTo>
                    <a:pt x="4521200" y="6350"/>
                  </a:lnTo>
                  <a:close/>
                  <a:moveTo>
                    <a:pt x="4572000" y="0"/>
                  </a:moveTo>
                  <a:lnTo>
                    <a:pt x="4597400" y="0"/>
                  </a:lnTo>
                  <a:lnTo>
                    <a:pt x="4597400" y="6350"/>
                  </a:lnTo>
                  <a:lnTo>
                    <a:pt x="4572000" y="6350"/>
                  </a:lnTo>
                  <a:close/>
                  <a:moveTo>
                    <a:pt x="4622800" y="0"/>
                  </a:moveTo>
                  <a:lnTo>
                    <a:pt x="4648200" y="0"/>
                  </a:lnTo>
                  <a:lnTo>
                    <a:pt x="4648200" y="6350"/>
                  </a:lnTo>
                  <a:lnTo>
                    <a:pt x="4622800" y="6350"/>
                  </a:lnTo>
                  <a:close/>
                  <a:moveTo>
                    <a:pt x="4673600" y="0"/>
                  </a:moveTo>
                  <a:lnTo>
                    <a:pt x="4699000" y="0"/>
                  </a:lnTo>
                  <a:lnTo>
                    <a:pt x="4699000" y="6350"/>
                  </a:lnTo>
                  <a:lnTo>
                    <a:pt x="4673600" y="6350"/>
                  </a:lnTo>
                  <a:close/>
                  <a:moveTo>
                    <a:pt x="4724400" y="0"/>
                  </a:moveTo>
                  <a:lnTo>
                    <a:pt x="4749800" y="0"/>
                  </a:lnTo>
                  <a:lnTo>
                    <a:pt x="4749800" y="6350"/>
                  </a:lnTo>
                  <a:lnTo>
                    <a:pt x="4724400" y="6350"/>
                  </a:lnTo>
                  <a:close/>
                  <a:moveTo>
                    <a:pt x="4775200" y="0"/>
                  </a:moveTo>
                  <a:lnTo>
                    <a:pt x="4800600" y="0"/>
                  </a:lnTo>
                  <a:lnTo>
                    <a:pt x="4800600" y="6350"/>
                  </a:lnTo>
                  <a:lnTo>
                    <a:pt x="4775200" y="6350"/>
                  </a:lnTo>
                  <a:close/>
                  <a:moveTo>
                    <a:pt x="4826000" y="0"/>
                  </a:moveTo>
                  <a:lnTo>
                    <a:pt x="4851400" y="0"/>
                  </a:lnTo>
                  <a:lnTo>
                    <a:pt x="4851400" y="6350"/>
                  </a:lnTo>
                  <a:lnTo>
                    <a:pt x="4826000" y="6350"/>
                  </a:lnTo>
                  <a:close/>
                  <a:moveTo>
                    <a:pt x="4876800" y="0"/>
                  </a:moveTo>
                  <a:lnTo>
                    <a:pt x="4902200" y="0"/>
                  </a:lnTo>
                  <a:lnTo>
                    <a:pt x="4902200" y="6350"/>
                  </a:lnTo>
                  <a:lnTo>
                    <a:pt x="4876800" y="6350"/>
                  </a:lnTo>
                  <a:close/>
                  <a:moveTo>
                    <a:pt x="4927600" y="0"/>
                  </a:moveTo>
                  <a:lnTo>
                    <a:pt x="4953000" y="0"/>
                  </a:lnTo>
                  <a:lnTo>
                    <a:pt x="4953000" y="6350"/>
                  </a:lnTo>
                  <a:lnTo>
                    <a:pt x="4927600" y="6350"/>
                  </a:lnTo>
                  <a:close/>
                  <a:moveTo>
                    <a:pt x="4978400" y="0"/>
                  </a:moveTo>
                  <a:lnTo>
                    <a:pt x="5003800" y="0"/>
                  </a:lnTo>
                  <a:lnTo>
                    <a:pt x="5003800" y="6350"/>
                  </a:lnTo>
                  <a:lnTo>
                    <a:pt x="4978400" y="6350"/>
                  </a:lnTo>
                  <a:close/>
                  <a:moveTo>
                    <a:pt x="5029200" y="0"/>
                  </a:moveTo>
                  <a:lnTo>
                    <a:pt x="5054600" y="0"/>
                  </a:lnTo>
                  <a:lnTo>
                    <a:pt x="5054600" y="6350"/>
                  </a:lnTo>
                  <a:lnTo>
                    <a:pt x="5029200" y="6350"/>
                  </a:lnTo>
                  <a:close/>
                  <a:moveTo>
                    <a:pt x="5080000" y="0"/>
                  </a:moveTo>
                  <a:lnTo>
                    <a:pt x="5105400" y="0"/>
                  </a:lnTo>
                  <a:lnTo>
                    <a:pt x="5105400" y="6350"/>
                  </a:lnTo>
                  <a:lnTo>
                    <a:pt x="5080000" y="6350"/>
                  </a:lnTo>
                  <a:close/>
                  <a:moveTo>
                    <a:pt x="5130800" y="0"/>
                  </a:moveTo>
                  <a:lnTo>
                    <a:pt x="5156200" y="0"/>
                  </a:lnTo>
                  <a:lnTo>
                    <a:pt x="5156200" y="6350"/>
                  </a:lnTo>
                  <a:lnTo>
                    <a:pt x="5130800" y="6350"/>
                  </a:lnTo>
                  <a:close/>
                  <a:moveTo>
                    <a:pt x="5181600" y="0"/>
                  </a:moveTo>
                  <a:lnTo>
                    <a:pt x="5207000" y="0"/>
                  </a:lnTo>
                  <a:lnTo>
                    <a:pt x="5207000" y="6350"/>
                  </a:lnTo>
                  <a:lnTo>
                    <a:pt x="5181600" y="6350"/>
                  </a:lnTo>
                  <a:close/>
                  <a:moveTo>
                    <a:pt x="5232400" y="0"/>
                  </a:moveTo>
                  <a:lnTo>
                    <a:pt x="5257800" y="0"/>
                  </a:lnTo>
                  <a:lnTo>
                    <a:pt x="5257800" y="6350"/>
                  </a:lnTo>
                  <a:lnTo>
                    <a:pt x="5232400" y="6350"/>
                  </a:lnTo>
                  <a:close/>
                  <a:moveTo>
                    <a:pt x="5283200" y="0"/>
                  </a:moveTo>
                  <a:lnTo>
                    <a:pt x="5308600" y="0"/>
                  </a:lnTo>
                  <a:lnTo>
                    <a:pt x="5308600" y="6350"/>
                  </a:lnTo>
                  <a:lnTo>
                    <a:pt x="5283200" y="6350"/>
                  </a:lnTo>
                  <a:close/>
                  <a:moveTo>
                    <a:pt x="5334000" y="0"/>
                  </a:moveTo>
                  <a:lnTo>
                    <a:pt x="5359400" y="0"/>
                  </a:lnTo>
                  <a:lnTo>
                    <a:pt x="5359400" y="6350"/>
                  </a:lnTo>
                  <a:lnTo>
                    <a:pt x="5334000" y="6350"/>
                  </a:lnTo>
                  <a:close/>
                  <a:moveTo>
                    <a:pt x="5384800" y="0"/>
                  </a:moveTo>
                  <a:lnTo>
                    <a:pt x="5410200" y="0"/>
                  </a:lnTo>
                  <a:lnTo>
                    <a:pt x="5410200" y="6350"/>
                  </a:lnTo>
                  <a:lnTo>
                    <a:pt x="5384800" y="6350"/>
                  </a:lnTo>
                  <a:close/>
                  <a:moveTo>
                    <a:pt x="5435600" y="0"/>
                  </a:moveTo>
                  <a:lnTo>
                    <a:pt x="5461000" y="0"/>
                  </a:lnTo>
                  <a:lnTo>
                    <a:pt x="5461000" y="6350"/>
                  </a:lnTo>
                  <a:lnTo>
                    <a:pt x="5435600" y="6350"/>
                  </a:lnTo>
                  <a:close/>
                  <a:moveTo>
                    <a:pt x="5486400" y="0"/>
                  </a:moveTo>
                  <a:lnTo>
                    <a:pt x="5511800" y="0"/>
                  </a:lnTo>
                  <a:lnTo>
                    <a:pt x="5511800" y="6350"/>
                  </a:lnTo>
                  <a:lnTo>
                    <a:pt x="5486400" y="6350"/>
                  </a:lnTo>
                  <a:close/>
                  <a:moveTo>
                    <a:pt x="5537200" y="0"/>
                  </a:moveTo>
                  <a:lnTo>
                    <a:pt x="5562600" y="0"/>
                  </a:lnTo>
                  <a:lnTo>
                    <a:pt x="5562600" y="6350"/>
                  </a:lnTo>
                  <a:lnTo>
                    <a:pt x="5537200" y="6350"/>
                  </a:lnTo>
                  <a:close/>
                  <a:moveTo>
                    <a:pt x="5588000" y="0"/>
                  </a:moveTo>
                  <a:lnTo>
                    <a:pt x="5613400" y="0"/>
                  </a:lnTo>
                  <a:lnTo>
                    <a:pt x="5613400" y="6350"/>
                  </a:lnTo>
                  <a:lnTo>
                    <a:pt x="5588000" y="6350"/>
                  </a:lnTo>
                  <a:close/>
                  <a:moveTo>
                    <a:pt x="5638800" y="0"/>
                  </a:moveTo>
                  <a:lnTo>
                    <a:pt x="5664200" y="0"/>
                  </a:lnTo>
                  <a:lnTo>
                    <a:pt x="5664200" y="6350"/>
                  </a:lnTo>
                  <a:lnTo>
                    <a:pt x="5638800" y="6350"/>
                  </a:lnTo>
                  <a:close/>
                  <a:moveTo>
                    <a:pt x="5689600" y="0"/>
                  </a:moveTo>
                  <a:lnTo>
                    <a:pt x="5715000" y="0"/>
                  </a:lnTo>
                  <a:lnTo>
                    <a:pt x="5715000" y="6350"/>
                  </a:lnTo>
                  <a:lnTo>
                    <a:pt x="5689600" y="6350"/>
                  </a:lnTo>
                  <a:close/>
                  <a:moveTo>
                    <a:pt x="5740400" y="0"/>
                  </a:moveTo>
                  <a:lnTo>
                    <a:pt x="5765800" y="0"/>
                  </a:lnTo>
                  <a:lnTo>
                    <a:pt x="5765800" y="6350"/>
                  </a:lnTo>
                  <a:lnTo>
                    <a:pt x="5740400" y="6350"/>
                  </a:lnTo>
                  <a:close/>
                  <a:moveTo>
                    <a:pt x="5791200" y="0"/>
                  </a:moveTo>
                  <a:lnTo>
                    <a:pt x="5816600" y="0"/>
                  </a:lnTo>
                  <a:lnTo>
                    <a:pt x="5816600" y="6350"/>
                  </a:lnTo>
                  <a:lnTo>
                    <a:pt x="5791200" y="6350"/>
                  </a:lnTo>
                  <a:close/>
                  <a:moveTo>
                    <a:pt x="5842000" y="0"/>
                  </a:moveTo>
                  <a:lnTo>
                    <a:pt x="5867400" y="0"/>
                  </a:lnTo>
                  <a:lnTo>
                    <a:pt x="5867400" y="6350"/>
                  </a:lnTo>
                  <a:lnTo>
                    <a:pt x="5842000" y="6350"/>
                  </a:lnTo>
                  <a:close/>
                  <a:moveTo>
                    <a:pt x="5892800" y="0"/>
                  </a:moveTo>
                  <a:lnTo>
                    <a:pt x="5918200" y="0"/>
                  </a:lnTo>
                  <a:lnTo>
                    <a:pt x="5918200" y="6350"/>
                  </a:lnTo>
                  <a:lnTo>
                    <a:pt x="5892800" y="6350"/>
                  </a:lnTo>
                  <a:close/>
                  <a:moveTo>
                    <a:pt x="5943600" y="0"/>
                  </a:moveTo>
                  <a:lnTo>
                    <a:pt x="5969000" y="0"/>
                  </a:lnTo>
                  <a:lnTo>
                    <a:pt x="5969000" y="6350"/>
                  </a:lnTo>
                  <a:lnTo>
                    <a:pt x="5943600" y="6350"/>
                  </a:lnTo>
                  <a:close/>
                  <a:moveTo>
                    <a:pt x="5994400" y="0"/>
                  </a:moveTo>
                  <a:lnTo>
                    <a:pt x="6019800" y="0"/>
                  </a:lnTo>
                  <a:lnTo>
                    <a:pt x="6019800" y="6350"/>
                  </a:lnTo>
                  <a:lnTo>
                    <a:pt x="5994400" y="6350"/>
                  </a:lnTo>
                  <a:close/>
                  <a:moveTo>
                    <a:pt x="6045200" y="0"/>
                  </a:moveTo>
                  <a:lnTo>
                    <a:pt x="6070600" y="0"/>
                  </a:lnTo>
                  <a:lnTo>
                    <a:pt x="6070600" y="6350"/>
                  </a:lnTo>
                  <a:lnTo>
                    <a:pt x="6045200" y="6350"/>
                  </a:lnTo>
                  <a:close/>
                  <a:moveTo>
                    <a:pt x="6096000" y="0"/>
                  </a:moveTo>
                  <a:lnTo>
                    <a:pt x="6121400" y="0"/>
                  </a:lnTo>
                  <a:lnTo>
                    <a:pt x="6121400" y="6350"/>
                  </a:lnTo>
                  <a:lnTo>
                    <a:pt x="6096000" y="6350"/>
                  </a:lnTo>
                  <a:close/>
                  <a:moveTo>
                    <a:pt x="6146800" y="0"/>
                  </a:moveTo>
                  <a:lnTo>
                    <a:pt x="6172200" y="0"/>
                  </a:lnTo>
                  <a:lnTo>
                    <a:pt x="6172200" y="6350"/>
                  </a:lnTo>
                  <a:lnTo>
                    <a:pt x="6146800" y="6350"/>
                  </a:lnTo>
                  <a:close/>
                  <a:moveTo>
                    <a:pt x="6197600" y="0"/>
                  </a:moveTo>
                  <a:lnTo>
                    <a:pt x="6223000" y="0"/>
                  </a:lnTo>
                  <a:lnTo>
                    <a:pt x="6223000" y="6350"/>
                  </a:lnTo>
                  <a:lnTo>
                    <a:pt x="6197600" y="6350"/>
                  </a:lnTo>
                  <a:close/>
                  <a:moveTo>
                    <a:pt x="6248400" y="0"/>
                  </a:moveTo>
                  <a:lnTo>
                    <a:pt x="6273800" y="0"/>
                  </a:lnTo>
                  <a:lnTo>
                    <a:pt x="6273800" y="6350"/>
                  </a:lnTo>
                  <a:lnTo>
                    <a:pt x="6248400" y="6350"/>
                  </a:lnTo>
                  <a:close/>
                  <a:moveTo>
                    <a:pt x="6299200" y="0"/>
                  </a:moveTo>
                  <a:lnTo>
                    <a:pt x="6324600" y="0"/>
                  </a:lnTo>
                  <a:lnTo>
                    <a:pt x="6324600" y="6350"/>
                  </a:lnTo>
                  <a:lnTo>
                    <a:pt x="6299200" y="6350"/>
                  </a:lnTo>
                  <a:close/>
                  <a:moveTo>
                    <a:pt x="6350000" y="0"/>
                  </a:moveTo>
                  <a:lnTo>
                    <a:pt x="6375400" y="0"/>
                  </a:lnTo>
                  <a:lnTo>
                    <a:pt x="6375400" y="6350"/>
                  </a:lnTo>
                  <a:lnTo>
                    <a:pt x="6350000" y="6350"/>
                  </a:lnTo>
                  <a:close/>
                  <a:moveTo>
                    <a:pt x="6400800" y="0"/>
                  </a:moveTo>
                  <a:lnTo>
                    <a:pt x="6426200" y="0"/>
                  </a:lnTo>
                  <a:lnTo>
                    <a:pt x="6426200" y="6350"/>
                  </a:lnTo>
                  <a:lnTo>
                    <a:pt x="6400800" y="6350"/>
                  </a:lnTo>
                  <a:close/>
                  <a:moveTo>
                    <a:pt x="6451600" y="0"/>
                  </a:moveTo>
                  <a:lnTo>
                    <a:pt x="6477000" y="0"/>
                  </a:lnTo>
                  <a:lnTo>
                    <a:pt x="6477000" y="6350"/>
                  </a:lnTo>
                  <a:lnTo>
                    <a:pt x="6451600" y="6350"/>
                  </a:lnTo>
                  <a:close/>
                  <a:moveTo>
                    <a:pt x="6502400" y="0"/>
                  </a:moveTo>
                  <a:lnTo>
                    <a:pt x="6527800" y="0"/>
                  </a:lnTo>
                  <a:lnTo>
                    <a:pt x="6527800" y="6350"/>
                  </a:lnTo>
                  <a:lnTo>
                    <a:pt x="6502400" y="6350"/>
                  </a:lnTo>
                  <a:close/>
                  <a:moveTo>
                    <a:pt x="6553200" y="0"/>
                  </a:moveTo>
                  <a:lnTo>
                    <a:pt x="6578600" y="0"/>
                  </a:lnTo>
                  <a:lnTo>
                    <a:pt x="6578600" y="6350"/>
                  </a:lnTo>
                  <a:lnTo>
                    <a:pt x="6553200" y="6350"/>
                  </a:lnTo>
                  <a:close/>
                  <a:moveTo>
                    <a:pt x="6604000" y="0"/>
                  </a:moveTo>
                  <a:lnTo>
                    <a:pt x="6629400" y="0"/>
                  </a:lnTo>
                  <a:lnTo>
                    <a:pt x="6629400" y="6350"/>
                  </a:lnTo>
                  <a:lnTo>
                    <a:pt x="6604000" y="6350"/>
                  </a:lnTo>
                  <a:close/>
                  <a:moveTo>
                    <a:pt x="6654800" y="0"/>
                  </a:moveTo>
                  <a:lnTo>
                    <a:pt x="6680200" y="0"/>
                  </a:lnTo>
                  <a:lnTo>
                    <a:pt x="6680200" y="6350"/>
                  </a:lnTo>
                  <a:lnTo>
                    <a:pt x="6654800" y="6350"/>
                  </a:lnTo>
                  <a:close/>
                  <a:moveTo>
                    <a:pt x="6705600" y="0"/>
                  </a:moveTo>
                  <a:lnTo>
                    <a:pt x="6731000" y="0"/>
                  </a:lnTo>
                  <a:lnTo>
                    <a:pt x="6731000" y="6350"/>
                  </a:lnTo>
                  <a:lnTo>
                    <a:pt x="6705600" y="6350"/>
                  </a:lnTo>
                  <a:close/>
                  <a:moveTo>
                    <a:pt x="6756400" y="0"/>
                  </a:moveTo>
                  <a:lnTo>
                    <a:pt x="6781800" y="0"/>
                  </a:lnTo>
                  <a:lnTo>
                    <a:pt x="6781800" y="6350"/>
                  </a:lnTo>
                  <a:lnTo>
                    <a:pt x="6756400" y="6350"/>
                  </a:lnTo>
                  <a:close/>
                  <a:moveTo>
                    <a:pt x="6807200" y="0"/>
                  </a:moveTo>
                  <a:lnTo>
                    <a:pt x="6832600" y="0"/>
                  </a:lnTo>
                  <a:lnTo>
                    <a:pt x="6832600" y="6350"/>
                  </a:lnTo>
                  <a:lnTo>
                    <a:pt x="6807200" y="6350"/>
                  </a:lnTo>
                  <a:close/>
                  <a:moveTo>
                    <a:pt x="6858000" y="0"/>
                  </a:moveTo>
                  <a:lnTo>
                    <a:pt x="6883400" y="0"/>
                  </a:lnTo>
                  <a:lnTo>
                    <a:pt x="6883400" y="6350"/>
                  </a:lnTo>
                  <a:lnTo>
                    <a:pt x="6858000" y="6350"/>
                  </a:lnTo>
                  <a:close/>
                  <a:moveTo>
                    <a:pt x="6908800" y="0"/>
                  </a:moveTo>
                  <a:lnTo>
                    <a:pt x="6934200" y="0"/>
                  </a:lnTo>
                  <a:lnTo>
                    <a:pt x="6934200" y="6350"/>
                  </a:lnTo>
                  <a:lnTo>
                    <a:pt x="6908800" y="6350"/>
                  </a:lnTo>
                  <a:close/>
                  <a:moveTo>
                    <a:pt x="6959600" y="0"/>
                  </a:moveTo>
                  <a:lnTo>
                    <a:pt x="6985000" y="0"/>
                  </a:lnTo>
                  <a:lnTo>
                    <a:pt x="6985000" y="6350"/>
                  </a:lnTo>
                  <a:lnTo>
                    <a:pt x="6959600" y="6350"/>
                  </a:lnTo>
                  <a:close/>
                  <a:moveTo>
                    <a:pt x="7010400" y="0"/>
                  </a:moveTo>
                  <a:lnTo>
                    <a:pt x="7035800" y="0"/>
                  </a:lnTo>
                  <a:lnTo>
                    <a:pt x="7035800" y="6350"/>
                  </a:lnTo>
                  <a:lnTo>
                    <a:pt x="7010400" y="6350"/>
                  </a:lnTo>
                  <a:close/>
                  <a:moveTo>
                    <a:pt x="7061200" y="0"/>
                  </a:moveTo>
                  <a:lnTo>
                    <a:pt x="7086600" y="0"/>
                  </a:lnTo>
                  <a:lnTo>
                    <a:pt x="7086600" y="6350"/>
                  </a:lnTo>
                  <a:lnTo>
                    <a:pt x="7061200" y="6350"/>
                  </a:lnTo>
                  <a:close/>
                  <a:moveTo>
                    <a:pt x="7112000" y="0"/>
                  </a:moveTo>
                  <a:lnTo>
                    <a:pt x="7137400" y="0"/>
                  </a:lnTo>
                  <a:lnTo>
                    <a:pt x="7137400" y="6350"/>
                  </a:lnTo>
                  <a:lnTo>
                    <a:pt x="7112000" y="6350"/>
                  </a:lnTo>
                  <a:close/>
                  <a:moveTo>
                    <a:pt x="7162800" y="0"/>
                  </a:moveTo>
                  <a:lnTo>
                    <a:pt x="7188200" y="0"/>
                  </a:lnTo>
                  <a:lnTo>
                    <a:pt x="7188200" y="6350"/>
                  </a:lnTo>
                  <a:lnTo>
                    <a:pt x="7162800" y="6350"/>
                  </a:lnTo>
                  <a:close/>
                  <a:moveTo>
                    <a:pt x="7213600" y="0"/>
                  </a:moveTo>
                  <a:lnTo>
                    <a:pt x="7239000" y="0"/>
                  </a:lnTo>
                  <a:lnTo>
                    <a:pt x="7239000" y="6350"/>
                  </a:lnTo>
                  <a:lnTo>
                    <a:pt x="7213600" y="6350"/>
                  </a:lnTo>
                  <a:close/>
                  <a:moveTo>
                    <a:pt x="7264400" y="0"/>
                  </a:moveTo>
                  <a:lnTo>
                    <a:pt x="7289800" y="0"/>
                  </a:lnTo>
                  <a:lnTo>
                    <a:pt x="7289800" y="6350"/>
                  </a:lnTo>
                  <a:lnTo>
                    <a:pt x="7264400" y="6350"/>
                  </a:lnTo>
                  <a:close/>
                  <a:moveTo>
                    <a:pt x="7315200" y="0"/>
                  </a:moveTo>
                  <a:lnTo>
                    <a:pt x="7340600" y="0"/>
                  </a:lnTo>
                  <a:lnTo>
                    <a:pt x="7340600" y="6350"/>
                  </a:lnTo>
                  <a:lnTo>
                    <a:pt x="7315200" y="6350"/>
                  </a:lnTo>
                  <a:close/>
                  <a:moveTo>
                    <a:pt x="7366000" y="0"/>
                  </a:moveTo>
                  <a:lnTo>
                    <a:pt x="7391400" y="0"/>
                  </a:lnTo>
                  <a:lnTo>
                    <a:pt x="7391400" y="6350"/>
                  </a:lnTo>
                  <a:lnTo>
                    <a:pt x="7366000" y="6350"/>
                  </a:lnTo>
                  <a:close/>
                  <a:moveTo>
                    <a:pt x="7416800" y="0"/>
                  </a:moveTo>
                  <a:lnTo>
                    <a:pt x="7442200" y="0"/>
                  </a:lnTo>
                  <a:lnTo>
                    <a:pt x="7442200" y="6350"/>
                  </a:lnTo>
                  <a:lnTo>
                    <a:pt x="7416800" y="6350"/>
                  </a:lnTo>
                  <a:close/>
                  <a:moveTo>
                    <a:pt x="7467600" y="0"/>
                  </a:moveTo>
                  <a:lnTo>
                    <a:pt x="7493000" y="0"/>
                  </a:lnTo>
                  <a:lnTo>
                    <a:pt x="7493000" y="6350"/>
                  </a:lnTo>
                  <a:lnTo>
                    <a:pt x="7467600" y="6350"/>
                  </a:lnTo>
                  <a:close/>
                  <a:moveTo>
                    <a:pt x="7518400" y="0"/>
                  </a:moveTo>
                  <a:lnTo>
                    <a:pt x="7543800" y="0"/>
                  </a:lnTo>
                  <a:lnTo>
                    <a:pt x="7543800" y="6350"/>
                  </a:lnTo>
                  <a:lnTo>
                    <a:pt x="7518400" y="6350"/>
                  </a:lnTo>
                  <a:close/>
                  <a:moveTo>
                    <a:pt x="7569200" y="0"/>
                  </a:moveTo>
                  <a:lnTo>
                    <a:pt x="7594600" y="0"/>
                  </a:lnTo>
                  <a:lnTo>
                    <a:pt x="7594600" y="6350"/>
                  </a:lnTo>
                  <a:lnTo>
                    <a:pt x="7569200" y="6350"/>
                  </a:lnTo>
                  <a:close/>
                  <a:moveTo>
                    <a:pt x="7620000" y="0"/>
                  </a:moveTo>
                  <a:lnTo>
                    <a:pt x="7645400" y="0"/>
                  </a:lnTo>
                  <a:lnTo>
                    <a:pt x="7645400" y="6350"/>
                  </a:lnTo>
                  <a:lnTo>
                    <a:pt x="7620000" y="6350"/>
                  </a:lnTo>
                  <a:close/>
                  <a:moveTo>
                    <a:pt x="7670800" y="0"/>
                  </a:moveTo>
                  <a:lnTo>
                    <a:pt x="7696200" y="0"/>
                  </a:lnTo>
                  <a:lnTo>
                    <a:pt x="7696200" y="6350"/>
                  </a:lnTo>
                  <a:lnTo>
                    <a:pt x="7670800" y="6350"/>
                  </a:lnTo>
                  <a:close/>
                  <a:moveTo>
                    <a:pt x="7721600" y="0"/>
                  </a:moveTo>
                  <a:lnTo>
                    <a:pt x="7747000" y="0"/>
                  </a:lnTo>
                  <a:lnTo>
                    <a:pt x="7747000" y="6350"/>
                  </a:lnTo>
                  <a:lnTo>
                    <a:pt x="7721600" y="6350"/>
                  </a:lnTo>
                  <a:close/>
                  <a:moveTo>
                    <a:pt x="7772400" y="0"/>
                  </a:moveTo>
                  <a:lnTo>
                    <a:pt x="7797800" y="0"/>
                  </a:lnTo>
                  <a:lnTo>
                    <a:pt x="7797800" y="6350"/>
                  </a:lnTo>
                  <a:lnTo>
                    <a:pt x="7772400" y="6350"/>
                  </a:lnTo>
                  <a:close/>
                  <a:moveTo>
                    <a:pt x="7823200" y="0"/>
                  </a:moveTo>
                  <a:lnTo>
                    <a:pt x="7848600" y="0"/>
                  </a:lnTo>
                  <a:lnTo>
                    <a:pt x="7848600" y="6350"/>
                  </a:lnTo>
                  <a:lnTo>
                    <a:pt x="7823200" y="6350"/>
                  </a:lnTo>
                  <a:close/>
                  <a:moveTo>
                    <a:pt x="7874000" y="0"/>
                  </a:moveTo>
                  <a:lnTo>
                    <a:pt x="7899400" y="0"/>
                  </a:lnTo>
                  <a:lnTo>
                    <a:pt x="7899400" y="6350"/>
                  </a:lnTo>
                  <a:lnTo>
                    <a:pt x="7874000" y="6350"/>
                  </a:lnTo>
                  <a:close/>
                  <a:moveTo>
                    <a:pt x="7924800" y="0"/>
                  </a:moveTo>
                  <a:lnTo>
                    <a:pt x="7950200" y="0"/>
                  </a:lnTo>
                  <a:lnTo>
                    <a:pt x="7950200" y="6350"/>
                  </a:lnTo>
                  <a:lnTo>
                    <a:pt x="7924800" y="6350"/>
                  </a:lnTo>
                  <a:close/>
                  <a:moveTo>
                    <a:pt x="7975600" y="0"/>
                  </a:moveTo>
                  <a:lnTo>
                    <a:pt x="8001000" y="0"/>
                  </a:lnTo>
                  <a:lnTo>
                    <a:pt x="8001000" y="6350"/>
                  </a:lnTo>
                  <a:lnTo>
                    <a:pt x="7975600" y="6350"/>
                  </a:lnTo>
                  <a:close/>
                  <a:moveTo>
                    <a:pt x="8026400" y="0"/>
                  </a:moveTo>
                  <a:lnTo>
                    <a:pt x="8051800" y="0"/>
                  </a:lnTo>
                  <a:lnTo>
                    <a:pt x="8051800" y="6350"/>
                  </a:lnTo>
                  <a:lnTo>
                    <a:pt x="8026400" y="6350"/>
                  </a:lnTo>
                  <a:close/>
                  <a:moveTo>
                    <a:pt x="8077200" y="0"/>
                  </a:moveTo>
                  <a:lnTo>
                    <a:pt x="8102600" y="0"/>
                  </a:lnTo>
                  <a:lnTo>
                    <a:pt x="8102600" y="6350"/>
                  </a:lnTo>
                  <a:lnTo>
                    <a:pt x="8077200" y="6350"/>
                  </a:lnTo>
                  <a:close/>
                  <a:moveTo>
                    <a:pt x="8128000" y="0"/>
                  </a:moveTo>
                  <a:lnTo>
                    <a:pt x="8153400" y="0"/>
                  </a:lnTo>
                  <a:lnTo>
                    <a:pt x="8153400" y="6350"/>
                  </a:lnTo>
                  <a:lnTo>
                    <a:pt x="8128000" y="6350"/>
                  </a:lnTo>
                  <a:close/>
                  <a:moveTo>
                    <a:pt x="8178800" y="0"/>
                  </a:moveTo>
                  <a:lnTo>
                    <a:pt x="8204200" y="0"/>
                  </a:lnTo>
                  <a:lnTo>
                    <a:pt x="8204200" y="6350"/>
                  </a:lnTo>
                  <a:lnTo>
                    <a:pt x="8178800" y="6350"/>
                  </a:lnTo>
                  <a:close/>
                  <a:moveTo>
                    <a:pt x="8229600" y="0"/>
                  </a:moveTo>
                  <a:lnTo>
                    <a:pt x="8255000" y="0"/>
                  </a:lnTo>
                  <a:lnTo>
                    <a:pt x="8255000" y="6350"/>
                  </a:lnTo>
                  <a:lnTo>
                    <a:pt x="8229600" y="6350"/>
                  </a:lnTo>
                  <a:close/>
                  <a:moveTo>
                    <a:pt x="8280400" y="0"/>
                  </a:moveTo>
                  <a:lnTo>
                    <a:pt x="8305800" y="0"/>
                  </a:lnTo>
                  <a:lnTo>
                    <a:pt x="8305800" y="6350"/>
                  </a:lnTo>
                  <a:lnTo>
                    <a:pt x="8280400" y="6350"/>
                  </a:lnTo>
                  <a:close/>
                  <a:moveTo>
                    <a:pt x="8331200" y="0"/>
                  </a:moveTo>
                  <a:lnTo>
                    <a:pt x="8356600" y="0"/>
                  </a:lnTo>
                  <a:lnTo>
                    <a:pt x="8356600" y="6350"/>
                  </a:lnTo>
                  <a:lnTo>
                    <a:pt x="8331200" y="6350"/>
                  </a:lnTo>
                  <a:close/>
                  <a:moveTo>
                    <a:pt x="8382000" y="0"/>
                  </a:moveTo>
                  <a:lnTo>
                    <a:pt x="8407400" y="0"/>
                  </a:lnTo>
                  <a:lnTo>
                    <a:pt x="8407400" y="6350"/>
                  </a:lnTo>
                  <a:lnTo>
                    <a:pt x="8382000" y="6350"/>
                  </a:lnTo>
                  <a:close/>
                  <a:moveTo>
                    <a:pt x="8432800" y="0"/>
                  </a:moveTo>
                  <a:lnTo>
                    <a:pt x="8458200" y="0"/>
                  </a:lnTo>
                  <a:lnTo>
                    <a:pt x="8458200" y="6350"/>
                  </a:lnTo>
                  <a:lnTo>
                    <a:pt x="8432800" y="6350"/>
                  </a:lnTo>
                  <a:close/>
                  <a:moveTo>
                    <a:pt x="8483600" y="0"/>
                  </a:moveTo>
                  <a:lnTo>
                    <a:pt x="8509000" y="0"/>
                  </a:lnTo>
                  <a:lnTo>
                    <a:pt x="8509000" y="6350"/>
                  </a:lnTo>
                  <a:lnTo>
                    <a:pt x="8483600" y="6350"/>
                  </a:lnTo>
                  <a:close/>
                  <a:moveTo>
                    <a:pt x="8534400" y="0"/>
                  </a:moveTo>
                  <a:lnTo>
                    <a:pt x="8559800" y="0"/>
                  </a:lnTo>
                  <a:lnTo>
                    <a:pt x="8559800" y="6350"/>
                  </a:lnTo>
                  <a:lnTo>
                    <a:pt x="8534400" y="6350"/>
                  </a:lnTo>
                  <a:close/>
                  <a:moveTo>
                    <a:pt x="8585200" y="0"/>
                  </a:moveTo>
                  <a:lnTo>
                    <a:pt x="8610600" y="0"/>
                  </a:lnTo>
                  <a:lnTo>
                    <a:pt x="8610600" y="6350"/>
                  </a:lnTo>
                  <a:lnTo>
                    <a:pt x="8585200" y="6350"/>
                  </a:lnTo>
                  <a:close/>
                  <a:moveTo>
                    <a:pt x="8636000" y="0"/>
                  </a:moveTo>
                  <a:lnTo>
                    <a:pt x="8661400" y="0"/>
                  </a:lnTo>
                  <a:lnTo>
                    <a:pt x="8661400" y="6350"/>
                  </a:lnTo>
                  <a:lnTo>
                    <a:pt x="8636000" y="6350"/>
                  </a:lnTo>
                  <a:close/>
                  <a:moveTo>
                    <a:pt x="8686800" y="0"/>
                  </a:moveTo>
                  <a:lnTo>
                    <a:pt x="8712200" y="0"/>
                  </a:lnTo>
                  <a:lnTo>
                    <a:pt x="8712200" y="6350"/>
                  </a:lnTo>
                  <a:lnTo>
                    <a:pt x="8686800" y="6350"/>
                  </a:lnTo>
                  <a:close/>
                  <a:moveTo>
                    <a:pt x="8737600" y="0"/>
                  </a:moveTo>
                  <a:lnTo>
                    <a:pt x="8763000" y="0"/>
                  </a:lnTo>
                  <a:lnTo>
                    <a:pt x="8763000" y="6350"/>
                  </a:lnTo>
                  <a:lnTo>
                    <a:pt x="8737600" y="6350"/>
                  </a:lnTo>
                  <a:close/>
                  <a:moveTo>
                    <a:pt x="8788400" y="0"/>
                  </a:moveTo>
                  <a:lnTo>
                    <a:pt x="8813800" y="0"/>
                  </a:lnTo>
                  <a:lnTo>
                    <a:pt x="8813800" y="6350"/>
                  </a:lnTo>
                  <a:lnTo>
                    <a:pt x="8788400" y="6350"/>
                  </a:lnTo>
                  <a:close/>
                  <a:moveTo>
                    <a:pt x="8839200" y="0"/>
                  </a:moveTo>
                  <a:lnTo>
                    <a:pt x="8864600" y="0"/>
                  </a:lnTo>
                  <a:lnTo>
                    <a:pt x="8864600" y="6350"/>
                  </a:lnTo>
                  <a:lnTo>
                    <a:pt x="8839200" y="6350"/>
                  </a:lnTo>
                  <a:close/>
                  <a:moveTo>
                    <a:pt x="8890000" y="0"/>
                  </a:moveTo>
                  <a:lnTo>
                    <a:pt x="8915400" y="0"/>
                  </a:lnTo>
                  <a:lnTo>
                    <a:pt x="8915400" y="6350"/>
                  </a:lnTo>
                  <a:lnTo>
                    <a:pt x="8890000" y="6350"/>
                  </a:lnTo>
                  <a:close/>
                  <a:moveTo>
                    <a:pt x="8940800" y="0"/>
                  </a:moveTo>
                  <a:lnTo>
                    <a:pt x="8966200" y="0"/>
                  </a:lnTo>
                  <a:lnTo>
                    <a:pt x="8966200" y="6350"/>
                  </a:lnTo>
                  <a:lnTo>
                    <a:pt x="8940800" y="6350"/>
                  </a:lnTo>
                  <a:close/>
                  <a:moveTo>
                    <a:pt x="8991600" y="0"/>
                  </a:moveTo>
                  <a:lnTo>
                    <a:pt x="9017000" y="0"/>
                  </a:lnTo>
                  <a:lnTo>
                    <a:pt x="9017000" y="6350"/>
                  </a:lnTo>
                  <a:lnTo>
                    <a:pt x="8991600" y="6350"/>
                  </a:lnTo>
                  <a:close/>
                  <a:moveTo>
                    <a:pt x="9042400" y="0"/>
                  </a:moveTo>
                  <a:lnTo>
                    <a:pt x="9067800" y="0"/>
                  </a:lnTo>
                  <a:lnTo>
                    <a:pt x="9067800" y="6350"/>
                  </a:lnTo>
                  <a:lnTo>
                    <a:pt x="9042400" y="6350"/>
                  </a:lnTo>
                  <a:close/>
                  <a:moveTo>
                    <a:pt x="9093200" y="0"/>
                  </a:moveTo>
                  <a:lnTo>
                    <a:pt x="9118600" y="0"/>
                  </a:lnTo>
                  <a:lnTo>
                    <a:pt x="9118600" y="6350"/>
                  </a:lnTo>
                  <a:lnTo>
                    <a:pt x="9093200" y="6350"/>
                  </a:lnTo>
                  <a:close/>
                  <a:moveTo>
                    <a:pt x="9144000" y="0"/>
                  </a:moveTo>
                  <a:lnTo>
                    <a:pt x="9169400" y="0"/>
                  </a:lnTo>
                  <a:lnTo>
                    <a:pt x="9169400" y="6350"/>
                  </a:lnTo>
                  <a:lnTo>
                    <a:pt x="9144000" y="6350"/>
                  </a:lnTo>
                  <a:close/>
                  <a:moveTo>
                    <a:pt x="9194800" y="0"/>
                  </a:moveTo>
                  <a:lnTo>
                    <a:pt x="9220200" y="0"/>
                  </a:lnTo>
                  <a:lnTo>
                    <a:pt x="9220200" y="6350"/>
                  </a:lnTo>
                  <a:lnTo>
                    <a:pt x="9194800" y="6350"/>
                  </a:lnTo>
                  <a:close/>
                  <a:moveTo>
                    <a:pt x="9245600" y="0"/>
                  </a:moveTo>
                  <a:lnTo>
                    <a:pt x="9271000" y="0"/>
                  </a:lnTo>
                  <a:lnTo>
                    <a:pt x="9271000" y="6350"/>
                  </a:lnTo>
                  <a:lnTo>
                    <a:pt x="9245600" y="6350"/>
                  </a:lnTo>
                  <a:close/>
                  <a:moveTo>
                    <a:pt x="9296400" y="0"/>
                  </a:moveTo>
                  <a:lnTo>
                    <a:pt x="9321800" y="0"/>
                  </a:lnTo>
                  <a:lnTo>
                    <a:pt x="9321800" y="6350"/>
                  </a:lnTo>
                  <a:lnTo>
                    <a:pt x="9296400" y="6350"/>
                  </a:lnTo>
                  <a:close/>
                  <a:moveTo>
                    <a:pt x="9347200" y="0"/>
                  </a:moveTo>
                  <a:lnTo>
                    <a:pt x="9372600" y="0"/>
                  </a:lnTo>
                  <a:lnTo>
                    <a:pt x="9372600" y="6350"/>
                  </a:lnTo>
                  <a:lnTo>
                    <a:pt x="9347200" y="6350"/>
                  </a:lnTo>
                  <a:close/>
                  <a:moveTo>
                    <a:pt x="9398000" y="0"/>
                  </a:moveTo>
                  <a:lnTo>
                    <a:pt x="9423400" y="0"/>
                  </a:lnTo>
                  <a:lnTo>
                    <a:pt x="9423400" y="6350"/>
                  </a:lnTo>
                  <a:lnTo>
                    <a:pt x="9398000" y="6350"/>
                  </a:lnTo>
                  <a:close/>
                  <a:moveTo>
                    <a:pt x="9448800" y="0"/>
                  </a:moveTo>
                  <a:lnTo>
                    <a:pt x="9474200" y="0"/>
                  </a:lnTo>
                  <a:lnTo>
                    <a:pt x="9474200" y="6350"/>
                  </a:lnTo>
                  <a:lnTo>
                    <a:pt x="9448800" y="6350"/>
                  </a:lnTo>
                  <a:close/>
                  <a:moveTo>
                    <a:pt x="9499600" y="0"/>
                  </a:moveTo>
                  <a:lnTo>
                    <a:pt x="9525000" y="0"/>
                  </a:lnTo>
                  <a:lnTo>
                    <a:pt x="9525000" y="6350"/>
                  </a:lnTo>
                  <a:lnTo>
                    <a:pt x="9499600" y="6350"/>
                  </a:lnTo>
                  <a:close/>
                  <a:moveTo>
                    <a:pt x="9550400" y="0"/>
                  </a:moveTo>
                  <a:lnTo>
                    <a:pt x="9575800" y="0"/>
                  </a:lnTo>
                  <a:lnTo>
                    <a:pt x="9575800" y="6350"/>
                  </a:lnTo>
                  <a:lnTo>
                    <a:pt x="9550400" y="6350"/>
                  </a:lnTo>
                  <a:close/>
                  <a:moveTo>
                    <a:pt x="9601200" y="0"/>
                  </a:moveTo>
                  <a:lnTo>
                    <a:pt x="9626600" y="0"/>
                  </a:lnTo>
                  <a:lnTo>
                    <a:pt x="9626600" y="6350"/>
                  </a:lnTo>
                  <a:lnTo>
                    <a:pt x="9601200" y="6350"/>
                  </a:lnTo>
                  <a:close/>
                  <a:moveTo>
                    <a:pt x="9652000" y="0"/>
                  </a:moveTo>
                  <a:lnTo>
                    <a:pt x="9677400" y="0"/>
                  </a:lnTo>
                  <a:lnTo>
                    <a:pt x="9677400" y="6350"/>
                  </a:lnTo>
                  <a:lnTo>
                    <a:pt x="9652000" y="6350"/>
                  </a:lnTo>
                  <a:close/>
                  <a:moveTo>
                    <a:pt x="9702800" y="0"/>
                  </a:moveTo>
                  <a:lnTo>
                    <a:pt x="9728200" y="0"/>
                  </a:lnTo>
                  <a:lnTo>
                    <a:pt x="9728200" y="6350"/>
                  </a:lnTo>
                  <a:lnTo>
                    <a:pt x="9702800" y="6350"/>
                  </a:lnTo>
                  <a:close/>
                  <a:moveTo>
                    <a:pt x="9753600" y="0"/>
                  </a:moveTo>
                  <a:lnTo>
                    <a:pt x="9779000" y="0"/>
                  </a:lnTo>
                  <a:lnTo>
                    <a:pt x="9779000" y="6350"/>
                  </a:lnTo>
                  <a:lnTo>
                    <a:pt x="9753600" y="6350"/>
                  </a:lnTo>
                  <a:close/>
                  <a:moveTo>
                    <a:pt x="9804400" y="0"/>
                  </a:moveTo>
                  <a:lnTo>
                    <a:pt x="9829800" y="0"/>
                  </a:lnTo>
                  <a:lnTo>
                    <a:pt x="9829800" y="6350"/>
                  </a:lnTo>
                  <a:lnTo>
                    <a:pt x="9804400" y="6350"/>
                  </a:lnTo>
                  <a:close/>
                  <a:moveTo>
                    <a:pt x="9855200" y="0"/>
                  </a:moveTo>
                  <a:lnTo>
                    <a:pt x="9880600" y="0"/>
                  </a:lnTo>
                  <a:lnTo>
                    <a:pt x="9880600" y="6350"/>
                  </a:lnTo>
                  <a:lnTo>
                    <a:pt x="9855200" y="6350"/>
                  </a:lnTo>
                  <a:close/>
                  <a:moveTo>
                    <a:pt x="9906000" y="0"/>
                  </a:moveTo>
                  <a:lnTo>
                    <a:pt x="9931400" y="0"/>
                  </a:lnTo>
                  <a:lnTo>
                    <a:pt x="9931400" y="6350"/>
                  </a:lnTo>
                  <a:lnTo>
                    <a:pt x="9906000" y="6350"/>
                  </a:lnTo>
                  <a:close/>
                  <a:moveTo>
                    <a:pt x="9956800" y="0"/>
                  </a:moveTo>
                  <a:lnTo>
                    <a:pt x="9982200" y="0"/>
                  </a:lnTo>
                  <a:lnTo>
                    <a:pt x="9982200" y="6350"/>
                  </a:lnTo>
                  <a:lnTo>
                    <a:pt x="9956800" y="6350"/>
                  </a:lnTo>
                  <a:close/>
                  <a:moveTo>
                    <a:pt x="10007600" y="0"/>
                  </a:moveTo>
                  <a:lnTo>
                    <a:pt x="10033000" y="0"/>
                  </a:lnTo>
                  <a:lnTo>
                    <a:pt x="10033000" y="6350"/>
                  </a:lnTo>
                  <a:lnTo>
                    <a:pt x="10007600" y="6350"/>
                  </a:lnTo>
                  <a:close/>
                  <a:moveTo>
                    <a:pt x="10058400" y="0"/>
                  </a:moveTo>
                  <a:lnTo>
                    <a:pt x="10083800" y="0"/>
                  </a:lnTo>
                  <a:lnTo>
                    <a:pt x="10083800" y="6350"/>
                  </a:lnTo>
                  <a:lnTo>
                    <a:pt x="10058400" y="6350"/>
                  </a:lnTo>
                  <a:close/>
                  <a:moveTo>
                    <a:pt x="10109200" y="0"/>
                  </a:moveTo>
                  <a:lnTo>
                    <a:pt x="10134600" y="0"/>
                  </a:lnTo>
                  <a:lnTo>
                    <a:pt x="10134600" y="6350"/>
                  </a:lnTo>
                  <a:lnTo>
                    <a:pt x="10109200" y="6350"/>
                  </a:lnTo>
                  <a:close/>
                  <a:moveTo>
                    <a:pt x="10160000" y="0"/>
                  </a:moveTo>
                  <a:lnTo>
                    <a:pt x="10185400" y="0"/>
                  </a:lnTo>
                  <a:lnTo>
                    <a:pt x="10185400" y="6350"/>
                  </a:lnTo>
                  <a:lnTo>
                    <a:pt x="10160000" y="6350"/>
                  </a:lnTo>
                  <a:close/>
                  <a:moveTo>
                    <a:pt x="10210800" y="0"/>
                  </a:moveTo>
                  <a:lnTo>
                    <a:pt x="10236200" y="0"/>
                  </a:lnTo>
                  <a:lnTo>
                    <a:pt x="10236200" y="6350"/>
                  </a:lnTo>
                  <a:lnTo>
                    <a:pt x="10210800" y="6350"/>
                  </a:lnTo>
                  <a:close/>
                  <a:moveTo>
                    <a:pt x="10261600" y="0"/>
                  </a:moveTo>
                  <a:lnTo>
                    <a:pt x="10287000" y="0"/>
                  </a:lnTo>
                  <a:lnTo>
                    <a:pt x="10287000" y="6350"/>
                  </a:lnTo>
                  <a:lnTo>
                    <a:pt x="10261600" y="6350"/>
                  </a:lnTo>
                  <a:close/>
                  <a:moveTo>
                    <a:pt x="10312400" y="0"/>
                  </a:moveTo>
                  <a:lnTo>
                    <a:pt x="10335514" y="0"/>
                  </a:lnTo>
                  <a:lnTo>
                    <a:pt x="10335514" y="6350"/>
                  </a:lnTo>
                  <a:lnTo>
                    <a:pt x="10312400" y="6350"/>
                  </a:lnTo>
                  <a:close/>
                  <a:moveTo>
                    <a:pt x="0" y="0"/>
                  </a:moveTo>
                  <a:lnTo>
                    <a:pt x="25400" y="0"/>
                  </a:lnTo>
                  <a:lnTo>
                    <a:pt x="25400" y="6350"/>
                  </a:lnTo>
                  <a:lnTo>
                    <a:pt x="0" y="6350"/>
                  </a:lnTo>
                  <a:close/>
                </a:path>
              </a:pathLst>
            </a:custGeom>
            <a:solidFill>
              <a:srgbClr val="000000"/>
            </a:solidFill>
          </p:spPr>
          <p:txBody>
            <a:bodyPr/>
            <a:lstStyle/>
            <a:p>
              <a:endParaRPr lang="en-US"/>
            </a:p>
          </p:txBody>
        </p:sp>
      </p:grpSp>
      <p:grpSp>
        <p:nvGrpSpPr>
          <p:cNvPr id="24" name="Group 24"/>
          <p:cNvGrpSpPr>
            <a:grpSpLocks noChangeAspect="1"/>
          </p:cNvGrpSpPr>
          <p:nvPr/>
        </p:nvGrpSpPr>
        <p:grpSpPr>
          <a:xfrm>
            <a:off x="5428545" y="3878742"/>
            <a:ext cx="4869752" cy="1911058"/>
            <a:chOff x="0" y="0"/>
            <a:chExt cx="4869752" cy="1911058"/>
          </a:xfrm>
        </p:grpSpPr>
        <p:sp>
          <p:nvSpPr>
            <p:cNvPr id="25" name="Freeform 25"/>
            <p:cNvSpPr/>
            <p:nvPr/>
          </p:nvSpPr>
          <p:spPr>
            <a:xfrm>
              <a:off x="63500" y="63500"/>
              <a:ext cx="4742688" cy="1783969"/>
            </a:xfrm>
            <a:custGeom>
              <a:avLst/>
              <a:gdLst/>
              <a:ahLst/>
              <a:cxnLst/>
              <a:rect l="l" t="t" r="r" b="b"/>
              <a:pathLst>
                <a:path w="4742688" h="1783969">
                  <a:moveTo>
                    <a:pt x="134747" y="0"/>
                  </a:moveTo>
                  <a:cubicBezTo>
                    <a:pt x="60325" y="0"/>
                    <a:pt x="0" y="60325"/>
                    <a:pt x="0" y="134747"/>
                  </a:cubicBezTo>
                  <a:lnTo>
                    <a:pt x="0" y="1649222"/>
                  </a:lnTo>
                  <a:cubicBezTo>
                    <a:pt x="0" y="1723644"/>
                    <a:pt x="60325" y="1783969"/>
                    <a:pt x="134747" y="1783969"/>
                  </a:cubicBezTo>
                  <a:lnTo>
                    <a:pt x="4607941" y="1783969"/>
                  </a:lnTo>
                  <a:cubicBezTo>
                    <a:pt x="4682363" y="1783969"/>
                    <a:pt x="4742688" y="1723644"/>
                    <a:pt x="4742688" y="1649222"/>
                  </a:cubicBezTo>
                  <a:lnTo>
                    <a:pt x="4742688" y="134747"/>
                  </a:lnTo>
                  <a:cubicBezTo>
                    <a:pt x="4742688" y="60325"/>
                    <a:pt x="4682363" y="0"/>
                    <a:pt x="4607941" y="0"/>
                  </a:cubicBezTo>
                  <a:close/>
                </a:path>
              </a:pathLst>
            </a:custGeom>
            <a:solidFill>
              <a:srgbClr val="BCE4FE"/>
            </a:solidFill>
          </p:spPr>
          <p:txBody>
            <a:bodyPr/>
            <a:lstStyle/>
            <a:p>
              <a:endParaRPr lang="en-US"/>
            </a:p>
          </p:txBody>
        </p:sp>
        <p:sp>
          <p:nvSpPr>
            <p:cNvPr id="26" name="Freeform 26"/>
            <p:cNvSpPr/>
            <p:nvPr/>
          </p:nvSpPr>
          <p:spPr>
            <a:xfrm>
              <a:off x="201930" y="230251"/>
              <a:ext cx="336169" cy="336169"/>
            </a:xfrm>
            <a:custGeom>
              <a:avLst/>
              <a:gdLst/>
              <a:ahLst/>
              <a:cxnLst/>
              <a:rect l="l" t="t" r="r" b="b"/>
              <a:pathLst>
                <a:path w="336169" h="336169">
                  <a:moveTo>
                    <a:pt x="168021" y="336169"/>
                  </a:moveTo>
                  <a:cubicBezTo>
                    <a:pt x="260858" y="336169"/>
                    <a:pt x="336169" y="260858"/>
                    <a:pt x="336169" y="168021"/>
                  </a:cubicBezTo>
                  <a:cubicBezTo>
                    <a:pt x="336169" y="75184"/>
                    <a:pt x="260858" y="0"/>
                    <a:pt x="168021" y="0"/>
                  </a:cubicBezTo>
                  <a:cubicBezTo>
                    <a:pt x="75184" y="0"/>
                    <a:pt x="0" y="75184"/>
                    <a:pt x="0" y="168021"/>
                  </a:cubicBezTo>
                  <a:cubicBezTo>
                    <a:pt x="0" y="260858"/>
                    <a:pt x="75184" y="336169"/>
                    <a:pt x="168021" y="336169"/>
                  </a:cubicBezTo>
                </a:path>
              </a:pathLst>
            </a:custGeom>
            <a:solidFill>
              <a:srgbClr val="2D69FF"/>
            </a:solidFill>
          </p:spPr>
          <p:txBody>
            <a:bodyPr/>
            <a:lstStyle/>
            <a:p>
              <a:endParaRPr lang="en-US"/>
            </a:p>
          </p:txBody>
        </p:sp>
        <p:sp>
          <p:nvSpPr>
            <p:cNvPr id="27" name="Freeform 27"/>
            <p:cNvSpPr/>
            <p:nvPr/>
          </p:nvSpPr>
          <p:spPr>
            <a:xfrm>
              <a:off x="311023" y="339344"/>
              <a:ext cx="117856" cy="117856"/>
            </a:xfrm>
            <a:custGeom>
              <a:avLst/>
              <a:gdLst/>
              <a:ahLst/>
              <a:cxnLst/>
              <a:rect l="l" t="t" r="r" b="b"/>
              <a:pathLst>
                <a:path w="117856" h="117856">
                  <a:moveTo>
                    <a:pt x="0" y="0"/>
                  </a:moveTo>
                  <a:lnTo>
                    <a:pt x="0" y="117856"/>
                  </a:lnTo>
                  <a:lnTo>
                    <a:pt x="117856" y="117856"/>
                  </a:lnTo>
                  <a:lnTo>
                    <a:pt x="117856" y="0"/>
                  </a:lnTo>
                  <a:close/>
                </a:path>
              </a:pathLst>
            </a:custGeom>
            <a:solidFill>
              <a:srgbClr val="BCE4FE"/>
            </a:solidFill>
          </p:spPr>
          <p:txBody>
            <a:bodyPr/>
            <a:lstStyle/>
            <a:p>
              <a:endParaRPr lang="en-US"/>
            </a:p>
          </p:txBody>
        </p:sp>
      </p:grpSp>
      <p:grpSp>
        <p:nvGrpSpPr>
          <p:cNvPr id="28" name="Group 28"/>
          <p:cNvGrpSpPr>
            <a:grpSpLocks noChangeAspect="1"/>
          </p:cNvGrpSpPr>
          <p:nvPr/>
        </p:nvGrpSpPr>
        <p:grpSpPr>
          <a:xfrm>
            <a:off x="5428545" y="2698909"/>
            <a:ext cx="4850702" cy="1082040"/>
            <a:chOff x="0" y="0"/>
            <a:chExt cx="4850702" cy="1082040"/>
          </a:xfrm>
        </p:grpSpPr>
        <p:sp>
          <p:nvSpPr>
            <p:cNvPr id="29" name="Freeform 29"/>
            <p:cNvSpPr/>
            <p:nvPr/>
          </p:nvSpPr>
          <p:spPr>
            <a:xfrm>
              <a:off x="63500" y="63500"/>
              <a:ext cx="4723765" cy="955040"/>
            </a:xfrm>
            <a:custGeom>
              <a:avLst/>
              <a:gdLst/>
              <a:ahLst/>
              <a:cxnLst/>
              <a:rect l="l" t="t" r="r" b="b"/>
              <a:pathLst>
                <a:path w="4723765" h="955040">
                  <a:moveTo>
                    <a:pt x="477520" y="0"/>
                  </a:moveTo>
                  <a:cubicBezTo>
                    <a:pt x="213741" y="0"/>
                    <a:pt x="0" y="213741"/>
                    <a:pt x="0" y="477520"/>
                  </a:cubicBezTo>
                  <a:cubicBezTo>
                    <a:pt x="0" y="741299"/>
                    <a:pt x="213741" y="955040"/>
                    <a:pt x="477520" y="955040"/>
                  </a:cubicBezTo>
                  <a:lnTo>
                    <a:pt x="4246245" y="955040"/>
                  </a:lnTo>
                  <a:cubicBezTo>
                    <a:pt x="4510024" y="955040"/>
                    <a:pt x="4723765" y="741299"/>
                    <a:pt x="4723765" y="477520"/>
                  </a:cubicBezTo>
                  <a:cubicBezTo>
                    <a:pt x="4723765" y="213741"/>
                    <a:pt x="4509897" y="0"/>
                    <a:pt x="4246245" y="0"/>
                  </a:cubicBezTo>
                  <a:close/>
                </a:path>
              </a:pathLst>
            </a:custGeom>
            <a:solidFill>
              <a:srgbClr val="DFFC8E"/>
            </a:solidFill>
          </p:spPr>
          <p:txBody>
            <a:bodyPr/>
            <a:lstStyle/>
            <a:p>
              <a:endParaRPr lang="en-US"/>
            </a:p>
          </p:txBody>
        </p:sp>
        <p:sp>
          <p:nvSpPr>
            <p:cNvPr id="30" name="Freeform 30"/>
            <p:cNvSpPr/>
            <p:nvPr/>
          </p:nvSpPr>
          <p:spPr>
            <a:xfrm>
              <a:off x="262763" y="363347"/>
              <a:ext cx="326009" cy="326136"/>
            </a:xfrm>
            <a:custGeom>
              <a:avLst/>
              <a:gdLst/>
              <a:ahLst/>
              <a:cxnLst/>
              <a:rect l="l" t="t" r="r" b="b"/>
              <a:pathLst>
                <a:path w="326009" h="326136">
                  <a:moveTo>
                    <a:pt x="162941" y="326136"/>
                  </a:moveTo>
                  <a:cubicBezTo>
                    <a:pt x="252984" y="326136"/>
                    <a:pt x="326009" y="253111"/>
                    <a:pt x="326009" y="163068"/>
                  </a:cubicBezTo>
                  <a:cubicBezTo>
                    <a:pt x="326009" y="73025"/>
                    <a:pt x="252984" y="0"/>
                    <a:pt x="162941" y="0"/>
                  </a:cubicBezTo>
                  <a:cubicBezTo>
                    <a:pt x="72898" y="0"/>
                    <a:pt x="0" y="73025"/>
                    <a:pt x="0" y="163068"/>
                  </a:cubicBezTo>
                  <a:cubicBezTo>
                    <a:pt x="0" y="253111"/>
                    <a:pt x="73025" y="326136"/>
                    <a:pt x="163068" y="326136"/>
                  </a:cubicBezTo>
                </a:path>
              </a:pathLst>
            </a:custGeom>
            <a:solidFill>
              <a:srgbClr val="2D69FF"/>
            </a:solidFill>
          </p:spPr>
          <p:txBody>
            <a:bodyPr/>
            <a:lstStyle/>
            <a:p>
              <a:endParaRPr lang="en-US"/>
            </a:p>
          </p:txBody>
        </p:sp>
        <p:sp>
          <p:nvSpPr>
            <p:cNvPr id="31" name="Freeform 31"/>
            <p:cNvSpPr/>
            <p:nvPr/>
          </p:nvSpPr>
          <p:spPr>
            <a:xfrm>
              <a:off x="367411" y="460756"/>
              <a:ext cx="153035" cy="138430"/>
            </a:xfrm>
            <a:custGeom>
              <a:avLst/>
              <a:gdLst/>
              <a:ahLst/>
              <a:cxnLst/>
              <a:rect l="l" t="t" r="r" b="b"/>
              <a:pathLst>
                <a:path w="153035" h="138430">
                  <a:moveTo>
                    <a:pt x="28702" y="138430"/>
                  </a:moveTo>
                  <a:lnTo>
                    <a:pt x="153035" y="34163"/>
                  </a:lnTo>
                  <a:lnTo>
                    <a:pt x="124333" y="0"/>
                  </a:lnTo>
                  <a:lnTo>
                    <a:pt x="0" y="104267"/>
                  </a:lnTo>
                  <a:close/>
                </a:path>
              </a:pathLst>
            </a:custGeom>
            <a:solidFill>
              <a:srgbClr val="BCE4FE"/>
            </a:solidFill>
          </p:spPr>
          <p:txBody>
            <a:bodyPr/>
            <a:lstStyle/>
            <a:p>
              <a:endParaRPr lang="en-US"/>
            </a:p>
          </p:txBody>
        </p:sp>
        <p:sp>
          <p:nvSpPr>
            <p:cNvPr id="32" name="Freeform 32"/>
            <p:cNvSpPr/>
            <p:nvPr/>
          </p:nvSpPr>
          <p:spPr>
            <a:xfrm>
              <a:off x="331089" y="493649"/>
              <a:ext cx="98679" cy="105537"/>
            </a:xfrm>
            <a:custGeom>
              <a:avLst/>
              <a:gdLst/>
              <a:ahLst/>
              <a:cxnLst/>
              <a:rect l="l" t="t" r="r" b="b"/>
              <a:pathLst>
                <a:path w="98679" h="105537">
                  <a:moveTo>
                    <a:pt x="98679" y="76835"/>
                  </a:moveTo>
                  <a:lnTo>
                    <a:pt x="34163" y="0"/>
                  </a:lnTo>
                  <a:lnTo>
                    <a:pt x="0" y="28702"/>
                  </a:lnTo>
                  <a:lnTo>
                    <a:pt x="64516" y="105537"/>
                  </a:lnTo>
                  <a:close/>
                </a:path>
              </a:pathLst>
            </a:custGeom>
            <a:solidFill>
              <a:srgbClr val="BCE4FE"/>
            </a:solidFill>
          </p:spPr>
          <p:txBody>
            <a:bodyPr/>
            <a:lstStyle/>
            <a:p>
              <a:endParaRPr lang="en-US"/>
            </a:p>
          </p:txBody>
        </p:sp>
      </p:grpSp>
      <p:grpSp>
        <p:nvGrpSpPr>
          <p:cNvPr id="33" name="Group 33"/>
          <p:cNvGrpSpPr>
            <a:grpSpLocks noChangeAspect="1"/>
          </p:cNvGrpSpPr>
          <p:nvPr/>
        </p:nvGrpSpPr>
        <p:grpSpPr>
          <a:xfrm>
            <a:off x="8406698" y="163811"/>
            <a:ext cx="1740598" cy="232458"/>
            <a:chOff x="0" y="0"/>
            <a:chExt cx="1740598" cy="232461"/>
          </a:xfrm>
        </p:grpSpPr>
        <p:sp>
          <p:nvSpPr>
            <p:cNvPr id="34" name="Freeform 34"/>
            <p:cNvSpPr/>
            <p:nvPr/>
          </p:nvSpPr>
          <p:spPr>
            <a:xfrm>
              <a:off x="0" y="0"/>
              <a:ext cx="1740535" cy="232410"/>
            </a:xfrm>
            <a:custGeom>
              <a:avLst/>
              <a:gdLst/>
              <a:ahLst/>
              <a:cxnLst/>
              <a:rect l="l" t="t" r="r" b="b"/>
              <a:pathLst>
                <a:path w="1740535" h="232410">
                  <a:moveTo>
                    <a:pt x="116205" y="0"/>
                  </a:moveTo>
                  <a:cubicBezTo>
                    <a:pt x="52070" y="0"/>
                    <a:pt x="0" y="52070"/>
                    <a:pt x="0" y="116205"/>
                  </a:cubicBezTo>
                  <a:cubicBezTo>
                    <a:pt x="0" y="180340"/>
                    <a:pt x="52070" y="232410"/>
                    <a:pt x="116205" y="232410"/>
                  </a:cubicBezTo>
                  <a:lnTo>
                    <a:pt x="1624330" y="232410"/>
                  </a:lnTo>
                  <a:cubicBezTo>
                    <a:pt x="1688592" y="232410"/>
                    <a:pt x="1740535" y="180340"/>
                    <a:pt x="1740535" y="116205"/>
                  </a:cubicBezTo>
                  <a:cubicBezTo>
                    <a:pt x="1740535" y="52070"/>
                    <a:pt x="1688592" y="0"/>
                    <a:pt x="1624330" y="0"/>
                  </a:cubicBezTo>
                  <a:close/>
                </a:path>
              </a:pathLst>
            </a:custGeom>
            <a:solidFill>
              <a:srgbClr val="2D69FF"/>
            </a:solidFill>
          </p:spPr>
          <p:txBody>
            <a:bodyPr/>
            <a:lstStyle/>
            <a:p>
              <a:endParaRPr lang="en-US"/>
            </a:p>
          </p:txBody>
        </p:sp>
      </p:grpSp>
      <p:sp>
        <p:nvSpPr>
          <p:cNvPr id="35" name="TextBox 35"/>
          <p:cNvSpPr txBox="1"/>
          <p:nvPr/>
        </p:nvSpPr>
        <p:spPr>
          <a:xfrm>
            <a:off x="1045102" y="922115"/>
            <a:ext cx="3619300" cy="391735"/>
          </a:xfrm>
          <a:prstGeom prst="rect">
            <a:avLst/>
          </a:prstGeom>
        </p:spPr>
        <p:txBody>
          <a:bodyPr lIns="0" tIns="0" rIns="0" bIns="0" rtlCol="0" anchor="t">
            <a:spAutoFit/>
          </a:bodyPr>
          <a:lstStyle/>
          <a:p>
            <a:pPr algn="l">
              <a:lnSpc>
                <a:spcPts val="3129"/>
              </a:lnSpc>
            </a:pPr>
            <a:r>
              <a:rPr lang="en-US" sz="2000" spc="-10">
                <a:solidFill>
                  <a:srgbClr val="000000"/>
                </a:solidFill>
                <a:latin typeface="Montserrat"/>
                <a:ea typeface="Montserrat"/>
                <a:cs typeface="Montserrat"/>
                <a:sym typeface="Montserrat"/>
              </a:rPr>
              <a:t>Workplace Readiness Guide</a:t>
            </a:r>
          </a:p>
        </p:txBody>
      </p:sp>
      <p:sp>
        <p:nvSpPr>
          <p:cNvPr id="36" name="TextBox 36"/>
          <p:cNvSpPr txBox="1"/>
          <p:nvPr/>
        </p:nvSpPr>
        <p:spPr>
          <a:xfrm>
            <a:off x="1435370" y="1297162"/>
            <a:ext cx="45701" cy="362712"/>
          </a:xfrm>
          <a:prstGeom prst="rect">
            <a:avLst/>
          </a:prstGeom>
        </p:spPr>
        <p:txBody>
          <a:bodyPr lIns="0" tIns="0" rIns="0" bIns="0" rtlCol="0" anchor="t">
            <a:spAutoFit/>
          </a:bodyPr>
          <a:lstStyle/>
          <a:p>
            <a:pPr algn="l">
              <a:lnSpc>
                <a:spcPts val="3039"/>
              </a:lnSpc>
            </a:pPr>
            <a:r>
              <a:rPr lang="en-US" sz="1399" b="1" spc="-6">
                <a:solidFill>
                  <a:srgbClr val="000000"/>
                </a:solidFill>
                <a:latin typeface="Montserrat Bold"/>
                <a:ea typeface="Montserrat Bold"/>
                <a:cs typeface="Montserrat Bold"/>
                <a:sym typeface="Montserrat Bold"/>
              </a:rPr>
              <a:t> </a:t>
            </a:r>
          </a:p>
        </p:txBody>
      </p:sp>
      <p:sp>
        <p:nvSpPr>
          <p:cNvPr id="37" name="TextBox 37"/>
          <p:cNvSpPr txBox="1"/>
          <p:nvPr/>
        </p:nvSpPr>
        <p:spPr>
          <a:xfrm>
            <a:off x="9246403" y="1092184"/>
            <a:ext cx="697030" cy="222094"/>
          </a:xfrm>
          <a:prstGeom prst="rect">
            <a:avLst/>
          </a:prstGeom>
        </p:spPr>
        <p:txBody>
          <a:bodyPr lIns="0" tIns="0" rIns="0" bIns="0" rtlCol="0" anchor="t">
            <a:spAutoFit/>
          </a:bodyPr>
          <a:lstStyle/>
          <a:p>
            <a:pPr algn="l">
              <a:lnSpc>
                <a:spcPts val="800"/>
              </a:lnSpc>
            </a:pPr>
            <a:r>
              <a:rPr lang="en-US" sz="800" spc="-4">
                <a:solidFill>
                  <a:srgbClr val="000000"/>
                </a:solidFill>
                <a:latin typeface="Montserrat"/>
                <a:ea typeface="Montserrat"/>
                <a:cs typeface="Montserrat"/>
                <a:sym typeface="Montserrat"/>
              </a:rPr>
              <a:t>Print and use your way</a:t>
            </a:r>
          </a:p>
        </p:txBody>
      </p:sp>
      <p:sp>
        <p:nvSpPr>
          <p:cNvPr id="38" name="TextBox 38"/>
          <p:cNvSpPr txBox="1"/>
          <p:nvPr/>
        </p:nvSpPr>
        <p:spPr>
          <a:xfrm>
            <a:off x="1014879" y="2637644"/>
            <a:ext cx="2579221" cy="236668"/>
          </a:xfrm>
          <a:prstGeom prst="rect">
            <a:avLst/>
          </a:prstGeom>
        </p:spPr>
        <p:txBody>
          <a:bodyPr wrap="square" lIns="0" tIns="0" rIns="0" bIns="0" rtlCol="0" anchor="t">
            <a:spAutoFit/>
          </a:bodyPr>
          <a:lstStyle/>
          <a:p>
            <a:pPr algn="l">
              <a:lnSpc>
                <a:spcPts val="1959"/>
              </a:lnSpc>
            </a:pPr>
            <a:r>
              <a:rPr lang="en-US" sz="1399" b="1" spc="-6" dirty="0">
                <a:solidFill>
                  <a:srgbClr val="000000"/>
                </a:solidFill>
                <a:latin typeface="Montserrat Bold"/>
                <a:ea typeface="Montserrat Bold"/>
                <a:cs typeface="Montserrat Bold"/>
                <a:sym typeface="Montserrat Bold"/>
              </a:rPr>
              <a:t>Don’t take it personally.</a:t>
            </a:r>
          </a:p>
        </p:txBody>
      </p:sp>
      <p:sp>
        <p:nvSpPr>
          <p:cNvPr id="39" name="TextBox 39"/>
          <p:cNvSpPr txBox="1"/>
          <p:nvPr/>
        </p:nvSpPr>
        <p:spPr>
          <a:xfrm>
            <a:off x="1014878" y="4766320"/>
            <a:ext cx="3493621" cy="236668"/>
          </a:xfrm>
          <a:prstGeom prst="rect">
            <a:avLst/>
          </a:prstGeom>
        </p:spPr>
        <p:txBody>
          <a:bodyPr wrap="square" lIns="0" tIns="0" rIns="0" bIns="0" rtlCol="0" anchor="t">
            <a:spAutoFit/>
          </a:bodyPr>
          <a:lstStyle/>
          <a:p>
            <a:pPr algn="l">
              <a:lnSpc>
                <a:spcPts val="1959"/>
              </a:lnSpc>
            </a:pPr>
            <a:r>
              <a:rPr lang="en-US" sz="1399" b="1" spc="-6" dirty="0">
                <a:solidFill>
                  <a:srgbClr val="000000"/>
                </a:solidFill>
                <a:latin typeface="Montserrat Bold"/>
                <a:ea typeface="Montserrat Bold"/>
                <a:cs typeface="Montserrat Bold"/>
                <a:sym typeface="Montserrat Bold"/>
              </a:rPr>
              <a:t>Leverage the school’s knowledge.</a:t>
            </a:r>
          </a:p>
        </p:txBody>
      </p:sp>
      <p:sp>
        <p:nvSpPr>
          <p:cNvPr id="40" name="TextBox 40"/>
          <p:cNvSpPr txBox="1"/>
          <p:nvPr/>
        </p:nvSpPr>
        <p:spPr>
          <a:xfrm>
            <a:off x="1045102" y="1344787"/>
            <a:ext cx="3256036" cy="315087"/>
          </a:xfrm>
          <a:prstGeom prst="rect">
            <a:avLst/>
          </a:prstGeom>
        </p:spPr>
        <p:txBody>
          <a:bodyPr lIns="0" tIns="0" rIns="0" bIns="0" rtlCol="0" anchor="t">
            <a:spAutoFit/>
          </a:bodyPr>
          <a:lstStyle/>
          <a:p>
            <a:pPr algn="l">
              <a:lnSpc>
                <a:spcPts val="2546"/>
              </a:lnSpc>
            </a:pPr>
            <a:r>
              <a:rPr lang="en-US" sz="1399" b="1" spc="-6">
                <a:solidFill>
                  <a:srgbClr val="000000"/>
                </a:solidFill>
                <a:latin typeface="Montserrat Bold"/>
                <a:ea typeface="Montserrat Bold"/>
                <a:cs typeface="Montserrat Bold"/>
                <a:sym typeface="Montserrat Bold"/>
              </a:rPr>
              <a:t>SafePeople</a:t>
            </a:r>
            <a:r>
              <a:rPr lang="en-US" sz="1399" spc="-6">
                <a:solidFill>
                  <a:srgbClr val="000000"/>
                </a:solidFill>
                <a:latin typeface="Montserrat"/>
                <a:ea typeface="Montserrat"/>
                <a:cs typeface="Montserrat"/>
                <a:sym typeface="Montserrat"/>
              </a:rPr>
              <a:t> | Managingyouthsafety</a:t>
            </a:r>
          </a:p>
        </p:txBody>
      </p:sp>
      <p:sp>
        <p:nvSpPr>
          <p:cNvPr id="41" name="TextBox 41"/>
          <p:cNvSpPr txBox="1"/>
          <p:nvPr/>
        </p:nvSpPr>
        <p:spPr>
          <a:xfrm>
            <a:off x="1677791" y="1656093"/>
            <a:ext cx="37471" cy="293084"/>
          </a:xfrm>
          <a:prstGeom prst="rect">
            <a:avLst/>
          </a:prstGeom>
        </p:spPr>
        <p:txBody>
          <a:bodyPr lIns="0" tIns="0" rIns="0" bIns="0" rtlCol="0" anchor="t">
            <a:spAutoFit/>
          </a:bodyPr>
          <a:lstStyle/>
          <a:p>
            <a:pPr algn="l">
              <a:lnSpc>
                <a:spcPts val="2431"/>
              </a:lnSpc>
            </a:pPr>
            <a:r>
              <a:rPr lang="en-US" sz="1100" spc="-5">
                <a:solidFill>
                  <a:srgbClr val="000000"/>
                </a:solidFill>
                <a:latin typeface="Montserrat"/>
                <a:ea typeface="Montserrat"/>
                <a:cs typeface="Montserrat"/>
                <a:sym typeface="Montserrat"/>
              </a:rPr>
              <a:t> </a:t>
            </a:r>
          </a:p>
        </p:txBody>
      </p:sp>
      <p:sp>
        <p:nvSpPr>
          <p:cNvPr id="42" name="TextBox 42"/>
          <p:cNvSpPr txBox="1"/>
          <p:nvPr/>
        </p:nvSpPr>
        <p:spPr>
          <a:xfrm>
            <a:off x="6125985" y="4139776"/>
            <a:ext cx="1920116" cy="236668"/>
          </a:xfrm>
          <a:prstGeom prst="rect">
            <a:avLst/>
          </a:prstGeom>
        </p:spPr>
        <p:txBody>
          <a:bodyPr wrap="square" lIns="0" tIns="0" rIns="0" bIns="0" rtlCol="0" anchor="t">
            <a:spAutoFit/>
          </a:bodyPr>
          <a:lstStyle/>
          <a:p>
            <a:pPr algn="l">
              <a:lnSpc>
                <a:spcPts val="1959"/>
              </a:lnSpc>
            </a:pPr>
            <a:r>
              <a:rPr lang="en-US" sz="1399" b="1" spc="-6" dirty="0">
                <a:solidFill>
                  <a:srgbClr val="2D69FF"/>
                </a:solidFill>
                <a:latin typeface="Montserrat Bold"/>
                <a:ea typeface="Montserrat Bold"/>
                <a:cs typeface="Montserrat Bold"/>
                <a:sym typeface="Montserrat Bold"/>
              </a:rPr>
              <a:t>Mistakes to avoid</a:t>
            </a:r>
          </a:p>
        </p:txBody>
      </p:sp>
      <p:sp>
        <p:nvSpPr>
          <p:cNvPr id="43" name="TextBox 43"/>
          <p:cNvSpPr txBox="1"/>
          <p:nvPr/>
        </p:nvSpPr>
        <p:spPr>
          <a:xfrm>
            <a:off x="6125985" y="2986913"/>
            <a:ext cx="1817189" cy="257937"/>
          </a:xfrm>
          <a:prstGeom prst="rect">
            <a:avLst/>
          </a:prstGeom>
        </p:spPr>
        <p:txBody>
          <a:bodyPr lIns="0" tIns="0" rIns="0" bIns="0" rtlCol="0" anchor="t">
            <a:spAutoFit/>
          </a:bodyPr>
          <a:lstStyle/>
          <a:p>
            <a:pPr algn="l">
              <a:lnSpc>
                <a:spcPts val="1959"/>
              </a:lnSpc>
            </a:pPr>
            <a:r>
              <a:rPr lang="en-US" sz="1399" b="1" spc="-6" dirty="0">
                <a:solidFill>
                  <a:srgbClr val="2D69FF"/>
                </a:solidFill>
                <a:latin typeface="Montserrat Bold"/>
                <a:ea typeface="Montserrat Bold"/>
                <a:cs typeface="Montserrat Bold"/>
                <a:sym typeface="Montserrat Bold"/>
              </a:rPr>
              <a:t>Benefits to students</a:t>
            </a:r>
          </a:p>
        </p:txBody>
      </p:sp>
      <p:sp>
        <p:nvSpPr>
          <p:cNvPr id="44" name="TextBox 44"/>
          <p:cNvSpPr txBox="1"/>
          <p:nvPr/>
        </p:nvSpPr>
        <p:spPr>
          <a:xfrm>
            <a:off x="1045102" y="1741818"/>
            <a:ext cx="1758772" cy="207359"/>
          </a:xfrm>
          <a:prstGeom prst="rect">
            <a:avLst/>
          </a:prstGeom>
        </p:spPr>
        <p:txBody>
          <a:bodyPr lIns="0" tIns="0" rIns="0" bIns="0" rtlCol="0" anchor="t">
            <a:spAutoFit/>
          </a:bodyPr>
          <a:lstStyle/>
          <a:p>
            <a:pPr algn="l">
              <a:lnSpc>
                <a:spcPts val="1539"/>
              </a:lnSpc>
            </a:pPr>
            <a:r>
              <a:rPr lang="en-US" sz="1100" spc="-5">
                <a:solidFill>
                  <a:srgbClr val="000000"/>
                </a:solidFill>
                <a:latin typeface="Montserrat"/>
                <a:ea typeface="Montserrat"/>
                <a:cs typeface="Montserrat"/>
                <a:sym typeface="Montserrat"/>
              </a:rPr>
              <a:t>Consider</a:t>
            </a:r>
            <a:r>
              <a:rPr lang="en-US" sz="1100" spc="-5">
                <a:solidFill>
                  <a:srgbClr val="FFFFFF"/>
                </a:solidFill>
                <a:latin typeface="Montserrat"/>
                <a:ea typeface="Montserrat"/>
                <a:cs typeface="Montserrat"/>
                <a:sym typeface="Montserrat"/>
              </a:rPr>
              <a:t> </a:t>
            </a:r>
            <a:r>
              <a:rPr lang="en-US" sz="1100" spc="-5">
                <a:solidFill>
                  <a:srgbClr val="000000"/>
                </a:solidFill>
                <a:latin typeface="Montserrat"/>
                <a:ea typeface="Montserrat"/>
                <a:cs typeface="Montserrat"/>
                <a:sym typeface="Montserrat"/>
              </a:rPr>
              <a:t>these</a:t>
            </a:r>
            <a:r>
              <a:rPr lang="en-US" sz="1100" spc="-5">
                <a:solidFill>
                  <a:srgbClr val="FFFFFF"/>
                </a:solidFill>
                <a:latin typeface="Montserrat"/>
                <a:ea typeface="Montserrat"/>
                <a:cs typeface="Montserrat"/>
                <a:sym typeface="Montserrat"/>
              </a:rPr>
              <a:t> </a:t>
            </a:r>
            <a:r>
              <a:rPr lang="en-US" sz="1100" spc="-5">
                <a:solidFill>
                  <a:srgbClr val="000000"/>
                </a:solidFill>
                <a:latin typeface="Montserrat"/>
                <a:ea typeface="Montserrat"/>
                <a:cs typeface="Montserrat"/>
                <a:sym typeface="Montserrat"/>
              </a:rPr>
              <a:t>2</a:t>
            </a:r>
            <a:r>
              <a:rPr lang="en-US" sz="1100" spc="-5">
                <a:solidFill>
                  <a:srgbClr val="FFFFFF"/>
                </a:solidFill>
                <a:latin typeface="Montserrat"/>
                <a:ea typeface="Montserrat"/>
                <a:cs typeface="Montserrat"/>
                <a:sym typeface="Montserrat"/>
              </a:rPr>
              <a:t> </a:t>
            </a:r>
            <a:r>
              <a:rPr lang="en-US" sz="1100" spc="-5">
                <a:solidFill>
                  <a:srgbClr val="000000"/>
                </a:solidFill>
                <a:latin typeface="Montserrat"/>
                <a:ea typeface="Montserrat"/>
                <a:cs typeface="Montserrat"/>
                <a:sym typeface="Montserrat"/>
              </a:rPr>
              <a:t>factors:</a:t>
            </a:r>
          </a:p>
        </p:txBody>
      </p:sp>
      <p:sp>
        <p:nvSpPr>
          <p:cNvPr id="45" name="TextBox 45"/>
          <p:cNvSpPr txBox="1"/>
          <p:nvPr/>
        </p:nvSpPr>
        <p:spPr>
          <a:xfrm>
            <a:off x="1014879" y="5407038"/>
            <a:ext cx="3860692" cy="648681"/>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They work with young people day-in / day-out, and will have established processes and protocols. Ask what those are, and how you can fit into their system. </a:t>
            </a:r>
          </a:p>
        </p:txBody>
      </p:sp>
      <p:sp>
        <p:nvSpPr>
          <p:cNvPr id="46" name="TextBox 46"/>
          <p:cNvSpPr txBox="1"/>
          <p:nvPr/>
        </p:nvSpPr>
        <p:spPr>
          <a:xfrm>
            <a:off x="1014879" y="3278362"/>
            <a:ext cx="3965839" cy="1080478"/>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This is a legal requirement, and it’s about keeping young people safe. It also keeps your business and your people safe. So don’t be awkward or make a big deal of it. Signal to the school that you expect this to be part of the process and that it is no big deal. </a:t>
            </a:r>
          </a:p>
        </p:txBody>
      </p:sp>
      <p:sp>
        <p:nvSpPr>
          <p:cNvPr id="47" name="TextBox 47"/>
          <p:cNvSpPr txBox="1"/>
          <p:nvPr/>
        </p:nvSpPr>
        <p:spPr>
          <a:xfrm>
            <a:off x="6125985" y="5928370"/>
            <a:ext cx="3121590" cy="432778"/>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Remember, there’s some useful guidance in </a:t>
            </a:r>
            <a:r>
              <a:rPr lang="en-US" sz="1100" spc="-5">
                <a:solidFill>
                  <a:srgbClr val="2D69FF"/>
                </a:solidFill>
                <a:latin typeface="Montserrat"/>
                <a:ea typeface="Montserrat"/>
                <a:cs typeface="Montserrat"/>
                <a:sym typeface="Montserrat"/>
                <a:hlinkClick r:id="rId3" tooltip="https://hangaarorau.nz/wp-content/uploads/2025/10/Good-Employer-Guide-2025-Final-Edits.pdf"/>
              </a:rPr>
              <a:t>The ‘Good Employer Guide’</a:t>
            </a:r>
          </a:p>
        </p:txBody>
      </p:sp>
      <p:sp>
        <p:nvSpPr>
          <p:cNvPr id="48" name="TextBox 48"/>
          <p:cNvSpPr txBox="1"/>
          <p:nvPr/>
        </p:nvSpPr>
        <p:spPr>
          <a:xfrm>
            <a:off x="8612334" y="7184993"/>
            <a:ext cx="1801692" cy="209521"/>
          </a:xfrm>
          <a:prstGeom prst="rect">
            <a:avLst/>
          </a:prstGeom>
        </p:spPr>
        <p:txBody>
          <a:bodyPr lIns="0" tIns="0" rIns="0" bIns="0" rtlCol="0" anchor="t">
            <a:spAutoFit/>
          </a:bodyPr>
          <a:lstStyle/>
          <a:p>
            <a:pPr algn="l">
              <a:lnSpc>
                <a:spcPts val="1539"/>
              </a:lnSpc>
            </a:pPr>
            <a:r>
              <a:rPr lang="en-US" sz="1100" b="1" spc="-5">
                <a:solidFill>
                  <a:srgbClr val="FFFFFF"/>
                </a:solidFill>
                <a:latin typeface="Montserrat Bold"/>
                <a:ea typeface="Montserrat Bold"/>
                <a:cs typeface="Montserrat Bold"/>
                <a:sym typeface="Montserrat Bold"/>
              </a:rPr>
              <a:t>Step 4</a:t>
            </a:r>
            <a:r>
              <a:rPr lang="en-US" sz="1100" spc="-5">
                <a:solidFill>
                  <a:srgbClr val="FFFFFF"/>
                </a:solidFill>
                <a:latin typeface="Montserrat"/>
                <a:ea typeface="Montserrat"/>
                <a:cs typeface="Montserrat"/>
                <a:sym typeface="Montserrat"/>
              </a:rPr>
              <a:t> | Making it happen</a:t>
            </a:r>
          </a:p>
        </p:txBody>
      </p:sp>
      <p:sp>
        <p:nvSpPr>
          <p:cNvPr id="49" name="TextBox 49"/>
          <p:cNvSpPr txBox="1"/>
          <p:nvPr/>
        </p:nvSpPr>
        <p:spPr>
          <a:xfrm>
            <a:off x="595779" y="4678737"/>
            <a:ext cx="224523"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2</a:t>
            </a:r>
          </a:p>
        </p:txBody>
      </p:sp>
      <p:sp>
        <p:nvSpPr>
          <p:cNvPr id="50" name="TextBox 50"/>
          <p:cNvSpPr txBox="1"/>
          <p:nvPr/>
        </p:nvSpPr>
        <p:spPr>
          <a:xfrm>
            <a:off x="603247" y="2550062"/>
            <a:ext cx="140008" cy="502701"/>
          </a:xfrm>
          <a:prstGeom prst="rect">
            <a:avLst/>
          </a:prstGeom>
        </p:spPr>
        <p:txBody>
          <a:bodyPr lIns="0" tIns="0" rIns="0" bIns="0" rtlCol="0" anchor="t">
            <a:spAutoFit/>
          </a:bodyPr>
          <a:lstStyle/>
          <a:p>
            <a:pPr algn="l">
              <a:lnSpc>
                <a:spcPts val="3919"/>
              </a:lnSpc>
            </a:pPr>
            <a:r>
              <a:rPr lang="en-US" sz="2799" spc="-13">
                <a:solidFill>
                  <a:srgbClr val="000000"/>
                </a:solidFill>
                <a:latin typeface="Montserrat"/>
                <a:ea typeface="Montserrat"/>
                <a:cs typeface="Montserrat"/>
                <a:sym typeface="Montserrat"/>
              </a:rPr>
              <a:t>1</a:t>
            </a:r>
          </a:p>
        </p:txBody>
      </p:sp>
      <p:sp>
        <p:nvSpPr>
          <p:cNvPr id="51" name="TextBox 51"/>
          <p:cNvSpPr txBox="1"/>
          <p:nvPr/>
        </p:nvSpPr>
        <p:spPr>
          <a:xfrm>
            <a:off x="5688902" y="4561799"/>
            <a:ext cx="4247098" cy="854659"/>
          </a:xfrm>
          <a:prstGeom prst="rect">
            <a:avLst/>
          </a:prstGeom>
        </p:spPr>
        <p:txBody>
          <a:bodyPr lIns="0" tIns="0" rIns="0" bIns="0" rtlCol="0" anchor="t">
            <a:spAutoFit/>
          </a:bodyPr>
          <a:lstStyle/>
          <a:p>
            <a:pPr algn="l">
              <a:lnSpc>
                <a:spcPts val="1400"/>
              </a:lnSpc>
            </a:pPr>
            <a:r>
              <a:rPr lang="en-US" sz="900" spc="-4">
                <a:solidFill>
                  <a:srgbClr val="000000"/>
                </a:solidFill>
                <a:latin typeface="Montserrat"/>
                <a:ea typeface="Montserrat"/>
                <a:cs typeface="Montserrat"/>
                <a:sym typeface="Montserrat"/>
              </a:rPr>
              <a:t>Thinking that having a group of students visit your workplace will be a piece of cake! Your standard health and safety systems won’t be designed for this type of visitor and may not perform as you hope. Also, students respond to people they can relate to; they need to see themselves in the people they engage with at your workplace. </a:t>
            </a:r>
          </a:p>
        </p:txBody>
      </p:sp>
      <p:sp>
        <p:nvSpPr>
          <p:cNvPr id="52" name="TextBox 52"/>
          <p:cNvSpPr txBox="1"/>
          <p:nvPr/>
        </p:nvSpPr>
        <p:spPr>
          <a:xfrm>
            <a:off x="7692190" y="2899458"/>
            <a:ext cx="2310908" cy="660625"/>
          </a:xfrm>
          <a:prstGeom prst="rect">
            <a:avLst/>
          </a:prstGeom>
        </p:spPr>
        <p:txBody>
          <a:bodyPr wrap="square" lIns="0" tIns="0" rIns="0" bIns="0" rtlCol="0" anchor="t">
            <a:spAutoFit/>
          </a:bodyPr>
          <a:lstStyle/>
          <a:p>
            <a:pPr algn="l">
              <a:lnSpc>
                <a:spcPts val="1299"/>
              </a:lnSpc>
            </a:pPr>
            <a:r>
              <a:rPr lang="en-US" sz="900" spc="-4" dirty="0">
                <a:solidFill>
                  <a:srgbClr val="000000"/>
                </a:solidFill>
                <a:latin typeface="Montserrat"/>
                <a:ea typeface="Montserrat"/>
                <a:cs typeface="Montserrat"/>
                <a:sym typeface="Montserrat"/>
              </a:rPr>
              <a:t>It keeps them safe and well, meaning they can be fully present and immerse themselves in the opportunity to learn and grow.</a:t>
            </a:r>
          </a:p>
        </p:txBody>
      </p:sp>
      <p:sp>
        <p:nvSpPr>
          <p:cNvPr id="53" name="TextBox 53"/>
          <p:cNvSpPr txBox="1"/>
          <p:nvPr/>
        </p:nvSpPr>
        <p:spPr>
          <a:xfrm>
            <a:off x="8531866" y="174669"/>
            <a:ext cx="1542431"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Helpful tools and guidance</a:t>
            </a:r>
          </a:p>
        </p:txBody>
      </p:sp>
      <p:sp>
        <p:nvSpPr>
          <p:cNvPr id="55" name="TextBox 55"/>
          <p:cNvSpPr txBox="1"/>
          <p:nvPr/>
        </p:nvSpPr>
        <p:spPr>
          <a:xfrm>
            <a:off x="10295611" y="193719"/>
            <a:ext cx="146895" cy="174622"/>
          </a:xfrm>
          <a:prstGeom prst="rect">
            <a:avLst/>
          </a:prstGeom>
        </p:spPr>
        <p:txBody>
          <a:bodyPr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39</a:t>
            </a:r>
          </a:p>
        </p:txBody>
      </p:sp>
      <p:sp>
        <p:nvSpPr>
          <p:cNvPr id="56" name="TextBox 32">
            <a:extLst>
              <a:ext uri="{FF2B5EF4-FFF2-40B4-BE49-F238E27FC236}">
                <a16:creationId xmlns:a16="http://schemas.microsoft.com/office/drawing/2014/main" id="{9FD121BA-1A11-FC01-620C-B550F3E6B211}"/>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83413" y="605009"/>
            <a:ext cx="10325176" cy="3172"/>
            <a:chOff x="0" y="0"/>
            <a:chExt cx="10325176" cy="3175"/>
          </a:xfrm>
        </p:grpSpPr>
        <p:sp>
          <p:nvSpPr>
            <p:cNvPr id="3" name="Freeform 3"/>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4" name="Group 4"/>
          <p:cNvGrpSpPr>
            <a:grpSpLocks noChangeAspect="1"/>
          </p:cNvGrpSpPr>
          <p:nvPr/>
        </p:nvGrpSpPr>
        <p:grpSpPr>
          <a:xfrm>
            <a:off x="9250928" y="186109"/>
            <a:ext cx="900998" cy="195920"/>
            <a:chOff x="0" y="0"/>
            <a:chExt cx="901001" cy="195923"/>
          </a:xfrm>
        </p:grpSpPr>
        <p:sp>
          <p:nvSpPr>
            <p:cNvPr id="5" name="Freeform 5"/>
            <p:cNvSpPr/>
            <p:nvPr/>
          </p:nvSpPr>
          <p:spPr>
            <a:xfrm>
              <a:off x="0" y="0"/>
              <a:ext cx="900938" cy="195834"/>
            </a:xfrm>
            <a:custGeom>
              <a:avLst/>
              <a:gdLst/>
              <a:ahLst/>
              <a:cxnLst/>
              <a:rect l="l" t="t" r="r" b="b"/>
              <a:pathLst>
                <a:path w="900938" h="195834">
                  <a:moveTo>
                    <a:pt x="97917" y="0"/>
                  </a:moveTo>
                  <a:cubicBezTo>
                    <a:pt x="43815" y="0"/>
                    <a:pt x="0" y="43815"/>
                    <a:pt x="0" y="97917"/>
                  </a:cubicBezTo>
                  <a:cubicBezTo>
                    <a:pt x="0" y="152019"/>
                    <a:pt x="43815" y="195834"/>
                    <a:pt x="97917" y="195834"/>
                  </a:cubicBezTo>
                  <a:lnTo>
                    <a:pt x="803021" y="195834"/>
                  </a:lnTo>
                  <a:cubicBezTo>
                    <a:pt x="857123" y="195834"/>
                    <a:pt x="900938" y="152019"/>
                    <a:pt x="900938" y="97917"/>
                  </a:cubicBezTo>
                  <a:cubicBezTo>
                    <a:pt x="900938" y="43815"/>
                    <a:pt x="857123" y="0"/>
                    <a:pt x="803021" y="0"/>
                  </a:cubicBezTo>
                  <a:close/>
                </a:path>
              </a:pathLst>
            </a:custGeom>
            <a:solidFill>
              <a:srgbClr val="4AA97D"/>
            </a:solidFill>
          </p:spPr>
          <p:txBody>
            <a:bodyPr/>
            <a:lstStyle/>
            <a:p>
              <a:endParaRPr lang="en-US"/>
            </a:p>
          </p:txBody>
        </p:sp>
      </p:grpSp>
      <p:sp>
        <p:nvSpPr>
          <p:cNvPr id="6" name="TextBox 6"/>
          <p:cNvSpPr txBox="1"/>
          <p:nvPr/>
        </p:nvSpPr>
        <p:spPr>
          <a:xfrm>
            <a:off x="457200" y="3177502"/>
            <a:ext cx="6839350" cy="2071967"/>
          </a:xfrm>
          <a:prstGeom prst="rect">
            <a:avLst/>
          </a:prstGeom>
        </p:spPr>
        <p:txBody>
          <a:bodyPr lIns="0" tIns="0" rIns="0" bIns="0" rtlCol="0" anchor="t">
            <a:spAutoFit/>
          </a:bodyPr>
          <a:lstStyle/>
          <a:p>
            <a:pPr algn="l">
              <a:lnSpc>
                <a:spcPts val="2900"/>
              </a:lnSpc>
            </a:pPr>
            <a:r>
              <a:rPr lang="en-US" sz="2000" spc="-10">
                <a:solidFill>
                  <a:srgbClr val="000000"/>
                </a:solidFill>
                <a:latin typeface="Montserrat"/>
                <a:ea typeface="Montserrat"/>
                <a:cs typeface="Montserrat"/>
                <a:sym typeface="Montserrat"/>
              </a:rPr>
              <a:t>You may want to connect with a school and its students but don’t know where to start. Or you might have tried before and it didn’t go as you hoped. </a:t>
            </a:r>
          </a:p>
          <a:p>
            <a:pPr algn="l">
              <a:lnSpc>
                <a:spcPts val="2000"/>
              </a:lnSpc>
            </a:pPr>
            <a:endParaRPr lang="en-US" sz="2000" spc="-10">
              <a:solidFill>
                <a:srgbClr val="000000"/>
              </a:solidFill>
              <a:latin typeface="Montserrat"/>
              <a:ea typeface="Montserrat"/>
              <a:cs typeface="Montserrat"/>
              <a:sym typeface="Montserrat"/>
            </a:endParaRPr>
          </a:p>
          <a:p>
            <a:pPr algn="l">
              <a:lnSpc>
                <a:spcPts val="2000"/>
              </a:lnSpc>
            </a:pPr>
            <a:r>
              <a:rPr lang="en-US" sz="1399" spc="-6">
                <a:solidFill>
                  <a:srgbClr val="000000"/>
                </a:solidFill>
                <a:latin typeface="Montserrat"/>
                <a:ea typeface="Montserrat"/>
                <a:cs typeface="Montserrat"/>
                <a:sym typeface="Montserrat"/>
              </a:rPr>
              <a:t>Schools and industry operate in such very different ways, with different demands and expectations – so it’s no surprise that making connections can be difficult. The Starter Kit can help you with that.</a:t>
            </a:r>
          </a:p>
        </p:txBody>
      </p:sp>
      <p:sp>
        <p:nvSpPr>
          <p:cNvPr id="7" name="TextBox 7"/>
          <p:cNvSpPr txBox="1"/>
          <p:nvPr/>
        </p:nvSpPr>
        <p:spPr>
          <a:xfrm>
            <a:off x="419100" y="2105406"/>
            <a:ext cx="5692092" cy="668026"/>
          </a:xfrm>
          <a:prstGeom prst="rect">
            <a:avLst/>
          </a:prstGeom>
        </p:spPr>
        <p:txBody>
          <a:bodyPr lIns="0" tIns="0" rIns="0" bIns="0" rtlCol="0" anchor="t">
            <a:spAutoFit/>
          </a:bodyPr>
          <a:lstStyle/>
          <a:p>
            <a:pPr algn="l">
              <a:lnSpc>
                <a:spcPts val="5180"/>
              </a:lnSpc>
            </a:pPr>
            <a:r>
              <a:rPr lang="en-US" sz="3700" spc="-18">
                <a:solidFill>
                  <a:srgbClr val="000000"/>
                </a:solidFill>
                <a:latin typeface="Montserrat"/>
                <a:ea typeface="Montserrat"/>
                <a:cs typeface="Montserrat"/>
                <a:sym typeface="Montserrat"/>
              </a:rPr>
              <a:t>This Starter Kit is for you</a:t>
            </a:r>
          </a:p>
        </p:txBody>
      </p:sp>
      <p:sp>
        <p:nvSpPr>
          <p:cNvPr id="8" name="TextBox 8"/>
          <p:cNvSpPr txBox="1"/>
          <p:nvPr/>
        </p:nvSpPr>
        <p:spPr>
          <a:xfrm>
            <a:off x="9365685" y="191881"/>
            <a:ext cx="900935" cy="153504"/>
          </a:xfrm>
          <a:prstGeom prst="rect">
            <a:avLst/>
          </a:prstGeom>
        </p:spPr>
        <p:txBody>
          <a:bodyPr wrap="square" lIns="0" tIns="0" rIns="0" bIns="0" rtlCol="0" anchor="t">
            <a:spAutoFit/>
          </a:bodyPr>
          <a:lstStyle/>
          <a:p>
            <a:pPr algn="l">
              <a:lnSpc>
                <a:spcPts val="1260"/>
              </a:lnSpc>
            </a:pPr>
            <a:r>
              <a:rPr lang="en-US" sz="900" spc="-4" dirty="0">
                <a:solidFill>
                  <a:srgbClr val="FFFFFF"/>
                </a:solidFill>
                <a:latin typeface="Montserrat"/>
                <a:ea typeface="Montserrat"/>
                <a:cs typeface="Montserrat"/>
                <a:sym typeface="Montserrat"/>
              </a:rPr>
              <a:t>Introduction</a:t>
            </a:r>
          </a:p>
        </p:txBody>
      </p:sp>
      <p:sp>
        <p:nvSpPr>
          <p:cNvPr id="9" name="TextBox 9"/>
          <p:cNvSpPr txBox="1"/>
          <p:nvPr/>
        </p:nvSpPr>
        <p:spPr>
          <a:xfrm>
            <a:off x="254003" y="174231"/>
            <a:ext cx="2122478"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
        <p:nvSpPr>
          <p:cNvPr id="10" name="TextBox 10"/>
          <p:cNvSpPr txBox="1"/>
          <p:nvPr/>
        </p:nvSpPr>
        <p:spPr>
          <a:xfrm>
            <a:off x="10366600" y="193719"/>
            <a:ext cx="74619" cy="174622"/>
          </a:xfrm>
          <a:prstGeom prst="rect">
            <a:avLst/>
          </a:prstGeom>
        </p:spPr>
        <p:txBody>
          <a:bodyPr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54902" y="2396487"/>
            <a:ext cx="3009900" cy="391163"/>
            <a:chOff x="0" y="0"/>
            <a:chExt cx="3009900" cy="391160"/>
          </a:xfrm>
        </p:grpSpPr>
        <p:sp>
          <p:nvSpPr>
            <p:cNvPr id="3" name="Freeform 3"/>
            <p:cNvSpPr/>
            <p:nvPr/>
          </p:nvSpPr>
          <p:spPr>
            <a:xfrm>
              <a:off x="0" y="0"/>
              <a:ext cx="3009900" cy="391160"/>
            </a:xfrm>
            <a:custGeom>
              <a:avLst/>
              <a:gdLst/>
              <a:ahLst/>
              <a:cxnLst/>
              <a:rect l="l" t="t" r="r" b="b"/>
              <a:pathLst>
                <a:path w="3009900" h="391160">
                  <a:moveTo>
                    <a:pt x="195580" y="0"/>
                  </a:moveTo>
                  <a:cubicBezTo>
                    <a:pt x="87503" y="0"/>
                    <a:pt x="0" y="87503"/>
                    <a:pt x="0" y="195580"/>
                  </a:cubicBezTo>
                  <a:cubicBezTo>
                    <a:pt x="0" y="303657"/>
                    <a:pt x="87503" y="391160"/>
                    <a:pt x="195580" y="391160"/>
                  </a:cubicBezTo>
                  <a:lnTo>
                    <a:pt x="2814320" y="391160"/>
                  </a:lnTo>
                  <a:cubicBezTo>
                    <a:pt x="2922397" y="391160"/>
                    <a:pt x="3009900" y="303657"/>
                    <a:pt x="3009900" y="195580"/>
                  </a:cubicBezTo>
                  <a:cubicBezTo>
                    <a:pt x="3009900" y="87503"/>
                    <a:pt x="2922397" y="0"/>
                    <a:pt x="2814320" y="0"/>
                  </a:cubicBezTo>
                  <a:close/>
                </a:path>
              </a:pathLst>
            </a:custGeom>
            <a:solidFill>
              <a:srgbClr val="DFFC8E"/>
            </a:solidFill>
          </p:spPr>
          <p:txBody>
            <a:bodyPr/>
            <a:lstStyle/>
            <a:p>
              <a:endParaRPr lang="en-US"/>
            </a:p>
          </p:txBody>
        </p:sp>
      </p:grpSp>
      <p:grpSp>
        <p:nvGrpSpPr>
          <p:cNvPr id="4" name="Group 4"/>
          <p:cNvGrpSpPr>
            <a:grpSpLocks noChangeAspect="1"/>
          </p:cNvGrpSpPr>
          <p:nvPr/>
        </p:nvGrpSpPr>
        <p:grpSpPr>
          <a:xfrm>
            <a:off x="457200" y="3460963"/>
            <a:ext cx="2907602" cy="25403"/>
            <a:chOff x="0" y="0"/>
            <a:chExt cx="2907602" cy="25400"/>
          </a:xfrm>
        </p:grpSpPr>
        <p:sp>
          <p:nvSpPr>
            <p:cNvPr id="5" name="Freeform 5"/>
            <p:cNvSpPr/>
            <p:nvPr/>
          </p:nvSpPr>
          <p:spPr>
            <a:xfrm>
              <a:off x="0" y="0"/>
              <a:ext cx="2907665" cy="25400"/>
            </a:xfrm>
            <a:custGeom>
              <a:avLst/>
              <a:gdLst/>
              <a:ahLst/>
              <a:cxnLst/>
              <a:rect l="l" t="t" r="r" b="b"/>
              <a:pathLst>
                <a:path w="2907665" h="25400">
                  <a:moveTo>
                    <a:pt x="0" y="0"/>
                  </a:moveTo>
                  <a:lnTo>
                    <a:pt x="2907665" y="0"/>
                  </a:lnTo>
                  <a:lnTo>
                    <a:pt x="2907665" y="25400"/>
                  </a:lnTo>
                  <a:lnTo>
                    <a:pt x="0" y="25400"/>
                  </a:lnTo>
                  <a:close/>
                </a:path>
              </a:pathLst>
            </a:custGeom>
            <a:solidFill>
              <a:srgbClr val="DFFC8E"/>
            </a:solidFill>
          </p:spPr>
          <p:txBody>
            <a:bodyPr/>
            <a:lstStyle/>
            <a:p>
              <a:endParaRPr lang="en-US"/>
            </a:p>
          </p:txBody>
        </p:sp>
      </p:grpSp>
      <p:grpSp>
        <p:nvGrpSpPr>
          <p:cNvPr id="6" name="Group 6"/>
          <p:cNvGrpSpPr>
            <a:grpSpLocks noChangeAspect="1"/>
          </p:cNvGrpSpPr>
          <p:nvPr/>
        </p:nvGrpSpPr>
        <p:grpSpPr>
          <a:xfrm>
            <a:off x="457200" y="4120093"/>
            <a:ext cx="2907602" cy="25403"/>
            <a:chOff x="0" y="0"/>
            <a:chExt cx="2907602" cy="25400"/>
          </a:xfrm>
        </p:grpSpPr>
        <p:sp>
          <p:nvSpPr>
            <p:cNvPr id="7" name="Freeform 7"/>
            <p:cNvSpPr/>
            <p:nvPr/>
          </p:nvSpPr>
          <p:spPr>
            <a:xfrm>
              <a:off x="0" y="0"/>
              <a:ext cx="2907665" cy="25400"/>
            </a:xfrm>
            <a:custGeom>
              <a:avLst/>
              <a:gdLst/>
              <a:ahLst/>
              <a:cxnLst/>
              <a:rect l="l" t="t" r="r" b="b"/>
              <a:pathLst>
                <a:path w="2907665" h="25400">
                  <a:moveTo>
                    <a:pt x="0" y="0"/>
                  </a:moveTo>
                  <a:lnTo>
                    <a:pt x="2907665" y="0"/>
                  </a:lnTo>
                  <a:lnTo>
                    <a:pt x="2907665" y="25400"/>
                  </a:lnTo>
                  <a:lnTo>
                    <a:pt x="0" y="25400"/>
                  </a:lnTo>
                  <a:close/>
                </a:path>
              </a:pathLst>
            </a:custGeom>
            <a:solidFill>
              <a:srgbClr val="DFFC8E"/>
            </a:solidFill>
          </p:spPr>
          <p:txBody>
            <a:bodyPr/>
            <a:lstStyle/>
            <a:p>
              <a:endParaRPr lang="en-US"/>
            </a:p>
          </p:txBody>
        </p:sp>
      </p:grpSp>
      <p:grpSp>
        <p:nvGrpSpPr>
          <p:cNvPr id="8" name="Group 8"/>
          <p:cNvGrpSpPr>
            <a:grpSpLocks noChangeAspect="1"/>
          </p:cNvGrpSpPr>
          <p:nvPr/>
        </p:nvGrpSpPr>
        <p:grpSpPr>
          <a:xfrm>
            <a:off x="457200" y="5090332"/>
            <a:ext cx="2907602" cy="25403"/>
            <a:chOff x="0" y="0"/>
            <a:chExt cx="2907602" cy="25400"/>
          </a:xfrm>
        </p:grpSpPr>
        <p:sp>
          <p:nvSpPr>
            <p:cNvPr id="9" name="Freeform 9"/>
            <p:cNvSpPr/>
            <p:nvPr/>
          </p:nvSpPr>
          <p:spPr>
            <a:xfrm>
              <a:off x="0" y="0"/>
              <a:ext cx="2907665" cy="25400"/>
            </a:xfrm>
            <a:custGeom>
              <a:avLst/>
              <a:gdLst/>
              <a:ahLst/>
              <a:cxnLst/>
              <a:rect l="l" t="t" r="r" b="b"/>
              <a:pathLst>
                <a:path w="2907665" h="25400">
                  <a:moveTo>
                    <a:pt x="0" y="0"/>
                  </a:moveTo>
                  <a:lnTo>
                    <a:pt x="2907665" y="0"/>
                  </a:lnTo>
                  <a:lnTo>
                    <a:pt x="2907665" y="25400"/>
                  </a:lnTo>
                  <a:lnTo>
                    <a:pt x="0" y="25400"/>
                  </a:lnTo>
                  <a:close/>
                </a:path>
              </a:pathLst>
            </a:custGeom>
            <a:solidFill>
              <a:srgbClr val="DFFC8E"/>
            </a:solidFill>
          </p:spPr>
          <p:txBody>
            <a:bodyPr/>
            <a:lstStyle/>
            <a:p>
              <a:endParaRPr lang="en-US"/>
            </a:p>
          </p:txBody>
        </p:sp>
      </p:grpSp>
      <p:grpSp>
        <p:nvGrpSpPr>
          <p:cNvPr id="10" name="Group 10"/>
          <p:cNvGrpSpPr>
            <a:grpSpLocks noChangeAspect="1"/>
          </p:cNvGrpSpPr>
          <p:nvPr/>
        </p:nvGrpSpPr>
        <p:grpSpPr>
          <a:xfrm>
            <a:off x="457200" y="5776132"/>
            <a:ext cx="2907602" cy="25403"/>
            <a:chOff x="0" y="0"/>
            <a:chExt cx="2907602" cy="25400"/>
          </a:xfrm>
        </p:grpSpPr>
        <p:sp>
          <p:nvSpPr>
            <p:cNvPr id="11" name="Freeform 11"/>
            <p:cNvSpPr/>
            <p:nvPr/>
          </p:nvSpPr>
          <p:spPr>
            <a:xfrm>
              <a:off x="0" y="0"/>
              <a:ext cx="2907665" cy="25400"/>
            </a:xfrm>
            <a:custGeom>
              <a:avLst/>
              <a:gdLst/>
              <a:ahLst/>
              <a:cxnLst/>
              <a:rect l="l" t="t" r="r" b="b"/>
              <a:pathLst>
                <a:path w="2907665" h="25400">
                  <a:moveTo>
                    <a:pt x="0" y="0"/>
                  </a:moveTo>
                  <a:lnTo>
                    <a:pt x="2907665" y="0"/>
                  </a:lnTo>
                  <a:lnTo>
                    <a:pt x="2907665" y="25400"/>
                  </a:lnTo>
                  <a:lnTo>
                    <a:pt x="0" y="25400"/>
                  </a:lnTo>
                  <a:close/>
                </a:path>
              </a:pathLst>
            </a:custGeom>
            <a:solidFill>
              <a:srgbClr val="DFFC8E"/>
            </a:solidFill>
          </p:spPr>
          <p:txBody>
            <a:bodyPr/>
            <a:lstStyle/>
            <a:p>
              <a:endParaRPr lang="en-US"/>
            </a:p>
          </p:txBody>
        </p:sp>
      </p:grpSp>
      <p:grpSp>
        <p:nvGrpSpPr>
          <p:cNvPr id="12" name="Group 12"/>
          <p:cNvGrpSpPr>
            <a:grpSpLocks noChangeAspect="1"/>
          </p:cNvGrpSpPr>
          <p:nvPr/>
        </p:nvGrpSpPr>
        <p:grpSpPr>
          <a:xfrm>
            <a:off x="457200" y="6334935"/>
            <a:ext cx="2907602" cy="25403"/>
            <a:chOff x="0" y="0"/>
            <a:chExt cx="2907602" cy="25400"/>
          </a:xfrm>
        </p:grpSpPr>
        <p:sp>
          <p:nvSpPr>
            <p:cNvPr id="13" name="Freeform 13"/>
            <p:cNvSpPr/>
            <p:nvPr/>
          </p:nvSpPr>
          <p:spPr>
            <a:xfrm>
              <a:off x="0" y="0"/>
              <a:ext cx="2907665" cy="25400"/>
            </a:xfrm>
            <a:custGeom>
              <a:avLst/>
              <a:gdLst/>
              <a:ahLst/>
              <a:cxnLst/>
              <a:rect l="l" t="t" r="r" b="b"/>
              <a:pathLst>
                <a:path w="2907665" h="25400">
                  <a:moveTo>
                    <a:pt x="0" y="0"/>
                  </a:moveTo>
                  <a:lnTo>
                    <a:pt x="2907665" y="0"/>
                  </a:lnTo>
                  <a:lnTo>
                    <a:pt x="2907665" y="25400"/>
                  </a:lnTo>
                  <a:lnTo>
                    <a:pt x="0" y="25400"/>
                  </a:lnTo>
                  <a:close/>
                </a:path>
              </a:pathLst>
            </a:custGeom>
            <a:solidFill>
              <a:srgbClr val="DFFC8E"/>
            </a:solidFill>
          </p:spPr>
          <p:txBody>
            <a:bodyPr/>
            <a:lstStyle/>
            <a:p>
              <a:endParaRPr lang="en-US"/>
            </a:p>
          </p:txBody>
        </p:sp>
      </p:grpSp>
      <p:grpSp>
        <p:nvGrpSpPr>
          <p:cNvPr id="14" name="Group 14"/>
          <p:cNvGrpSpPr>
            <a:grpSpLocks noChangeAspect="1"/>
          </p:cNvGrpSpPr>
          <p:nvPr/>
        </p:nvGrpSpPr>
        <p:grpSpPr>
          <a:xfrm>
            <a:off x="3755850" y="3585318"/>
            <a:ext cx="2907602" cy="25403"/>
            <a:chOff x="0" y="0"/>
            <a:chExt cx="2907602" cy="25400"/>
          </a:xfrm>
        </p:grpSpPr>
        <p:sp>
          <p:nvSpPr>
            <p:cNvPr id="15" name="Freeform 15"/>
            <p:cNvSpPr/>
            <p:nvPr/>
          </p:nvSpPr>
          <p:spPr>
            <a:xfrm>
              <a:off x="0" y="0"/>
              <a:ext cx="2907665" cy="25400"/>
            </a:xfrm>
            <a:custGeom>
              <a:avLst/>
              <a:gdLst/>
              <a:ahLst/>
              <a:cxnLst/>
              <a:rect l="l" t="t" r="r" b="b"/>
              <a:pathLst>
                <a:path w="2907665" h="25400">
                  <a:moveTo>
                    <a:pt x="0" y="0"/>
                  </a:moveTo>
                  <a:lnTo>
                    <a:pt x="2907665" y="0"/>
                  </a:lnTo>
                  <a:lnTo>
                    <a:pt x="2907665" y="25400"/>
                  </a:lnTo>
                  <a:lnTo>
                    <a:pt x="0" y="25400"/>
                  </a:lnTo>
                  <a:close/>
                </a:path>
              </a:pathLst>
            </a:custGeom>
            <a:solidFill>
              <a:srgbClr val="2D69FF"/>
            </a:solidFill>
          </p:spPr>
          <p:txBody>
            <a:bodyPr/>
            <a:lstStyle/>
            <a:p>
              <a:endParaRPr lang="en-US"/>
            </a:p>
          </p:txBody>
        </p:sp>
      </p:grpSp>
      <p:grpSp>
        <p:nvGrpSpPr>
          <p:cNvPr id="16" name="Group 16"/>
          <p:cNvGrpSpPr>
            <a:grpSpLocks noChangeAspect="1"/>
          </p:cNvGrpSpPr>
          <p:nvPr/>
        </p:nvGrpSpPr>
        <p:grpSpPr>
          <a:xfrm>
            <a:off x="3755850" y="4092048"/>
            <a:ext cx="2907602" cy="25403"/>
            <a:chOff x="0" y="0"/>
            <a:chExt cx="2907602" cy="25400"/>
          </a:xfrm>
        </p:grpSpPr>
        <p:sp>
          <p:nvSpPr>
            <p:cNvPr id="17" name="Freeform 17"/>
            <p:cNvSpPr/>
            <p:nvPr/>
          </p:nvSpPr>
          <p:spPr>
            <a:xfrm>
              <a:off x="0" y="0"/>
              <a:ext cx="2907665" cy="25400"/>
            </a:xfrm>
            <a:custGeom>
              <a:avLst/>
              <a:gdLst/>
              <a:ahLst/>
              <a:cxnLst/>
              <a:rect l="l" t="t" r="r" b="b"/>
              <a:pathLst>
                <a:path w="2907665" h="25400">
                  <a:moveTo>
                    <a:pt x="0" y="0"/>
                  </a:moveTo>
                  <a:lnTo>
                    <a:pt x="2907665" y="0"/>
                  </a:lnTo>
                  <a:lnTo>
                    <a:pt x="2907665" y="25400"/>
                  </a:lnTo>
                  <a:lnTo>
                    <a:pt x="0" y="25400"/>
                  </a:lnTo>
                  <a:close/>
                </a:path>
              </a:pathLst>
            </a:custGeom>
            <a:solidFill>
              <a:srgbClr val="2D69FF"/>
            </a:solidFill>
          </p:spPr>
          <p:txBody>
            <a:bodyPr/>
            <a:lstStyle/>
            <a:p>
              <a:endParaRPr lang="en-US"/>
            </a:p>
          </p:txBody>
        </p:sp>
      </p:grpSp>
      <p:grpSp>
        <p:nvGrpSpPr>
          <p:cNvPr id="18" name="Group 18"/>
          <p:cNvGrpSpPr>
            <a:grpSpLocks noChangeAspect="1"/>
          </p:cNvGrpSpPr>
          <p:nvPr/>
        </p:nvGrpSpPr>
        <p:grpSpPr>
          <a:xfrm>
            <a:off x="3755850" y="4667247"/>
            <a:ext cx="2907602" cy="25403"/>
            <a:chOff x="0" y="0"/>
            <a:chExt cx="2907602" cy="25400"/>
          </a:xfrm>
        </p:grpSpPr>
        <p:sp>
          <p:nvSpPr>
            <p:cNvPr id="19" name="Freeform 19"/>
            <p:cNvSpPr/>
            <p:nvPr/>
          </p:nvSpPr>
          <p:spPr>
            <a:xfrm>
              <a:off x="0" y="0"/>
              <a:ext cx="2907665" cy="25400"/>
            </a:xfrm>
            <a:custGeom>
              <a:avLst/>
              <a:gdLst/>
              <a:ahLst/>
              <a:cxnLst/>
              <a:rect l="l" t="t" r="r" b="b"/>
              <a:pathLst>
                <a:path w="2907665" h="25400">
                  <a:moveTo>
                    <a:pt x="0" y="0"/>
                  </a:moveTo>
                  <a:lnTo>
                    <a:pt x="2907665" y="0"/>
                  </a:lnTo>
                  <a:lnTo>
                    <a:pt x="2907665" y="25400"/>
                  </a:lnTo>
                  <a:lnTo>
                    <a:pt x="0" y="25400"/>
                  </a:lnTo>
                  <a:close/>
                </a:path>
              </a:pathLst>
            </a:custGeom>
            <a:solidFill>
              <a:srgbClr val="2D69FF"/>
            </a:solidFill>
          </p:spPr>
          <p:txBody>
            <a:bodyPr/>
            <a:lstStyle/>
            <a:p>
              <a:endParaRPr lang="en-US"/>
            </a:p>
          </p:txBody>
        </p:sp>
      </p:grpSp>
      <p:grpSp>
        <p:nvGrpSpPr>
          <p:cNvPr id="20" name="Group 20"/>
          <p:cNvGrpSpPr>
            <a:grpSpLocks noChangeAspect="1"/>
          </p:cNvGrpSpPr>
          <p:nvPr/>
        </p:nvGrpSpPr>
        <p:grpSpPr>
          <a:xfrm>
            <a:off x="3755850" y="5200647"/>
            <a:ext cx="2907602" cy="25403"/>
            <a:chOff x="0" y="0"/>
            <a:chExt cx="2907602" cy="25400"/>
          </a:xfrm>
        </p:grpSpPr>
        <p:sp>
          <p:nvSpPr>
            <p:cNvPr id="21" name="Freeform 21"/>
            <p:cNvSpPr/>
            <p:nvPr/>
          </p:nvSpPr>
          <p:spPr>
            <a:xfrm>
              <a:off x="0" y="0"/>
              <a:ext cx="2907665" cy="25400"/>
            </a:xfrm>
            <a:custGeom>
              <a:avLst/>
              <a:gdLst/>
              <a:ahLst/>
              <a:cxnLst/>
              <a:rect l="l" t="t" r="r" b="b"/>
              <a:pathLst>
                <a:path w="2907665" h="25400">
                  <a:moveTo>
                    <a:pt x="0" y="0"/>
                  </a:moveTo>
                  <a:lnTo>
                    <a:pt x="2907665" y="0"/>
                  </a:lnTo>
                  <a:lnTo>
                    <a:pt x="2907665" y="25400"/>
                  </a:lnTo>
                  <a:lnTo>
                    <a:pt x="0" y="25400"/>
                  </a:lnTo>
                  <a:close/>
                </a:path>
              </a:pathLst>
            </a:custGeom>
            <a:solidFill>
              <a:srgbClr val="2D69FF"/>
            </a:solidFill>
          </p:spPr>
          <p:txBody>
            <a:bodyPr/>
            <a:lstStyle/>
            <a:p>
              <a:endParaRPr lang="en-US"/>
            </a:p>
          </p:txBody>
        </p:sp>
      </p:grpSp>
      <p:grpSp>
        <p:nvGrpSpPr>
          <p:cNvPr id="22" name="Group 22"/>
          <p:cNvGrpSpPr>
            <a:grpSpLocks noChangeAspect="1"/>
          </p:cNvGrpSpPr>
          <p:nvPr/>
        </p:nvGrpSpPr>
        <p:grpSpPr>
          <a:xfrm>
            <a:off x="3734498" y="5734047"/>
            <a:ext cx="2907602" cy="25403"/>
            <a:chOff x="0" y="0"/>
            <a:chExt cx="2907602" cy="25400"/>
          </a:xfrm>
        </p:grpSpPr>
        <p:sp>
          <p:nvSpPr>
            <p:cNvPr id="23" name="Freeform 23"/>
            <p:cNvSpPr/>
            <p:nvPr/>
          </p:nvSpPr>
          <p:spPr>
            <a:xfrm>
              <a:off x="0" y="0"/>
              <a:ext cx="2907665" cy="25400"/>
            </a:xfrm>
            <a:custGeom>
              <a:avLst/>
              <a:gdLst/>
              <a:ahLst/>
              <a:cxnLst/>
              <a:rect l="l" t="t" r="r" b="b"/>
              <a:pathLst>
                <a:path w="2907665" h="25400">
                  <a:moveTo>
                    <a:pt x="0" y="0"/>
                  </a:moveTo>
                  <a:lnTo>
                    <a:pt x="2907665" y="0"/>
                  </a:lnTo>
                  <a:lnTo>
                    <a:pt x="2907665" y="25400"/>
                  </a:lnTo>
                  <a:lnTo>
                    <a:pt x="0" y="25400"/>
                  </a:lnTo>
                  <a:close/>
                </a:path>
              </a:pathLst>
            </a:custGeom>
            <a:solidFill>
              <a:srgbClr val="2D69FF"/>
            </a:solidFill>
          </p:spPr>
          <p:txBody>
            <a:bodyPr/>
            <a:lstStyle/>
            <a:p>
              <a:endParaRPr lang="en-US"/>
            </a:p>
          </p:txBody>
        </p:sp>
      </p:grpSp>
      <p:grpSp>
        <p:nvGrpSpPr>
          <p:cNvPr id="24" name="Group 24"/>
          <p:cNvGrpSpPr>
            <a:grpSpLocks noChangeAspect="1"/>
          </p:cNvGrpSpPr>
          <p:nvPr/>
        </p:nvGrpSpPr>
        <p:grpSpPr>
          <a:xfrm>
            <a:off x="3734498" y="6267447"/>
            <a:ext cx="2907602" cy="25403"/>
            <a:chOff x="0" y="0"/>
            <a:chExt cx="2907602" cy="25400"/>
          </a:xfrm>
        </p:grpSpPr>
        <p:sp>
          <p:nvSpPr>
            <p:cNvPr id="25" name="Freeform 25"/>
            <p:cNvSpPr/>
            <p:nvPr/>
          </p:nvSpPr>
          <p:spPr>
            <a:xfrm>
              <a:off x="0" y="0"/>
              <a:ext cx="2907665" cy="25400"/>
            </a:xfrm>
            <a:custGeom>
              <a:avLst/>
              <a:gdLst/>
              <a:ahLst/>
              <a:cxnLst/>
              <a:rect l="l" t="t" r="r" b="b"/>
              <a:pathLst>
                <a:path w="2907665" h="25400">
                  <a:moveTo>
                    <a:pt x="0" y="0"/>
                  </a:moveTo>
                  <a:lnTo>
                    <a:pt x="2907665" y="0"/>
                  </a:lnTo>
                  <a:lnTo>
                    <a:pt x="2907665" y="25400"/>
                  </a:lnTo>
                  <a:lnTo>
                    <a:pt x="0" y="25400"/>
                  </a:lnTo>
                  <a:close/>
                </a:path>
              </a:pathLst>
            </a:custGeom>
            <a:solidFill>
              <a:srgbClr val="2D69FF"/>
            </a:solidFill>
          </p:spPr>
          <p:txBody>
            <a:bodyPr/>
            <a:lstStyle/>
            <a:p>
              <a:endParaRPr lang="en-US"/>
            </a:p>
          </p:txBody>
        </p:sp>
      </p:grpSp>
      <p:grpSp>
        <p:nvGrpSpPr>
          <p:cNvPr id="26" name="Group 26"/>
          <p:cNvGrpSpPr>
            <a:grpSpLocks noChangeAspect="1"/>
          </p:cNvGrpSpPr>
          <p:nvPr/>
        </p:nvGrpSpPr>
        <p:grpSpPr>
          <a:xfrm>
            <a:off x="3771900" y="2396487"/>
            <a:ext cx="2891552" cy="391163"/>
            <a:chOff x="0" y="0"/>
            <a:chExt cx="2891549" cy="391160"/>
          </a:xfrm>
        </p:grpSpPr>
        <p:sp>
          <p:nvSpPr>
            <p:cNvPr id="27" name="Freeform 27"/>
            <p:cNvSpPr/>
            <p:nvPr/>
          </p:nvSpPr>
          <p:spPr>
            <a:xfrm>
              <a:off x="0" y="0"/>
              <a:ext cx="2891536" cy="391160"/>
            </a:xfrm>
            <a:custGeom>
              <a:avLst/>
              <a:gdLst/>
              <a:ahLst/>
              <a:cxnLst/>
              <a:rect l="l" t="t" r="r" b="b"/>
              <a:pathLst>
                <a:path w="2891536" h="391160">
                  <a:moveTo>
                    <a:pt x="195580" y="0"/>
                  </a:moveTo>
                  <a:cubicBezTo>
                    <a:pt x="87503" y="0"/>
                    <a:pt x="0" y="87503"/>
                    <a:pt x="0" y="195580"/>
                  </a:cubicBezTo>
                  <a:cubicBezTo>
                    <a:pt x="0" y="303657"/>
                    <a:pt x="87503" y="391160"/>
                    <a:pt x="195580" y="391160"/>
                  </a:cubicBezTo>
                  <a:lnTo>
                    <a:pt x="2695956" y="391160"/>
                  </a:lnTo>
                  <a:cubicBezTo>
                    <a:pt x="2804033" y="391160"/>
                    <a:pt x="2891536" y="303657"/>
                    <a:pt x="2891536" y="195580"/>
                  </a:cubicBezTo>
                  <a:cubicBezTo>
                    <a:pt x="2891536" y="87503"/>
                    <a:pt x="2804033" y="0"/>
                    <a:pt x="2695956" y="0"/>
                  </a:cubicBezTo>
                  <a:close/>
                </a:path>
              </a:pathLst>
            </a:custGeom>
            <a:solidFill>
              <a:srgbClr val="2D69FF"/>
            </a:solidFill>
          </p:spPr>
          <p:txBody>
            <a:bodyPr/>
            <a:lstStyle/>
            <a:p>
              <a:endParaRPr lang="en-US"/>
            </a:p>
          </p:txBody>
        </p:sp>
      </p:grpSp>
      <p:grpSp>
        <p:nvGrpSpPr>
          <p:cNvPr id="28" name="Group 28"/>
          <p:cNvGrpSpPr>
            <a:grpSpLocks noChangeAspect="1"/>
          </p:cNvGrpSpPr>
          <p:nvPr/>
        </p:nvGrpSpPr>
        <p:grpSpPr>
          <a:xfrm>
            <a:off x="7181983" y="2396487"/>
            <a:ext cx="2907602" cy="391163"/>
            <a:chOff x="0" y="0"/>
            <a:chExt cx="2907602" cy="391160"/>
          </a:xfrm>
        </p:grpSpPr>
        <p:sp>
          <p:nvSpPr>
            <p:cNvPr id="29" name="Freeform 29"/>
            <p:cNvSpPr/>
            <p:nvPr/>
          </p:nvSpPr>
          <p:spPr>
            <a:xfrm>
              <a:off x="0" y="0"/>
              <a:ext cx="2907665" cy="391160"/>
            </a:xfrm>
            <a:custGeom>
              <a:avLst/>
              <a:gdLst/>
              <a:ahLst/>
              <a:cxnLst/>
              <a:rect l="l" t="t" r="r" b="b"/>
              <a:pathLst>
                <a:path w="2907665" h="391160">
                  <a:moveTo>
                    <a:pt x="195580" y="0"/>
                  </a:moveTo>
                  <a:cubicBezTo>
                    <a:pt x="87630" y="0"/>
                    <a:pt x="0" y="87503"/>
                    <a:pt x="0" y="195580"/>
                  </a:cubicBezTo>
                  <a:cubicBezTo>
                    <a:pt x="0" y="303657"/>
                    <a:pt x="87630" y="391160"/>
                    <a:pt x="195580" y="391160"/>
                  </a:cubicBezTo>
                  <a:lnTo>
                    <a:pt x="2712085" y="391160"/>
                  </a:lnTo>
                  <a:cubicBezTo>
                    <a:pt x="2820162" y="391160"/>
                    <a:pt x="2907665" y="303657"/>
                    <a:pt x="2907665" y="195580"/>
                  </a:cubicBezTo>
                  <a:cubicBezTo>
                    <a:pt x="2907665" y="87503"/>
                    <a:pt x="2820035" y="0"/>
                    <a:pt x="2712085" y="0"/>
                  </a:cubicBezTo>
                  <a:close/>
                </a:path>
              </a:pathLst>
            </a:custGeom>
            <a:solidFill>
              <a:srgbClr val="EF863B"/>
            </a:solidFill>
          </p:spPr>
          <p:txBody>
            <a:bodyPr/>
            <a:lstStyle/>
            <a:p>
              <a:endParaRPr lang="en-US"/>
            </a:p>
          </p:txBody>
        </p:sp>
      </p:grpSp>
      <p:grpSp>
        <p:nvGrpSpPr>
          <p:cNvPr id="30" name="Group 30"/>
          <p:cNvGrpSpPr>
            <a:grpSpLocks noChangeAspect="1"/>
          </p:cNvGrpSpPr>
          <p:nvPr/>
        </p:nvGrpSpPr>
        <p:grpSpPr>
          <a:xfrm>
            <a:off x="7181983" y="3572617"/>
            <a:ext cx="2907602" cy="25403"/>
            <a:chOff x="0" y="0"/>
            <a:chExt cx="2907602" cy="25400"/>
          </a:xfrm>
        </p:grpSpPr>
        <p:sp>
          <p:nvSpPr>
            <p:cNvPr id="31" name="Freeform 31"/>
            <p:cNvSpPr/>
            <p:nvPr/>
          </p:nvSpPr>
          <p:spPr>
            <a:xfrm>
              <a:off x="0" y="0"/>
              <a:ext cx="2907665" cy="25400"/>
            </a:xfrm>
            <a:custGeom>
              <a:avLst/>
              <a:gdLst/>
              <a:ahLst/>
              <a:cxnLst/>
              <a:rect l="l" t="t" r="r" b="b"/>
              <a:pathLst>
                <a:path w="2907665" h="25400">
                  <a:moveTo>
                    <a:pt x="0" y="0"/>
                  </a:moveTo>
                  <a:lnTo>
                    <a:pt x="2907665" y="0"/>
                  </a:lnTo>
                  <a:lnTo>
                    <a:pt x="2907665" y="25400"/>
                  </a:lnTo>
                  <a:lnTo>
                    <a:pt x="0" y="25400"/>
                  </a:lnTo>
                  <a:close/>
                </a:path>
              </a:pathLst>
            </a:custGeom>
            <a:solidFill>
              <a:srgbClr val="EF863B"/>
            </a:solidFill>
          </p:spPr>
          <p:txBody>
            <a:bodyPr/>
            <a:lstStyle/>
            <a:p>
              <a:endParaRPr lang="en-US"/>
            </a:p>
          </p:txBody>
        </p:sp>
      </p:grpSp>
      <p:grpSp>
        <p:nvGrpSpPr>
          <p:cNvPr id="32" name="Group 32"/>
          <p:cNvGrpSpPr>
            <a:grpSpLocks noChangeAspect="1"/>
          </p:cNvGrpSpPr>
          <p:nvPr/>
        </p:nvGrpSpPr>
        <p:grpSpPr>
          <a:xfrm>
            <a:off x="7181983" y="4208995"/>
            <a:ext cx="2907602" cy="25403"/>
            <a:chOff x="0" y="0"/>
            <a:chExt cx="2907602" cy="25400"/>
          </a:xfrm>
        </p:grpSpPr>
        <p:sp>
          <p:nvSpPr>
            <p:cNvPr id="33" name="Freeform 33"/>
            <p:cNvSpPr/>
            <p:nvPr/>
          </p:nvSpPr>
          <p:spPr>
            <a:xfrm>
              <a:off x="0" y="0"/>
              <a:ext cx="2907665" cy="25400"/>
            </a:xfrm>
            <a:custGeom>
              <a:avLst/>
              <a:gdLst/>
              <a:ahLst/>
              <a:cxnLst/>
              <a:rect l="l" t="t" r="r" b="b"/>
              <a:pathLst>
                <a:path w="2907665" h="25400">
                  <a:moveTo>
                    <a:pt x="0" y="0"/>
                  </a:moveTo>
                  <a:lnTo>
                    <a:pt x="2907665" y="0"/>
                  </a:lnTo>
                  <a:lnTo>
                    <a:pt x="2907665" y="25400"/>
                  </a:lnTo>
                  <a:lnTo>
                    <a:pt x="0" y="25400"/>
                  </a:lnTo>
                  <a:close/>
                </a:path>
              </a:pathLst>
            </a:custGeom>
            <a:solidFill>
              <a:srgbClr val="EF863B"/>
            </a:solidFill>
          </p:spPr>
          <p:txBody>
            <a:bodyPr/>
            <a:lstStyle/>
            <a:p>
              <a:endParaRPr lang="en-US"/>
            </a:p>
          </p:txBody>
        </p:sp>
      </p:grpSp>
      <p:grpSp>
        <p:nvGrpSpPr>
          <p:cNvPr id="34" name="Group 34"/>
          <p:cNvGrpSpPr>
            <a:grpSpLocks noChangeAspect="1"/>
          </p:cNvGrpSpPr>
          <p:nvPr/>
        </p:nvGrpSpPr>
        <p:grpSpPr>
          <a:xfrm>
            <a:off x="7181983" y="4716888"/>
            <a:ext cx="2907602" cy="25403"/>
            <a:chOff x="0" y="0"/>
            <a:chExt cx="2907602" cy="25400"/>
          </a:xfrm>
        </p:grpSpPr>
        <p:sp>
          <p:nvSpPr>
            <p:cNvPr id="35" name="Freeform 35"/>
            <p:cNvSpPr/>
            <p:nvPr/>
          </p:nvSpPr>
          <p:spPr>
            <a:xfrm>
              <a:off x="0" y="0"/>
              <a:ext cx="2907665" cy="25400"/>
            </a:xfrm>
            <a:custGeom>
              <a:avLst/>
              <a:gdLst/>
              <a:ahLst/>
              <a:cxnLst/>
              <a:rect l="l" t="t" r="r" b="b"/>
              <a:pathLst>
                <a:path w="2907665" h="25400">
                  <a:moveTo>
                    <a:pt x="0" y="0"/>
                  </a:moveTo>
                  <a:lnTo>
                    <a:pt x="2907665" y="0"/>
                  </a:lnTo>
                  <a:lnTo>
                    <a:pt x="2907665" y="25400"/>
                  </a:lnTo>
                  <a:lnTo>
                    <a:pt x="0" y="25400"/>
                  </a:lnTo>
                  <a:close/>
                </a:path>
              </a:pathLst>
            </a:custGeom>
            <a:solidFill>
              <a:srgbClr val="EF863B"/>
            </a:solidFill>
          </p:spPr>
          <p:txBody>
            <a:bodyPr/>
            <a:lstStyle/>
            <a:p>
              <a:endParaRPr lang="en-US"/>
            </a:p>
          </p:txBody>
        </p:sp>
      </p:grpSp>
      <p:grpSp>
        <p:nvGrpSpPr>
          <p:cNvPr id="36" name="Group 36"/>
          <p:cNvGrpSpPr>
            <a:grpSpLocks noChangeAspect="1"/>
          </p:cNvGrpSpPr>
          <p:nvPr/>
        </p:nvGrpSpPr>
        <p:grpSpPr>
          <a:xfrm>
            <a:off x="7181983" y="5262995"/>
            <a:ext cx="2907602" cy="25403"/>
            <a:chOff x="0" y="0"/>
            <a:chExt cx="2907602" cy="25400"/>
          </a:xfrm>
        </p:grpSpPr>
        <p:sp>
          <p:nvSpPr>
            <p:cNvPr id="37" name="Freeform 37"/>
            <p:cNvSpPr/>
            <p:nvPr/>
          </p:nvSpPr>
          <p:spPr>
            <a:xfrm>
              <a:off x="0" y="0"/>
              <a:ext cx="2907665" cy="25400"/>
            </a:xfrm>
            <a:custGeom>
              <a:avLst/>
              <a:gdLst/>
              <a:ahLst/>
              <a:cxnLst/>
              <a:rect l="l" t="t" r="r" b="b"/>
              <a:pathLst>
                <a:path w="2907665" h="25400">
                  <a:moveTo>
                    <a:pt x="0" y="0"/>
                  </a:moveTo>
                  <a:lnTo>
                    <a:pt x="2907665" y="0"/>
                  </a:lnTo>
                  <a:lnTo>
                    <a:pt x="2907665" y="25400"/>
                  </a:lnTo>
                  <a:lnTo>
                    <a:pt x="0" y="25400"/>
                  </a:lnTo>
                  <a:close/>
                </a:path>
              </a:pathLst>
            </a:custGeom>
            <a:solidFill>
              <a:srgbClr val="EF863B"/>
            </a:solidFill>
          </p:spPr>
          <p:txBody>
            <a:bodyPr/>
            <a:lstStyle/>
            <a:p>
              <a:endParaRPr lang="en-US"/>
            </a:p>
          </p:txBody>
        </p:sp>
      </p:grpSp>
      <p:grpSp>
        <p:nvGrpSpPr>
          <p:cNvPr id="38" name="Group 38"/>
          <p:cNvGrpSpPr>
            <a:grpSpLocks noChangeAspect="1"/>
          </p:cNvGrpSpPr>
          <p:nvPr/>
        </p:nvGrpSpPr>
        <p:grpSpPr>
          <a:xfrm>
            <a:off x="7181983" y="5683250"/>
            <a:ext cx="2907602" cy="25403"/>
            <a:chOff x="0" y="0"/>
            <a:chExt cx="2907602" cy="25400"/>
          </a:xfrm>
        </p:grpSpPr>
        <p:sp>
          <p:nvSpPr>
            <p:cNvPr id="39" name="Freeform 39"/>
            <p:cNvSpPr/>
            <p:nvPr/>
          </p:nvSpPr>
          <p:spPr>
            <a:xfrm>
              <a:off x="0" y="0"/>
              <a:ext cx="2907665" cy="25400"/>
            </a:xfrm>
            <a:custGeom>
              <a:avLst/>
              <a:gdLst/>
              <a:ahLst/>
              <a:cxnLst/>
              <a:rect l="l" t="t" r="r" b="b"/>
              <a:pathLst>
                <a:path w="2907665" h="25400">
                  <a:moveTo>
                    <a:pt x="0" y="0"/>
                  </a:moveTo>
                  <a:lnTo>
                    <a:pt x="2907665" y="0"/>
                  </a:lnTo>
                  <a:lnTo>
                    <a:pt x="2907665" y="25400"/>
                  </a:lnTo>
                  <a:lnTo>
                    <a:pt x="0" y="25400"/>
                  </a:lnTo>
                  <a:close/>
                </a:path>
              </a:pathLst>
            </a:custGeom>
            <a:solidFill>
              <a:srgbClr val="EF863B"/>
            </a:solidFill>
          </p:spPr>
          <p:txBody>
            <a:bodyPr/>
            <a:lstStyle/>
            <a:p>
              <a:endParaRPr lang="en-US"/>
            </a:p>
          </p:txBody>
        </p:sp>
      </p:grpSp>
      <p:grpSp>
        <p:nvGrpSpPr>
          <p:cNvPr id="40" name="Group 40"/>
          <p:cNvGrpSpPr>
            <a:grpSpLocks noChangeAspect="1"/>
          </p:cNvGrpSpPr>
          <p:nvPr/>
        </p:nvGrpSpPr>
        <p:grpSpPr>
          <a:xfrm>
            <a:off x="7181983" y="6058535"/>
            <a:ext cx="2907602" cy="25403"/>
            <a:chOff x="0" y="0"/>
            <a:chExt cx="2907602" cy="25400"/>
          </a:xfrm>
        </p:grpSpPr>
        <p:sp>
          <p:nvSpPr>
            <p:cNvPr id="41" name="Freeform 41"/>
            <p:cNvSpPr/>
            <p:nvPr/>
          </p:nvSpPr>
          <p:spPr>
            <a:xfrm>
              <a:off x="0" y="0"/>
              <a:ext cx="2907665" cy="25400"/>
            </a:xfrm>
            <a:custGeom>
              <a:avLst/>
              <a:gdLst/>
              <a:ahLst/>
              <a:cxnLst/>
              <a:rect l="l" t="t" r="r" b="b"/>
              <a:pathLst>
                <a:path w="2907665" h="25400">
                  <a:moveTo>
                    <a:pt x="0" y="0"/>
                  </a:moveTo>
                  <a:lnTo>
                    <a:pt x="2907665" y="0"/>
                  </a:lnTo>
                  <a:lnTo>
                    <a:pt x="2907665" y="25400"/>
                  </a:lnTo>
                  <a:lnTo>
                    <a:pt x="0" y="25400"/>
                  </a:lnTo>
                  <a:close/>
                </a:path>
              </a:pathLst>
            </a:custGeom>
            <a:solidFill>
              <a:srgbClr val="EF863B"/>
            </a:solidFill>
          </p:spPr>
          <p:txBody>
            <a:bodyPr/>
            <a:lstStyle/>
            <a:p>
              <a:endParaRPr lang="en-US"/>
            </a:p>
          </p:txBody>
        </p:sp>
      </p:grpSp>
      <p:grpSp>
        <p:nvGrpSpPr>
          <p:cNvPr id="42" name="Group 42"/>
          <p:cNvGrpSpPr>
            <a:grpSpLocks noChangeAspect="1"/>
          </p:cNvGrpSpPr>
          <p:nvPr/>
        </p:nvGrpSpPr>
        <p:grpSpPr>
          <a:xfrm>
            <a:off x="8803072" y="1096442"/>
            <a:ext cx="1318679" cy="765238"/>
            <a:chOff x="0" y="0"/>
            <a:chExt cx="1318679" cy="765238"/>
          </a:xfrm>
        </p:grpSpPr>
        <p:sp>
          <p:nvSpPr>
            <p:cNvPr id="43" name="Freeform 43"/>
            <p:cNvSpPr/>
            <p:nvPr/>
          </p:nvSpPr>
          <p:spPr>
            <a:xfrm>
              <a:off x="-17018" y="-4953"/>
              <a:ext cx="1339088" cy="783082"/>
            </a:xfrm>
            <a:custGeom>
              <a:avLst/>
              <a:gdLst/>
              <a:ahLst/>
              <a:cxnLst/>
              <a:rect l="l" t="t" r="r" b="b"/>
              <a:pathLst>
                <a:path w="1339088" h="783082">
                  <a:moveTo>
                    <a:pt x="1287145" y="534924"/>
                  </a:moveTo>
                  <a:cubicBezTo>
                    <a:pt x="1268984" y="588137"/>
                    <a:pt x="1190244" y="610616"/>
                    <a:pt x="1119251" y="615569"/>
                  </a:cubicBezTo>
                  <a:cubicBezTo>
                    <a:pt x="1048258" y="620522"/>
                    <a:pt x="971677" y="616331"/>
                    <a:pt x="912114" y="644652"/>
                  </a:cubicBezTo>
                  <a:cubicBezTo>
                    <a:pt x="884809" y="657606"/>
                    <a:pt x="863346" y="676656"/>
                    <a:pt x="838327" y="692277"/>
                  </a:cubicBezTo>
                  <a:cubicBezTo>
                    <a:pt x="794766" y="719582"/>
                    <a:pt x="741172" y="735965"/>
                    <a:pt x="686816" y="748284"/>
                  </a:cubicBezTo>
                  <a:cubicBezTo>
                    <a:pt x="548894" y="779272"/>
                    <a:pt x="389636" y="783082"/>
                    <a:pt x="260985" y="722757"/>
                  </a:cubicBezTo>
                  <a:cubicBezTo>
                    <a:pt x="197485" y="692912"/>
                    <a:pt x="145288" y="649351"/>
                    <a:pt x="102362" y="601853"/>
                  </a:cubicBezTo>
                  <a:cubicBezTo>
                    <a:pt x="65913" y="561594"/>
                    <a:pt x="35052" y="517271"/>
                    <a:pt x="22987" y="469646"/>
                  </a:cubicBezTo>
                  <a:cubicBezTo>
                    <a:pt x="0" y="379222"/>
                    <a:pt x="47244" y="291211"/>
                    <a:pt x="95885" y="210820"/>
                  </a:cubicBezTo>
                  <a:cubicBezTo>
                    <a:pt x="130429" y="153797"/>
                    <a:pt x="168402" y="95250"/>
                    <a:pt x="234188" y="59182"/>
                  </a:cubicBezTo>
                  <a:cubicBezTo>
                    <a:pt x="300482" y="22987"/>
                    <a:pt x="386207" y="14351"/>
                    <a:pt x="468757" y="9144"/>
                  </a:cubicBezTo>
                  <a:cubicBezTo>
                    <a:pt x="578485" y="2159"/>
                    <a:pt x="693420" y="0"/>
                    <a:pt x="797687" y="34544"/>
                  </a:cubicBezTo>
                  <a:cubicBezTo>
                    <a:pt x="897255" y="67564"/>
                    <a:pt x="976757" y="130683"/>
                    <a:pt x="1070102" y="174117"/>
                  </a:cubicBezTo>
                  <a:cubicBezTo>
                    <a:pt x="1117981" y="196342"/>
                    <a:pt x="1169289" y="213360"/>
                    <a:pt x="1216025" y="236982"/>
                  </a:cubicBezTo>
                  <a:cubicBezTo>
                    <a:pt x="1262761" y="260604"/>
                    <a:pt x="1306068" y="292608"/>
                    <a:pt x="1324483" y="333248"/>
                  </a:cubicBezTo>
                  <a:cubicBezTo>
                    <a:pt x="1339088" y="365379"/>
                    <a:pt x="1336802" y="399796"/>
                    <a:pt x="1331849" y="432816"/>
                  </a:cubicBezTo>
                  <a:cubicBezTo>
                    <a:pt x="1325626" y="474599"/>
                    <a:pt x="1314323" y="518033"/>
                    <a:pt x="1279017" y="548513"/>
                  </a:cubicBezTo>
                </a:path>
              </a:pathLst>
            </a:custGeom>
            <a:solidFill>
              <a:srgbClr val="DFFC8E"/>
            </a:solidFill>
          </p:spPr>
          <p:txBody>
            <a:bodyPr/>
            <a:lstStyle/>
            <a:p>
              <a:endParaRPr lang="en-US"/>
            </a:p>
          </p:txBody>
        </p:sp>
      </p:grpSp>
      <p:sp>
        <p:nvSpPr>
          <p:cNvPr id="44" name="Freeform 44"/>
          <p:cNvSpPr/>
          <p:nvPr/>
        </p:nvSpPr>
        <p:spPr>
          <a:xfrm>
            <a:off x="8986657" y="1344149"/>
            <a:ext cx="252403" cy="252403"/>
          </a:xfrm>
          <a:custGeom>
            <a:avLst/>
            <a:gdLst/>
            <a:ahLst/>
            <a:cxnLst/>
            <a:rect l="l" t="t" r="r" b="b"/>
            <a:pathLst>
              <a:path w="252403" h="252403">
                <a:moveTo>
                  <a:pt x="0" y="0"/>
                </a:moveTo>
                <a:lnTo>
                  <a:pt x="252403" y="0"/>
                </a:lnTo>
                <a:lnTo>
                  <a:pt x="252403" y="252403"/>
                </a:lnTo>
                <a:lnTo>
                  <a:pt x="0" y="252403"/>
                </a:lnTo>
                <a:lnTo>
                  <a:pt x="0" y="0"/>
                </a:lnTo>
                <a:close/>
              </a:path>
            </a:pathLst>
          </a:custGeom>
          <a:blipFill>
            <a:blip r:embed="rId2"/>
            <a:stretch>
              <a:fillRect/>
            </a:stretch>
          </a:blipFill>
        </p:spPr>
        <p:txBody>
          <a:bodyPr/>
          <a:lstStyle/>
          <a:p>
            <a:endParaRPr lang="en-US"/>
          </a:p>
        </p:txBody>
      </p:sp>
      <p:grpSp>
        <p:nvGrpSpPr>
          <p:cNvPr id="45" name="Group 45"/>
          <p:cNvGrpSpPr>
            <a:grpSpLocks noChangeAspect="1"/>
          </p:cNvGrpSpPr>
          <p:nvPr/>
        </p:nvGrpSpPr>
        <p:grpSpPr>
          <a:xfrm>
            <a:off x="393697" y="944032"/>
            <a:ext cx="562356" cy="562346"/>
            <a:chOff x="0" y="0"/>
            <a:chExt cx="562356" cy="562343"/>
          </a:xfrm>
        </p:grpSpPr>
        <p:sp>
          <p:nvSpPr>
            <p:cNvPr id="46" name="Freeform 46"/>
            <p:cNvSpPr/>
            <p:nvPr/>
          </p:nvSpPr>
          <p:spPr>
            <a:xfrm>
              <a:off x="63500" y="63500"/>
              <a:ext cx="435356" cy="435356"/>
            </a:xfrm>
            <a:custGeom>
              <a:avLst/>
              <a:gdLst/>
              <a:ahLst/>
              <a:cxnLst/>
              <a:rect l="l" t="t" r="r" b="b"/>
              <a:pathLst>
                <a:path w="435356" h="435356">
                  <a:moveTo>
                    <a:pt x="217678" y="435356"/>
                  </a:moveTo>
                  <a:cubicBezTo>
                    <a:pt x="337947" y="435356"/>
                    <a:pt x="435356" y="337947"/>
                    <a:pt x="435356" y="217678"/>
                  </a:cubicBezTo>
                  <a:cubicBezTo>
                    <a:pt x="435356" y="97409"/>
                    <a:pt x="337947" y="0"/>
                    <a:pt x="217678" y="0"/>
                  </a:cubicBezTo>
                  <a:cubicBezTo>
                    <a:pt x="97409" y="0"/>
                    <a:pt x="0" y="97409"/>
                    <a:pt x="0" y="217678"/>
                  </a:cubicBezTo>
                  <a:cubicBezTo>
                    <a:pt x="0" y="337947"/>
                    <a:pt x="97409" y="435356"/>
                    <a:pt x="217678" y="435356"/>
                  </a:cubicBezTo>
                </a:path>
              </a:pathLst>
            </a:custGeom>
            <a:solidFill>
              <a:srgbClr val="DFFC8E"/>
            </a:solidFill>
          </p:spPr>
          <p:txBody>
            <a:bodyPr/>
            <a:lstStyle/>
            <a:p>
              <a:endParaRPr lang="en-US"/>
            </a:p>
          </p:txBody>
        </p:sp>
        <p:sp>
          <p:nvSpPr>
            <p:cNvPr id="47" name="Freeform 47"/>
            <p:cNvSpPr/>
            <p:nvPr/>
          </p:nvSpPr>
          <p:spPr>
            <a:xfrm>
              <a:off x="177165" y="189103"/>
              <a:ext cx="171831" cy="167386"/>
            </a:xfrm>
            <a:custGeom>
              <a:avLst/>
              <a:gdLst/>
              <a:ahLst/>
              <a:cxnLst/>
              <a:rect l="l" t="t" r="r" b="b"/>
              <a:pathLst>
                <a:path w="171831" h="167386">
                  <a:moveTo>
                    <a:pt x="20828" y="0"/>
                  </a:moveTo>
                  <a:lnTo>
                    <a:pt x="171831" y="145796"/>
                  </a:lnTo>
                  <a:lnTo>
                    <a:pt x="150876" y="167386"/>
                  </a:lnTo>
                  <a:lnTo>
                    <a:pt x="0" y="21590"/>
                  </a:lnTo>
                  <a:close/>
                </a:path>
              </a:pathLst>
            </a:custGeom>
            <a:solidFill>
              <a:srgbClr val="2D69FF"/>
            </a:solidFill>
          </p:spPr>
          <p:txBody>
            <a:bodyPr/>
            <a:lstStyle/>
            <a:p>
              <a:endParaRPr lang="en-US"/>
            </a:p>
          </p:txBody>
        </p:sp>
        <p:sp>
          <p:nvSpPr>
            <p:cNvPr id="48" name="Freeform 48"/>
            <p:cNvSpPr/>
            <p:nvPr/>
          </p:nvSpPr>
          <p:spPr>
            <a:xfrm>
              <a:off x="230759" y="240284"/>
              <a:ext cx="154432" cy="152400"/>
            </a:xfrm>
            <a:custGeom>
              <a:avLst/>
              <a:gdLst/>
              <a:ahLst/>
              <a:cxnLst/>
              <a:rect l="l" t="t" r="r" b="b"/>
              <a:pathLst>
                <a:path w="154432" h="152400">
                  <a:moveTo>
                    <a:pt x="0" y="122555"/>
                  </a:moveTo>
                  <a:lnTo>
                    <a:pt x="119380" y="106553"/>
                  </a:lnTo>
                  <a:lnTo>
                    <a:pt x="121412" y="121412"/>
                  </a:lnTo>
                  <a:lnTo>
                    <a:pt x="106553" y="119126"/>
                  </a:lnTo>
                  <a:lnTo>
                    <a:pt x="124714" y="0"/>
                  </a:lnTo>
                  <a:lnTo>
                    <a:pt x="154432" y="4572"/>
                  </a:lnTo>
                  <a:lnTo>
                    <a:pt x="136271" y="123698"/>
                  </a:lnTo>
                  <a:lnTo>
                    <a:pt x="134620" y="134874"/>
                  </a:lnTo>
                  <a:lnTo>
                    <a:pt x="123444" y="136398"/>
                  </a:lnTo>
                  <a:lnTo>
                    <a:pt x="4064" y="152400"/>
                  </a:lnTo>
                  <a:close/>
                </a:path>
              </a:pathLst>
            </a:custGeom>
            <a:solidFill>
              <a:srgbClr val="2D69FF"/>
            </a:solidFill>
          </p:spPr>
          <p:txBody>
            <a:bodyPr/>
            <a:lstStyle/>
            <a:p>
              <a:endParaRPr lang="en-US"/>
            </a:p>
          </p:txBody>
        </p:sp>
      </p:grpSp>
      <p:grpSp>
        <p:nvGrpSpPr>
          <p:cNvPr id="49" name="Group 49"/>
          <p:cNvGrpSpPr>
            <a:grpSpLocks noChangeAspect="1"/>
          </p:cNvGrpSpPr>
          <p:nvPr/>
        </p:nvGrpSpPr>
        <p:grpSpPr>
          <a:xfrm>
            <a:off x="0" y="7107412"/>
            <a:ext cx="10692003" cy="452590"/>
            <a:chOff x="0" y="0"/>
            <a:chExt cx="10692003" cy="452590"/>
          </a:xfrm>
        </p:grpSpPr>
        <p:sp>
          <p:nvSpPr>
            <p:cNvPr id="50" name="Freeform 50"/>
            <p:cNvSpPr/>
            <p:nvPr/>
          </p:nvSpPr>
          <p:spPr>
            <a:xfrm>
              <a:off x="0" y="0"/>
              <a:ext cx="10692003" cy="452628"/>
            </a:xfrm>
            <a:custGeom>
              <a:avLst/>
              <a:gdLst/>
              <a:ahLst/>
              <a:cxnLst/>
              <a:rect l="l" t="t" r="r" b="b"/>
              <a:pathLst>
                <a:path w="10692003" h="452628">
                  <a:moveTo>
                    <a:pt x="0" y="452628"/>
                  </a:moveTo>
                  <a:lnTo>
                    <a:pt x="10692003" y="452628"/>
                  </a:lnTo>
                  <a:lnTo>
                    <a:pt x="10692003" y="0"/>
                  </a:lnTo>
                  <a:lnTo>
                    <a:pt x="0" y="0"/>
                  </a:lnTo>
                  <a:close/>
                </a:path>
              </a:pathLst>
            </a:custGeom>
            <a:solidFill>
              <a:srgbClr val="2D69FF"/>
            </a:solidFill>
          </p:spPr>
          <p:txBody>
            <a:bodyPr/>
            <a:lstStyle/>
            <a:p>
              <a:endParaRPr lang="en-US"/>
            </a:p>
          </p:txBody>
        </p:sp>
      </p:grpSp>
      <p:grpSp>
        <p:nvGrpSpPr>
          <p:cNvPr id="51" name="Group 51"/>
          <p:cNvGrpSpPr>
            <a:grpSpLocks noChangeAspect="1"/>
          </p:cNvGrpSpPr>
          <p:nvPr/>
        </p:nvGrpSpPr>
        <p:grpSpPr>
          <a:xfrm>
            <a:off x="183413" y="605009"/>
            <a:ext cx="10325176" cy="3172"/>
            <a:chOff x="0" y="0"/>
            <a:chExt cx="10325176" cy="3175"/>
          </a:xfrm>
        </p:grpSpPr>
        <p:sp>
          <p:nvSpPr>
            <p:cNvPr id="52" name="Freeform 52"/>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53" name="Group 53"/>
          <p:cNvGrpSpPr>
            <a:grpSpLocks noChangeAspect="1"/>
          </p:cNvGrpSpPr>
          <p:nvPr/>
        </p:nvGrpSpPr>
        <p:grpSpPr>
          <a:xfrm>
            <a:off x="8424034" y="162201"/>
            <a:ext cx="1740598" cy="232458"/>
            <a:chOff x="0" y="0"/>
            <a:chExt cx="1740598" cy="232461"/>
          </a:xfrm>
        </p:grpSpPr>
        <p:sp>
          <p:nvSpPr>
            <p:cNvPr id="54" name="Freeform 54"/>
            <p:cNvSpPr/>
            <p:nvPr/>
          </p:nvSpPr>
          <p:spPr>
            <a:xfrm>
              <a:off x="0" y="0"/>
              <a:ext cx="1740535" cy="232410"/>
            </a:xfrm>
            <a:custGeom>
              <a:avLst/>
              <a:gdLst/>
              <a:ahLst/>
              <a:cxnLst/>
              <a:rect l="l" t="t" r="r" b="b"/>
              <a:pathLst>
                <a:path w="1740535" h="232410">
                  <a:moveTo>
                    <a:pt x="116205" y="0"/>
                  </a:moveTo>
                  <a:cubicBezTo>
                    <a:pt x="52070" y="0"/>
                    <a:pt x="0" y="52070"/>
                    <a:pt x="0" y="116205"/>
                  </a:cubicBezTo>
                  <a:cubicBezTo>
                    <a:pt x="0" y="180340"/>
                    <a:pt x="52070" y="232410"/>
                    <a:pt x="116205" y="232410"/>
                  </a:cubicBezTo>
                  <a:lnTo>
                    <a:pt x="1624330" y="232410"/>
                  </a:lnTo>
                  <a:cubicBezTo>
                    <a:pt x="1688592" y="232410"/>
                    <a:pt x="1740535" y="180340"/>
                    <a:pt x="1740535" y="116205"/>
                  </a:cubicBezTo>
                  <a:cubicBezTo>
                    <a:pt x="1740535" y="52070"/>
                    <a:pt x="1688592" y="0"/>
                    <a:pt x="1624330" y="0"/>
                  </a:cubicBezTo>
                  <a:close/>
                </a:path>
              </a:pathLst>
            </a:custGeom>
            <a:solidFill>
              <a:srgbClr val="2D69FF"/>
            </a:solidFill>
          </p:spPr>
          <p:txBody>
            <a:bodyPr/>
            <a:lstStyle/>
            <a:p>
              <a:endParaRPr lang="en-US"/>
            </a:p>
          </p:txBody>
        </p:sp>
      </p:grpSp>
      <p:sp>
        <p:nvSpPr>
          <p:cNvPr id="55" name="TextBox 55"/>
          <p:cNvSpPr txBox="1"/>
          <p:nvPr/>
        </p:nvSpPr>
        <p:spPr>
          <a:xfrm>
            <a:off x="1112082" y="974798"/>
            <a:ext cx="1992840" cy="740978"/>
          </a:xfrm>
          <a:prstGeom prst="rect">
            <a:avLst/>
          </a:prstGeom>
        </p:spPr>
        <p:txBody>
          <a:bodyPr lIns="0" tIns="0" rIns="0" bIns="0" rtlCol="0" anchor="t">
            <a:spAutoFit/>
          </a:bodyPr>
          <a:lstStyle/>
          <a:p>
            <a:pPr algn="l">
              <a:lnSpc>
                <a:spcPts val="2900"/>
              </a:lnSpc>
            </a:pPr>
            <a:r>
              <a:rPr lang="en-US" sz="2000" spc="-10">
                <a:solidFill>
                  <a:srgbClr val="000000"/>
                </a:solidFill>
                <a:latin typeface="Montserrat"/>
                <a:ea typeface="Montserrat"/>
                <a:cs typeface="Montserrat"/>
                <a:sym typeface="Montserrat"/>
              </a:rPr>
              <a:t>Engagement Activity Planner</a:t>
            </a:r>
          </a:p>
        </p:txBody>
      </p:sp>
      <p:sp>
        <p:nvSpPr>
          <p:cNvPr id="56" name="TextBox 56"/>
          <p:cNvSpPr txBox="1"/>
          <p:nvPr/>
        </p:nvSpPr>
        <p:spPr>
          <a:xfrm>
            <a:off x="3771900" y="1019823"/>
            <a:ext cx="4777302" cy="1200137"/>
          </a:xfrm>
          <a:prstGeom prst="rect">
            <a:avLst/>
          </a:prstGeom>
        </p:spPr>
        <p:txBody>
          <a:bodyPr wrap="square" lIns="0" tIns="0" rIns="0" bIns="0" rtlCol="0" anchor="t">
            <a:spAutoFit/>
          </a:bodyPr>
          <a:lstStyle/>
          <a:p>
            <a:pPr algn="l">
              <a:lnSpc>
                <a:spcPts val="1899"/>
              </a:lnSpc>
            </a:pPr>
            <a:r>
              <a:rPr lang="en-US" sz="1350" spc="-6" dirty="0">
                <a:solidFill>
                  <a:srgbClr val="000000"/>
                </a:solidFill>
                <a:latin typeface="Montserrat"/>
                <a:ea typeface="Montserrat"/>
                <a:cs typeface="Montserrat"/>
                <a:sym typeface="Montserrat"/>
              </a:rPr>
              <a:t>This tool helps you to be deliberate about what you’re trying to achieve while considering the aspirations of the school and the students. You might find inspiration in some of the activities below, or they might spark some other ideas.</a:t>
            </a:r>
          </a:p>
        </p:txBody>
      </p:sp>
      <p:sp>
        <p:nvSpPr>
          <p:cNvPr id="57" name="TextBox 57"/>
          <p:cNvSpPr txBox="1"/>
          <p:nvPr/>
        </p:nvSpPr>
        <p:spPr>
          <a:xfrm>
            <a:off x="622300" y="2482850"/>
            <a:ext cx="2403511" cy="214354"/>
          </a:xfrm>
          <a:prstGeom prst="rect">
            <a:avLst/>
          </a:prstGeom>
        </p:spPr>
        <p:txBody>
          <a:bodyPr wrap="square" lIns="0" tIns="0" rIns="0" bIns="0" rtlCol="0" anchor="t">
            <a:spAutoFit/>
          </a:bodyPr>
          <a:lstStyle/>
          <a:p>
            <a:pPr algn="l">
              <a:lnSpc>
                <a:spcPts val="1820"/>
              </a:lnSpc>
            </a:pPr>
            <a:r>
              <a:rPr lang="en-US" sz="1300" b="1" spc="-6" dirty="0">
                <a:solidFill>
                  <a:srgbClr val="000000"/>
                </a:solidFill>
                <a:latin typeface="Montserrat Bold"/>
                <a:ea typeface="Montserrat Bold"/>
                <a:cs typeface="Montserrat Bold"/>
                <a:sym typeface="Montserrat Bold"/>
              </a:rPr>
              <a:t>Work Exposure Activities </a:t>
            </a:r>
          </a:p>
        </p:txBody>
      </p:sp>
      <p:sp>
        <p:nvSpPr>
          <p:cNvPr id="58" name="TextBox 58"/>
          <p:cNvSpPr txBox="1"/>
          <p:nvPr/>
        </p:nvSpPr>
        <p:spPr>
          <a:xfrm>
            <a:off x="3981220" y="2482850"/>
            <a:ext cx="2505569" cy="214354"/>
          </a:xfrm>
          <a:prstGeom prst="rect">
            <a:avLst/>
          </a:prstGeom>
        </p:spPr>
        <p:txBody>
          <a:bodyPr wrap="square" lIns="0" tIns="0" rIns="0" bIns="0" rtlCol="0" anchor="t">
            <a:spAutoFit/>
          </a:bodyPr>
          <a:lstStyle/>
          <a:p>
            <a:pPr algn="l">
              <a:lnSpc>
                <a:spcPts val="1820"/>
              </a:lnSpc>
            </a:pPr>
            <a:r>
              <a:rPr lang="en-US" sz="1300" b="1" spc="-6" dirty="0">
                <a:solidFill>
                  <a:srgbClr val="FFFFFF"/>
                </a:solidFill>
                <a:latin typeface="Montserrat Bold"/>
                <a:ea typeface="Montserrat Bold"/>
                <a:cs typeface="Montserrat Bold"/>
                <a:sym typeface="Montserrat Bold"/>
              </a:rPr>
              <a:t>Work Exploration Activities </a:t>
            </a:r>
          </a:p>
        </p:txBody>
      </p:sp>
      <p:sp>
        <p:nvSpPr>
          <p:cNvPr id="59" name="TextBox 59"/>
          <p:cNvSpPr txBox="1"/>
          <p:nvPr/>
        </p:nvSpPr>
        <p:spPr>
          <a:xfrm>
            <a:off x="7506332" y="2482850"/>
            <a:ext cx="2536308" cy="214354"/>
          </a:xfrm>
          <a:prstGeom prst="rect">
            <a:avLst/>
          </a:prstGeom>
        </p:spPr>
        <p:txBody>
          <a:bodyPr wrap="square" lIns="0" tIns="0" rIns="0" bIns="0" rtlCol="0" anchor="t">
            <a:spAutoFit/>
          </a:bodyPr>
          <a:lstStyle/>
          <a:p>
            <a:pPr algn="l">
              <a:lnSpc>
                <a:spcPts val="1820"/>
              </a:lnSpc>
            </a:pPr>
            <a:r>
              <a:rPr lang="en-US" sz="1300" b="1" spc="-6" dirty="0">
                <a:solidFill>
                  <a:srgbClr val="000000"/>
                </a:solidFill>
                <a:latin typeface="Montserrat Bold"/>
                <a:ea typeface="Montserrat Bold"/>
                <a:cs typeface="Montserrat Bold"/>
                <a:sym typeface="Montserrat Bold"/>
              </a:rPr>
              <a:t>Work Experience Activities </a:t>
            </a:r>
          </a:p>
        </p:txBody>
      </p:sp>
      <p:sp>
        <p:nvSpPr>
          <p:cNvPr id="60" name="TextBox 60"/>
          <p:cNvSpPr txBox="1"/>
          <p:nvPr/>
        </p:nvSpPr>
        <p:spPr>
          <a:xfrm>
            <a:off x="507997" y="2866498"/>
            <a:ext cx="2733504" cy="3937000"/>
          </a:xfrm>
          <a:prstGeom prst="rect">
            <a:avLst/>
          </a:prstGeom>
        </p:spPr>
        <p:txBody>
          <a:bodyPr lIns="0" tIns="0" rIns="0" bIns="0" rtlCol="0" anchor="t">
            <a:spAutoFit/>
          </a:bodyPr>
          <a:lstStyle/>
          <a:p>
            <a:pPr algn="l">
              <a:lnSpc>
                <a:spcPts val="1399"/>
              </a:lnSpc>
            </a:pPr>
            <a:r>
              <a:rPr lang="en-US" sz="999" spc="-4">
                <a:solidFill>
                  <a:srgbClr val="000000"/>
                </a:solidFill>
                <a:latin typeface="Montserrat"/>
                <a:ea typeface="Montserrat"/>
                <a:cs typeface="Montserrat"/>
                <a:sym typeface="Montserrat"/>
              </a:rPr>
              <a:t>Be part of a lineup of several people from business talking about interesting things about their profession. </a:t>
            </a:r>
          </a:p>
          <a:p>
            <a:pPr algn="l">
              <a:lnSpc>
                <a:spcPts val="1399"/>
              </a:lnSpc>
            </a:pPr>
            <a:endParaRPr lang="en-US" sz="999" spc="-4">
              <a:solidFill>
                <a:srgbClr val="000000"/>
              </a:solidFill>
              <a:latin typeface="Montserrat"/>
              <a:ea typeface="Montserrat"/>
              <a:cs typeface="Montserrat"/>
              <a:sym typeface="Montserrat"/>
            </a:endParaRPr>
          </a:p>
          <a:p>
            <a:pPr algn="l">
              <a:lnSpc>
                <a:spcPts val="1399"/>
              </a:lnSpc>
            </a:pPr>
            <a:r>
              <a:rPr lang="en-US" sz="999" spc="-4">
                <a:solidFill>
                  <a:srgbClr val="000000"/>
                </a:solidFill>
                <a:latin typeface="Montserrat"/>
                <a:ea typeface="Montserrat"/>
                <a:cs typeface="Montserrat"/>
                <a:sym typeface="Montserrat"/>
              </a:rPr>
              <a:t>Supporting the school to develop short videos that showcase a range of role types within the industry or region. </a:t>
            </a:r>
          </a:p>
          <a:p>
            <a:pPr algn="l">
              <a:lnSpc>
                <a:spcPts val="1399"/>
              </a:lnSpc>
            </a:pPr>
            <a:endParaRPr lang="en-US" sz="999" spc="-4">
              <a:solidFill>
                <a:srgbClr val="000000"/>
              </a:solidFill>
              <a:latin typeface="Montserrat"/>
              <a:ea typeface="Montserrat"/>
              <a:cs typeface="Montserrat"/>
              <a:sym typeface="Montserrat"/>
            </a:endParaRPr>
          </a:p>
          <a:p>
            <a:pPr algn="l">
              <a:lnSpc>
                <a:spcPts val="1399"/>
              </a:lnSpc>
            </a:pPr>
            <a:r>
              <a:rPr lang="en-US" sz="999" spc="-4">
                <a:solidFill>
                  <a:srgbClr val="000000"/>
                </a:solidFill>
                <a:latin typeface="Montserrat"/>
                <a:ea typeface="Montserrat"/>
                <a:cs typeface="Montserrat"/>
                <a:sym typeface="Montserrat"/>
              </a:rPr>
              <a:t>Being available as an interview participant for a student research project into what it’s like to work in your business or industry, what factors shape the world of work.</a:t>
            </a:r>
          </a:p>
          <a:p>
            <a:pPr algn="l">
              <a:lnSpc>
                <a:spcPts val="1399"/>
              </a:lnSpc>
            </a:pPr>
            <a:endParaRPr lang="en-US" sz="999" spc="-4">
              <a:solidFill>
                <a:srgbClr val="000000"/>
              </a:solidFill>
              <a:latin typeface="Montserrat"/>
              <a:ea typeface="Montserrat"/>
              <a:cs typeface="Montserrat"/>
              <a:sym typeface="Montserrat"/>
            </a:endParaRPr>
          </a:p>
          <a:p>
            <a:pPr algn="l">
              <a:lnSpc>
                <a:spcPts val="1399"/>
              </a:lnSpc>
            </a:pPr>
            <a:r>
              <a:rPr lang="en-US" sz="999" spc="-4">
                <a:solidFill>
                  <a:srgbClr val="000000"/>
                </a:solidFill>
                <a:latin typeface="Montserrat"/>
                <a:ea typeface="Montserrat"/>
                <a:cs typeface="Montserrat"/>
                <a:sym typeface="Montserrat"/>
              </a:rPr>
              <a:t>Sponsoring a work-related award at the school, e.g. for stand-out students placed into vocational education. </a:t>
            </a:r>
          </a:p>
          <a:p>
            <a:pPr algn="l">
              <a:lnSpc>
                <a:spcPts val="1399"/>
              </a:lnSpc>
            </a:pPr>
            <a:endParaRPr lang="en-US" sz="999" spc="-4">
              <a:solidFill>
                <a:srgbClr val="000000"/>
              </a:solidFill>
              <a:latin typeface="Montserrat"/>
              <a:ea typeface="Montserrat"/>
              <a:cs typeface="Montserrat"/>
              <a:sym typeface="Montserrat"/>
            </a:endParaRPr>
          </a:p>
          <a:p>
            <a:pPr algn="l">
              <a:lnSpc>
                <a:spcPts val="1399"/>
              </a:lnSpc>
            </a:pPr>
            <a:r>
              <a:rPr lang="en-US" sz="999" spc="-4">
                <a:solidFill>
                  <a:srgbClr val="000000"/>
                </a:solidFill>
                <a:latin typeface="Montserrat"/>
                <a:ea typeface="Montserrat"/>
                <a:cs typeface="Montserrat"/>
                <a:sym typeface="Montserrat"/>
              </a:rPr>
              <a:t>Helping the school shape the curriculum delivery to align with the world of work. </a:t>
            </a:r>
          </a:p>
          <a:p>
            <a:pPr algn="l">
              <a:lnSpc>
                <a:spcPts val="1399"/>
              </a:lnSpc>
            </a:pPr>
            <a:endParaRPr lang="en-US" sz="999" spc="-4">
              <a:solidFill>
                <a:srgbClr val="000000"/>
              </a:solidFill>
              <a:latin typeface="Montserrat"/>
              <a:ea typeface="Montserrat"/>
              <a:cs typeface="Montserrat"/>
              <a:sym typeface="Montserrat"/>
            </a:endParaRPr>
          </a:p>
          <a:p>
            <a:pPr algn="l">
              <a:lnSpc>
                <a:spcPts val="1399"/>
              </a:lnSpc>
            </a:pPr>
            <a:r>
              <a:rPr lang="en-US" sz="999" spc="-4">
                <a:solidFill>
                  <a:srgbClr val="000000"/>
                </a:solidFill>
                <a:latin typeface="Montserrat"/>
                <a:ea typeface="Montserrat"/>
                <a:cs typeface="Montserrat"/>
                <a:sym typeface="Montserrat"/>
              </a:rPr>
              <a:t>Participate in a school project that explores how the demographics or skills of your industry’s workforce is changing and why.</a:t>
            </a:r>
          </a:p>
        </p:txBody>
      </p:sp>
      <p:sp>
        <p:nvSpPr>
          <p:cNvPr id="61" name="TextBox 61"/>
          <p:cNvSpPr txBox="1"/>
          <p:nvPr/>
        </p:nvSpPr>
        <p:spPr>
          <a:xfrm>
            <a:off x="3754550" y="2965450"/>
            <a:ext cx="3039950" cy="4116063"/>
          </a:xfrm>
          <a:prstGeom prst="rect">
            <a:avLst/>
          </a:prstGeom>
        </p:spPr>
        <p:txBody>
          <a:bodyPr wrap="square" lIns="0" tIns="0" rIns="0" bIns="0" rtlCol="0" anchor="t">
            <a:spAutoFit/>
          </a:bodyPr>
          <a:lstStyle/>
          <a:p>
            <a:pPr algn="l">
              <a:lnSpc>
                <a:spcPts val="1399"/>
              </a:lnSpc>
            </a:pPr>
            <a:r>
              <a:rPr lang="en-US" sz="999" spc="-4" dirty="0">
                <a:solidFill>
                  <a:srgbClr val="000000"/>
                </a:solidFill>
                <a:latin typeface="Montserrat"/>
                <a:ea typeface="Montserrat"/>
                <a:cs typeface="Montserrat"/>
                <a:sym typeface="Montserrat"/>
              </a:rPr>
              <a:t>Share information about the various roles and activities within your business as part of a careers event. </a:t>
            </a:r>
          </a:p>
          <a:p>
            <a:pPr algn="l">
              <a:lnSpc>
                <a:spcPts val="1399"/>
              </a:lnSpc>
            </a:pPr>
            <a:endParaRPr lang="en-US" sz="999" spc="-4" dirty="0">
              <a:solidFill>
                <a:srgbClr val="000000"/>
              </a:solidFill>
              <a:latin typeface="Montserrat"/>
              <a:ea typeface="Montserrat"/>
              <a:cs typeface="Montserrat"/>
              <a:sym typeface="Montserrat"/>
            </a:endParaRPr>
          </a:p>
          <a:p>
            <a:pPr algn="l">
              <a:lnSpc>
                <a:spcPts val="1399"/>
              </a:lnSpc>
            </a:pPr>
            <a:r>
              <a:rPr lang="en-US" sz="999" spc="-4" dirty="0">
                <a:solidFill>
                  <a:srgbClr val="000000"/>
                </a:solidFill>
                <a:latin typeface="Montserrat"/>
                <a:ea typeface="Montserrat"/>
                <a:cs typeface="Montserrat"/>
                <a:sym typeface="Montserrat"/>
              </a:rPr>
              <a:t>Presentations at school about your industry, </a:t>
            </a:r>
          </a:p>
          <a:p>
            <a:pPr algn="l">
              <a:lnSpc>
                <a:spcPts val="1399"/>
              </a:lnSpc>
            </a:pPr>
            <a:r>
              <a:rPr lang="en-US" sz="999" spc="-4" dirty="0">
                <a:solidFill>
                  <a:srgbClr val="000000"/>
                </a:solidFill>
                <a:latin typeface="Montserrat"/>
                <a:ea typeface="Montserrat"/>
                <a:cs typeface="Montserrat"/>
                <a:sym typeface="Montserrat"/>
              </a:rPr>
              <a:t>your business, and your career. </a:t>
            </a:r>
          </a:p>
          <a:p>
            <a:pPr algn="l">
              <a:lnSpc>
                <a:spcPts val="1399"/>
              </a:lnSpc>
            </a:pPr>
            <a:endParaRPr lang="en-US" sz="999" spc="-4" dirty="0">
              <a:solidFill>
                <a:srgbClr val="000000"/>
              </a:solidFill>
              <a:latin typeface="Montserrat"/>
              <a:ea typeface="Montserrat"/>
              <a:cs typeface="Montserrat"/>
              <a:sym typeface="Montserrat"/>
            </a:endParaRPr>
          </a:p>
          <a:p>
            <a:pPr algn="l">
              <a:lnSpc>
                <a:spcPts val="1399"/>
              </a:lnSpc>
            </a:pPr>
            <a:r>
              <a:rPr lang="en-US" sz="999" spc="-4" dirty="0">
                <a:solidFill>
                  <a:srgbClr val="000000"/>
                </a:solidFill>
                <a:latin typeface="Montserrat"/>
                <a:ea typeface="Montserrat"/>
                <a:cs typeface="Montserrat"/>
                <a:sym typeface="Montserrat"/>
              </a:rPr>
              <a:t>Hands-on activities related to a trade (e.g. </a:t>
            </a:r>
          </a:p>
          <a:p>
            <a:pPr algn="l">
              <a:lnSpc>
                <a:spcPts val="1399"/>
              </a:lnSpc>
            </a:pPr>
            <a:r>
              <a:rPr lang="en-US" sz="999" spc="-4" dirty="0">
                <a:solidFill>
                  <a:srgbClr val="000000"/>
                </a:solidFill>
                <a:latin typeface="Montserrat"/>
                <a:ea typeface="Montserrat"/>
                <a:cs typeface="Montserrat"/>
                <a:sym typeface="Montserrat"/>
              </a:rPr>
              <a:t>learning how to use land surveying equipment). </a:t>
            </a:r>
          </a:p>
          <a:p>
            <a:pPr algn="l">
              <a:lnSpc>
                <a:spcPts val="1399"/>
              </a:lnSpc>
            </a:pPr>
            <a:endParaRPr lang="en-US" sz="999" spc="-4" dirty="0">
              <a:solidFill>
                <a:srgbClr val="000000"/>
              </a:solidFill>
              <a:latin typeface="Montserrat"/>
              <a:ea typeface="Montserrat"/>
              <a:cs typeface="Montserrat"/>
              <a:sym typeface="Montserrat"/>
            </a:endParaRPr>
          </a:p>
          <a:p>
            <a:pPr algn="l">
              <a:lnSpc>
                <a:spcPts val="1399"/>
              </a:lnSpc>
            </a:pPr>
            <a:r>
              <a:rPr lang="en-US" sz="999" spc="-4" dirty="0">
                <a:solidFill>
                  <a:srgbClr val="000000"/>
                </a:solidFill>
                <a:latin typeface="Montserrat"/>
                <a:ea typeface="Montserrat"/>
                <a:cs typeface="Montserrat"/>
                <a:sym typeface="Montserrat"/>
              </a:rPr>
              <a:t>Supporting young people with CV </a:t>
            </a:r>
          </a:p>
          <a:p>
            <a:pPr algn="l">
              <a:lnSpc>
                <a:spcPts val="1399"/>
              </a:lnSpc>
            </a:pPr>
            <a:r>
              <a:rPr lang="en-US" sz="999" spc="-4" dirty="0">
                <a:solidFill>
                  <a:srgbClr val="000000"/>
                </a:solidFill>
                <a:latin typeface="Montserrat"/>
                <a:ea typeface="Montserrat"/>
                <a:cs typeface="Montserrat"/>
                <a:sym typeface="Montserrat"/>
              </a:rPr>
              <a:t>preparation and interviews. </a:t>
            </a:r>
          </a:p>
          <a:p>
            <a:pPr algn="l">
              <a:lnSpc>
                <a:spcPts val="1399"/>
              </a:lnSpc>
            </a:pPr>
            <a:endParaRPr lang="en-US" sz="999" spc="-4" dirty="0">
              <a:solidFill>
                <a:srgbClr val="000000"/>
              </a:solidFill>
              <a:latin typeface="Montserrat"/>
              <a:ea typeface="Montserrat"/>
              <a:cs typeface="Montserrat"/>
              <a:sym typeface="Montserrat"/>
            </a:endParaRPr>
          </a:p>
          <a:p>
            <a:pPr algn="l">
              <a:lnSpc>
                <a:spcPts val="1399"/>
              </a:lnSpc>
            </a:pPr>
            <a:r>
              <a:rPr lang="en-US" sz="999" spc="-4" dirty="0">
                <a:solidFill>
                  <a:srgbClr val="000000"/>
                </a:solidFill>
                <a:latin typeface="Montserrat"/>
                <a:ea typeface="Montserrat"/>
                <a:cs typeface="Montserrat"/>
                <a:sym typeface="Montserrat"/>
              </a:rPr>
              <a:t>Describe the characteristics that employers </a:t>
            </a:r>
          </a:p>
          <a:p>
            <a:pPr algn="l">
              <a:lnSpc>
                <a:spcPts val="1399"/>
              </a:lnSpc>
            </a:pPr>
            <a:r>
              <a:rPr lang="en-US" sz="999" spc="-4" dirty="0">
                <a:solidFill>
                  <a:srgbClr val="000000"/>
                </a:solidFill>
                <a:latin typeface="Montserrat"/>
                <a:ea typeface="Montserrat"/>
                <a:cs typeface="Montserrat"/>
                <a:sym typeface="Montserrat"/>
              </a:rPr>
              <a:t>are looking for when hiring. </a:t>
            </a:r>
          </a:p>
          <a:p>
            <a:pPr algn="l">
              <a:lnSpc>
                <a:spcPts val="1399"/>
              </a:lnSpc>
            </a:pPr>
            <a:endParaRPr lang="en-US" sz="999" spc="-4" dirty="0">
              <a:solidFill>
                <a:srgbClr val="000000"/>
              </a:solidFill>
              <a:latin typeface="Montserrat"/>
              <a:ea typeface="Montserrat"/>
              <a:cs typeface="Montserrat"/>
              <a:sym typeface="Montserrat"/>
            </a:endParaRPr>
          </a:p>
          <a:p>
            <a:pPr algn="l">
              <a:lnSpc>
                <a:spcPts val="1399"/>
              </a:lnSpc>
            </a:pPr>
            <a:r>
              <a:rPr lang="en-US" sz="999" spc="-4" dirty="0">
                <a:solidFill>
                  <a:srgbClr val="000000"/>
                </a:solidFill>
                <a:latin typeface="Montserrat"/>
                <a:ea typeface="Montserrat"/>
                <a:cs typeface="Montserrat"/>
                <a:sym typeface="Montserrat"/>
              </a:rPr>
              <a:t>Showcasing / demonstrating new equipment </a:t>
            </a:r>
          </a:p>
          <a:p>
            <a:pPr algn="l">
              <a:lnSpc>
                <a:spcPts val="1399"/>
              </a:lnSpc>
            </a:pPr>
            <a:r>
              <a:rPr lang="en-US" sz="999" spc="-4" dirty="0">
                <a:solidFill>
                  <a:srgbClr val="000000"/>
                </a:solidFill>
                <a:latin typeface="Montserrat"/>
                <a:ea typeface="Montserrat"/>
                <a:cs typeface="Montserrat"/>
                <a:sym typeface="Montserrat"/>
              </a:rPr>
              <a:t>or technology used in your business. </a:t>
            </a:r>
          </a:p>
          <a:p>
            <a:pPr algn="l">
              <a:lnSpc>
                <a:spcPts val="1399"/>
              </a:lnSpc>
            </a:pPr>
            <a:endParaRPr lang="en-US" sz="999" spc="-4" dirty="0">
              <a:solidFill>
                <a:srgbClr val="000000"/>
              </a:solidFill>
              <a:latin typeface="Montserrat"/>
              <a:ea typeface="Montserrat"/>
              <a:cs typeface="Montserrat"/>
              <a:sym typeface="Montserrat"/>
            </a:endParaRPr>
          </a:p>
          <a:p>
            <a:pPr algn="l">
              <a:lnSpc>
                <a:spcPts val="1399"/>
              </a:lnSpc>
            </a:pPr>
            <a:r>
              <a:rPr lang="en-US" sz="999" spc="-4" dirty="0">
                <a:solidFill>
                  <a:srgbClr val="000000"/>
                </a:solidFill>
                <a:latin typeface="Montserrat"/>
                <a:ea typeface="Montserrat"/>
                <a:cs typeface="Montserrat"/>
                <a:sym typeface="Montserrat"/>
              </a:rPr>
              <a:t>In-class presentation showing how academic </a:t>
            </a:r>
          </a:p>
          <a:p>
            <a:pPr algn="l">
              <a:lnSpc>
                <a:spcPts val="1399"/>
              </a:lnSpc>
            </a:pPr>
            <a:r>
              <a:rPr lang="en-US" sz="999" spc="-4" dirty="0">
                <a:solidFill>
                  <a:srgbClr val="000000"/>
                </a:solidFill>
                <a:latin typeface="Montserrat"/>
                <a:ea typeface="Montserrat"/>
                <a:cs typeface="Montserrat"/>
                <a:sym typeface="Montserrat"/>
              </a:rPr>
              <a:t>subject is used in your business (e.g. how geometry is used, or </a:t>
            </a:r>
            <a:r>
              <a:rPr lang="en-US" sz="999" spc="-4" dirty="0" err="1">
                <a:solidFill>
                  <a:srgbClr val="000000"/>
                </a:solidFill>
                <a:latin typeface="Montserrat"/>
                <a:ea typeface="Montserrat"/>
                <a:cs typeface="Montserrat"/>
                <a:sym typeface="Montserrat"/>
              </a:rPr>
              <a:t>maths</a:t>
            </a:r>
            <a:r>
              <a:rPr lang="en-US" sz="999" spc="-4" dirty="0">
                <a:solidFill>
                  <a:srgbClr val="000000"/>
                </a:solidFill>
                <a:latin typeface="Montserrat"/>
                <a:ea typeface="Montserrat"/>
                <a:cs typeface="Montserrat"/>
                <a:sym typeface="Montserrat"/>
              </a:rPr>
              <a:t>, physics or chemistry, etc.). </a:t>
            </a:r>
          </a:p>
        </p:txBody>
      </p:sp>
      <p:sp>
        <p:nvSpPr>
          <p:cNvPr id="62" name="TextBox 62"/>
          <p:cNvSpPr txBox="1"/>
          <p:nvPr/>
        </p:nvSpPr>
        <p:spPr>
          <a:xfrm>
            <a:off x="7232790" y="6179189"/>
            <a:ext cx="2888961" cy="464185"/>
          </a:xfrm>
          <a:prstGeom prst="rect">
            <a:avLst/>
          </a:prstGeom>
        </p:spPr>
        <p:txBody>
          <a:bodyPr lIns="0" tIns="0" rIns="0" bIns="0" rtlCol="0" anchor="t">
            <a:spAutoFit/>
          </a:bodyPr>
          <a:lstStyle/>
          <a:p>
            <a:pPr algn="l">
              <a:lnSpc>
                <a:spcPts val="1219"/>
              </a:lnSpc>
            </a:pPr>
            <a:r>
              <a:rPr lang="en-US" sz="999" spc="-4">
                <a:solidFill>
                  <a:srgbClr val="000000"/>
                </a:solidFill>
                <a:latin typeface="Montserrat"/>
                <a:ea typeface="Montserrat"/>
                <a:cs typeface="Montserrat"/>
                <a:sym typeface="Montserrat"/>
              </a:rPr>
              <a:t>Provide support to a region-wide, problem- focussed design challenge (e.g. how to reduce building waste in our region). </a:t>
            </a:r>
          </a:p>
        </p:txBody>
      </p:sp>
      <p:sp>
        <p:nvSpPr>
          <p:cNvPr id="63" name="TextBox 63"/>
          <p:cNvSpPr txBox="1"/>
          <p:nvPr/>
        </p:nvSpPr>
        <p:spPr>
          <a:xfrm>
            <a:off x="7232790" y="2974975"/>
            <a:ext cx="2931843" cy="464185"/>
          </a:xfrm>
          <a:prstGeom prst="rect">
            <a:avLst/>
          </a:prstGeom>
        </p:spPr>
        <p:txBody>
          <a:bodyPr lIns="0" tIns="0" rIns="0" bIns="0" rtlCol="0" anchor="t">
            <a:spAutoFit/>
          </a:bodyPr>
          <a:lstStyle/>
          <a:p>
            <a:pPr algn="l">
              <a:lnSpc>
                <a:spcPts val="1219"/>
              </a:lnSpc>
            </a:pPr>
            <a:r>
              <a:rPr lang="en-US" sz="999" spc="-4">
                <a:solidFill>
                  <a:srgbClr val="000000"/>
                </a:solidFill>
                <a:latin typeface="Montserrat"/>
                <a:ea typeface="Montserrat"/>
                <a:cs typeface="Montserrat"/>
                <a:sym typeface="Montserrat"/>
              </a:rPr>
              <a:t>Team-based research project related to your business or industry (e.g. how to minimise material waste for a commercial process).</a:t>
            </a:r>
          </a:p>
        </p:txBody>
      </p:sp>
      <p:sp>
        <p:nvSpPr>
          <p:cNvPr id="64" name="TextBox 64"/>
          <p:cNvSpPr txBox="1"/>
          <p:nvPr/>
        </p:nvSpPr>
        <p:spPr>
          <a:xfrm>
            <a:off x="7232790" y="3668610"/>
            <a:ext cx="2858843" cy="464185"/>
          </a:xfrm>
          <a:prstGeom prst="rect">
            <a:avLst/>
          </a:prstGeom>
        </p:spPr>
        <p:txBody>
          <a:bodyPr lIns="0" tIns="0" rIns="0" bIns="0" rtlCol="0" anchor="t">
            <a:spAutoFit/>
          </a:bodyPr>
          <a:lstStyle/>
          <a:p>
            <a:pPr algn="l">
              <a:lnSpc>
                <a:spcPts val="1219"/>
              </a:lnSpc>
            </a:pPr>
            <a:r>
              <a:rPr lang="en-US" sz="999" spc="-4">
                <a:solidFill>
                  <a:srgbClr val="000000"/>
                </a:solidFill>
                <a:latin typeface="Montserrat"/>
                <a:ea typeface="Montserrat"/>
                <a:cs typeface="Montserrat"/>
                <a:sym typeface="Montserrat"/>
              </a:rPr>
              <a:t>Working with your industry colleagues to develop real-world problems for young people to solve. </a:t>
            </a:r>
          </a:p>
        </p:txBody>
      </p:sp>
      <p:sp>
        <p:nvSpPr>
          <p:cNvPr id="65" name="TextBox 65"/>
          <p:cNvSpPr txBox="1"/>
          <p:nvPr/>
        </p:nvSpPr>
        <p:spPr>
          <a:xfrm>
            <a:off x="7232790" y="4301073"/>
            <a:ext cx="2763393" cy="311785"/>
          </a:xfrm>
          <a:prstGeom prst="rect">
            <a:avLst/>
          </a:prstGeom>
        </p:spPr>
        <p:txBody>
          <a:bodyPr lIns="0" tIns="0" rIns="0" bIns="0" rtlCol="0" anchor="t">
            <a:spAutoFit/>
          </a:bodyPr>
          <a:lstStyle/>
          <a:p>
            <a:pPr algn="l">
              <a:lnSpc>
                <a:spcPts val="1219"/>
              </a:lnSpc>
            </a:pPr>
            <a:r>
              <a:rPr lang="en-US" sz="999" spc="-4">
                <a:solidFill>
                  <a:srgbClr val="000000"/>
                </a:solidFill>
                <a:latin typeface="Montserrat"/>
                <a:ea typeface="Montserrat"/>
                <a:cs typeface="Montserrat"/>
                <a:sym typeface="Montserrat"/>
              </a:rPr>
              <a:t>Work experience placement, internships </a:t>
            </a:r>
          </a:p>
          <a:p>
            <a:pPr algn="l">
              <a:lnSpc>
                <a:spcPts val="1219"/>
              </a:lnSpc>
            </a:pPr>
            <a:r>
              <a:rPr lang="en-US" sz="999" spc="-4">
                <a:solidFill>
                  <a:srgbClr val="000000"/>
                </a:solidFill>
                <a:latin typeface="Montserrat"/>
                <a:ea typeface="Montserrat"/>
                <a:cs typeface="Montserrat"/>
                <a:sym typeface="Montserrat"/>
              </a:rPr>
              <a:t>or work shadowing. </a:t>
            </a:r>
          </a:p>
        </p:txBody>
      </p:sp>
      <p:sp>
        <p:nvSpPr>
          <p:cNvPr id="66" name="TextBox 66"/>
          <p:cNvSpPr txBox="1"/>
          <p:nvPr/>
        </p:nvSpPr>
        <p:spPr>
          <a:xfrm>
            <a:off x="7232790" y="4866116"/>
            <a:ext cx="2763393" cy="311785"/>
          </a:xfrm>
          <a:prstGeom prst="rect">
            <a:avLst/>
          </a:prstGeom>
        </p:spPr>
        <p:txBody>
          <a:bodyPr lIns="0" tIns="0" rIns="0" bIns="0" rtlCol="0" anchor="t">
            <a:spAutoFit/>
          </a:bodyPr>
          <a:lstStyle/>
          <a:p>
            <a:pPr algn="l">
              <a:lnSpc>
                <a:spcPts val="1219"/>
              </a:lnSpc>
            </a:pPr>
            <a:r>
              <a:rPr lang="en-US" sz="999" spc="-4">
                <a:solidFill>
                  <a:srgbClr val="000000"/>
                </a:solidFill>
                <a:latin typeface="Montserrat"/>
                <a:ea typeface="Montserrat"/>
                <a:cs typeface="Montserrat"/>
                <a:sym typeface="Montserrat"/>
              </a:rPr>
              <a:t>Student-led forum to get advice career advice / coaching from businesses. </a:t>
            </a:r>
          </a:p>
        </p:txBody>
      </p:sp>
      <p:sp>
        <p:nvSpPr>
          <p:cNvPr id="67" name="TextBox 67"/>
          <p:cNvSpPr txBox="1"/>
          <p:nvPr/>
        </p:nvSpPr>
        <p:spPr>
          <a:xfrm>
            <a:off x="7232790" y="5337175"/>
            <a:ext cx="2763393" cy="616585"/>
          </a:xfrm>
          <a:prstGeom prst="rect">
            <a:avLst/>
          </a:prstGeom>
        </p:spPr>
        <p:txBody>
          <a:bodyPr lIns="0" tIns="0" rIns="0" bIns="0" rtlCol="0" anchor="t">
            <a:spAutoFit/>
          </a:bodyPr>
          <a:lstStyle/>
          <a:p>
            <a:pPr algn="l">
              <a:lnSpc>
                <a:spcPts val="1219"/>
              </a:lnSpc>
            </a:pPr>
            <a:r>
              <a:rPr lang="en-US" sz="999" spc="-4">
                <a:solidFill>
                  <a:srgbClr val="000000"/>
                </a:solidFill>
                <a:latin typeface="Montserrat"/>
                <a:ea typeface="Montserrat"/>
                <a:cs typeface="Montserrat"/>
                <a:sym typeface="Montserrat"/>
              </a:rPr>
              <a:t>Helping students to create a portfolio of their work-related skills and capabilities.</a:t>
            </a:r>
          </a:p>
          <a:p>
            <a:pPr algn="l">
              <a:lnSpc>
                <a:spcPts val="1219"/>
              </a:lnSpc>
            </a:pPr>
            <a:endParaRPr lang="en-US" sz="999" spc="-4">
              <a:solidFill>
                <a:srgbClr val="000000"/>
              </a:solidFill>
              <a:latin typeface="Montserrat"/>
              <a:ea typeface="Montserrat"/>
              <a:cs typeface="Montserrat"/>
              <a:sym typeface="Montserrat"/>
            </a:endParaRPr>
          </a:p>
          <a:p>
            <a:pPr algn="l">
              <a:lnSpc>
                <a:spcPts val="1219"/>
              </a:lnSpc>
            </a:pPr>
            <a:r>
              <a:rPr lang="en-US" sz="999" spc="-4">
                <a:solidFill>
                  <a:srgbClr val="000000"/>
                </a:solidFill>
                <a:latin typeface="Montserrat"/>
                <a:ea typeface="Montserrat"/>
                <a:cs typeface="Montserrat"/>
                <a:sym typeface="Montserrat"/>
              </a:rPr>
              <a:t>Coaching / mentoring of Year 13 students. </a:t>
            </a:r>
          </a:p>
        </p:txBody>
      </p:sp>
      <p:sp>
        <p:nvSpPr>
          <p:cNvPr id="68" name="TextBox 68"/>
          <p:cNvSpPr txBox="1"/>
          <p:nvPr/>
        </p:nvSpPr>
        <p:spPr>
          <a:xfrm>
            <a:off x="8549202" y="173060"/>
            <a:ext cx="1542431" cy="165325"/>
          </a:xfrm>
          <a:prstGeom prst="rect">
            <a:avLst/>
          </a:prstGeom>
        </p:spPr>
        <p:txBody>
          <a:bodyPr lIns="0" tIns="0" rIns="0" bIns="0" rtlCol="0" anchor="t">
            <a:spAutoFit/>
          </a:bodyPr>
          <a:lstStyle/>
          <a:p>
            <a:pPr algn="l">
              <a:lnSpc>
                <a:spcPts val="1260"/>
              </a:lnSpc>
            </a:pPr>
            <a:r>
              <a:rPr lang="en-US" sz="900" spc="-4">
                <a:solidFill>
                  <a:srgbClr val="FFFFFF"/>
                </a:solidFill>
                <a:latin typeface="Montserrat"/>
                <a:ea typeface="Montserrat"/>
                <a:cs typeface="Montserrat"/>
                <a:sym typeface="Montserrat"/>
              </a:rPr>
              <a:t>Helpful tools and guidance</a:t>
            </a:r>
          </a:p>
        </p:txBody>
      </p:sp>
      <p:sp>
        <p:nvSpPr>
          <p:cNvPr id="69" name="TextBox 69"/>
          <p:cNvSpPr txBox="1"/>
          <p:nvPr/>
        </p:nvSpPr>
        <p:spPr>
          <a:xfrm>
            <a:off x="9295362" y="1361599"/>
            <a:ext cx="697030" cy="222094"/>
          </a:xfrm>
          <a:prstGeom prst="rect">
            <a:avLst/>
          </a:prstGeom>
        </p:spPr>
        <p:txBody>
          <a:bodyPr lIns="0" tIns="0" rIns="0" bIns="0" rtlCol="0" anchor="t">
            <a:spAutoFit/>
          </a:bodyPr>
          <a:lstStyle/>
          <a:p>
            <a:pPr algn="l">
              <a:lnSpc>
                <a:spcPts val="800"/>
              </a:lnSpc>
            </a:pPr>
            <a:r>
              <a:rPr lang="en-US" sz="800" spc="-4">
                <a:solidFill>
                  <a:srgbClr val="000000"/>
                </a:solidFill>
                <a:latin typeface="Montserrat"/>
                <a:ea typeface="Montserrat"/>
                <a:cs typeface="Montserrat"/>
                <a:sym typeface="Montserrat"/>
              </a:rPr>
              <a:t>Print and use your way</a:t>
            </a:r>
          </a:p>
        </p:txBody>
      </p:sp>
      <p:sp>
        <p:nvSpPr>
          <p:cNvPr id="71" name="TextBox 71"/>
          <p:cNvSpPr txBox="1"/>
          <p:nvPr/>
        </p:nvSpPr>
        <p:spPr>
          <a:xfrm>
            <a:off x="10276494" y="193719"/>
            <a:ext cx="166459" cy="174622"/>
          </a:xfrm>
          <a:prstGeom prst="rect">
            <a:avLst/>
          </a:prstGeom>
        </p:spPr>
        <p:txBody>
          <a:bodyPr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40</a:t>
            </a:r>
          </a:p>
        </p:txBody>
      </p:sp>
      <p:sp>
        <p:nvSpPr>
          <p:cNvPr id="72" name="TextBox 72"/>
          <p:cNvSpPr txBox="1"/>
          <p:nvPr/>
        </p:nvSpPr>
        <p:spPr>
          <a:xfrm>
            <a:off x="8612334" y="7184993"/>
            <a:ext cx="1801692" cy="209521"/>
          </a:xfrm>
          <a:prstGeom prst="rect">
            <a:avLst/>
          </a:prstGeom>
        </p:spPr>
        <p:txBody>
          <a:bodyPr lIns="0" tIns="0" rIns="0" bIns="0" rtlCol="0" anchor="t">
            <a:spAutoFit/>
          </a:bodyPr>
          <a:lstStyle/>
          <a:p>
            <a:pPr algn="l">
              <a:lnSpc>
                <a:spcPts val="1539"/>
              </a:lnSpc>
            </a:pPr>
            <a:r>
              <a:rPr lang="en-US" sz="1100" b="1" spc="-5">
                <a:solidFill>
                  <a:srgbClr val="FFFFFF"/>
                </a:solidFill>
                <a:latin typeface="Montserrat Bold"/>
                <a:ea typeface="Montserrat Bold"/>
                <a:cs typeface="Montserrat Bold"/>
                <a:sym typeface="Montserrat Bold"/>
              </a:rPr>
              <a:t>Step 4</a:t>
            </a:r>
            <a:r>
              <a:rPr lang="en-US" sz="1100" spc="-5">
                <a:solidFill>
                  <a:srgbClr val="FFFFFF"/>
                </a:solidFill>
                <a:latin typeface="Montserrat"/>
                <a:ea typeface="Montserrat"/>
                <a:cs typeface="Montserrat"/>
                <a:sym typeface="Montserrat"/>
              </a:rPr>
              <a:t> | Making it happen</a:t>
            </a:r>
          </a:p>
        </p:txBody>
      </p:sp>
      <p:sp>
        <p:nvSpPr>
          <p:cNvPr id="73" name="TextBox 32">
            <a:extLst>
              <a:ext uri="{FF2B5EF4-FFF2-40B4-BE49-F238E27FC236}">
                <a16:creationId xmlns:a16="http://schemas.microsoft.com/office/drawing/2014/main" id="{351F1EF8-1192-52F1-AD1D-C973785DEB56}"/>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AA97D"/>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83413" y="605009"/>
            <a:ext cx="10325176" cy="3172"/>
            <a:chOff x="0" y="0"/>
            <a:chExt cx="10325176" cy="3175"/>
          </a:xfrm>
        </p:grpSpPr>
        <p:sp>
          <p:nvSpPr>
            <p:cNvPr id="3" name="Freeform 3"/>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FFFFFF"/>
            </a:solidFill>
          </p:spPr>
          <p:txBody>
            <a:bodyPr/>
            <a:lstStyle/>
            <a:p>
              <a:endParaRPr lang="en-US"/>
            </a:p>
          </p:txBody>
        </p:sp>
      </p:grpSp>
      <p:sp>
        <p:nvSpPr>
          <p:cNvPr id="4" name="TextBox 4"/>
          <p:cNvSpPr txBox="1"/>
          <p:nvPr/>
        </p:nvSpPr>
        <p:spPr>
          <a:xfrm>
            <a:off x="10314975" y="176755"/>
            <a:ext cx="193665" cy="167738"/>
          </a:xfrm>
          <a:prstGeom prst="rect">
            <a:avLst/>
          </a:prstGeom>
        </p:spPr>
        <p:txBody>
          <a:bodyPr wrap="square" lIns="0" tIns="0" rIns="0" bIns="0" rtlCol="0" anchor="t">
            <a:spAutoFit/>
          </a:bodyPr>
          <a:lstStyle/>
          <a:p>
            <a:pPr algn="l">
              <a:lnSpc>
                <a:spcPts val="1400"/>
              </a:lnSpc>
            </a:pPr>
            <a:r>
              <a:rPr lang="en-US" sz="1000" spc="-6">
                <a:solidFill>
                  <a:srgbClr val="FFFFFF"/>
                </a:solidFill>
                <a:latin typeface="Open Sans"/>
                <a:ea typeface="Open Sans"/>
                <a:cs typeface="Open Sans"/>
                <a:sym typeface="Open Sans"/>
              </a:rPr>
              <a:t>41</a:t>
            </a:r>
          </a:p>
        </p:txBody>
      </p:sp>
      <p:sp>
        <p:nvSpPr>
          <p:cNvPr id="6" name="TextBox 6"/>
          <p:cNvSpPr txBox="1"/>
          <p:nvPr/>
        </p:nvSpPr>
        <p:spPr>
          <a:xfrm>
            <a:off x="457200" y="1829991"/>
            <a:ext cx="9232900" cy="1477585"/>
          </a:xfrm>
          <a:prstGeom prst="rect">
            <a:avLst/>
          </a:prstGeom>
        </p:spPr>
        <p:txBody>
          <a:bodyPr wrap="square" lIns="0" tIns="0" rIns="0" bIns="0" rtlCol="0" anchor="t">
            <a:spAutoFit/>
          </a:bodyPr>
          <a:lstStyle/>
          <a:p>
            <a:pPr algn="l">
              <a:lnSpc>
                <a:spcPts val="2900"/>
              </a:lnSpc>
            </a:pPr>
            <a:r>
              <a:rPr lang="en-US" sz="2000" spc="-10" dirty="0">
                <a:solidFill>
                  <a:srgbClr val="FFFFFF"/>
                </a:solidFill>
                <a:latin typeface="Montserrat"/>
                <a:ea typeface="Montserrat"/>
                <a:cs typeface="Montserrat"/>
                <a:sym typeface="Montserrat"/>
              </a:rPr>
              <a:t>The world of school doesn’t operate the way you assume it might, and the world of work doesn’t operate the way that schools assume it might. There is a gap, and the result is that students leave school with little awareness, understanding and excitement about the world of work. </a:t>
            </a:r>
          </a:p>
        </p:txBody>
      </p:sp>
      <p:sp>
        <p:nvSpPr>
          <p:cNvPr id="7" name="TextBox 7"/>
          <p:cNvSpPr txBox="1"/>
          <p:nvPr/>
        </p:nvSpPr>
        <p:spPr>
          <a:xfrm>
            <a:off x="457200" y="980951"/>
            <a:ext cx="2131295" cy="502701"/>
          </a:xfrm>
          <a:prstGeom prst="rect">
            <a:avLst/>
          </a:prstGeom>
        </p:spPr>
        <p:txBody>
          <a:bodyPr lIns="0" tIns="0" rIns="0" bIns="0" rtlCol="0" anchor="t">
            <a:spAutoFit/>
          </a:bodyPr>
          <a:lstStyle/>
          <a:p>
            <a:pPr algn="l">
              <a:lnSpc>
                <a:spcPts val="3919"/>
              </a:lnSpc>
            </a:pPr>
            <a:r>
              <a:rPr lang="en-US" sz="2799" spc="-13">
                <a:solidFill>
                  <a:srgbClr val="FFFFFF"/>
                </a:solidFill>
                <a:latin typeface="Montserrat"/>
                <a:ea typeface="Montserrat"/>
                <a:cs typeface="Montserrat"/>
                <a:sym typeface="Montserrat"/>
              </a:rPr>
              <a:t>Conclusion </a:t>
            </a:r>
          </a:p>
        </p:txBody>
      </p:sp>
      <p:sp>
        <p:nvSpPr>
          <p:cNvPr id="8" name="TextBox 8"/>
          <p:cNvSpPr txBox="1"/>
          <p:nvPr/>
        </p:nvSpPr>
        <p:spPr>
          <a:xfrm>
            <a:off x="457200" y="3826716"/>
            <a:ext cx="4796866" cy="2031994"/>
          </a:xfrm>
          <a:prstGeom prst="rect">
            <a:avLst/>
          </a:prstGeom>
        </p:spPr>
        <p:txBody>
          <a:bodyPr lIns="0" tIns="0" rIns="0" bIns="0" rtlCol="0" anchor="t">
            <a:spAutoFit/>
          </a:bodyPr>
          <a:lstStyle/>
          <a:p>
            <a:pPr algn="l">
              <a:lnSpc>
                <a:spcPts val="2000"/>
              </a:lnSpc>
            </a:pPr>
            <a:r>
              <a:rPr lang="en-US" sz="1400" b="1" spc="-7">
                <a:solidFill>
                  <a:srgbClr val="FFFFFF"/>
                </a:solidFill>
                <a:latin typeface="Montserrat Bold"/>
                <a:ea typeface="Montserrat Bold"/>
                <a:cs typeface="Montserrat Bold"/>
                <a:sym typeface="Montserrat Bold"/>
              </a:rPr>
              <a:t>It doesn’t have to be this way. Industry is uniquely placed to bridge this gap because of its intimate knowledge of the world of work. </a:t>
            </a:r>
          </a:p>
          <a:p>
            <a:pPr algn="l">
              <a:lnSpc>
                <a:spcPts val="2000"/>
              </a:lnSpc>
            </a:pPr>
            <a:endParaRPr lang="en-US" sz="1400" b="1" spc="-7">
              <a:solidFill>
                <a:srgbClr val="FFFFFF"/>
              </a:solidFill>
              <a:latin typeface="Montserrat Bold"/>
              <a:ea typeface="Montserrat Bold"/>
              <a:cs typeface="Montserrat Bold"/>
              <a:sym typeface="Montserrat Bold"/>
            </a:endParaRPr>
          </a:p>
          <a:p>
            <a:pPr algn="l">
              <a:lnSpc>
                <a:spcPts val="1699"/>
              </a:lnSpc>
            </a:pPr>
            <a:r>
              <a:rPr lang="en-US" sz="1100" spc="-5">
                <a:solidFill>
                  <a:srgbClr val="FFFFFF"/>
                </a:solidFill>
                <a:latin typeface="Montserrat"/>
                <a:ea typeface="Montserrat"/>
                <a:cs typeface="Montserrat"/>
                <a:sym typeface="Montserrat"/>
              </a:rPr>
              <a:t>Getting started can feel daunting, but it doesn’t need to be. By following the steps in this Starter Kit, you are well on your way to navigating the nuances of the world of school. A little bit of intention about how to engage with the school and students can make the world of difference. </a:t>
            </a:r>
          </a:p>
        </p:txBody>
      </p:sp>
      <p:sp>
        <p:nvSpPr>
          <p:cNvPr id="9" name="TextBox 9"/>
          <p:cNvSpPr txBox="1"/>
          <p:nvPr/>
        </p:nvSpPr>
        <p:spPr>
          <a:xfrm>
            <a:off x="5432117" y="3836241"/>
            <a:ext cx="4425096" cy="1110647"/>
          </a:xfrm>
          <a:prstGeom prst="rect">
            <a:avLst/>
          </a:prstGeom>
        </p:spPr>
        <p:txBody>
          <a:bodyPr lIns="0" tIns="0" rIns="0" bIns="0" rtlCol="0" anchor="t">
            <a:spAutoFit/>
          </a:bodyPr>
          <a:lstStyle/>
          <a:p>
            <a:pPr algn="l">
              <a:lnSpc>
                <a:spcPts val="1960"/>
              </a:lnSpc>
            </a:pPr>
            <a:r>
              <a:rPr lang="en-US" sz="1400" b="1" spc="-7">
                <a:solidFill>
                  <a:srgbClr val="FFFFFF"/>
                </a:solidFill>
                <a:latin typeface="Montserrat Bold"/>
                <a:ea typeface="Montserrat Bold"/>
                <a:cs typeface="Montserrat Bold"/>
                <a:sym typeface="Montserrat Bold"/>
              </a:rPr>
              <a:t>Our closing remarks? </a:t>
            </a:r>
          </a:p>
          <a:p>
            <a:pPr algn="l">
              <a:lnSpc>
                <a:spcPts val="1959"/>
              </a:lnSpc>
            </a:pPr>
            <a:endParaRPr lang="en-US" sz="1400" b="1" spc="-7">
              <a:solidFill>
                <a:srgbClr val="FFFFFF"/>
              </a:solidFill>
              <a:latin typeface="Montserrat Bold"/>
              <a:ea typeface="Montserrat Bold"/>
              <a:cs typeface="Montserrat Bold"/>
              <a:sym typeface="Montserrat Bold"/>
            </a:endParaRPr>
          </a:p>
          <a:p>
            <a:pPr algn="l">
              <a:lnSpc>
                <a:spcPts val="1699"/>
              </a:lnSpc>
            </a:pPr>
            <a:r>
              <a:rPr lang="en-US" sz="1100" spc="-5">
                <a:solidFill>
                  <a:srgbClr val="FFFFFF"/>
                </a:solidFill>
                <a:latin typeface="Montserrat"/>
                <a:ea typeface="Montserrat"/>
                <a:cs typeface="Montserrat"/>
                <a:sym typeface="Montserrat"/>
              </a:rPr>
              <a:t>You are in a unique position to inform and excite young people about the world of work, and to help prepare them to be the future workforce that you need. </a:t>
            </a:r>
          </a:p>
        </p:txBody>
      </p:sp>
      <p:sp>
        <p:nvSpPr>
          <p:cNvPr id="10" name="TextBox 10"/>
          <p:cNvSpPr txBox="1"/>
          <p:nvPr/>
        </p:nvSpPr>
        <p:spPr>
          <a:xfrm>
            <a:off x="457200" y="6104773"/>
            <a:ext cx="4840481" cy="648681"/>
          </a:xfrm>
          <a:prstGeom prst="rect">
            <a:avLst/>
          </a:prstGeom>
        </p:spPr>
        <p:txBody>
          <a:bodyPr lIns="0" tIns="0" rIns="0" bIns="0" rtlCol="0" anchor="t">
            <a:spAutoFit/>
          </a:bodyPr>
          <a:lstStyle/>
          <a:p>
            <a:pPr algn="just">
              <a:lnSpc>
                <a:spcPts val="1699"/>
              </a:lnSpc>
            </a:pPr>
            <a:r>
              <a:rPr lang="en-US" sz="1100" spc="-5">
                <a:solidFill>
                  <a:srgbClr val="FFFFFF"/>
                </a:solidFill>
                <a:latin typeface="Montserrat"/>
                <a:ea typeface="Montserrat"/>
                <a:cs typeface="Montserrat"/>
                <a:sym typeface="Montserrat"/>
              </a:rPr>
              <a:t>This Starter Kit is a guide, a starting point. Adapt the approach to suit your context; use it flexibly. And importantly, share your learning with others as you have a go. </a:t>
            </a:r>
          </a:p>
        </p:txBody>
      </p:sp>
      <p:sp>
        <p:nvSpPr>
          <p:cNvPr id="11" name="TextBox 32">
            <a:extLst>
              <a:ext uri="{FF2B5EF4-FFF2-40B4-BE49-F238E27FC236}">
                <a16:creationId xmlns:a16="http://schemas.microsoft.com/office/drawing/2014/main" id="{AD0BFCA7-F6A8-FEA6-3C17-FC3B5141BA24}"/>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chemeClr val="bg1"/>
                </a:solidFill>
                <a:latin typeface="Montserrat"/>
                <a:ea typeface="Montserrat"/>
                <a:cs typeface="Montserrat"/>
                <a:sym typeface="Montserrat"/>
              </a:rPr>
              <a:t>Inspiring the next generation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AA97D"/>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83413" y="605009"/>
            <a:ext cx="10325176" cy="3172"/>
            <a:chOff x="0" y="0"/>
            <a:chExt cx="10325176" cy="3175"/>
          </a:xfrm>
        </p:grpSpPr>
        <p:sp>
          <p:nvSpPr>
            <p:cNvPr id="3" name="Freeform 3"/>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FFFFFF"/>
            </a:solidFill>
          </p:spPr>
          <p:txBody>
            <a:bodyPr/>
            <a:lstStyle/>
            <a:p>
              <a:endParaRPr lang="en-US"/>
            </a:p>
          </p:txBody>
        </p:sp>
      </p:grpSp>
      <p:sp>
        <p:nvSpPr>
          <p:cNvPr id="4" name="Freeform 4"/>
          <p:cNvSpPr/>
          <p:nvPr/>
        </p:nvSpPr>
        <p:spPr>
          <a:xfrm>
            <a:off x="457200" y="5969803"/>
            <a:ext cx="1649425" cy="824713"/>
          </a:xfrm>
          <a:custGeom>
            <a:avLst/>
            <a:gdLst/>
            <a:ahLst/>
            <a:cxnLst/>
            <a:rect l="l" t="t" r="r" b="b"/>
            <a:pathLst>
              <a:path w="1649425" h="824713">
                <a:moveTo>
                  <a:pt x="0" y="0"/>
                </a:moveTo>
                <a:lnTo>
                  <a:pt x="1649425" y="0"/>
                </a:lnTo>
                <a:lnTo>
                  <a:pt x="1649425" y="824713"/>
                </a:lnTo>
                <a:lnTo>
                  <a:pt x="0" y="824713"/>
                </a:lnTo>
                <a:lnTo>
                  <a:pt x="0" y="0"/>
                </a:lnTo>
                <a:close/>
              </a:path>
            </a:pathLst>
          </a:custGeom>
          <a:blipFill>
            <a:blip r:embed="rId2"/>
            <a:stretch>
              <a:fillRect/>
            </a:stretch>
          </a:blipFill>
        </p:spPr>
        <p:txBody>
          <a:bodyPr/>
          <a:lstStyle/>
          <a:p>
            <a:endParaRPr lang="en-US"/>
          </a:p>
        </p:txBody>
      </p:sp>
      <p:sp>
        <p:nvSpPr>
          <p:cNvPr id="5" name="Freeform 5"/>
          <p:cNvSpPr/>
          <p:nvPr/>
        </p:nvSpPr>
        <p:spPr>
          <a:xfrm>
            <a:off x="7929591" y="6122203"/>
            <a:ext cx="2254910" cy="540391"/>
          </a:xfrm>
          <a:custGeom>
            <a:avLst/>
            <a:gdLst/>
            <a:ahLst/>
            <a:cxnLst/>
            <a:rect l="l" t="t" r="r" b="b"/>
            <a:pathLst>
              <a:path w="2254910" h="540391">
                <a:moveTo>
                  <a:pt x="0" y="0"/>
                </a:moveTo>
                <a:lnTo>
                  <a:pt x="2254910" y="0"/>
                </a:lnTo>
                <a:lnTo>
                  <a:pt x="2254910" y="540392"/>
                </a:lnTo>
                <a:lnTo>
                  <a:pt x="0" y="540392"/>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10296820" y="176755"/>
            <a:ext cx="211820" cy="167738"/>
          </a:xfrm>
          <a:prstGeom prst="rect">
            <a:avLst/>
          </a:prstGeom>
        </p:spPr>
        <p:txBody>
          <a:bodyPr wrap="square" lIns="0" tIns="0" rIns="0" bIns="0" rtlCol="0" anchor="t">
            <a:spAutoFit/>
          </a:bodyPr>
          <a:lstStyle/>
          <a:p>
            <a:pPr algn="l">
              <a:lnSpc>
                <a:spcPts val="1400"/>
              </a:lnSpc>
            </a:pPr>
            <a:r>
              <a:rPr lang="en-US" sz="1000" spc="-6" dirty="0">
                <a:solidFill>
                  <a:srgbClr val="FFFFFF"/>
                </a:solidFill>
                <a:latin typeface="Open Sans"/>
                <a:ea typeface="Open Sans"/>
                <a:cs typeface="Open Sans"/>
                <a:sym typeface="Open Sans"/>
              </a:rPr>
              <a:t>42</a:t>
            </a:r>
          </a:p>
        </p:txBody>
      </p:sp>
      <p:sp>
        <p:nvSpPr>
          <p:cNvPr id="8" name="TextBox 8"/>
          <p:cNvSpPr txBox="1"/>
          <p:nvPr/>
        </p:nvSpPr>
        <p:spPr>
          <a:xfrm>
            <a:off x="457200" y="6871364"/>
            <a:ext cx="1649425" cy="236668"/>
          </a:xfrm>
          <a:prstGeom prst="rect">
            <a:avLst/>
          </a:prstGeom>
        </p:spPr>
        <p:txBody>
          <a:bodyPr wrap="square" lIns="0" tIns="0" rIns="0" bIns="0" rtlCol="0" anchor="t">
            <a:spAutoFit/>
          </a:bodyPr>
          <a:lstStyle/>
          <a:p>
            <a:pPr algn="l">
              <a:lnSpc>
                <a:spcPts val="1959"/>
              </a:lnSpc>
            </a:pPr>
            <a:r>
              <a:rPr lang="en-US" sz="1399" b="1" spc="-6" dirty="0" err="1">
                <a:solidFill>
                  <a:srgbClr val="FFFFFF"/>
                </a:solidFill>
                <a:latin typeface="Montserrat Bold"/>
                <a:ea typeface="Montserrat Bold"/>
                <a:cs typeface="Montserrat Bold"/>
                <a:sym typeface="Montserrat Bold"/>
              </a:rPr>
              <a:t>concove.ac.nz</a:t>
            </a:r>
            <a:endParaRPr lang="en-US" sz="1399" b="1" spc="-6" dirty="0">
              <a:solidFill>
                <a:srgbClr val="FFFFFF"/>
              </a:solidFill>
              <a:latin typeface="Montserrat Bold"/>
              <a:ea typeface="Montserrat Bold"/>
              <a:cs typeface="Montserrat Bold"/>
              <a:sym typeface="Montserrat Bold"/>
            </a:endParaRPr>
          </a:p>
        </p:txBody>
      </p:sp>
      <p:sp>
        <p:nvSpPr>
          <p:cNvPr id="9" name="TextBox 9"/>
          <p:cNvSpPr txBox="1"/>
          <p:nvPr/>
        </p:nvSpPr>
        <p:spPr>
          <a:xfrm>
            <a:off x="8018497" y="6871364"/>
            <a:ext cx="2217703" cy="236668"/>
          </a:xfrm>
          <a:prstGeom prst="rect">
            <a:avLst/>
          </a:prstGeom>
        </p:spPr>
        <p:txBody>
          <a:bodyPr wrap="square" lIns="0" tIns="0" rIns="0" bIns="0" rtlCol="0" anchor="t">
            <a:spAutoFit/>
          </a:bodyPr>
          <a:lstStyle/>
          <a:p>
            <a:pPr algn="l">
              <a:lnSpc>
                <a:spcPts val="1959"/>
              </a:lnSpc>
            </a:pPr>
            <a:r>
              <a:rPr lang="en-US" sz="1399" b="1" spc="-6" dirty="0" err="1">
                <a:solidFill>
                  <a:srgbClr val="FFFFFF"/>
                </a:solidFill>
                <a:latin typeface="Montserrat Bold"/>
                <a:ea typeface="Montserrat Bold"/>
                <a:cs typeface="Montserrat Bold"/>
                <a:sym typeface="Montserrat Bold"/>
              </a:rPr>
              <a:t>www.thinkplace.co.nz</a:t>
            </a:r>
            <a:endParaRPr lang="en-US" sz="1399" b="1" spc="-6" dirty="0">
              <a:solidFill>
                <a:srgbClr val="FFFFFF"/>
              </a:solidFill>
              <a:latin typeface="Montserrat Bold"/>
              <a:ea typeface="Montserrat Bold"/>
              <a:cs typeface="Montserrat Bold"/>
              <a:sym typeface="Montserrat Bold"/>
            </a:endParaRPr>
          </a:p>
        </p:txBody>
      </p:sp>
      <p:sp>
        <p:nvSpPr>
          <p:cNvPr id="10" name="TextBox 32">
            <a:extLst>
              <a:ext uri="{FF2B5EF4-FFF2-40B4-BE49-F238E27FC236}">
                <a16:creationId xmlns:a16="http://schemas.microsoft.com/office/drawing/2014/main" id="{D1F70346-0144-886A-87F6-007B090C077B}"/>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chemeClr val="bg1"/>
                </a:solidFill>
                <a:latin typeface="Montserrat"/>
                <a:ea typeface="Montserrat"/>
                <a:cs typeface="Montserrat"/>
                <a:sym typeface="Montserrat"/>
              </a:rPr>
              <a:t>Inspiring the next generation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37721" y="4684405"/>
            <a:ext cx="50797" cy="2265998"/>
            <a:chOff x="0" y="0"/>
            <a:chExt cx="50800" cy="2265998"/>
          </a:xfrm>
        </p:grpSpPr>
        <p:sp>
          <p:nvSpPr>
            <p:cNvPr id="3" name="Freeform 3"/>
            <p:cNvSpPr/>
            <p:nvPr/>
          </p:nvSpPr>
          <p:spPr>
            <a:xfrm>
              <a:off x="0" y="0"/>
              <a:ext cx="50800" cy="2266061"/>
            </a:xfrm>
            <a:custGeom>
              <a:avLst/>
              <a:gdLst/>
              <a:ahLst/>
              <a:cxnLst/>
              <a:rect l="l" t="t" r="r" b="b"/>
              <a:pathLst>
                <a:path w="50800" h="2266061">
                  <a:moveTo>
                    <a:pt x="50800" y="25400"/>
                  </a:moveTo>
                  <a:lnTo>
                    <a:pt x="50800" y="2240661"/>
                  </a:lnTo>
                  <a:cubicBezTo>
                    <a:pt x="50800" y="2254631"/>
                    <a:pt x="39370" y="2266061"/>
                    <a:pt x="25400" y="2266061"/>
                  </a:cubicBezTo>
                  <a:cubicBezTo>
                    <a:pt x="11430" y="2266061"/>
                    <a:pt x="0" y="2254631"/>
                    <a:pt x="0" y="2240661"/>
                  </a:cubicBezTo>
                  <a:lnTo>
                    <a:pt x="0" y="25400"/>
                  </a:lnTo>
                  <a:cubicBezTo>
                    <a:pt x="0" y="11430"/>
                    <a:pt x="11430" y="0"/>
                    <a:pt x="25400" y="0"/>
                  </a:cubicBezTo>
                  <a:cubicBezTo>
                    <a:pt x="39370" y="0"/>
                    <a:pt x="50800" y="11430"/>
                    <a:pt x="50800" y="25400"/>
                  </a:cubicBezTo>
                  <a:close/>
                </a:path>
              </a:pathLst>
            </a:custGeom>
            <a:solidFill>
              <a:srgbClr val="BCE4FE"/>
            </a:solidFill>
          </p:spPr>
          <p:txBody>
            <a:bodyPr/>
            <a:lstStyle/>
            <a:p>
              <a:endParaRPr lang="en-US"/>
            </a:p>
          </p:txBody>
        </p:sp>
      </p:grpSp>
      <p:grpSp>
        <p:nvGrpSpPr>
          <p:cNvPr id="4" name="Group 4"/>
          <p:cNvGrpSpPr>
            <a:grpSpLocks noChangeAspect="1"/>
          </p:cNvGrpSpPr>
          <p:nvPr/>
        </p:nvGrpSpPr>
        <p:grpSpPr>
          <a:xfrm>
            <a:off x="3990451" y="4684405"/>
            <a:ext cx="50797" cy="2265998"/>
            <a:chOff x="0" y="0"/>
            <a:chExt cx="50800" cy="2265998"/>
          </a:xfrm>
        </p:grpSpPr>
        <p:sp>
          <p:nvSpPr>
            <p:cNvPr id="5" name="Freeform 5"/>
            <p:cNvSpPr/>
            <p:nvPr/>
          </p:nvSpPr>
          <p:spPr>
            <a:xfrm>
              <a:off x="0" y="0"/>
              <a:ext cx="50800" cy="2266061"/>
            </a:xfrm>
            <a:custGeom>
              <a:avLst/>
              <a:gdLst/>
              <a:ahLst/>
              <a:cxnLst/>
              <a:rect l="l" t="t" r="r" b="b"/>
              <a:pathLst>
                <a:path w="50800" h="2266061">
                  <a:moveTo>
                    <a:pt x="50800" y="25400"/>
                  </a:moveTo>
                  <a:lnTo>
                    <a:pt x="50800" y="2240661"/>
                  </a:lnTo>
                  <a:cubicBezTo>
                    <a:pt x="50800" y="2254631"/>
                    <a:pt x="39370" y="2266061"/>
                    <a:pt x="25400" y="2266061"/>
                  </a:cubicBezTo>
                  <a:cubicBezTo>
                    <a:pt x="11430" y="2266061"/>
                    <a:pt x="0" y="2254631"/>
                    <a:pt x="0" y="2240661"/>
                  </a:cubicBezTo>
                  <a:lnTo>
                    <a:pt x="0" y="25400"/>
                  </a:lnTo>
                  <a:cubicBezTo>
                    <a:pt x="0" y="11430"/>
                    <a:pt x="11430" y="0"/>
                    <a:pt x="25400" y="0"/>
                  </a:cubicBezTo>
                  <a:cubicBezTo>
                    <a:pt x="39370" y="0"/>
                    <a:pt x="50800" y="11430"/>
                    <a:pt x="50800" y="25400"/>
                  </a:cubicBezTo>
                  <a:close/>
                </a:path>
              </a:pathLst>
            </a:custGeom>
            <a:solidFill>
              <a:srgbClr val="2D69FF"/>
            </a:solidFill>
          </p:spPr>
          <p:txBody>
            <a:bodyPr/>
            <a:lstStyle/>
            <a:p>
              <a:endParaRPr lang="en-US"/>
            </a:p>
          </p:txBody>
        </p:sp>
      </p:grpSp>
      <p:grpSp>
        <p:nvGrpSpPr>
          <p:cNvPr id="6" name="Group 6"/>
          <p:cNvGrpSpPr>
            <a:grpSpLocks noChangeAspect="1"/>
          </p:cNvGrpSpPr>
          <p:nvPr/>
        </p:nvGrpSpPr>
        <p:grpSpPr>
          <a:xfrm>
            <a:off x="7228999" y="4620901"/>
            <a:ext cx="177803" cy="2392994"/>
            <a:chOff x="0" y="0"/>
            <a:chExt cx="177800" cy="2392998"/>
          </a:xfrm>
        </p:grpSpPr>
        <p:sp>
          <p:nvSpPr>
            <p:cNvPr id="7" name="Freeform 7"/>
            <p:cNvSpPr/>
            <p:nvPr/>
          </p:nvSpPr>
          <p:spPr>
            <a:xfrm>
              <a:off x="63500" y="164211"/>
              <a:ext cx="50800" cy="2081022"/>
            </a:xfrm>
            <a:custGeom>
              <a:avLst/>
              <a:gdLst/>
              <a:ahLst/>
              <a:cxnLst/>
              <a:rect l="l" t="t" r="r" b="b"/>
              <a:pathLst>
                <a:path w="50800" h="2081022">
                  <a:moveTo>
                    <a:pt x="50800" y="126873"/>
                  </a:moveTo>
                  <a:lnTo>
                    <a:pt x="50800" y="127635"/>
                  </a:lnTo>
                  <a:cubicBezTo>
                    <a:pt x="50800" y="141605"/>
                    <a:pt x="39370" y="153035"/>
                    <a:pt x="25400" y="153035"/>
                  </a:cubicBezTo>
                  <a:cubicBezTo>
                    <a:pt x="11430" y="153035"/>
                    <a:pt x="0" y="141605"/>
                    <a:pt x="0" y="127635"/>
                  </a:cubicBezTo>
                  <a:lnTo>
                    <a:pt x="0" y="126873"/>
                  </a:lnTo>
                  <a:cubicBezTo>
                    <a:pt x="0" y="112903"/>
                    <a:pt x="11430" y="101473"/>
                    <a:pt x="25400" y="101473"/>
                  </a:cubicBezTo>
                  <a:cubicBezTo>
                    <a:pt x="39370" y="101473"/>
                    <a:pt x="50800" y="112903"/>
                    <a:pt x="50800" y="126873"/>
                  </a:cubicBezTo>
                  <a:close/>
                  <a:moveTo>
                    <a:pt x="50800" y="228346"/>
                  </a:moveTo>
                  <a:lnTo>
                    <a:pt x="50800" y="229108"/>
                  </a:lnTo>
                  <a:cubicBezTo>
                    <a:pt x="50800" y="243078"/>
                    <a:pt x="39370" y="254508"/>
                    <a:pt x="25400" y="254508"/>
                  </a:cubicBezTo>
                  <a:cubicBezTo>
                    <a:pt x="11430" y="254508"/>
                    <a:pt x="0" y="243078"/>
                    <a:pt x="0" y="229108"/>
                  </a:cubicBezTo>
                  <a:lnTo>
                    <a:pt x="0" y="228346"/>
                  </a:lnTo>
                  <a:cubicBezTo>
                    <a:pt x="0" y="214376"/>
                    <a:pt x="11430" y="202946"/>
                    <a:pt x="25400" y="202946"/>
                  </a:cubicBezTo>
                  <a:cubicBezTo>
                    <a:pt x="39370" y="202946"/>
                    <a:pt x="50800" y="214376"/>
                    <a:pt x="50800" y="228346"/>
                  </a:cubicBezTo>
                  <a:close/>
                  <a:moveTo>
                    <a:pt x="50800" y="329819"/>
                  </a:moveTo>
                  <a:lnTo>
                    <a:pt x="50800" y="330581"/>
                  </a:lnTo>
                  <a:cubicBezTo>
                    <a:pt x="50800" y="344551"/>
                    <a:pt x="39370" y="355981"/>
                    <a:pt x="25400" y="355981"/>
                  </a:cubicBezTo>
                  <a:cubicBezTo>
                    <a:pt x="11430" y="355981"/>
                    <a:pt x="0" y="344551"/>
                    <a:pt x="0" y="330581"/>
                  </a:cubicBezTo>
                  <a:lnTo>
                    <a:pt x="0" y="329819"/>
                  </a:lnTo>
                  <a:cubicBezTo>
                    <a:pt x="0" y="315849"/>
                    <a:pt x="11430" y="304419"/>
                    <a:pt x="25400" y="304419"/>
                  </a:cubicBezTo>
                  <a:cubicBezTo>
                    <a:pt x="39370" y="304419"/>
                    <a:pt x="50800" y="315849"/>
                    <a:pt x="50800" y="329819"/>
                  </a:cubicBezTo>
                  <a:close/>
                  <a:moveTo>
                    <a:pt x="50800" y="431292"/>
                  </a:moveTo>
                  <a:lnTo>
                    <a:pt x="50800" y="432054"/>
                  </a:lnTo>
                  <a:cubicBezTo>
                    <a:pt x="50800" y="446024"/>
                    <a:pt x="39370" y="457454"/>
                    <a:pt x="25400" y="457454"/>
                  </a:cubicBezTo>
                  <a:cubicBezTo>
                    <a:pt x="11430" y="457454"/>
                    <a:pt x="0" y="446024"/>
                    <a:pt x="0" y="432054"/>
                  </a:cubicBezTo>
                  <a:lnTo>
                    <a:pt x="0" y="431292"/>
                  </a:lnTo>
                  <a:cubicBezTo>
                    <a:pt x="0" y="417322"/>
                    <a:pt x="11430" y="405892"/>
                    <a:pt x="25400" y="405892"/>
                  </a:cubicBezTo>
                  <a:cubicBezTo>
                    <a:pt x="39370" y="405892"/>
                    <a:pt x="50800" y="417322"/>
                    <a:pt x="50800" y="431292"/>
                  </a:cubicBezTo>
                  <a:close/>
                  <a:moveTo>
                    <a:pt x="50800" y="532765"/>
                  </a:moveTo>
                  <a:lnTo>
                    <a:pt x="50800" y="533527"/>
                  </a:lnTo>
                  <a:cubicBezTo>
                    <a:pt x="50800" y="547497"/>
                    <a:pt x="39370" y="558927"/>
                    <a:pt x="25400" y="558927"/>
                  </a:cubicBezTo>
                  <a:cubicBezTo>
                    <a:pt x="11430" y="558927"/>
                    <a:pt x="0" y="547497"/>
                    <a:pt x="0" y="533527"/>
                  </a:cubicBezTo>
                  <a:lnTo>
                    <a:pt x="0" y="532765"/>
                  </a:lnTo>
                  <a:cubicBezTo>
                    <a:pt x="0" y="518795"/>
                    <a:pt x="11430" y="507365"/>
                    <a:pt x="25400" y="507365"/>
                  </a:cubicBezTo>
                  <a:cubicBezTo>
                    <a:pt x="39370" y="507365"/>
                    <a:pt x="50800" y="518795"/>
                    <a:pt x="50800" y="532765"/>
                  </a:cubicBezTo>
                  <a:close/>
                  <a:moveTo>
                    <a:pt x="50800" y="634238"/>
                  </a:moveTo>
                  <a:lnTo>
                    <a:pt x="50800" y="635000"/>
                  </a:lnTo>
                  <a:cubicBezTo>
                    <a:pt x="50800" y="648970"/>
                    <a:pt x="39370" y="660400"/>
                    <a:pt x="25400" y="660400"/>
                  </a:cubicBezTo>
                  <a:cubicBezTo>
                    <a:pt x="11430" y="660400"/>
                    <a:pt x="0" y="648970"/>
                    <a:pt x="0" y="635000"/>
                  </a:cubicBezTo>
                  <a:lnTo>
                    <a:pt x="0" y="634238"/>
                  </a:lnTo>
                  <a:cubicBezTo>
                    <a:pt x="0" y="620268"/>
                    <a:pt x="11430" y="608838"/>
                    <a:pt x="25400" y="608838"/>
                  </a:cubicBezTo>
                  <a:cubicBezTo>
                    <a:pt x="39370" y="608838"/>
                    <a:pt x="50800" y="620268"/>
                    <a:pt x="50800" y="634238"/>
                  </a:cubicBezTo>
                  <a:close/>
                  <a:moveTo>
                    <a:pt x="50800" y="735711"/>
                  </a:moveTo>
                  <a:lnTo>
                    <a:pt x="50800" y="736473"/>
                  </a:lnTo>
                  <a:cubicBezTo>
                    <a:pt x="50800" y="750443"/>
                    <a:pt x="39370" y="761873"/>
                    <a:pt x="25400" y="761873"/>
                  </a:cubicBezTo>
                  <a:cubicBezTo>
                    <a:pt x="11430" y="761873"/>
                    <a:pt x="0" y="750443"/>
                    <a:pt x="0" y="736473"/>
                  </a:cubicBezTo>
                  <a:lnTo>
                    <a:pt x="0" y="735711"/>
                  </a:lnTo>
                  <a:cubicBezTo>
                    <a:pt x="0" y="721741"/>
                    <a:pt x="11430" y="710311"/>
                    <a:pt x="25400" y="710311"/>
                  </a:cubicBezTo>
                  <a:cubicBezTo>
                    <a:pt x="39370" y="710311"/>
                    <a:pt x="50800" y="721741"/>
                    <a:pt x="50800" y="735711"/>
                  </a:cubicBezTo>
                  <a:close/>
                  <a:moveTo>
                    <a:pt x="50800" y="837184"/>
                  </a:moveTo>
                  <a:lnTo>
                    <a:pt x="50800" y="837946"/>
                  </a:lnTo>
                  <a:cubicBezTo>
                    <a:pt x="50800" y="851916"/>
                    <a:pt x="39370" y="863346"/>
                    <a:pt x="25400" y="863346"/>
                  </a:cubicBezTo>
                  <a:cubicBezTo>
                    <a:pt x="11430" y="863346"/>
                    <a:pt x="0" y="851916"/>
                    <a:pt x="0" y="837946"/>
                  </a:cubicBezTo>
                  <a:lnTo>
                    <a:pt x="0" y="837184"/>
                  </a:lnTo>
                  <a:cubicBezTo>
                    <a:pt x="0" y="823214"/>
                    <a:pt x="11430" y="811784"/>
                    <a:pt x="25400" y="811784"/>
                  </a:cubicBezTo>
                  <a:cubicBezTo>
                    <a:pt x="39370" y="811784"/>
                    <a:pt x="50800" y="823214"/>
                    <a:pt x="50800" y="837184"/>
                  </a:cubicBezTo>
                  <a:close/>
                  <a:moveTo>
                    <a:pt x="50800" y="938657"/>
                  </a:moveTo>
                  <a:lnTo>
                    <a:pt x="50800" y="939419"/>
                  </a:lnTo>
                  <a:cubicBezTo>
                    <a:pt x="50800" y="953389"/>
                    <a:pt x="39370" y="964819"/>
                    <a:pt x="25400" y="964819"/>
                  </a:cubicBezTo>
                  <a:cubicBezTo>
                    <a:pt x="11430" y="964819"/>
                    <a:pt x="0" y="953389"/>
                    <a:pt x="0" y="939419"/>
                  </a:cubicBezTo>
                  <a:lnTo>
                    <a:pt x="0" y="938657"/>
                  </a:lnTo>
                  <a:cubicBezTo>
                    <a:pt x="0" y="924687"/>
                    <a:pt x="11430" y="913257"/>
                    <a:pt x="25400" y="913257"/>
                  </a:cubicBezTo>
                  <a:cubicBezTo>
                    <a:pt x="39370" y="913257"/>
                    <a:pt x="50800" y="924687"/>
                    <a:pt x="50800" y="938657"/>
                  </a:cubicBezTo>
                  <a:close/>
                  <a:moveTo>
                    <a:pt x="50800" y="1040130"/>
                  </a:moveTo>
                  <a:lnTo>
                    <a:pt x="50800" y="1040892"/>
                  </a:lnTo>
                  <a:cubicBezTo>
                    <a:pt x="50800" y="1054862"/>
                    <a:pt x="39370" y="1066292"/>
                    <a:pt x="25400" y="1066292"/>
                  </a:cubicBezTo>
                  <a:cubicBezTo>
                    <a:pt x="11430" y="1066292"/>
                    <a:pt x="0" y="1054862"/>
                    <a:pt x="0" y="1040892"/>
                  </a:cubicBezTo>
                  <a:lnTo>
                    <a:pt x="0" y="1040130"/>
                  </a:lnTo>
                  <a:cubicBezTo>
                    <a:pt x="0" y="1026160"/>
                    <a:pt x="11430" y="1014730"/>
                    <a:pt x="25400" y="1014730"/>
                  </a:cubicBezTo>
                  <a:cubicBezTo>
                    <a:pt x="39370" y="1014730"/>
                    <a:pt x="50800" y="1026160"/>
                    <a:pt x="50800" y="1040130"/>
                  </a:cubicBezTo>
                  <a:close/>
                  <a:moveTo>
                    <a:pt x="50800" y="1141603"/>
                  </a:moveTo>
                  <a:lnTo>
                    <a:pt x="50800" y="1142365"/>
                  </a:lnTo>
                  <a:cubicBezTo>
                    <a:pt x="50800" y="1156335"/>
                    <a:pt x="39370" y="1167765"/>
                    <a:pt x="25400" y="1167765"/>
                  </a:cubicBezTo>
                  <a:cubicBezTo>
                    <a:pt x="11430" y="1167765"/>
                    <a:pt x="0" y="1156335"/>
                    <a:pt x="0" y="1142365"/>
                  </a:cubicBezTo>
                  <a:lnTo>
                    <a:pt x="0" y="1141603"/>
                  </a:lnTo>
                  <a:cubicBezTo>
                    <a:pt x="0" y="1127633"/>
                    <a:pt x="11430" y="1116203"/>
                    <a:pt x="25400" y="1116203"/>
                  </a:cubicBezTo>
                  <a:cubicBezTo>
                    <a:pt x="39370" y="1116203"/>
                    <a:pt x="50800" y="1127633"/>
                    <a:pt x="50800" y="1141603"/>
                  </a:cubicBezTo>
                  <a:close/>
                  <a:moveTo>
                    <a:pt x="50800" y="1243076"/>
                  </a:moveTo>
                  <a:lnTo>
                    <a:pt x="50800" y="1243838"/>
                  </a:lnTo>
                  <a:cubicBezTo>
                    <a:pt x="50800" y="1257808"/>
                    <a:pt x="39370" y="1269238"/>
                    <a:pt x="25400" y="1269238"/>
                  </a:cubicBezTo>
                  <a:cubicBezTo>
                    <a:pt x="11430" y="1269238"/>
                    <a:pt x="0" y="1257808"/>
                    <a:pt x="0" y="1243838"/>
                  </a:cubicBezTo>
                  <a:lnTo>
                    <a:pt x="0" y="1243076"/>
                  </a:lnTo>
                  <a:cubicBezTo>
                    <a:pt x="0" y="1229106"/>
                    <a:pt x="11430" y="1217676"/>
                    <a:pt x="25400" y="1217676"/>
                  </a:cubicBezTo>
                  <a:cubicBezTo>
                    <a:pt x="39370" y="1217676"/>
                    <a:pt x="50800" y="1229106"/>
                    <a:pt x="50800" y="1243076"/>
                  </a:cubicBezTo>
                  <a:close/>
                  <a:moveTo>
                    <a:pt x="50800" y="1344549"/>
                  </a:moveTo>
                  <a:lnTo>
                    <a:pt x="50800" y="1345311"/>
                  </a:lnTo>
                  <a:cubicBezTo>
                    <a:pt x="50800" y="1359281"/>
                    <a:pt x="39370" y="1370711"/>
                    <a:pt x="25400" y="1370711"/>
                  </a:cubicBezTo>
                  <a:cubicBezTo>
                    <a:pt x="11430" y="1370711"/>
                    <a:pt x="0" y="1359281"/>
                    <a:pt x="0" y="1345311"/>
                  </a:cubicBezTo>
                  <a:lnTo>
                    <a:pt x="0" y="1344549"/>
                  </a:lnTo>
                  <a:cubicBezTo>
                    <a:pt x="0" y="1330579"/>
                    <a:pt x="11430" y="1319149"/>
                    <a:pt x="25400" y="1319149"/>
                  </a:cubicBezTo>
                  <a:cubicBezTo>
                    <a:pt x="39370" y="1319149"/>
                    <a:pt x="50800" y="1330579"/>
                    <a:pt x="50800" y="1344549"/>
                  </a:cubicBezTo>
                  <a:close/>
                  <a:moveTo>
                    <a:pt x="50800" y="1446022"/>
                  </a:moveTo>
                  <a:lnTo>
                    <a:pt x="50800" y="1446784"/>
                  </a:lnTo>
                  <a:cubicBezTo>
                    <a:pt x="50800" y="1460754"/>
                    <a:pt x="39370" y="1472184"/>
                    <a:pt x="25400" y="1472184"/>
                  </a:cubicBezTo>
                  <a:cubicBezTo>
                    <a:pt x="11430" y="1472184"/>
                    <a:pt x="0" y="1460754"/>
                    <a:pt x="0" y="1446784"/>
                  </a:cubicBezTo>
                  <a:lnTo>
                    <a:pt x="0" y="1446022"/>
                  </a:lnTo>
                  <a:cubicBezTo>
                    <a:pt x="0" y="1432052"/>
                    <a:pt x="11430" y="1420622"/>
                    <a:pt x="25400" y="1420622"/>
                  </a:cubicBezTo>
                  <a:cubicBezTo>
                    <a:pt x="39370" y="1420622"/>
                    <a:pt x="50800" y="1432052"/>
                    <a:pt x="50800" y="1446022"/>
                  </a:cubicBezTo>
                  <a:close/>
                  <a:moveTo>
                    <a:pt x="50800" y="1547495"/>
                  </a:moveTo>
                  <a:lnTo>
                    <a:pt x="50800" y="1548257"/>
                  </a:lnTo>
                  <a:cubicBezTo>
                    <a:pt x="50800" y="1562227"/>
                    <a:pt x="39370" y="1573657"/>
                    <a:pt x="25400" y="1573657"/>
                  </a:cubicBezTo>
                  <a:cubicBezTo>
                    <a:pt x="11430" y="1573657"/>
                    <a:pt x="0" y="1562227"/>
                    <a:pt x="0" y="1548257"/>
                  </a:cubicBezTo>
                  <a:lnTo>
                    <a:pt x="0" y="1547495"/>
                  </a:lnTo>
                  <a:cubicBezTo>
                    <a:pt x="0" y="1533525"/>
                    <a:pt x="11430" y="1522095"/>
                    <a:pt x="25400" y="1522095"/>
                  </a:cubicBezTo>
                  <a:cubicBezTo>
                    <a:pt x="39370" y="1522095"/>
                    <a:pt x="50800" y="1533525"/>
                    <a:pt x="50800" y="1547495"/>
                  </a:cubicBezTo>
                  <a:close/>
                  <a:moveTo>
                    <a:pt x="50800" y="1648968"/>
                  </a:moveTo>
                  <a:lnTo>
                    <a:pt x="50800" y="1649730"/>
                  </a:lnTo>
                  <a:cubicBezTo>
                    <a:pt x="50800" y="1663700"/>
                    <a:pt x="39370" y="1675130"/>
                    <a:pt x="25400" y="1675130"/>
                  </a:cubicBezTo>
                  <a:cubicBezTo>
                    <a:pt x="11430" y="1675130"/>
                    <a:pt x="0" y="1663700"/>
                    <a:pt x="0" y="1649730"/>
                  </a:cubicBezTo>
                  <a:lnTo>
                    <a:pt x="0" y="1648968"/>
                  </a:lnTo>
                  <a:cubicBezTo>
                    <a:pt x="0" y="1634998"/>
                    <a:pt x="11430" y="1623568"/>
                    <a:pt x="25400" y="1623568"/>
                  </a:cubicBezTo>
                  <a:cubicBezTo>
                    <a:pt x="39370" y="1623568"/>
                    <a:pt x="50800" y="1634998"/>
                    <a:pt x="50800" y="1648968"/>
                  </a:cubicBezTo>
                  <a:close/>
                  <a:moveTo>
                    <a:pt x="50800" y="1750441"/>
                  </a:moveTo>
                  <a:lnTo>
                    <a:pt x="50800" y="1751203"/>
                  </a:lnTo>
                  <a:cubicBezTo>
                    <a:pt x="50800" y="1765173"/>
                    <a:pt x="39370" y="1776603"/>
                    <a:pt x="25400" y="1776603"/>
                  </a:cubicBezTo>
                  <a:cubicBezTo>
                    <a:pt x="11430" y="1776603"/>
                    <a:pt x="0" y="1765173"/>
                    <a:pt x="0" y="1751203"/>
                  </a:cubicBezTo>
                  <a:lnTo>
                    <a:pt x="0" y="1750441"/>
                  </a:lnTo>
                  <a:cubicBezTo>
                    <a:pt x="0" y="1736471"/>
                    <a:pt x="11430" y="1725041"/>
                    <a:pt x="25400" y="1725041"/>
                  </a:cubicBezTo>
                  <a:cubicBezTo>
                    <a:pt x="39370" y="1725041"/>
                    <a:pt x="50800" y="1736471"/>
                    <a:pt x="50800" y="1750441"/>
                  </a:cubicBezTo>
                  <a:close/>
                  <a:moveTo>
                    <a:pt x="50800" y="1851914"/>
                  </a:moveTo>
                  <a:lnTo>
                    <a:pt x="50800" y="1852676"/>
                  </a:lnTo>
                  <a:cubicBezTo>
                    <a:pt x="50800" y="1866646"/>
                    <a:pt x="39370" y="1878076"/>
                    <a:pt x="25400" y="1878076"/>
                  </a:cubicBezTo>
                  <a:cubicBezTo>
                    <a:pt x="11430" y="1878076"/>
                    <a:pt x="0" y="1866646"/>
                    <a:pt x="0" y="1852676"/>
                  </a:cubicBezTo>
                  <a:lnTo>
                    <a:pt x="0" y="1851914"/>
                  </a:lnTo>
                  <a:cubicBezTo>
                    <a:pt x="0" y="1837944"/>
                    <a:pt x="11430" y="1826514"/>
                    <a:pt x="25400" y="1826514"/>
                  </a:cubicBezTo>
                  <a:cubicBezTo>
                    <a:pt x="39370" y="1826514"/>
                    <a:pt x="50800" y="1837944"/>
                    <a:pt x="50800" y="1851914"/>
                  </a:cubicBezTo>
                  <a:close/>
                  <a:moveTo>
                    <a:pt x="50800" y="1953387"/>
                  </a:moveTo>
                  <a:lnTo>
                    <a:pt x="50800" y="1954149"/>
                  </a:lnTo>
                  <a:cubicBezTo>
                    <a:pt x="50800" y="1968119"/>
                    <a:pt x="39370" y="1979549"/>
                    <a:pt x="25400" y="1979549"/>
                  </a:cubicBezTo>
                  <a:cubicBezTo>
                    <a:pt x="11430" y="1979549"/>
                    <a:pt x="0" y="1968119"/>
                    <a:pt x="0" y="1954149"/>
                  </a:cubicBezTo>
                  <a:lnTo>
                    <a:pt x="0" y="1953387"/>
                  </a:lnTo>
                  <a:cubicBezTo>
                    <a:pt x="0" y="1939417"/>
                    <a:pt x="11430" y="1927987"/>
                    <a:pt x="25400" y="1927987"/>
                  </a:cubicBezTo>
                  <a:cubicBezTo>
                    <a:pt x="39370" y="1927987"/>
                    <a:pt x="50800" y="1939417"/>
                    <a:pt x="50800" y="1953387"/>
                  </a:cubicBezTo>
                  <a:close/>
                  <a:moveTo>
                    <a:pt x="50800" y="2054860"/>
                  </a:moveTo>
                  <a:lnTo>
                    <a:pt x="50800" y="2055622"/>
                  </a:lnTo>
                  <a:cubicBezTo>
                    <a:pt x="50800" y="2069592"/>
                    <a:pt x="39370" y="2081022"/>
                    <a:pt x="25400" y="2081022"/>
                  </a:cubicBezTo>
                  <a:cubicBezTo>
                    <a:pt x="11430" y="2081022"/>
                    <a:pt x="0" y="2069592"/>
                    <a:pt x="0" y="2055622"/>
                  </a:cubicBezTo>
                  <a:lnTo>
                    <a:pt x="0" y="2054860"/>
                  </a:lnTo>
                  <a:cubicBezTo>
                    <a:pt x="0" y="2040890"/>
                    <a:pt x="11430" y="2029460"/>
                    <a:pt x="25400" y="2029460"/>
                  </a:cubicBezTo>
                  <a:cubicBezTo>
                    <a:pt x="39370" y="2029460"/>
                    <a:pt x="50800" y="2040890"/>
                    <a:pt x="50800" y="2054860"/>
                  </a:cubicBezTo>
                  <a:close/>
                  <a:moveTo>
                    <a:pt x="50800" y="25400"/>
                  </a:moveTo>
                  <a:lnTo>
                    <a:pt x="50800" y="26162"/>
                  </a:lnTo>
                  <a:cubicBezTo>
                    <a:pt x="50800" y="40132"/>
                    <a:pt x="39370" y="51562"/>
                    <a:pt x="25400" y="51562"/>
                  </a:cubicBezTo>
                  <a:cubicBezTo>
                    <a:pt x="11430" y="51562"/>
                    <a:pt x="0" y="40132"/>
                    <a:pt x="0" y="26162"/>
                  </a:cubicBezTo>
                  <a:lnTo>
                    <a:pt x="0" y="25400"/>
                  </a:lnTo>
                  <a:cubicBezTo>
                    <a:pt x="0" y="11430"/>
                    <a:pt x="11430" y="0"/>
                    <a:pt x="25400" y="0"/>
                  </a:cubicBezTo>
                  <a:cubicBezTo>
                    <a:pt x="39370" y="0"/>
                    <a:pt x="50800" y="11430"/>
                    <a:pt x="50800" y="25400"/>
                  </a:cubicBezTo>
                  <a:close/>
                </a:path>
              </a:pathLst>
            </a:custGeom>
            <a:solidFill>
              <a:srgbClr val="2D69FF"/>
            </a:solidFill>
          </p:spPr>
          <p:txBody>
            <a:bodyPr/>
            <a:lstStyle/>
            <a:p>
              <a:endParaRPr lang="en-US"/>
            </a:p>
          </p:txBody>
        </p:sp>
        <p:sp>
          <p:nvSpPr>
            <p:cNvPr id="8" name="Freeform 8"/>
            <p:cNvSpPr/>
            <p:nvPr/>
          </p:nvSpPr>
          <p:spPr>
            <a:xfrm>
              <a:off x="63500" y="63500"/>
              <a:ext cx="50800" cy="2266061"/>
            </a:xfrm>
            <a:custGeom>
              <a:avLst/>
              <a:gdLst/>
              <a:ahLst/>
              <a:cxnLst/>
              <a:rect l="l" t="t" r="r" b="b"/>
              <a:pathLst>
                <a:path w="50800" h="2266061">
                  <a:moveTo>
                    <a:pt x="25400" y="0"/>
                  </a:moveTo>
                  <a:cubicBezTo>
                    <a:pt x="39370" y="0"/>
                    <a:pt x="50800" y="11430"/>
                    <a:pt x="50800" y="25400"/>
                  </a:cubicBezTo>
                  <a:cubicBezTo>
                    <a:pt x="50800" y="39370"/>
                    <a:pt x="39370" y="50800"/>
                    <a:pt x="25400" y="50800"/>
                  </a:cubicBezTo>
                  <a:cubicBezTo>
                    <a:pt x="11430" y="50800"/>
                    <a:pt x="0" y="39370"/>
                    <a:pt x="0" y="25400"/>
                  </a:cubicBezTo>
                  <a:cubicBezTo>
                    <a:pt x="0" y="11430"/>
                    <a:pt x="11430" y="0"/>
                    <a:pt x="25400" y="0"/>
                  </a:cubicBezTo>
                  <a:close/>
                  <a:moveTo>
                    <a:pt x="25400" y="2215261"/>
                  </a:moveTo>
                  <a:cubicBezTo>
                    <a:pt x="39370" y="2215261"/>
                    <a:pt x="50800" y="2226691"/>
                    <a:pt x="50800" y="2240661"/>
                  </a:cubicBezTo>
                  <a:cubicBezTo>
                    <a:pt x="50800" y="2254631"/>
                    <a:pt x="39370" y="2266061"/>
                    <a:pt x="25400" y="2266061"/>
                  </a:cubicBezTo>
                  <a:cubicBezTo>
                    <a:pt x="11430" y="2266061"/>
                    <a:pt x="0" y="2254631"/>
                    <a:pt x="0" y="2240661"/>
                  </a:cubicBezTo>
                  <a:cubicBezTo>
                    <a:pt x="0" y="2226691"/>
                    <a:pt x="11430" y="2215261"/>
                    <a:pt x="25400" y="2215261"/>
                  </a:cubicBezTo>
                  <a:close/>
                </a:path>
              </a:pathLst>
            </a:custGeom>
            <a:solidFill>
              <a:srgbClr val="2D69FF"/>
            </a:solidFill>
          </p:spPr>
          <p:txBody>
            <a:bodyPr/>
            <a:lstStyle/>
            <a:p>
              <a:endParaRPr lang="en-US"/>
            </a:p>
          </p:txBody>
        </p:sp>
      </p:grpSp>
      <p:grpSp>
        <p:nvGrpSpPr>
          <p:cNvPr id="9" name="Group 9"/>
          <p:cNvGrpSpPr>
            <a:grpSpLocks noChangeAspect="1"/>
          </p:cNvGrpSpPr>
          <p:nvPr/>
        </p:nvGrpSpPr>
        <p:grpSpPr>
          <a:xfrm>
            <a:off x="183413" y="605009"/>
            <a:ext cx="10325176" cy="3172"/>
            <a:chOff x="0" y="0"/>
            <a:chExt cx="10325176" cy="3175"/>
          </a:xfrm>
        </p:grpSpPr>
        <p:sp>
          <p:nvSpPr>
            <p:cNvPr id="10" name="Freeform 10"/>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11" name="Group 11"/>
          <p:cNvGrpSpPr>
            <a:grpSpLocks noChangeAspect="1"/>
          </p:cNvGrpSpPr>
          <p:nvPr/>
        </p:nvGrpSpPr>
        <p:grpSpPr>
          <a:xfrm>
            <a:off x="7498299" y="5755110"/>
            <a:ext cx="2045465" cy="452780"/>
            <a:chOff x="0" y="0"/>
            <a:chExt cx="2045462" cy="452780"/>
          </a:xfrm>
        </p:grpSpPr>
        <p:sp>
          <p:nvSpPr>
            <p:cNvPr id="12" name="Freeform 12"/>
            <p:cNvSpPr/>
            <p:nvPr/>
          </p:nvSpPr>
          <p:spPr>
            <a:xfrm>
              <a:off x="441452" y="204470"/>
              <a:ext cx="1540510" cy="6985"/>
            </a:xfrm>
            <a:custGeom>
              <a:avLst/>
              <a:gdLst/>
              <a:ahLst/>
              <a:cxnLst/>
              <a:rect l="l" t="t" r="r" b="b"/>
              <a:pathLst>
                <a:path w="1540510" h="6985">
                  <a:moveTo>
                    <a:pt x="0" y="0"/>
                  </a:moveTo>
                  <a:lnTo>
                    <a:pt x="1540510" y="0"/>
                  </a:lnTo>
                  <a:lnTo>
                    <a:pt x="1540510" y="6985"/>
                  </a:lnTo>
                  <a:lnTo>
                    <a:pt x="0" y="6985"/>
                  </a:lnTo>
                  <a:close/>
                </a:path>
              </a:pathLst>
            </a:custGeom>
            <a:solidFill>
              <a:srgbClr val="2D69FF"/>
            </a:solidFill>
          </p:spPr>
          <p:txBody>
            <a:bodyPr/>
            <a:lstStyle/>
            <a:p>
              <a:endParaRPr lang="en-US"/>
            </a:p>
          </p:txBody>
        </p:sp>
        <p:sp>
          <p:nvSpPr>
            <p:cNvPr id="13" name="Freeform 13"/>
            <p:cNvSpPr/>
            <p:nvPr/>
          </p:nvSpPr>
          <p:spPr>
            <a:xfrm>
              <a:off x="441452" y="382270"/>
              <a:ext cx="1243330" cy="6985"/>
            </a:xfrm>
            <a:custGeom>
              <a:avLst/>
              <a:gdLst/>
              <a:ahLst/>
              <a:cxnLst/>
              <a:rect l="l" t="t" r="r" b="b"/>
              <a:pathLst>
                <a:path w="1243330" h="6985">
                  <a:moveTo>
                    <a:pt x="0" y="0"/>
                  </a:moveTo>
                  <a:lnTo>
                    <a:pt x="1243330" y="0"/>
                  </a:lnTo>
                  <a:lnTo>
                    <a:pt x="1243330" y="6985"/>
                  </a:lnTo>
                  <a:lnTo>
                    <a:pt x="0" y="6985"/>
                  </a:lnTo>
                  <a:close/>
                </a:path>
              </a:pathLst>
            </a:custGeom>
            <a:solidFill>
              <a:srgbClr val="2D69FF"/>
            </a:solidFill>
          </p:spPr>
          <p:txBody>
            <a:bodyPr/>
            <a:lstStyle/>
            <a:p>
              <a:endParaRPr lang="en-US"/>
            </a:p>
          </p:txBody>
        </p:sp>
        <p:sp>
          <p:nvSpPr>
            <p:cNvPr id="14" name="Freeform 14"/>
            <p:cNvSpPr/>
            <p:nvPr/>
          </p:nvSpPr>
          <p:spPr>
            <a:xfrm>
              <a:off x="63500" y="63500"/>
              <a:ext cx="256032" cy="256032"/>
            </a:xfrm>
            <a:custGeom>
              <a:avLst/>
              <a:gdLst/>
              <a:ahLst/>
              <a:cxnLst/>
              <a:rect l="l" t="t" r="r" b="b"/>
              <a:pathLst>
                <a:path w="256032" h="256032">
                  <a:moveTo>
                    <a:pt x="128016" y="256032"/>
                  </a:moveTo>
                  <a:cubicBezTo>
                    <a:pt x="198755" y="256032"/>
                    <a:pt x="256032" y="198755"/>
                    <a:pt x="256032" y="128016"/>
                  </a:cubicBezTo>
                  <a:cubicBezTo>
                    <a:pt x="256032" y="57277"/>
                    <a:pt x="198755" y="0"/>
                    <a:pt x="128016" y="0"/>
                  </a:cubicBezTo>
                  <a:cubicBezTo>
                    <a:pt x="57277" y="0"/>
                    <a:pt x="0" y="57277"/>
                    <a:pt x="0" y="128016"/>
                  </a:cubicBezTo>
                  <a:cubicBezTo>
                    <a:pt x="0" y="198755"/>
                    <a:pt x="57277" y="256032"/>
                    <a:pt x="128016" y="256032"/>
                  </a:cubicBezTo>
                </a:path>
              </a:pathLst>
            </a:custGeom>
            <a:solidFill>
              <a:srgbClr val="DFFC8E"/>
            </a:solidFill>
          </p:spPr>
          <p:txBody>
            <a:bodyPr/>
            <a:lstStyle/>
            <a:p>
              <a:endParaRPr lang="en-US"/>
            </a:p>
          </p:txBody>
        </p:sp>
        <p:sp>
          <p:nvSpPr>
            <p:cNvPr id="15" name="Freeform 15"/>
            <p:cNvSpPr/>
            <p:nvPr/>
          </p:nvSpPr>
          <p:spPr>
            <a:xfrm>
              <a:off x="130302" y="133731"/>
              <a:ext cx="101092" cy="98425"/>
            </a:xfrm>
            <a:custGeom>
              <a:avLst/>
              <a:gdLst/>
              <a:ahLst/>
              <a:cxnLst/>
              <a:rect l="l" t="t" r="r" b="b"/>
              <a:pathLst>
                <a:path w="101092" h="98425">
                  <a:moveTo>
                    <a:pt x="12319" y="0"/>
                  </a:moveTo>
                  <a:lnTo>
                    <a:pt x="101092" y="85725"/>
                  </a:lnTo>
                  <a:lnTo>
                    <a:pt x="88773" y="98425"/>
                  </a:lnTo>
                  <a:lnTo>
                    <a:pt x="0" y="12700"/>
                  </a:lnTo>
                  <a:close/>
                </a:path>
              </a:pathLst>
            </a:custGeom>
            <a:solidFill>
              <a:srgbClr val="2D69FF"/>
            </a:solidFill>
          </p:spPr>
          <p:txBody>
            <a:bodyPr/>
            <a:lstStyle/>
            <a:p>
              <a:endParaRPr lang="en-US"/>
            </a:p>
          </p:txBody>
        </p:sp>
        <p:sp>
          <p:nvSpPr>
            <p:cNvPr id="16" name="Freeform 16"/>
            <p:cNvSpPr/>
            <p:nvPr/>
          </p:nvSpPr>
          <p:spPr>
            <a:xfrm>
              <a:off x="161925" y="163957"/>
              <a:ext cx="90805" cy="89662"/>
            </a:xfrm>
            <a:custGeom>
              <a:avLst/>
              <a:gdLst/>
              <a:ahLst/>
              <a:cxnLst/>
              <a:rect l="l" t="t" r="r" b="b"/>
              <a:pathLst>
                <a:path w="90805" h="89662">
                  <a:moveTo>
                    <a:pt x="0" y="72009"/>
                  </a:moveTo>
                  <a:lnTo>
                    <a:pt x="70231" y="62611"/>
                  </a:lnTo>
                  <a:lnTo>
                    <a:pt x="71374" y="71374"/>
                  </a:lnTo>
                  <a:lnTo>
                    <a:pt x="62611" y="70104"/>
                  </a:lnTo>
                  <a:lnTo>
                    <a:pt x="73279" y="0"/>
                  </a:lnTo>
                  <a:lnTo>
                    <a:pt x="90805" y="2667"/>
                  </a:lnTo>
                  <a:lnTo>
                    <a:pt x="80137" y="72771"/>
                  </a:lnTo>
                  <a:lnTo>
                    <a:pt x="79121" y="79375"/>
                  </a:lnTo>
                  <a:lnTo>
                    <a:pt x="72517" y="80264"/>
                  </a:lnTo>
                  <a:lnTo>
                    <a:pt x="2286" y="89662"/>
                  </a:lnTo>
                  <a:close/>
                </a:path>
              </a:pathLst>
            </a:custGeom>
            <a:solidFill>
              <a:srgbClr val="2D69FF"/>
            </a:solidFill>
          </p:spPr>
          <p:txBody>
            <a:bodyPr/>
            <a:lstStyle/>
            <a:p>
              <a:endParaRPr lang="en-US"/>
            </a:p>
          </p:txBody>
        </p:sp>
      </p:grpSp>
      <p:grpSp>
        <p:nvGrpSpPr>
          <p:cNvPr id="17" name="Group 17"/>
          <p:cNvGrpSpPr>
            <a:grpSpLocks noChangeAspect="1"/>
          </p:cNvGrpSpPr>
          <p:nvPr/>
        </p:nvGrpSpPr>
        <p:grpSpPr>
          <a:xfrm>
            <a:off x="7498299" y="5197421"/>
            <a:ext cx="2291324" cy="477069"/>
            <a:chOff x="0" y="0"/>
            <a:chExt cx="2291321" cy="477063"/>
          </a:xfrm>
        </p:grpSpPr>
        <p:sp>
          <p:nvSpPr>
            <p:cNvPr id="18" name="Freeform 18"/>
            <p:cNvSpPr/>
            <p:nvPr/>
          </p:nvSpPr>
          <p:spPr>
            <a:xfrm>
              <a:off x="441452" y="228727"/>
              <a:ext cx="1786382" cy="6985"/>
            </a:xfrm>
            <a:custGeom>
              <a:avLst/>
              <a:gdLst/>
              <a:ahLst/>
              <a:cxnLst/>
              <a:rect l="l" t="t" r="r" b="b"/>
              <a:pathLst>
                <a:path w="1786382" h="6985">
                  <a:moveTo>
                    <a:pt x="0" y="0"/>
                  </a:moveTo>
                  <a:lnTo>
                    <a:pt x="1786382" y="0"/>
                  </a:lnTo>
                  <a:lnTo>
                    <a:pt x="1786382" y="6985"/>
                  </a:lnTo>
                  <a:lnTo>
                    <a:pt x="0" y="6985"/>
                  </a:lnTo>
                  <a:close/>
                </a:path>
              </a:pathLst>
            </a:custGeom>
            <a:solidFill>
              <a:srgbClr val="2D69FF"/>
            </a:solidFill>
          </p:spPr>
          <p:txBody>
            <a:bodyPr/>
            <a:lstStyle/>
            <a:p>
              <a:endParaRPr lang="en-US"/>
            </a:p>
          </p:txBody>
        </p:sp>
        <p:sp>
          <p:nvSpPr>
            <p:cNvPr id="19" name="Freeform 19"/>
            <p:cNvSpPr/>
            <p:nvPr/>
          </p:nvSpPr>
          <p:spPr>
            <a:xfrm>
              <a:off x="441452" y="406527"/>
              <a:ext cx="796925" cy="6985"/>
            </a:xfrm>
            <a:custGeom>
              <a:avLst/>
              <a:gdLst/>
              <a:ahLst/>
              <a:cxnLst/>
              <a:rect l="l" t="t" r="r" b="b"/>
              <a:pathLst>
                <a:path w="796925" h="6985">
                  <a:moveTo>
                    <a:pt x="0" y="0"/>
                  </a:moveTo>
                  <a:lnTo>
                    <a:pt x="796925" y="0"/>
                  </a:lnTo>
                  <a:lnTo>
                    <a:pt x="796925" y="6985"/>
                  </a:lnTo>
                  <a:lnTo>
                    <a:pt x="0" y="6985"/>
                  </a:lnTo>
                  <a:close/>
                </a:path>
              </a:pathLst>
            </a:custGeom>
            <a:solidFill>
              <a:srgbClr val="2D69FF"/>
            </a:solidFill>
          </p:spPr>
          <p:txBody>
            <a:bodyPr/>
            <a:lstStyle/>
            <a:p>
              <a:endParaRPr lang="en-US"/>
            </a:p>
          </p:txBody>
        </p:sp>
        <p:sp>
          <p:nvSpPr>
            <p:cNvPr id="20" name="Freeform 20"/>
            <p:cNvSpPr/>
            <p:nvPr/>
          </p:nvSpPr>
          <p:spPr>
            <a:xfrm>
              <a:off x="63500" y="63500"/>
              <a:ext cx="256032" cy="256032"/>
            </a:xfrm>
            <a:custGeom>
              <a:avLst/>
              <a:gdLst/>
              <a:ahLst/>
              <a:cxnLst/>
              <a:rect l="l" t="t" r="r" b="b"/>
              <a:pathLst>
                <a:path w="256032" h="256032">
                  <a:moveTo>
                    <a:pt x="128016" y="256032"/>
                  </a:moveTo>
                  <a:cubicBezTo>
                    <a:pt x="198755" y="256032"/>
                    <a:pt x="256032" y="198755"/>
                    <a:pt x="256032" y="128016"/>
                  </a:cubicBezTo>
                  <a:cubicBezTo>
                    <a:pt x="256032" y="57277"/>
                    <a:pt x="198755" y="0"/>
                    <a:pt x="128016" y="0"/>
                  </a:cubicBezTo>
                  <a:cubicBezTo>
                    <a:pt x="57277" y="0"/>
                    <a:pt x="0" y="57277"/>
                    <a:pt x="0" y="128016"/>
                  </a:cubicBezTo>
                  <a:cubicBezTo>
                    <a:pt x="0" y="198755"/>
                    <a:pt x="57277" y="256032"/>
                    <a:pt x="128016" y="256032"/>
                  </a:cubicBezTo>
                </a:path>
              </a:pathLst>
            </a:custGeom>
            <a:solidFill>
              <a:srgbClr val="DFFC8E"/>
            </a:solidFill>
          </p:spPr>
          <p:txBody>
            <a:bodyPr/>
            <a:lstStyle/>
            <a:p>
              <a:endParaRPr lang="en-US"/>
            </a:p>
          </p:txBody>
        </p:sp>
        <p:sp>
          <p:nvSpPr>
            <p:cNvPr id="21" name="Freeform 21"/>
            <p:cNvSpPr/>
            <p:nvPr/>
          </p:nvSpPr>
          <p:spPr>
            <a:xfrm>
              <a:off x="130302" y="137287"/>
              <a:ext cx="101092" cy="98425"/>
            </a:xfrm>
            <a:custGeom>
              <a:avLst/>
              <a:gdLst/>
              <a:ahLst/>
              <a:cxnLst/>
              <a:rect l="l" t="t" r="r" b="b"/>
              <a:pathLst>
                <a:path w="101092" h="98425">
                  <a:moveTo>
                    <a:pt x="12319" y="0"/>
                  </a:moveTo>
                  <a:lnTo>
                    <a:pt x="101092" y="85725"/>
                  </a:lnTo>
                  <a:lnTo>
                    <a:pt x="88773" y="98425"/>
                  </a:lnTo>
                  <a:lnTo>
                    <a:pt x="0" y="12700"/>
                  </a:lnTo>
                  <a:close/>
                </a:path>
              </a:pathLst>
            </a:custGeom>
            <a:solidFill>
              <a:srgbClr val="2D69FF"/>
            </a:solidFill>
          </p:spPr>
          <p:txBody>
            <a:bodyPr/>
            <a:lstStyle/>
            <a:p>
              <a:endParaRPr lang="en-US"/>
            </a:p>
          </p:txBody>
        </p:sp>
        <p:sp>
          <p:nvSpPr>
            <p:cNvPr id="22" name="Freeform 22"/>
            <p:cNvSpPr/>
            <p:nvPr/>
          </p:nvSpPr>
          <p:spPr>
            <a:xfrm>
              <a:off x="161925" y="167513"/>
              <a:ext cx="90805" cy="89662"/>
            </a:xfrm>
            <a:custGeom>
              <a:avLst/>
              <a:gdLst/>
              <a:ahLst/>
              <a:cxnLst/>
              <a:rect l="l" t="t" r="r" b="b"/>
              <a:pathLst>
                <a:path w="90805" h="89662">
                  <a:moveTo>
                    <a:pt x="0" y="72009"/>
                  </a:moveTo>
                  <a:lnTo>
                    <a:pt x="70231" y="62611"/>
                  </a:lnTo>
                  <a:lnTo>
                    <a:pt x="71374" y="71374"/>
                  </a:lnTo>
                  <a:lnTo>
                    <a:pt x="62611" y="70104"/>
                  </a:lnTo>
                  <a:lnTo>
                    <a:pt x="73279" y="0"/>
                  </a:lnTo>
                  <a:lnTo>
                    <a:pt x="90805" y="2667"/>
                  </a:lnTo>
                  <a:lnTo>
                    <a:pt x="80137" y="72771"/>
                  </a:lnTo>
                  <a:lnTo>
                    <a:pt x="79121" y="79375"/>
                  </a:lnTo>
                  <a:lnTo>
                    <a:pt x="72517" y="80264"/>
                  </a:lnTo>
                  <a:lnTo>
                    <a:pt x="2286" y="89662"/>
                  </a:lnTo>
                  <a:close/>
                </a:path>
              </a:pathLst>
            </a:custGeom>
            <a:solidFill>
              <a:srgbClr val="2D69FF"/>
            </a:solidFill>
          </p:spPr>
          <p:txBody>
            <a:bodyPr/>
            <a:lstStyle/>
            <a:p>
              <a:endParaRPr lang="en-US"/>
            </a:p>
          </p:txBody>
        </p:sp>
      </p:grpSp>
      <p:grpSp>
        <p:nvGrpSpPr>
          <p:cNvPr id="23" name="Group 23"/>
          <p:cNvGrpSpPr>
            <a:grpSpLocks noChangeAspect="1"/>
          </p:cNvGrpSpPr>
          <p:nvPr/>
        </p:nvGrpSpPr>
        <p:grpSpPr>
          <a:xfrm>
            <a:off x="7498299" y="6253544"/>
            <a:ext cx="2004393" cy="487747"/>
            <a:chOff x="0" y="0"/>
            <a:chExt cx="2004390" cy="487744"/>
          </a:xfrm>
        </p:grpSpPr>
        <p:sp>
          <p:nvSpPr>
            <p:cNvPr id="24" name="Freeform 24"/>
            <p:cNvSpPr/>
            <p:nvPr/>
          </p:nvSpPr>
          <p:spPr>
            <a:xfrm>
              <a:off x="441452" y="239522"/>
              <a:ext cx="1499489" cy="6985"/>
            </a:xfrm>
            <a:custGeom>
              <a:avLst/>
              <a:gdLst/>
              <a:ahLst/>
              <a:cxnLst/>
              <a:rect l="l" t="t" r="r" b="b"/>
              <a:pathLst>
                <a:path w="1499489" h="6985">
                  <a:moveTo>
                    <a:pt x="0" y="0"/>
                  </a:moveTo>
                  <a:lnTo>
                    <a:pt x="1499489" y="0"/>
                  </a:lnTo>
                  <a:lnTo>
                    <a:pt x="1499489" y="6985"/>
                  </a:lnTo>
                  <a:lnTo>
                    <a:pt x="0" y="6985"/>
                  </a:lnTo>
                  <a:close/>
                </a:path>
              </a:pathLst>
            </a:custGeom>
            <a:solidFill>
              <a:srgbClr val="2D69FF"/>
            </a:solidFill>
          </p:spPr>
          <p:txBody>
            <a:bodyPr/>
            <a:lstStyle/>
            <a:p>
              <a:endParaRPr lang="en-US"/>
            </a:p>
          </p:txBody>
        </p:sp>
        <p:sp>
          <p:nvSpPr>
            <p:cNvPr id="25" name="Freeform 25"/>
            <p:cNvSpPr/>
            <p:nvPr/>
          </p:nvSpPr>
          <p:spPr>
            <a:xfrm>
              <a:off x="441452" y="417322"/>
              <a:ext cx="530479" cy="6985"/>
            </a:xfrm>
            <a:custGeom>
              <a:avLst/>
              <a:gdLst/>
              <a:ahLst/>
              <a:cxnLst/>
              <a:rect l="l" t="t" r="r" b="b"/>
              <a:pathLst>
                <a:path w="530479" h="6985">
                  <a:moveTo>
                    <a:pt x="0" y="0"/>
                  </a:moveTo>
                  <a:lnTo>
                    <a:pt x="530479" y="0"/>
                  </a:lnTo>
                  <a:lnTo>
                    <a:pt x="530479" y="6985"/>
                  </a:lnTo>
                  <a:lnTo>
                    <a:pt x="0" y="6985"/>
                  </a:lnTo>
                  <a:close/>
                </a:path>
              </a:pathLst>
            </a:custGeom>
            <a:solidFill>
              <a:srgbClr val="2D69FF"/>
            </a:solidFill>
          </p:spPr>
          <p:txBody>
            <a:bodyPr/>
            <a:lstStyle/>
            <a:p>
              <a:endParaRPr lang="en-US"/>
            </a:p>
          </p:txBody>
        </p:sp>
        <p:sp>
          <p:nvSpPr>
            <p:cNvPr id="26" name="Freeform 26"/>
            <p:cNvSpPr/>
            <p:nvPr/>
          </p:nvSpPr>
          <p:spPr>
            <a:xfrm>
              <a:off x="63500" y="63500"/>
              <a:ext cx="256032" cy="256032"/>
            </a:xfrm>
            <a:custGeom>
              <a:avLst/>
              <a:gdLst/>
              <a:ahLst/>
              <a:cxnLst/>
              <a:rect l="l" t="t" r="r" b="b"/>
              <a:pathLst>
                <a:path w="256032" h="256032">
                  <a:moveTo>
                    <a:pt x="128016" y="256032"/>
                  </a:moveTo>
                  <a:cubicBezTo>
                    <a:pt x="198755" y="256032"/>
                    <a:pt x="256032" y="198755"/>
                    <a:pt x="256032" y="128016"/>
                  </a:cubicBezTo>
                  <a:cubicBezTo>
                    <a:pt x="256032" y="57277"/>
                    <a:pt x="198755" y="0"/>
                    <a:pt x="128016" y="0"/>
                  </a:cubicBezTo>
                  <a:cubicBezTo>
                    <a:pt x="57277" y="0"/>
                    <a:pt x="0" y="57277"/>
                    <a:pt x="0" y="128016"/>
                  </a:cubicBezTo>
                  <a:cubicBezTo>
                    <a:pt x="0" y="198755"/>
                    <a:pt x="57277" y="256032"/>
                    <a:pt x="128016" y="256032"/>
                  </a:cubicBezTo>
                </a:path>
              </a:pathLst>
            </a:custGeom>
            <a:solidFill>
              <a:srgbClr val="DFFC8E"/>
            </a:solidFill>
          </p:spPr>
          <p:txBody>
            <a:bodyPr/>
            <a:lstStyle/>
            <a:p>
              <a:endParaRPr lang="en-US"/>
            </a:p>
          </p:txBody>
        </p:sp>
        <p:sp>
          <p:nvSpPr>
            <p:cNvPr id="27" name="Freeform 27"/>
            <p:cNvSpPr/>
            <p:nvPr/>
          </p:nvSpPr>
          <p:spPr>
            <a:xfrm>
              <a:off x="130302" y="132969"/>
              <a:ext cx="101092" cy="98425"/>
            </a:xfrm>
            <a:custGeom>
              <a:avLst/>
              <a:gdLst/>
              <a:ahLst/>
              <a:cxnLst/>
              <a:rect l="l" t="t" r="r" b="b"/>
              <a:pathLst>
                <a:path w="101092" h="98425">
                  <a:moveTo>
                    <a:pt x="12319" y="0"/>
                  </a:moveTo>
                  <a:lnTo>
                    <a:pt x="101092" y="85725"/>
                  </a:lnTo>
                  <a:lnTo>
                    <a:pt x="88773" y="98425"/>
                  </a:lnTo>
                  <a:lnTo>
                    <a:pt x="0" y="12700"/>
                  </a:lnTo>
                  <a:close/>
                </a:path>
              </a:pathLst>
            </a:custGeom>
            <a:solidFill>
              <a:srgbClr val="2D69FF"/>
            </a:solidFill>
          </p:spPr>
          <p:txBody>
            <a:bodyPr/>
            <a:lstStyle/>
            <a:p>
              <a:endParaRPr lang="en-US"/>
            </a:p>
          </p:txBody>
        </p:sp>
        <p:sp>
          <p:nvSpPr>
            <p:cNvPr id="28" name="Freeform 28"/>
            <p:cNvSpPr/>
            <p:nvPr/>
          </p:nvSpPr>
          <p:spPr>
            <a:xfrm>
              <a:off x="161925" y="163195"/>
              <a:ext cx="90805" cy="89662"/>
            </a:xfrm>
            <a:custGeom>
              <a:avLst/>
              <a:gdLst/>
              <a:ahLst/>
              <a:cxnLst/>
              <a:rect l="l" t="t" r="r" b="b"/>
              <a:pathLst>
                <a:path w="90805" h="89662">
                  <a:moveTo>
                    <a:pt x="0" y="72009"/>
                  </a:moveTo>
                  <a:lnTo>
                    <a:pt x="70231" y="62611"/>
                  </a:lnTo>
                  <a:lnTo>
                    <a:pt x="71374" y="71374"/>
                  </a:lnTo>
                  <a:lnTo>
                    <a:pt x="62611" y="70104"/>
                  </a:lnTo>
                  <a:lnTo>
                    <a:pt x="73279" y="0"/>
                  </a:lnTo>
                  <a:lnTo>
                    <a:pt x="90805" y="2667"/>
                  </a:lnTo>
                  <a:lnTo>
                    <a:pt x="80137" y="72771"/>
                  </a:lnTo>
                  <a:lnTo>
                    <a:pt x="79121" y="79375"/>
                  </a:lnTo>
                  <a:lnTo>
                    <a:pt x="72517" y="80264"/>
                  </a:lnTo>
                  <a:lnTo>
                    <a:pt x="2286" y="89662"/>
                  </a:lnTo>
                  <a:close/>
                </a:path>
              </a:pathLst>
            </a:custGeom>
            <a:solidFill>
              <a:srgbClr val="2D69FF"/>
            </a:solidFill>
          </p:spPr>
          <p:txBody>
            <a:bodyPr/>
            <a:lstStyle/>
            <a:p>
              <a:endParaRPr lang="en-US"/>
            </a:p>
          </p:txBody>
        </p:sp>
      </p:grpSp>
      <p:grpSp>
        <p:nvGrpSpPr>
          <p:cNvPr id="29" name="Group 29"/>
          <p:cNvGrpSpPr>
            <a:grpSpLocks noChangeAspect="1"/>
          </p:cNvGrpSpPr>
          <p:nvPr/>
        </p:nvGrpSpPr>
        <p:grpSpPr>
          <a:xfrm>
            <a:off x="9319508" y="178889"/>
            <a:ext cx="900998" cy="195920"/>
            <a:chOff x="0" y="0"/>
            <a:chExt cx="901001" cy="195923"/>
          </a:xfrm>
        </p:grpSpPr>
        <p:sp>
          <p:nvSpPr>
            <p:cNvPr id="30" name="Freeform 30"/>
            <p:cNvSpPr/>
            <p:nvPr/>
          </p:nvSpPr>
          <p:spPr>
            <a:xfrm>
              <a:off x="0" y="0"/>
              <a:ext cx="900938" cy="195834"/>
            </a:xfrm>
            <a:custGeom>
              <a:avLst/>
              <a:gdLst/>
              <a:ahLst/>
              <a:cxnLst/>
              <a:rect l="l" t="t" r="r" b="b"/>
              <a:pathLst>
                <a:path w="900938" h="195834">
                  <a:moveTo>
                    <a:pt x="97917" y="0"/>
                  </a:moveTo>
                  <a:cubicBezTo>
                    <a:pt x="43815" y="0"/>
                    <a:pt x="0" y="43815"/>
                    <a:pt x="0" y="97917"/>
                  </a:cubicBezTo>
                  <a:cubicBezTo>
                    <a:pt x="0" y="152019"/>
                    <a:pt x="43815" y="195834"/>
                    <a:pt x="97917" y="195834"/>
                  </a:cubicBezTo>
                  <a:lnTo>
                    <a:pt x="803021" y="195834"/>
                  </a:lnTo>
                  <a:cubicBezTo>
                    <a:pt x="857123" y="195834"/>
                    <a:pt x="900938" y="152019"/>
                    <a:pt x="900938" y="97917"/>
                  </a:cubicBezTo>
                  <a:cubicBezTo>
                    <a:pt x="900938" y="43815"/>
                    <a:pt x="857123" y="0"/>
                    <a:pt x="803021" y="0"/>
                  </a:cubicBezTo>
                  <a:close/>
                </a:path>
              </a:pathLst>
            </a:custGeom>
            <a:solidFill>
              <a:srgbClr val="4AA97D"/>
            </a:solidFill>
          </p:spPr>
          <p:txBody>
            <a:bodyPr/>
            <a:lstStyle/>
            <a:p>
              <a:endParaRPr lang="en-US"/>
            </a:p>
          </p:txBody>
        </p:sp>
      </p:grpSp>
      <p:sp>
        <p:nvSpPr>
          <p:cNvPr id="31" name="TextBox 31"/>
          <p:cNvSpPr txBox="1"/>
          <p:nvPr/>
        </p:nvSpPr>
        <p:spPr>
          <a:xfrm>
            <a:off x="737549" y="5725354"/>
            <a:ext cx="2747972" cy="1080478"/>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Part one establishes context for the guidance and tools. It outlines how employer-school relationships operate within the different ‘worlds’ within which they exist. </a:t>
            </a:r>
          </a:p>
        </p:txBody>
      </p:sp>
      <p:sp>
        <p:nvSpPr>
          <p:cNvPr id="32" name="TextBox 32"/>
          <p:cNvSpPr txBox="1"/>
          <p:nvPr/>
        </p:nvSpPr>
        <p:spPr>
          <a:xfrm>
            <a:off x="4298642" y="5725354"/>
            <a:ext cx="2657761" cy="1080478"/>
          </a:xfrm>
          <a:prstGeom prst="rect">
            <a:avLst/>
          </a:prstGeom>
        </p:spPr>
        <p:txBody>
          <a:bodyPr lIns="0" tIns="0" rIns="0" bIns="0" rtlCol="0" anchor="t">
            <a:spAutoFit/>
          </a:bodyPr>
          <a:lstStyle/>
          <a:p>
            <a:pPr algn="l">
              <a:lnSpc>
                <a:spcPts val="1699"/>
              </a:lnSpc>
            </a:pPr>
            <a:r>
              <a:rPr lang="en-US" sz="1100" spc="-5">
                <a:solidFill>
                  <a:srgbClr val="000000"/>
                </a:solidFill>
                <a:latin typeface="Montserrat"/>
                <a:ea typeface="Montserrat"/>
                <a:cs typeface="Montserrat"/>
                <a:sym typeface="Montserrat"/>
              </a:rPr>
              <a:t>Part two provides practical advice and tools that you can use. They are structured around five engagement steps that, together, maximise the likelihood of meaningful connections. </a:t>
            </a:r>
          </a:p>
        </p:txBody>
      </p:sp>
      <p:sp>
        <p:nvSpPr>
          <p:cNvPr id="33" name="TextBox 33"/>
          <p:cNvSpPr txBox="1"/>
          <p:nvPr/>
        </p:nvSpPr>
        <p:spPr>
          <a:xfrm>
            <a:off x="7939811" y="5252552"/>
            <a:ext cx="2040560" cy="1410713"/>
          </a:xfrm>
          <a:prstGeom prst="rect">
            <a:avLst/>
          </a:prstGeom>
        </p:spPr>
        <p:txBody>
          <a:bodyPr lIns="0" tIns="0" rIns="0" bIns="0" rtlCol="0" anchor="t">
            <a:spAutoFit/>
          </a:bodyPr>
          <a:lstStyle/>
          <a:p>
            <a:pPr algn="l">
              <a:lnSpc>
                <a:spcPts val="1431"/>
              </a:lnSpc>
            </a:pPr>
            <a:r>
              <a:rPr lang="en-US" sz="1124" b="1" spc="-5">
                <a:solidFill>
                  <a:srgbClr val="2D69FF"/>
                </a:solidFill>
                <a:latin typeface="Montserrat Bold"/>
                <a:ea typeface="Montserrat Bold"/>
                <a:cs typeface="Montserrat Bold"/>
                <a:sym typeface="Montserrat Bold"/>
                <a:hlinkClick r:id="rId2" action="ppaction://hlinksldjump"/>
              </a:rPr>
              <a:t>Engagement Partnership Agreement </a:t>
            </a:r>
          </a:p>
          <a:p>
            <a:pPr algn="l">
              <a:lnSpc>
                <a:spcPts val="1431"/>
              </a:lnSpc>
            </a:pPr>
            <a:endParaRPr lang="en-US" sz="1124" b="1" spc="-5">
              <a:solidFill>
                <a:srgbClr val="2D69FF"/>
              </a:solidFill>
              <a:latin typeface="Montserrat Bold"/>
              <a:ea typeface="Montserrat Bold"/>
              <a:cs typeface="Montserrat Bold"/>
              <a:sym typeface="Montserrat Bold"/>
              <a:hlinkClick r:id="rId2" action="ppaction://hlinksldjump"/>
            </a:endParaRPr>
          </a:p>
          <a:p>
            <a:pPr algn="l">
              <a:lnSpc>
                <a:spcPts val="1431"/>
              </a:lnSpc>
            </a:pPr>
            <a:r>
              <a:rPr lang="en-US" sz="1124" b="1" spc="-5">
                <a:solidFill>
                  <a:srgbClr val="2D69FF"/>
                </a:solidFill>
                <a:latin typeface="Montserrat Bold"/>
                <a:ea typeface="Montserrat Bold"/>
                <a:cs typeface="Montserrat Bold"/>
                <a:sym typeface="Montserrat Bold"/>
                <a:hlinkClick r:id="rId3" action="ppaction://hlinksldjump"/>
              </a:rPr>
              <a:t>Workplace Readiness Checklist &amp; Guide </a:t>
            </a:r>
          </a:p>
          <a:p>
            <a:pPr algn="l">
              <a:lnSpc>
                <a:spcPts val="1431"/>
              </a:lnSpc>
            </a:pPr>
            <a:endParaRPr lang="en-US" sz="1124" b="1" spc="-5">
              <a:solidFill>
                <a:srgbClr val="2D69FF"/>
              </a:solidFill>
              <a:latin typeface="Montserrat Bold"/>
              <a:ea typeface="Montserrat Bold"/>
              <a:cs typeface="Montserrat Bold"/>
              <a:sym typeface="Montserrat Bold"/>
              <a:hlinkClick r:id="rId3" action="ppaction://hlinksldjump"/>
            </a:endParaRPr>
          </a:p>
          <a:p>
            <a:pPr algn="l">
              <a:lnSpc>
                <a:spcPts val="1431"/>
              </a:lnSpc>
            </a:pPr>
            <a:r>
              <a:rPr lang="en-US" sz="1124" b="1" spc="-5">
                <a:solidFill>
                  <a:srgbClr val="2D69FF"/>
                </a:solidFill>
                <a:latin typeface="Montserrat Bold"/>
                <a:ea typeface="Montserrat Bold"/>
                <a:cs typeface="Montserrat Bold"/>
                <a:sym typeface="Montserrat Bold"/>
                <a:hlinkClick r:id="rId4" action="ppaction://hlinksldjump"/>
              </a:rPr>
              <a:t>Engagement Activity Planner</a:t>
            </a:r>
          </a:p>
        </p:txBody>
      </p:sp>
      <p:sp>
        <p:nvSpPr>
          <p:cNvPr id="34" name="TextBox 34"/>
          <p:cNvSpPr txBox="1"/>
          <p:nvPr/>
        </p:nvSpPr>
        <p:spPr>
          <a:xfrm>
            <a:off x="737549" y="4670765"/>
            <a:ext cx="1611957" cy="303994"/>
          </a:xfrm>
          <a:prstGeom prst="rect">
            <a:avLst/>
          </a:prstGeom>
        </p:spPr>
        <p:txBody>
          <a:bodyPr wrap="square" lIns="0" tIns="0" rIns="0" bIns="0" rtlCol="0" anchor="t">
            <a:spAutoFit/>
          </a:bodyPr>
          <a:lstStyle/>
          <a:p>
            <a:pPr algn="l">
              <a:lnSpc>
                <a:spcPts val="2673"/>
              </a:lnSpc>
            </a:pPr>
            <a:r>
              <a:rPr lang="en-US" sz="1399" b="1" spc="-6" dirty="0">
                <a:solidFill>
                  <a:srgbClr val="000000"/>
                </a:solidFill>
                <a:latin typeface="Montserrat Bold"/>
                <a:ea typeface="Montserrat Bold"/>
                <a:cs typeface="Montserrat Bold"/>
                <a:sym typeface="Montserrat Bold"/>
              </a:rPr>
              <a:t>Part 1</a:t>
            </a:r>
          </a:p>
        </p:txBody>
      </p:sp>
      <p:sp>
        <p:nvSpPr>
          <p:cNvPr id="35" name="TextBox 35"/>
          <p:cNvSpPr txBox="1"/>
          <p:nvPr/>
        </p:nvSpPr>
        <p:spPr>
          <a:xfrm>
            <a:off x="755228" y="5010331"/>
            <a:ext cx="3235223" cy="515590"/>
          </a:xfrm>
          <a:prstGeom prst="rect">
            <a:avLst/>
          </a:prstGeom>
        </p:spPr>
        <p:txBody>
          <a:bodyPr wrap="square" lIns="0" tIns="0" rIns="0" bIns="0" rtlCol="0" anchor="t">
            <a:spAutoFit/>
          </a:bodyPr>
          <a:lstStyle/>
          <a:p>
            <a:pPr algn="l">
              <a:lnSpc>
                <a:spcPts val="2673"/>
              </a:lnSpc>
            </a:pPr>
            <a:r>
              <a:rPr lang="en-US" sz="1399" b="1" spc="-6" dirty="0">
                <a:solidFill>
                  <a:srgbClr val="000000"/>
                </a:solidFill>
                <a:latin typeface="Montserrat Bold"/>
                <a:ea typeface="Montserrat Bold"/>
                <a:cs typeface="Montserrat Bold"/>
                <a:sym typeface="Montserrat Bold"/>
              </a:rPr>
              <a:t>Understanding the gap between </a:t>
            </a:r>
          </a:p>
          <a:p>
            <a:pPr algn="l">
              <a:lnSpc>
                <a:spcPts val="1325"/>
              </a:lnSpc>
            </a:pPr>
            <a:r>
              <a:rPr lang="en-US" sz="1399" b="1" spc="-6" dirty="0">
                <a:solidFill>
                  <a:srgbClr val="000000"/>
                </a:solidFill>
                <a:latin typeface="Montserrat Bold"/>
                <a:ea typeface="Montserrat Bold"/>
                <a:cs typeface="Montserrat Bold"/>
                <a:sym typeface="Montserrat Bold"/>
              </a:rPr>
              <a:t>school and work for students </a:t>
            </a:r>
          </a:p>
        </p:txBody>
      </p:sp>
      <p:sp>
        <p:nvSpPr>
          <p:cNvPr id="36" name="TextBox 36"/>
          <p:cNvSpPr txBox="1"/>
          <p:nvPr/>
        </p:nvSpPr>
        <p:spPr>
          <a:xfrm>
            <a:off x="4295251" y="4670765"/>
            <a:ext cx="2778748" cy="861839"/>
          </a:xfrm>
          <a:prstGeom prst="rect">
            <a:avLst/>
          </a:prstGeom>
        </p:spPr>
        <p:txBody>
          <a:bodyPr wrap="square" lIns="0" tIns="0" rIns="0" bIns="0" rtlCol="0" anchor="t">
            <a:spAutoFit/>
          </a:bodyPr>
          <a:lstStyle/>
          <a:p>
            <a:pPr algn="l">
              <a:lnSpc>
                <a:spcPts val="2673"/>
              </a:lnSpc>
            </a:pPr>
            <a:r>
              <a:rPr lang="en-US" sz="1399" b="1" spc="-6" dirty="0">
                <a:solidFill>
                  <a:srgbClr val="000000"/>
                </a:solidFill>
                <a:latin typeface="Montserrat Bold"/>
                <a:ea typeface="Montserrat Bold"/>
                <a:cs typeface="Montserrat Bold"/>
                <a:sym typeface="Montserrat Bold"/>
              </a:rPr>
              <a:t>Part 2 </a:t>
            </a:r>
          </a:p>
          <a:p>
            <a:pPr algn="l">
              <a:lnSpc>
                <a:spcPts val="2673"/>
              </a:lnSpc>
            </a:pPr>
            <a:r>
              <a:rPr lang="en-US" sz="1399" b="1" spc="-6" dirty="0">
                <a:solidFill>
                  <a:srgbClr val="000000"/>
                </a:solidFill>
                <a:latin typeface="Montserrat Bold"/>
                <a:ea typeface="Montserrat Bold"/>
                <a:cs typeface="Montserrat Bold"/>
                <a:sym typeface="Montserrat Bold"/>
              </a:rPr>
              <a:t>The 5 steps to successful </a:t>
            </a:r>
          </a:p>
          <a:p>
            <a:pPr algn="l">
              <a:lnSpc>
                <a:spcPts val="1325"/>
              </a:lnSpc>
            </a:pPr>
            <a:r>
              <a:rPr lang="en-US" sz="1399" b="1" spc="-6" dirty="0">
                <a:solidFill>
                  <a:srgbClr val="000000"/>
                </a:solidFill>
                <a:latin typeface="Montserrat Bold"/>
                <a:ea typeface="Montserrat Bold"/>
                <a:cs typeface="Montserrat Bold"/>
                <a:sym typeface="Montserrat Bold"/>
              </a:rPr>
              <a:t>engagement</a:t>
            </a:r>
          </a:p>
        </p:txBody>
      </p:sp>
      <p:sp>
        <p:nvSpPr>
          <p:cNvPr id="37" name="TextBox 37"/>
          <p:cNvSpPr txBox="1"/>
          <p:nvPr/>
        </p:nvSpPr>
        <p:spPr>
          <a:xfrm>
            <a:off x="444503" y="3318548"/>
            <a:ext cx="6493364" cy="519636"/>
          </a:xfrm>
          <a:prstGeom prst="rect">
            <a:avLst/>
          </a:prstGeom>
        </p:spPr>
        <p:txBody>
          <a:bodyPr lIns="0" tIns="0" rIns="0" bIns="0" rtlCol="0" anchor="t">
            <a:spAutoFit/>
          </a:bodyPr>
          <a:lstStyle/>
          <a:p>
            <a:pPr algn="l">
              <a:lnSpc>
                <a:spcPts val="2000"/>
              </a:lnSpc>
            </a:pPr>
            <a:r>
              <a:rPr lang="en-US" sz="1399" spc="-6">
                <a:solidFill>
                  <a:srgbClr val="000000"/>
                </a:solidFill>
                <a:latin typeface="Montserrat"/>
                <a:ea typeface="Montserrat"/>
                <a:cs typeface="Montserrat"/>
                <a:sym typeface="Montserrat"/>
              </a:rPr>
              <a:t>It doesn’t try to provide everything you will ever need, but it helps you to make the best start and know what to consider as you go on this journey.</a:t>
            </a:r>
          </a:p>
        </p:txBody>
      </p:sp>
      <p:sp>
        <p:nvSpPr>
          <p:cNvPr id="38" name="TextBox 38"/>
          <p:cNvSpPr txBox="1"/>
          <p:nvPr/>
        </p:nvSpPr>
        <p:spPr>
          <a:xfrm>
            <a:off x="456505" y="3989527"/>
            <a:ext cx="3670995" cy="380938"/>
          </a:xfrm>
          <a:prstGeom prst="rect">
            <a:avLst/>
          </a:prstGeom>
        </p:spPr>
        <p:txBody>
          <a:bodyPr wrap="square" lIns="0" tIns="0" rIns="0" bIns="0" rtlCol="0" anchor="t">
            <a:spAutoFit/>
          </a:bodyPr>
          <a:lstStyle/>
          <a:p>
            <a:pPr algn="l">
              <a:lnSpc>
                <a:spcPts val="3499"/>
              </a:lnSpc>
            </a:pPr>
            <a:r>
              <a:rPr lang="en-US" sz="1399" b="1" spc="-6" dirty="0">
                <a:solidFill>
                  <a:srgbClr val="000000"/>
                </a:solidFill>
                <a:latin typeface="Montserrat Bold"/>
                <a:ea typeface="Montserrat Bold"/>
                <a:cs typeface="Montserrat Bold"/>
                <a:sym typeface="Montserrat Bold"/>
              </a:rPr>
              <a:t>The Starter Kit has two parts: </a:t>
            </a:r>
          </a:p>
        </p:txBody>
      </p:sp>
      <p:sp>
        <p:nvSpPr>
          <p:cNvPr id="39" name="TextBox 39"/>
          <p:cNvSpPr txBox="1"/>
          <p:nvPr/>
        </p:nvSpPr>
        <p:spPr>
          <a:xfrm>
            <a:off x="7561802" y="4737440"/>
            <a:ext cx="2804551" cy="236668"/>
          </a:xfrm>
          <a:prstGeom prst="rect">
            <a:avLst/>
          </a:prstGeom>
        </p:spPr>
        <p:txBody>
          <a:bodyPr wrap="square" lIns="0" tIns="0" rIns="0" bIns="0" rtlCol="0" anchor="t">
            <a:spAutoFit/>
          </a:bodyPr>
          <a:lstStyle/>
          <a:p>
            <a:pPr algn="l">
              <a:lnSpc>
                <a:spcPts val="1959"/>
              </a:lnSpc>
            </a:pPr>
            <a:r>
              <a:rPr lang="en-US" sz="1399" b="1" spc="-6">
                <a:solidFill>
                  <a:srgbClr val="000000"/>
                </a:solidFill>
                <a:latin typeface="Montserrat Bold"/>
                <a:ea typeface="Montserrat Bold"/>
                <a:cs typeface="Montserrat Bold"/>
                <a:sym typeface="Montserrat Bold"/>
              </a:rPr>
              <a:t>Helpful tools and guidance</a:t>
            </a:r>
          </a:p>
        </p:txBody>
      </p:sp>
      <p:sp>
        <p:nvSpPr>
          <p:cNvPr id="40" name="TextBox 40"/>
          <p:cNvSpPr txBox="1"/>
          <p:nvPr/>
        </p:nvSpPr>
        <p:spPr>
          <a:xfrm>
            <a:off x="457200" y="1935594"/>
            <a:ext cx="8959901" cy="1109281"/>
          </a:xfrm>
          <a:prstGeom prst="rect">
            <a:avLst/>
          </a:prstGeom>
        </p:spPr>
        <p:txBody>
          <a:bodyPr lIns="0" tIns="0" rIns="0" bIns="0" rtlCol="0" anchor="t">
            <a:spAutoFit/>
          </a:bodyPr>
          <a:lstStyle/>
          <a:p>
            <a:pPr algn="l">
              <a:lnSpc>
                <a:spcPts val="2900"/>
              </a:lnSpc>
            </a:pPr>
            <a:r>
              <a:rPr lang="en-US" sz="2000" spc="-10">
                <a:solidFill>
                  <a:srgbClr val="000000"/>
                </a:solidFill>
                <a:latin typeface="Montserrat"/>
                <a:ea typeface="Montserrat"/>
                <a:cs typeface="Montserrat"/>
                <a:sym typeface="Montserrat"/>
              </a:rPr>
              <a:t>You can read the Stater Kit from beginning to end, or just dive into the parts that most interest you. You will find it easy to read, with practical advice, tools and guidance that you can use in a range of ways. </a:t>
            </a:r>
          </a:p>
        </p:txBody>
      </p:sp>
      <p:sp>
        <p:nvSpPr>
          <p:cNvPr id="41" name="TextBox 41"/>
          <p:cNvSpPr txBox="1"/>
          <p:nvPr/>
        </p:nvSpPr>
        <p:spPr>
          <a:xfrm>
            <a:off x="457200" y="994210"/>
            <a:ext cx="5742422" cy="668026"/>
          </a:xfrm>
          <a:prstGeom prst="rect">
            <a:avLst/>
          </a:prstGeom>
        </p:spPr>
        <p:txBody>
          <a:bodyPr lIns="0" tIns="0" rIns="0" bIns="0" rtlCol="0" anchor="t">
            <a:spAutoFit/>
          </a:bodyPr>
          <a:lstStyle/>
          <a:p>
            <a:pPr algn="l">
              <a:lnSpc>
                <a:spcPts val="5180"/>
              </a:lnSpc>
            </a:pPr>
            <a:r>
              <a:rPr lang="en-US" sz="3700" spc="-18">
                <a:solidFill>
                  <a:srgbClr val="000000"/>
                </a:solidFill>
                <a:latin typeface="Montserrat"/>
                <a:ea typeface="Montserrat"/>
                <a:cs typeface="Montserrat"/>
                <a:sym typeface="Montserrat"/>
              </a:rPr>
              <a:t>What you will find inside</a:t>
            </a:r>
          </a:p>
        </p:txBody>
      </p:sp>
      <p:sp>
        <p:nvSpPr>
          <p:cNvPr id="42" name="TextBox 42"/>
          <p:cNvSpPr txBox="1"/>
          <p:nvPr/>
        </p:nvSpPr>
        <p:spPr>
          <a:xfrm>
            <a:off x="9437322" y="195746"/>
            <a:ext cx="786178" cy="153504"/>
          </a:xfrm>
          <a:prstGeom prst="rect">
            <a:avLst/>
          </a:prstGeom>
        </p:spPr>
        <p:txBody>
          <a:bodyPr wrap="square" lIns="0" tIns="0" rIns="0" bIns="0" rtlCol="0" anchor="t">
            <a:spAutoFit/>
          </a:bodyPr>
          <a:lstStyle/>
          <a:p>
            <a:pPr algn="l">
              <a:lnSpc>
                <a:spcPts val="1260"/>
              </a:lnSpc>
            </a:pPr>
            <a:r>
              <a:rPr lang="en-US" sz="900" spc="-4" dirty="0">
                <a:solidFill>
                  <a:srgbClr val="FFFFFF"/>
                </a:solidFill>
                <a:latin typeface="Montserrat"/>
                <a:ea typeface="Montserrat"/>
                <a:cs typeface="Montserrat"/>
                <a:sym typeface="Montserrat"/>
              </a:rPr>
              <a:t>Introduction</a:t>
            </a:r>
          </a:p>
        </p:txBody>
      </p:sp>
      <p:sp>
        <p:nvSpPr>
          <p:cNvPr id="44" name="TextBox 44"/>
          <p:cNvSpPr txBox="1"/>
          <p:nvPr/>
        </p:nvSpPr>
        <p:spPr>
          <a:xfrm>
            <a:off x="10366353" y="176755"/>
            <a:ext cx="74876" cy="174622"/>
          </a:xfrm>
          <a:prstGeom prst="rect">
            <a:avLst/>
          </a:prstGeom>
        </p:spPr>
        <p:txBody>
          <a:bodyPr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5</a:t>
            </a:r>
          </a:p>
        </p:txBody>
      </p:sp>
      <p:sp>
        <p:nvSpPr>
          <p:cNvPr id="46" name="TextBox 32">
            <a:extLst>
              <a:ext uri="{FF2B5EF4-FFF2-40B4-BE49-F238E27FC236}">
                <a16:creationId xmlns:a16="http://schemas.microsoft.com/office/drawing/2014/main" id="{5FDC1039-17B0-DEE8-DC45-5D0DC31E38E7}"/>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57200" y="3711883"/>
            <a:ext cx="50797" cy="1349531"/>
            <a:chOff x="0" y="0"/>
            <a:chExt cx="50800" cy="1349527"/>
          </a:xfrm>
        </p:grpSpPr>
        <p:sp>
          <p:nvSpPr>
            <p:cNvPr id="3" name="Freeform 3"/>
            <p:cNvSpPr/>
            <p:nvPr/>
          </p:nvSpPr>
          <p:spPr>
            <a:xfrm>
              <a:off x="0" y="0"/>
              <a:ext cx="50800" cy="1349502"/>
            </a:xfrm>
            <a:custGeom>
              <a:avLst/>
              <a:gdLst/>
              <a:ahLst/>
              <a:cxnLst/>
              <a:rect l="l" t="t" r="r" b="b"/>
              <a:pathLst>
                <a:path w="50800" h="1349502">
                  <a:moveTo>
                    <a:pt x="50800" y="25400"/>
                  </a:moveTo>
                  <a:lnTo>
                    <a:pt x="50800" y="1324102"/>
                  </a:lnTo>
                  <a:cubicBezTo>
                    <a:pt x="50800" y="1338072"/>
                    <a:pt x="39370" y="1349502"/>
                    <a:pt x="25400" y="1349502"/>
                  </a:cubicBezTo>
                  <a:cubicBezTo>
                    <a:pt x="11430" y="1349502"/>
                    <a:pt x="0" y="1338072"/>
                    <a:pt x="0" y="1324102"/>
                  </a:cubicBezTo>
                  <a:lnTo>
                    <a:pt x="0" y="25400"/>
                  </a:lnTo>
                  <a:cubicBezTo>
                    <a:pt x="0" y="11430"/>
                    <a:pt x="11430" y="0"/>
                    <a:pt x="25400" y="0"/>
                  </a:cubicBezTo>
                  <a:cubicBezTo>
                    <a:pt x="39370" y="0"/>
                    <a:pt x="50800" y="11430"/>
                    <a:pt x="50800" y="25400"/>
                  </a:cubicBezTo>
                  <a:close/>
                </a:path>
              </a:pathLst>
            </a:custGeom>
            <a:solidFill>
              <a:srgbClr val="4AA97D"/>
            </a:solidFill>
          </p:spPr>
          <p:txBody>
            <a:bodyPr/>
            <a:lstStyle/>
            <a:p>
              <a:endParaRPr lang="en-US"/>
            </a:p>
          </p:txBody>
        </p:sp>
      </p:grpSp>
      <p:grpSp>
        <p:nvGrpSpPr>
          <p:cNvPr id="4" name="Group 4"/>
          <p:cNvGrpSpPr>
            <a:grpSpLocks noChangeAspect="1"/>
          </p:cNvGrpSpPr>
          <p:nvPr/>
        </p:nvGrpSpPr>
        <p:grpSpPr>
          <a:xfrm>
            <a:off x="2971448" y="3711883"/>
            <a:ext cx="50797" cy="1349531"/>
            <a:chOff x="0" y="0"/>
            <a:chExt cx="50800" cy="1349527"/>
          </a:xfrm>
        </p:grpSpPr>
        <p:sp>
          <p:nvSpPr>
            <p:cNvPr id="5" name="Freeform 5"/>
            <p:cNvSpPr/>
            <p:nvPr/>
          </p:nvSpPr>
          <p:spPr>
            <a:xfrm>
              <a:off x="0" y="0"/>
              <a:ext cx="50800" cy="1349502"/>
            </a:xfrm>
            <a:custGeom>
              <a:avLst/>
              <a:gdLst/>
              <a:ahLst/>
              <a:cxnLst/>
              <a:rect l="l" t="t" r="r" b="b"/>
              <a:pathLst>
                <a:path w="50800" h="1349502">
                  <a:moveTo>
                    <a:pt x="50800" y="25400"/>
                  </a:moveTo>
                  <a:lnTo>
                    <a:pt x="50800" y="1324102"/>
                  </a:lnTo>
                  <a:cubicBezTo>
                    <a:pt x="50800" y="1338072"/>
                    <a:pt x="39370" y="1349502"/>
                    <a:pt x="25400" y="1349502"/>
                  </a:cubicBezTo>
                  <a:cubicBezTo>
                    <a:pt x="11430" y="1349502"/>
                    <a:pt x="0" y="1338072"/>
                    <a:pt x="0" y="1324102"/>
                  </a:cubicBezTo>
                  <a:lnTo>
                    <a:pt x="0" y="25400"/>
                  </a:lnTo>
                  <a:cubicBezTo>
                    <a:pt x="0" y="11430"/>
                    <a:pt x="11430" y="0"/>
                    <a:pt x="25400" y="0"/>
                  </a:cubicBezTo>
                  <a:cubicBezTo>
                    <a:pt x="39370" y="0"/>
                    <a:pt x="50800" y="11430"/>
                    <a:pt x="50800" y="25400"/>
                  </a:cubicBezTo>
                  <a:close/>
                </a:path>
              </a:pathLst>
            </a:custGeom>
            <a:solidFill>
              <a:srgbClr val="4AA97D"/>
            </a:solidFill>
          </p:spPr>
          <p:txBody>
            <a:bodyPr/>
            <a:lstStyle/>
            <a:p>
              <a:endParaRPr lang="en-US"/>
            </a:p>
          </p:txBody>
        </p:sp>
      </p:grpSp>
      <p:grpSp>
        <p:nvGrpSpPr>
          <p:cNvPr id="6" name="Group 6"/>
          <p:cNvGrpSpPr>
            <a:grpSpLocks noChangeAspect="1"/>
          </p:cNvGrpSpPr>
          <p:nvPr/>
        </p:nvGrpSpPr>
        <p:grpSpPr>
          <a:xfrm>
            <a:off x="274958" y="5383530"/>
            <a:ext cx="8093650" cy="984123"/>
            <a:chOff x="0" y="0"/>
            <a:chExt cx="8093646" cy="984123"/>
          </a:xfrm>
        </p:grpSpPr>
        <p:sp>
          <p:nvSpPr>
            <p:cNvPr id="7" name="Freeform 7"/>
            <p:cNvSpPr/>
            <p:nvPr/>
          </p:nvSpPr>
          <p:spPr>
            <a:xfrm>
              <a:off x="76200" y="63500"/>
              <a:ext cx="7953883" cy="461264"/>
            </a:xfrm>
            <a:custGeom>
              <a:avLst/>
              <a:gdLst/>
              <a:ahLst/>
              <a:cxnLst/>
              <a:rect l="l" t="t" r="r" b="b"/>
              <a:pathLst>
                <a:path w="7953883" h="461264">
                  <a:moveTo>
                    <a:pt x="230632" y="0"/>
                  </a:moveTo>
                  <a:cubicBezTo>
                    <a:pt x="103251" y="0"/>
                    <a:pt x="0" y="103251"/>
                    <a:pt x="0" y="230632"/>
                  </a:cubicBezTo>
                  <a:cubicBezTo>
                    <a:pt x="0" y="358013"/>
                    <a:pt x="103251" y="461264"/>
                    <a:pt x="230632" y="461264"/>
                  </a:cubicBezTo>
                  <a:lnTo>
                    <a:pt x="7723251" y="461264"/>
                  </a:lnTo>
                  <a:cubicBezTo>
                    <a:pt x="7850632" y="461264"/>
                    <a:pt x="7953883" y="358013"/>
                    <a:pt x="7953883" y="230632"/>
                  </a:cubicBezTo>
                  <a:cubicBezTo>
                    <a:pt x="7953883" y="103251"/>
                    <a:pt x="7850632" y="0"/>
                    <a:pt x="7723251" y="0"/>
                  </a:cubicBezTo>
                  <a:close/>
                </a:path>
              </a:pathLst>
            </a:custGeom>
            <a:solidFill>
              <a:srgbClr val="4AA97D"/>
            </a:solidFill>
          </p:spPr>
          <p:txBody>
            <a:bodyPr/>
            <a:lstStyle/>
            <a:p>
              <a:endParaRPr lang="en-US"/>
            </a:p>
          </p:txBody>
        </p:sp>
        <p:sp>
          <p:nvSpPr>
            <p:cNvPr id="8" name="Freeform 8"/>
            <p:cNvSpPr/>
            <p:nvPr/>
          </p:nvSpPr>
          <p:spPr>
            <a:xfrm>
              <a:off x="63500" y="459232"/>
              <a:ext cx="7758938" cy="461391"/>
            </a:xfrm>
            <a:custGeom>
              <a:avLst/>
              <a:gdLst/>
              <a:ahLst/>
              <a:cxnLst/>
              <a:rect l="l" t="t" r="r" b="b"/>
              <a:pathLst>
                <a:path w="7758938" h="461391">
                  <a:moveTo>
                    <a:pt x="230632" y="0"/>
                  </a:moveTo>
                  <a:cubicBezTo>
                    <a:pt x="103251" y="0"/>
                    <a:pt x="0" y="103378"/>
                    <a:pt x="0" y="230759"/>
                  </a:cubicBezTo>
                  <a:cubicBezTo>
                    <a:pt x="0" y="358140"/>
                    <a:pt x="103251" y="461391"/>
                    <a:pt x="230632" y="461391"/>
                  </a:cubicBezTo>
                  <a:lnTo>
                    <a:pt x="7528306" y="461391"/>
                  </a:lnTo>
                  <a:cubicBezTo>
                    <a:pt x="7655688" y="461391"/>
                    <a:pt x="7758938" y="358140"/>
                    <a:pt x="7758938" y="230759"/>
                  </a:cubicBezTo>
                  <a:cubicBezTo>
                    <a:pt x="7758938" y="103378"/>
                    <a:pt x="7655687" y="127"/>
                    <a:pt x="7528306" y="127"/>
                  </a:cubicBezTo>
                  <a:close/>
                </a:path>
              </a:pathLst>
            </a:custGeom>
            <a:solidFill>
              <a:srgbClr val="4AA97D"/>
            </a:solidFill>
          </p:spPr>
          <p:txBody>
            <a:bodyPr/>
            <a:lstStyle/>
            <a:p>
              <a:endParaRPr lang="en-US"/>
            </a:p>
          </p:txBody>
        </p:sp>
      </p:grpSp>
      <p:grpSp>
        <p:nvGrpSpPr>
          <p:cNvPr id="9" name="Group 9"/>
          <p:cNvGrpSpPr>
            <a:grpSpLocks noChangeAspect="1"/>
          </p:cNvGrpSpPr>
          <p:nvPr/>
        </p:nvGrpSpPr>
        <p:grpSpPr>
          <a:xfrm>
            <a:off x="5453948" y="3711883"/>
            <a:ext cx="50797" cy="1349531"/>
            <a:chOff x="0" y="0"/>
            <a:chExt cx="50800" cy="1349527"/>
          </a:xfrm>
        </p:grpSpPr>
        <p:sp>
          <p:nvSpPr>
            <p:cNvPr id="10" name="Freeform 10"/>
            <p:cNvSpPr/>
            <p:nvPr/>
          </p:nvSpPr>
          <p:spPr>
            <a:xfrm>
              <a:off x="0" y="0"/>
              <a:ext cx="50800" cy="1349502"/>
            </a:xfrm>
            <a:custGeom>
              <a:avLst/>
              <a:gdLst/>
              <a:ahLst/>
              <a:cxnLst/>
              <a:rect l="l" t="t" r="r" b="b"/>
              <a:pathLst>
                <a:path w="50800" h="1349502">
                  <a:moveTo>
                    <a:pt x="50800" y="25400"/>
                  </a:moveTo>
                  <a:lnTo>
                    <a:pt x="50800" y="1324102"/>
                  </a:lnTo>
                  <a:cubicBezTo>
                    <a:pt x="50800" y="1338072"/>
                    <a:pt x="39370" y="1349502"/>
                    <a:pt x="25400" y="1349502"/>
                  </a:cubicBezTo>
                  <a:cubicBezTo>
                    <a:pt x="11430" y="1349502"/>
                    <a:pt x="0" y="1338072"/>
                    <a:pt x="0" y="1324102"/>
                  </a:cubicBezTo>
                  <a:lnTo>
                    <a:pt x="0" y="25400"/>
                  </a:lnTo>
                  <a:cubicBezTo>
                    <a:pt x="0" y="11430"/>
                    <a:pt x="11430" y="0"/>
                    <a:pt x="25400" y="0"/>
                  </a:cubicBezTo>
                  <a:cubicBezTo>
                    <a:pt x="39370" y="0"/>
                    <a:pt x="50800" y="11430"/>
                    <a:pt x="50800" y="25400"/>
                  </a:cubicBezTo>
                  <a:close/>
                </a:path>
              </a:pathLst>
            </a:custGeom>
            <a:solidFill>
              <a:srgbClr val="4AA97D"/>
            </a:solidFill>
          </p:spPr>
          <p:txBody>
            <a:bodyPr/>
            <a:lstStyle/>
            <a:p>
              <a:endParaRPr lang="en-US"/>
            </a:p>
          </p:txBody>
        </p:sp>
      </p:grpSp>
      <p:grpSp>
        <p:nvGrpSpPr>
          <p:cNvPr id="11" name="Group 11"/>
          <p:cNvGrpSpPr>
            <a:grpSpLocks noChangeAspect="1"/>
          </p:cNvGrpSpPr>
          <p:nvPr/>
        </p:nvGrpSpPr>
        <p:grpSpPr>
          <a:xfrm>
            <a:off x="183413" y="605009"/>
            <a:ext cx="10325176" cy="3172"/>
            <a:chOff x="0" y="0"/>
            <a:chExt cx="10325176" cy="3175"/>
          </a:xfrm>
        </p:grpSpPr>
        <p:sp>
          <p:nvSpPr>
            <p:cNvPr id="12" name="Freeform 12"/>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13" name="Group 13"/>
          <p:cNvGrpSpPr>
            <a:grpSpLocks noChangeAspect="1"/>
          </p:cNvGrpSpPr>
          <p:nvPr/>
        </p:nvGrpSpPr>
        <p:grpSpPr>
          <a:xfrm>
            <a:off x="9344263" y="157582"/>
            <a:ext cx="900998" cy="195920"/>
            <a:chOff x="0" y="0"/>
            <a:chExt cx="901001" cy="195923"/>
          </a:xfrm>
        </p:grpSpPr>
        <p:sp>
          <p:nvSpPr>
            <p:cNvPr id="14" name="Freeform 14"/>
            <p:cNvSpPr/>
            <p:nvPr/>
          </p:nvSpPr>
          <p:spPr>
            <a:xfrm>
              <a:off x="0" y="0"/>
              <a:ext cx="900938" cy="195834"/>
            </a:xfrm>
            <a:custGeom>
              <a:avLst/>
              <a:gdLst/>
              <a:ahLst/>
              <a:cxnLst/>
              <a:rect l="l" t="t" r="r" b="b"/>
              <a:pathLst>
                <a:path w="900938" h="195834">
                  <a:moveTo>
                    <a:pt x="97917" y="0"/>
                  </a:moveTo>
                  <a:cubicBezTo>
                    <a:pt x="43815" y="0"/>
                    <a:pt x="0" y="43815"/>
                    <a:pt x="0" y="97917"/>
                  </a:cubicBezTo>
                  <a:cubicBezTo>
                    <a:pt x="0" y="152019"/>
                    <a:pt x="43815" y="195834"/>
                    <a:pt x="97917" y="195834"/>
                  </a:cubicBezTo>
                  <a:lnTo>
                    <a:pt x="803021" y="195834"/>
                  </a:lnTo>
                  <a:cubicBezTo>
                    <a:pt x="857123" y="195834"/>
                    <a:pt x="900938" y="152019"/>
                    <a:pt x="900938" y="97917"/>
                  </a:cubicBezTo>
                  <a:cubicBezTo>
                    <a:pt x="900938" y="43815"/>
                    <a:pt x="857123" y="0"/>
                    <a:pt x="803021" y="0"/>
                  </a:cubicBezTo>
                  <a:close/>
                </a:path>
              </a:pathLst>
            </a:custGeom>
            <a:solidFill>
              <a:srgbClr val="4AA97D"/>
            </a:solidFill>
          </p:spPr>
          <p:txBody>
            <a:bodyPr/>
            <a:lstStyle/>
            <a:p>
              <a:endParaRPr lang="en-US"/>
            </a:p>
          </p:txBody>
        </p:sp>
      </p:grpSp>
      <p:sp>
        <p:nvSpPr>
          <p:cNvPr id="15" name="TextBox 15"/>
          <p:cNvSpPr txBox="1"/>
          <p:nvPr/>
        </p:nvSpPr>
        <p:spPr>
          <a:xfrm>
            <a:off x="457200" y="2232041"/>
            <a:ext cx="5530758" cy="1260310"/>
          </a:xfrm>
          <a:prstGeom prst="rect">
            <a:avLst/>
          </a:prstGeom>
        </p:spPr>
        <p:txBody>
          <a:bodyPr lIns="0" tIns="0" rIns="0" bIns="0" rtlCol="0" anchor="t">
            <a:spAutoFit/>
          </a:bodyPr>
          <a:lstStyle/>
          <a:p>
            <a:pPr algn="l">
              <a:lnSpc>
                <a:spcPts val="2900"/>
              </a:lnSpc>
            </a:pPr>
            <a:r>
              <a:rPr lang="en-US" sz="2000" spc="-10">
                <a:solidFill>
                  <a:srgbClr val="000000"/>
                </a:solidFill>
                <a:latin typeface="Montserrat"/>
                <a:ea typeface="Montserrat"/>
                <a:cs typeface="Montserrat"/>
                <a:sym typeface="Montserrat"/>
              </a:rPr>
              <a:t>This Starter Kit helps employers to engage more effectively with schools and students.</a:t>
            </a:r>
          </a:p>
          <a:p>
            <a:pPr algn="l">
              <a:lnSpc>
                <a:spcPts val="3499"/>
              </a:lnSpc>
            </a:pPr>
            <a:r>
              <a:rPr lang="en-US" sz="1399" b="1" spc="-6">
                <a:solidFill>
                  <a:srgbClr val="000000"/>
                </a:solidFill>
                <a:latin typeface="Montserrat Bold"/>
                <a:ea typeface="Montserrat Bold"/>
                <a:cs typeface="Montserrat Bold"/>
                <a:sym typeface="Montserrat Bold"/>
              </a:rPr>
              <a:t>This is about: </a:t>
            </a:r>
          </a:p>
        </p:txBody>
      </p:sp>
      <p:sp>
        <p:nvSpPr>
          <p:cNvPr id="16" name="TextBox 16"/>
          <p:cNvSpPr txBox="1"/>
          <p:nvPr/>
        </p:nvSpPr>
        <p:spPr>
          <a:xfrm>
            <a:off x="507997" y="5447100"/>
            <a:ext cx="7858801" cy="372685"/>
          </a:xfrm>
          <a:prstGeom prst="rect">
            <a:avLst/>
          </a:prstGeom>
        </p:spPr>
        <p:txBody>
          <a:bodyPr lIns="0" tIns="0" rIns="0" bIns="0" rtlCol="0" anchor="t">
            <a:spAutoFit/>
          </a:bodyPr>
          <a:lstStyle/>
          <a:p>
            <a:pPr algn="l">
              <a:lnSpc>
                <a:spcPts val="2900"/>
              </a:lnSpc>
            </a:pPr>
            <a:r>
              <a:rPr lang="en-US" sz="2000" spc="-10">
                <a:solidFill>
                  <a:srgbClr val="FFFFFF"/>
                </a:solidFill>
                <a:latin typeface="Montserrat"/>
                <a:ea typeface="Montserrat"/>
                <a:cs typeface="Montserrat"/>
                <a:sym typeface="Montserrat"/>
              </a:rPr>
              <a:t>“Young people who experience just four or more interactions </a:t>
            </a:r>
          </a:p>
        </p:txBody>
      </p:sp>
      <p:sp>
        <p:nvSpPr>
          <p:cNvPr id="17" name="TextBox 17"/>
          <p:cNvSpPr txBox="1"/>
          <p:nvPr/>
        </p:nvSpPr>
        <p:spPr>
          <a:xfrm>
            <a:off x="507997" y="5815403"/>
            <a:ext cx="7575652" cy="372685"/>
          </a:xfrm>
          <a:prstGeom prst="rect">
            <a:avLst/>
          </a:prstGeom>
        </p:spPr>
        <p:txBody>
          <a:bodyPr lIns="0" tIns="0" rIns="0" bIns="0" rtlCol="0" anchor="t">
            <a:spAutoFit/>
          </a:bodyPr>
          <a:lstStyle/>
          <a:p>
            <a:pPr algn="l">
              <a:lnSpc>
                <a:spcPts val="2900"/>
              </a:lnSpc>
            </a:pPr>
            <a:r>
              <a:rPr lang="en-US" sz="2000" spc="-10">
                <a:solidFill>
                  <a:srgbClr val="FFFFFF"/>
                </a:solidFill>
                <a:latin typeface="Montserrat"/>
                <a:ea typeface="Montserrat"/>
                <a:cs typeface="Montserrat"/>
                <a:sym typeface="Montserrat"/>
              </a:rPr>
              <a:t>with employers are five times less likely to be unemployed.”</a:t>
            </a:r>
          </a:p>
        </p:txBody>
      </p:sp>
      <p:sp>
        <p:nvSpPr>
          <p:cNvPr id="18" name="TextBox 18"/>
          <p:cNvSpPr txBox="1"/>
          <p:nvPr/>
        </p:nvSpPr>
        <p:spPr>
          <a:xfrm>
            <a:off x="457200" y="1197407"/>
            <a:ext cx="7021192" cy="668026"/>
          </a:xfrm>
          <a:prstGeom prst="rect">
            <a:avLst/>
          </a:prstGeom>
        </p:spPr>
        <p:txBody>
          <a:bodyPr lIns="0" tIns="0" rIns="0" bIns="0" rtlCol="0" anchor="t">
            <a:spAutoFit/>
          </a:bodyPr>
          <a:lstStyle/>
          <a:p>
            <a:pPr algn="l">
              <a:lnSpc>
                <a:spcPts val="5180"/>
              </a:lnSpc>
            </a:pPr>
            <a:r>
              <a:rPr lang="en-US" sz="3700" spc="-18">
                <a:solidFill>
                  <a:srgbClr val="000000"/>
                </a:solidFill>
                <a:latin typeface="Montserrat"/>
                <a:ea typeface="Montserrat"/>
                <a:cs typeface="Montserrat"/>
                <a:sym typeface="Montserrat"/>
              </a:rPr>
              <a:t>What the Starter Kit achieves </a:t>
            </a:r>
          </a:p>
        </p:txBody>
      </p:sp>
      <p:sp>
        <p:nvSpPr>
          <p:cNvPr id="19" name="TextBox 19"/>
          <p:cNvSpPr txBox="1"/>
          <p:nvPr/>
        </p:nvSpPr>
        <p:spPr>
          <a:xfrm>
            <a:off x="733254" y="3778250"/>
            <a:ext cx="1914554" cy="861261"/>
          </a:xfrm>
          <a:prstGeom prst="rect">
            <a:avLst/>
          </a:prstGeom>
        </p:spPr>
        <p:txBody>
          <a:bodyPr lIns="0" tIns="0" rIns="0" bIns="0" rtlCol="0" anchor="t">
            <a:spAutoFit/>
          </a:bodyPr>
          <a:lstStyle/>
          <a:p>
            <a:pPr algn="l"/>
            <a:r>
              <a:rPr lang="en-US" sz="1399" spc="-6" dirty="0">
                <a:solidFill>
                  <a:srgbClr val="000000"/>
                </a:solidFill>
                <a:latin typeface="Montserrat"/>
                <a:ea typeface="Montserrat"/>
                <a:cs typeface="Montserrat"/>
                <a:sym typeface="Montserrat"/>
              </a:rPr>
              <a:t>Opening students </a:t>
            </a:r>
          </a:p>
          <a:p>
            <a:pPr algn="l"/>
            <a:r>
              <a:rPr lang="en-US" sz="1399" spc="-6" dirty="0">
                <a:solidFill>
                  <a:srgbClr val="000000"/>
                </a:solidFill>
                <a:latin typeface="Montserrat"/>
                <a:ea typeface="Montserrat"/>
                <a:cs typeface="Montserrat"/>
                <a:sym typeface="Montserrat"/>
              </a:rPr>
              <a:t>minds to a range of </a:t>
            </a:r>
          </a:p>
          <a:p>
            <a:pPr algn="l"/>
            <a:r>
              <a:rPr lang="en-US" sz="1399" spc="-6" dirty="0">
                <a:solidFill>
                  <a:srgbClr val="000000"/>
                </a:solidFill>
                <a:latin typeface="Montserrat"/>
                <a:ea typeface="Montserrat"/>
                <a:cs typeface="Montserrat"/>
                <a:sym typeface="Montserrat"/>
              </a:rPr>
              <a:t>relatable and diverse </a:t>
            </a:r>
          </a:p>
          <a:p>
            <a:pPr algn="l"/>
            <a:r>
              <a:rPr lang="en-US" sz="1399" spc="-6" dirty="0">
                <a:solidFill>
                  <a:srgbClr val="000000"/>
                </a:solidFill>
                <a:latin typeface="Montserrat"/>
                <a:ea typeface="Montserrat"/>
                <a:cs typeface="Montserrat"/>
                <a:sym typeface="Montserrat"/>
              </a:rPr>
              <a:t>work opportunities.</a:t>
            </a:r>
          </a:p>
        </p:txBody>
      </p:sp>
      <p:sp>
        <p:nvSpPr>
          <p:cNvPr id="20" name="TextBox 20"/>
          <p:cNvSpPr txBox="1"/>
          <p:nvPr/>
        </p:nvSpPr>
        <p:spPr>
          <a:xfrm>
            <a:off x="3222098" y="3778250"/>
            <a:ext cx="1960274" cy="861261"/>
          </a:xfrm>
          <a:prstGeom prst="rect">
            <a:avLst/>
          </a:prstGeom>
        </p:spPr>
        <p:txBody>
          <a:bodyPr lIns="0" tIns="0" rIns="0" bIns="0" rtlCol="0" anchor="t">
            <a:spAutoFit/>
          </a:bodyPr>
          <a:lstStyle/>
          <a:p>
            <a:pPr algn="l"/>
            <a:r>
              <a:rPr lang="en-US" sz="1399" spc="-6">
                <a:solidFill>
                  <a:srgbClr val="000000"/>
                </a:solidFill>
                <a:latin typeface="Montserrat"/>
                <a:ea typeface="Montserrat"/>
                <a:cs typeface="Montserrat"/>
                <a:sym typeface="Montserrat"/>
              </a:rPr>
              <a:t>Providing meaningful experiences of what it’s like to work in the industry.</a:t>
            </a:r>
          </a:p>
        </p:txBody>
      </p:sp>
      <p:sp>
        <p:nvSpPr>
          <p:cNvPr id="21" name="TextBox 21"/>
          <p:cNvSpPr txBox="1"/>
          <p:nvPr/>
        </p:nvSpPr>
        <p:spPr>
          <a:xfrm>
            <a:off x="5704599" y="3778250"/>
            <a:ext cx="1814084" cy="645946"/>
          </a:xfrm>
          <a:prstGeom prst="rect">
            <a:avLst/>
          </a:prstGeom>
        </p:spPr>
        <p:txBody>
          <a:bodyPr lIns="0" tIns="0" rIns="0" bIns="0" rtlCol="0" anchor="t">
            <a:spAutoFit/>
          </a:bodyPr>
          <a:lstStyle/>
          <a:p>
            <a:pPr algn="l"/>
            <a:r>
              <a:rPr lang="en-US" sz="1399" spc="-6">
                <a:solidFill>
                  <a:srgbClr val="000000"/>
                </a:solidFill>
                <a:latin typeface="Montserrat"/>
                <a:ea typeface="Montserrat"/>
                <a:cs typeface="Montserrat"/>
                <a:sym typeface="Montserrat"/>
              </a:rPr>
              <a:t>Surfacing pathways into further training or employment. </a:t>
            </a:r>
          </a:p>
        </p:txBody>
      </p:sp>
      <p:sp>
        <p:nvSpPr>
          <p:cNvPr id="22" name="TextBox 22"/>
          <p:cNvSpPr txBox="1"/>
          <p:nvPr/>
        </p:nvSpPr>
        <p:spPr>
          <a:xfrm>
            <a:off x="573576" y="6471685"/>
            <a:ext cx="3236385" cy="235363"/>
          </a:xfrm>
          <a:prstGeom prst="rect">
            <a:avLst/>
          </a:prstGeom>
        </p:spPr>
        <p:txBody>
          <a:bodyPr lIns="0" tIns="0" rIns="0" bIns="0" rtlCol="0" anchor="t">
            <a:spAutoFit/>
          </a:bodyPr>
          <a:lstStyle/>
          <a:p>
            <a:pPr algn="l">
              <a:lnSpc>
                <a:spcPts val="1539"/>
              </a:lnSpc>
            </a:pPr>
            <a:r>
              <a:rPr lang="en-US" sz="1100" spc="-5">
                <a:solidFill>
                  <a:srgbClr val="000000"/>
                </a:solidFill>
                <a:latin typeface="Montserrat"/>
                <a:ea typeface="Montserrat"/>
                <a:cs typeface="Montserrat"/>
                <a:sym typeface="Montserrat"/>
              </a:rPr>
              <a:t>From the Careers NZ Employers Toolkit, 2017 1</a:t>
            </a:r>
          </a:p>
        </p:txBody>
      </p:sp>
      <p:sp>
        <p:nvSpPr>
          <p:cNvPr id="23" name="TextBox 23"/>
          <p:cNvSpPr txBox="1"/>
          <p:nvPr/>
        </p:nvSpPr>
        <p:spPr>
          <a:xfrm>
            <a:off x="9459020" y="163354"/>
            <a:ext cx="786178" cy="153504"/>
          </a:xfrm>
          <a:prstGeom prst="rect">
            <a:avLst/>
          </a:prstGeom>
        </p:spPr>
        <p:txBody>
          <a:bodyPr wrap="square" lIns="0" tIns="0" rIns="0" bIns="0" rtlCol="0" anchor="t">
            <a:spAutoFit/>
          </a:bodyPr>
          <a:lstStyle/>
          <a:p>
            <a:pPr algn="l">
              <a:lnSpc>
                <a:spcPts val="1260"/>
              </a:lnSpc>
            </a:pPr>
            <a:r>
              <a:rPr lang="en-US" sz="900" spc="-4" dirty="0">
                <a:solidFill>
                  <a:srgbClr val="FFFFFF"/>
                </a:solidFill>
                <a:latin typeface="Montserrat"/>
                <a:ea typeface="Montserrat"/>
                <a:cs typeface="Montserrat"/>
                <a:sym typeface="Montserrat"/>
              </a:rPr>
              <a:t>Introduction</a:t>
            </a:r>
          </a:p>
        </p:txBody>
      </p:sp>
      <p:sp>
        <p:nvSpPr>
          <p:cNvPr id="25" name="TextBox 25"/>
          <p:cNvSpPr txBox="1"/>
          <p:nvPr/>
        </p:nvSpPr>
        <p:spPr>
          <a:xfrm>
            <a:off x="10366286" y="176755"/>
            <a:ext cx="74876" cy="174622"/>
          </a:xfrm>
          <a:prstGeom prst="rect">
            <a:avLst/>
          </a:prstGeom>
        </p:spPr>
        <p:txBody>
          <a:bodyPr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6</a:t>
            </a:r>
          </a:p>
        </p:txBody>
      </p:sp>
      <p:sp>
        <p:nvSpPr>
          <p:cNvPr id="26" name="TextBox 32">
            <a:extLst>
              <a:ext uri="{FF2B5EF4-FFF2-40B4-BE49-F238E27FC236}">
                <a16:creationId xmlns:a16="http://schemas.microsoft.com/office/drawing/2014/main" id="{A5A9618E-DD03-93AD-9FE0-25A067703C79}"/>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69897" y="4622987"/>
            <a:ext cx="50797" cy="790527"/>
            <a:chOff x="0" y="0"/>
            <a:chExt cx="50800" cy="790524"/>
          </a:xfrm>
        </p:grpSpPr>
        <p:sp>
          <p:nvSpPr>
            <p:cNvPr id="3" name="Freeform 3"/>
            <p:cNvSpPr/>
            <p:nvPr/>
          </p:nvSpPr>
          <p:spPr>
            <a:xfrm>
              <a:off x="0" y="0"/>
              <a:ext cx="50800" cy="790575"/>
            </a:xfrm>
            <a:custGeom>
              <a:avLst/>
              <a:gdLst/>
              <a:ahLst/>
              <a:cxnLst/>
              <a:rect l="l" t="t" r="r" b="b"/>
              <a:pathLst>
                <a:path w="50800" h="790575">
                  <a:moveTo>
                    <a:pt x="50800" y="25400"/>
                  </a:moveTo>
                  <a:lnTo>
                    <a:pt x="50800" y="765175"/>
                  </a:lnTo>
                  <a:cubicBezTo>
                    <a:pt x="50800" y="779145"/>
                    <a:pt x="39370" y="790575"/>
                    <a:pt x="25400" y="790575"/>
                  </a:cubicBezTo>
                  <a:cubicBezTo>
                    <a:pt x="11430" y="790575"/>
                    <a:pt x="0" y="779145"/>
                    <a:pt x="0" y="765175"/>
                  </a:cubicBezTo>
                  <a:lnTo>
                    <a:pt x="0" y="25400"/>
                  </a:lnTo>
                  <a:cubicBezTo>
                    <a:pt x="0" y="11430"/>
                    <a:pt x="11430" y="0"/>
                    <a:pt x="25400" y="0"/>
                  </a:cubicBezTo>
                  <a:cubicBezTo>
                    <a:pt x="39370" y="0"/>
                    <a:pt x="50800" y="11430"/>
                    <a:pt x="50800" y="25400"/>
                  </a:cubicBezTo>
                  <a:close/>
                </a:path>
              </a:pathLst>
            </a:custGeom>
            <a:solidFill>
              <a:srgbClr val="4AA97D"/>
            </a:solidFill>
          </p:spPr>
          <p:txBody>
            <a:bodyPr/>
            <a:lstStyle/>
            <a:p>
              <a:endParaRPr lang="en-US"/>
            </a:p>
          </p:txBody>
        </p:sp>
      </p:grpSp>
      <p:grpSp>
        <p:nvGrpSpPr>
          <p:cNvPr id="4" name="Group 4"/>
          <p:cNvGrpSpPr>
            <a:grpSpLocks noChangeAspect="1"/>
          </p:cNvGrpSpPr>
          <p:nvPr/>
        </p:nvGrpSpPr>
        <p:grpSpPr>
          <a:xfrm>
            <a:off x="469897" y="5601081"/>
            <a:ext cx="50797" cy="790527"/>
            <a:chOff x="0" y="0"/>
            <a:chExt cx="50800" cy="790524"/>
          </a:xfrm>
        </p:grpSpPr>
        <p:sp>
          <p:nvSpPr>
            <p:cNvPr id="5" name="Freeform 5"/>
            <p:cNvSpPr/>
            <p:nvPr/>
          </p:nvSpPr>
          <p:spPr>
            <a:xfrm>
              <a:off x="0" y="0"/>
              <a:ext cx="50800" cy="790575"/>
            </a:xfrm>
            <a:custGeom>
              <a:avLst/>
              <a:gdLst/>
              <a:ahLst/>
              <a:cxnLst/>
              <a:rect l="l" t="t" r="r" b="b"/>
              <a:pathLst>
                <a:path w="50800" h="790575">
                  <a:moveTo>
                    <a:pt x="50800" y="25400"/>
                  </a:moveTo>
                  <a:lnTo>
                    <a:pt x="50800" y="765175"/>
                  </a:lnTo>
                  <a:cubicBezTo>
                    <a:pt x="50800" y="779145"/>
                    <a:pt x="39370" y="790575"/>
                    <a:pt x="25400" y="790575"/>
                  </a:cubicBezTo>
                  <a:cubicBezTo>
                    <a:pt x="11430" y="790575"/>
                    <a:pt x="0" y="779145"/>
                    <a:pt x="0" y="765175"/>
                  </a:cubicBezTo>
                  <a:lnTo>
                    <a:pt x="0" y="25400"/>
                  </a:lnTo>
                  <a:cubicBezTo>
                    <a:pt x="0" y="11430"/>
                    <a:pt x="11430" y="0"/>
                    <a:pt x="25400" y="0"/>
                  </a:cubicBezTo>
                  <a:cubicBezTo>
                    <a:pt x="39370" y="0"/>
                    <a:pt x="50800" y="11430"/>
                    <a:pt x="50800" y="25400"/>
                  </a:cubicBezTo>
                  <a:close/>
                </a:path>
              </a:pathLst>
            </a:custGeom>
            <a:solidFill>
              <a:srgbClr val="4AA97D"/>
            </a:solidFill>
          </p:spPr>
          <p:txBody>
            <a:bodyPr/>
            <a:lstStyle/>
            <a:p>
              <a:endParaRPr lang="en-US"/>
            </a:p>
          </p:txBody>
        </p:sp>
      </p:grpSp>
      <p:grpSp>
        <p:nvGrpSpPr>
          <p:cNvPr id="6" name="Group 6"/>
          <p:cNvGrpSpPr>
            <a:grpSpLocks noChangeAspect="1"/>
          </p:cNvGrpSpPr>
          <p:nvPr/>
        </p:nvGrpSpPr>
        <p:grpSpPr>
          <a:xfrm>
            <a:off x="3073051" y="4622987"/>
            <a:ext cx="50797" cy="790527"/>
            <a:chOff x="0" y="0"/>
            <a:chExt cx="50800" cy="790524"/>
          </a:xfrm>
        </p:grpSpPr>
        <p:sp>
          <p:nvSpPr>
            <p:cNvPr id="7" name="Freeform 7"/>
            <p:cNvSpPr/>
            <p:nvPr/>
          </p:nvSpPr>
          <p:spPr>
            <a:xfrm>
              <a:off x="0" y="0"/>
              <a:ext cx="50800" cy="790575"/>
            </a:xfrm>
            <a:custGeom>
              <a:avLst/>
              <a:gdLst/>
              <a:ahLst/>
              <a:cxnLst/>
              <a:rect l="l" t="t" r="r" b="b"/>
              <a:pathLst>
                <a:path w="50800" h="790575">
                  <a:moveTo>
                    <a:pt x="50800" y="25400"/>
                  </a:moveTo>
                  <a:lnTo>
                    <a:pt x="50800" y="765175"/>
                  </a:lnTo>
                  <a:cubicBezTo>
                    <a:pt x="50800" y="779145"/>
                    <a:pt x="39370" y="790575"/>
                    <a:pt x="25400" y="790575"/>
                  </a:cubicBezTo>
                  <a:cubicBezTo>
                    <a:pt x="11430" y="790575"/>
                    <a:pt x="0" y="779145"/>
                    <a:pt x="0" y="765175"/>
                  </a:cubicBezTo>
                  <a:lnTo>
                    <a:pt x="0" y="25400"/>
                  </a:lnTo>
                  <a:cubicBezTo>
                    <a:pt x="0" y="11430"/>
                    <a:pt x="11430" y="0"/>
                    <a:pt x="25400" y="0"/>
                  </a:cubicBezTo>
                  <a:cubicBezTo>
                    <a:pt x="39370" y="0"/>
                    <a:pt x="50800" y="11430"/>
                    <a:pt x="50800" y="25400"/>
                  </a:cubicBezTo>
                  <a:close/>
                </a:path>
              </a:pathLst>
            </a:custGeom>
            <a:solidFill>
              <a:srgbClr val="4AA97D"/>
            </a:solidFill>
          </p:spPr>
          <p:txBody>
            <a:bodyPr/>
            <a:lstStyle/>
            <a:p>
              <a:endParaRPr lang="en-US"/>
            </a:p>
          </p:txBody>
        </p:sp>
      </p:grpSp>
      <p:grpSp>
        <p:nvGrpSpPr>
          <p:cNvPr id="8" name="Group 8"/>
          <p:cNvGrpSpPr>
            <a:grpSpLocks noChangeAspect="1"/>
          </p:cNvGrpSpPr>
          <p:nvPr/>
        </p:nvGrpSpPr>
        <p:grpSpPr>
          <a:xfrm>
            <a:off x="3073051" y="5601081"/>
            <a:ext cx="50797" cy="790527"/>
            <a:chOff x="0" y="0"/>
            <a:chExt cx="50800" cy="790524"/>
          </a:xfrm>
        </p:grpSpPr>
        <p:sp>
          <p:nvSpPr>
            <p:cNvPr id="9" name="Freeform 9"/>
            <p:cNvSpPr/>
            <p:nvPr/>
          </p:nvSpPr>
          <p:spPr>
            <a:xfrm>
              <a:off x="0" y="0"/>
              <a:ext cx="50800" cy="790575"/>
            </a:xfrm>
            <a:custGeom>
              <a:avLst/>
              <a:gdLst/>
              <a:ahLst/>
              <a:cxnLst/>
              <a:rect l="l" t="t" r="r" b="b"/>
              <a:pathLst>
                <a:path w="50800" h="790575">
                  <a:moveTo>
                    <a:pt x="50800" y="25400"/>
                  </a:moveTo>
                  <a:lnTo>
                    <a:pt x="50800" y="765175"/>
                  </a:lnTo>
                  <a:cubicBezTo>
                    <a:pt x="50800" y="779145"/>
                    <a:pt x="39370" y="790575"/>
                    <a:pt x="25400" y="790575"/>
                  </a:cubicBezTo>
                  <a:cubicBezTo>
                    <a:pt x="11430" y="790575"/>
                    <a:pt x="0" y="779145"/>
                    <a:pt x="0" y="765175"/>
                  </a:cubicBezTo>
                  <a:lnTo>
                    <a:pt x="0" y="25400"/>
                  </a:lnTo>
                  <a:cubicBezTo>
                    <a:pt x="0" y="11430"/>
                    <a:pt x="11430" y="0"/>
                    <a:pt x="25400" y="0"/>
                  </a:cubicBezTo>
                  <a:cubicBezTo>
                    <a:pt x="39370" y="0"/>
                    <a:pt x="50800" y="11430"/>
                    <a:pt x="50800" y="25400"/>
                  </a:cubicBezTo>
                  <a:close/>
                </a:path>
              </a:pathLst>
            </a:custGeom>
            <a:solidFill>
              <a:srgbClr val="4AA97D"/>
            </a:solidFill>
          </p:spPr>
          <p:txBody>
            <a:bodyPr/>
            <a:lstStyle/>
            <a:p>
              <a:endParaRPr lang="en-US"/>
            </a:p>
          </p:txBody>
        </p:sp>
      </p:grpSp>
      <p:grpSp>
        <p:nvGrpSpPr>
          <p:cNvPr id="10" name="Group 10"/>
          <p:cNvGrpSpPr>
            <a:grpSpLocks noChangeAspect="1"/>
          </p:cNvGrpSpPr>
          <p:nvPr/>
        </p:nvGrpSpPr>
        <p:grpSpPr>
          <a:xfrm>
            <a:off x="5606348" y="4622987"/>
            <a:ext cx="50797" cy="790527"/>
            <a:chOff x="0" y="0"/>
            <a:chExt cx="50800" cy="790524"/>
          </a:xfrm>
        </p:grpSpPr>
        <p:sp>
          <p:nvSpPr>
            <p:cNvPr id="11" name="Freeform 11"/>
            <p:cNvSpPr/>
            <p:nvPr/>
          </p:nvSpPr>
          <p:spPr>
            <a:xfrm>
              <a:off x="0" y="0"/>
              <a:ext cx="50800" cy="790575"/>
            </a:xfrm>
            <a:custGeom>
              <a:avLst/>
              <a:gdLst/>
              <a:ahLst/>
              <a:cxnLst/>
              <a:rect l="l" t="t" r="r" b="b"/>
              <a:pathLst>
                <a:path w="50800" h="790575">
                  <a:moveTo>
                    <a:pt x="50800" y="25400"/>
                  </a:moveTo>
                  <a:lnTo>
                    <a:pt x="50800" y="765175"/>
                  </a:lnTo>
                  <a:cubicBezTo>
                    <a:pt x="50800" y="779145"/>
                    <a:pt x="39370" y="790575"/>
                    <a:pt x="25400" y="790575"/>
                  </a:cubicBezTo>
                  <a:cubicBezTo>
                    <a:pt x="11430" y="790575"/>
                    <a:pt x="0" y="779145"/>
                    <a:pt x="0" y="765175"/>
                  </a:cubicBezTo>
                  <a:lnTo>
                    <a:pt x="0" y="25400"/>
                  </a:lnTo>
                  <a:cubicBezTo>
                    <a:pt x="0" y="11430"/>
                    <a:pt x="11430" y="0"/>
                    <a:pt x="25400" y="0"/>
                  </a:cubicBezTo>
                  <a:cubicBezTo>
                    <a:pt x="39370" y="0"/>
                    <a:pt x="50800" y="11430"/>
                    <a:pt x="50800" y="25400"/>
                  </a:cubicBezTo>
                  <a:close/>
                </a:path>
              </a:pathLst>
            </a:custGeom>
            <a:solidFill>
              <a:srgbClr val="4AA97D"/>
            </a:solidFill>
          </p:spPr>
          <p:txBody>
            <a:bodyPr/>
            <a:lstStyle/>
            <a:p>
              <a:endParaRPr lang="en-US"/>
            </a:p>
          </p:txBody>
        </p:sp>
      </p:grpSp>
      <p:grpSp>
        <p:nvGrpSpPr>
          <p:cNvPr id="12" name="Group 12"/>
          <p:cNvGrpSpPr>
            <a:grpSpLocks noChangeAspect="1"/>
          </p:cNvGrpSpPr>
          <p:nvPr/>
        </p:nvGrpSpPr>
        <p:grpSpPr>
          <a:xfrm>
            <a:off x="5606348" y="5601081"/>
            <a:ext cx="50797" cy="790527"/>
            <a:chOff x="0" y="0"/>
            <a:chExt cx="50800" cy="790524"/>
          </a:xfrm>
        </p:grpSpPr>
        <p:sp>
          <p:nvSpPr>
            <p:cNvPr id="13" name="Freeform 13"/>
            <p:cNvSpPr/>
            <p:nvPr/>
          </p:nvSpPr>
          <p:spPr>
            <a:xfrm>
              <a:off x="0" y="0"/>
              <a:ext cx="50800" cy="790575"/>
            </a:xfrm>
            <a:custGeom>
              <a:avLst/>
              <a:gdLst/>
              <a:ahLst/>
              <a:cxnLst/>
              <a:rect l="l" t="t" r="r" b="b"/>
              <a:pathLst>
                <a:path w="50800" h="790575">
                  <a:moveTo>
                    <a:pt x="50800" y="25400"/>
                  </a:moveTo>
                  <a:lnTo>
                    <a:pt x="50800" y="765175"/>
                  </a:lnTo>
                  <a:cubicBezTo>
                    <a:pt x="50800" y="779145"/>
                    <a:pt x="39370" y="790575"/>
                    <a:pt x="25400" y="790575"/>
                  </a:cubicBezTo>
                  <a:cubicBezTo>
                    <a:pt x="11430" y="790575"/>
                    <a:pt x="0" y="779145"/>
                    <a:pt x="0" y="765175"/>
                  </a:cubicBezTo>
                  <a:lnTo>
                    <a:pt x="0" y="25400"/>
                  </a:lnTo>
                  <a:cubicBezTo>
                    <a:pt x="0" y="11430"/>
                    <a:pt x="11430" y="0"/>
                    <a:pt x="25400" y="0"/>
                  </a:cubicBezTo>
                  <a:cubicBezTo>
                    <a:pt x="39370" y="0"/>
                    <a:pt x="50800" y="11430"/>
                    <a:pt x="50800" y="25400"/>
                  </a:cubicBezTo>
                  <a:close/>
                </a:path>
              </a:pathLst>
            </a:custGeom>
            <a:solidFill>
              <a:srgbClr val="4AA97D"/>
            </a:solidFill>
          </p:spPr>
          <p:txBody>
            <a:bodyPr/>
            <a:lstStyle/>
            <a:p>
              <a:endParaRPr lang="en-US"/>
            </a:p>
          </p:txBody>
        </p:sp>
      </p:grpSp>
      <p:grpSp>
        <p:nvGrpSpPr>
          <p:cNvPr id="14" name="Group 14"/>
          <p:cNvGrpSpPr>
            <a:grpSpLocks noChangeAspect="1"/>
          </p:cNvGrpSpPr>
          <p:nvPr/>
        </p:nvGrpSpPr>
        <p:grpSpPr>
          <a:xfrm>
            <a:off x="8279349" y="4622987"/>
            <a:ext cx="50797" cy="790527"/>
            <a:chOff x="0" y="0"/>
            <a:chExt cx="50800" cy="790524"/>
          </a:xfrm>
        </p:grpSpPr>
        <p:sp>
          <p:nvSpPr>
            <p:cNvPr id="15" name="Freeform 15"/>
            <p:cNvSpPr/>
            <p:nvPr/>
          </p:nvSpPr>
          <p:spPr>
            <a:xfrm>
              <a:off x="0" y="0"/>
              <a:ext cx="50800" cy="790575"/>
            </a:xfrm>
            <a:custGeom>
              <a:avLst/>
              <a:gdLst/>
              <a:ahLst/>
              <a:cxnLst/>
              <a:rect l="l" t="t" r="r" b="b"/>
              <a:pathLst>
                <a:path w="50800" h="790575">
                  <a:moveTo>
                    <a:pt x="50800" y="25400"/>
                  </a:moveTo>
                  <a:lnTo>
                    <a:pt x="50800" y="765175"/>
                  </a:lnTo>
                  <a:cubicBezTo>
                    <a:pt x="50800" y="779145"/>
                    <a:pt x="39370" y="790575"/>
                    <a:pt x="25400" y="790575"/>
                  </a:cubicBezTo>
                  <a:cubicBezTo>
                    <a:pt x="11430" y="790575"/>
                    <a:pt x="0" y="779145"/>
                    <a:pt x="0" y="765175"/>
                  </a:cubicBezTo>
                  <a:lnTo>
                    <a:pt x="0" y="25400"/>
                  </a:lnTo>
                  <a:cubicBezTo>
                    <a:pt x="0" y="11430"/>
                    <a:pt x="11430" y="0"/>
                    <a:pt x="25400" y="0"/>
                  </a:cubicBezTo>
                  <a:cubicBezTo>
                    <a:pt x="39370" y="0"/>
                    <a:pt x="50800" y="11430"/>
                    <a:pt x="50800" y="25400"/>
                  </a:cubicBezTo>
                  <a:close/>
                </a:path>
              </a:pathLst>
            </a:custGeom>
            <a:solidFill>
              <a:srgbClr val="4AA97D"/>
            </a:solidFill>
          </p:spPr>
          <p:txBody>
            <a:bodyPr/>
            <a:lstStyle/>
            <a:p>
              <a:endParaRPr lang="en-US"/>
            </a:p>
          </p:txBody>
        </p:sp>
      </p:grpSp>
      <p:grpSp>
        <p:nvGrpSpPr>
          <p:cNvPr id="16" name="Group 16"/>
          <p:cNvGrpSpPr>
            <a:grpSpLocks noChangeAspect="1"/>
          </p:cNvGrpSpPr>
          <p:nvPr/>
        </p:nvGrpSpPr>
        <p:grpSpPr>
          <a:xfrm>
            <a:off x="8279349" y="5601081"/>
            <a:ext cx="50797" cy="790527"/>
            <a:chOff x="0" y="0"/>
            <a:chExt cx="50800" cy="790524"/>
          </a:xfrm>
        </p:grpSpPr>
        <p:sp>
          <p:nvSpPr>
            <p:cNvPr id="17" name="Freeform 17"/>
            <p:cNvSpPr/>
            <p:nvPr/>
          </p:nvSpPr>
          <p:spPr>
            <a:xfrm>
              <a:off x="0" y="0"/>
              <a:ext cx="50800" cy="790575"/>
            </a:xfrm>
            <a:custGeom>
              <a:avLst/>
              <a:gdLst/>
              <a:ahLst/>
              <a:cxnLst/>
              <a:rect l="l" t="t" r="r" b="b"/>
              <a:pathLst>
                <a:path w="50800" h="790575">
                  <a:moveTo>
                    <a:pt x="50800" y="25400"/>
                  </a:moveTo>
                  <a:lnTo>
                    <a:pt x="50800" y="765175"/>
                  </a:lnTo>
                  <a:cubicBezTo>
                    <a:pt x="50800" y="779145"/>
                    <a:pt x="39370" y="790575"/>
                    <a:pt x="25400" y="790575"/>
                  </a:cubicBezTo>
                  <a:cubicBezTo>
                    <a:pt x="11430" y="790575"/>
                    <a:pt x="0" y="779145"/>
                    <a:pt x="0" y="765175"/>
                  </a:cubicBezTo>
                  <a:lnTo>
                    <a:pt x="0" y="25400"/>
                  </a:lnTo>
                  <a:cubicBezTo>
                    <a:pt x="0" y="11430"/>
                    <a:pt x="11430" y="0"/>
                    <a:pt x="25400" y="0"/>
                  </a:cubicBezTo>
                  <a:cubicBezTo>
                    <a:pt x="39370" y="0"/>
                    <a:pt x="50800" y="11430"/>
                    <a:pt x="50800" y="25400"/>
                  </a:cubicBezTo>
                  <a:close/>
                </a:path>
              </a:pathLst>
            </a:custGeom>
            <a:solidFill>
              <a:srgbClr val="4AA97D"/>
            </a:solidFill>
          </p:spPr>
          <p:txBody>
            <a:bodyPr/>
            <a:lstStyle/>
            <a:p>
              <a:endParaRPr lang="en-US"/>
            </a:p>
          </p:txBody>
        </p:sp>
      </p:grpSp>
      <p:grpSp>
        <p:nvGrpSpPr>
          <p:cNvPr id="18" name="Group 18"/>
          <p:cNvGrpSpPr>
            <a:grpSpLocks noChangeAspect="1"/>
          </p:cNvGrpSpPr>
          <p:nvPr/>
        </p:nvGrpSpPr>
        <p:grpSpPr>
          <a:xfrm>
            <a:off x="183413" y="605009"/>
            <a:ext cx="10325176" cy="3172"/>
            <a:chOff x="0" y="0"/>
            <a:chExt cx="10325176" cy="3175"/>
          </a:xfrm>
        </p:grpSpPr>
        <p:sp>
          <p:nvSpPr>
            <p:cNvPr id="19" name="Freeform 19"/>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20" name="Group 20"/>
          <p:cNvGrpSpPr>
            <a:grpSpLocks noChangeAspect="1"/>
          </p:cNvGrpSpPr>
          <p:nvPr/>
        </p:nvGrpSpPr>
        <p:grpSpPr>
          <a:xfrm>
            <a:off x="9321184" y="187490"/>
            <a:ext cx="900998" cy="195920"/>
            <a:chOff x="0" y="0"/>
            <a:chExt cx="901001" cy="195923"/>
          </a:xfrm>
        </p:grpSpPr>
        <p:sp>
          <p:nvSpPr>
            <p:cNvPr id="21" name="Freeform 21"/>
            <p:cNvSpPr/>
            <p:nvPr/>
          </p:nvSpPr>
          <p:spPr>
            <a:xfrm>
              <a:off x="0" y="0"/>
              <a:ext cx="900938" cy="195834"/>
            </a:xfrm>
            <a:custGeom>
              <a:avLst/>
              <a:gdLst/>
              <a:ahLst/>
              <a:cxnLst/>
              <a:rect l="l" t="t" r="r" b="b"/>
              <a:pathLst>
                <a:path w="900938" h="195834">
                  <a:moveTo>
                    <a:pt x="97917" y="0"/>
                  </a:moveTo>
                  <a:cubicBezTo>
                    <a:pt x="43815" y="0"/>
                    <a:pt x="0" y="43815"/>
                    <a:pt x="0" y="97917"/>
                  </a:cubicBezTo>
                  <a:cubicBezTo>
                    <a:pt x="0" y="152019"/>
                    <a:pt x="43815" y="195834"/>
                    <a:pt x="97917" y="195834"/>
                  </a:cubicBezTo>
                  <a:lnTo>
                    <a:pt x="803021" y="195834"/>
                  </a:lnTo>
                  <a:cubicBezTo>
                    <a:pt x="857123" y="195834"/>
                    <a:pt x="900938" y="152019"/>
                    <a:pt x="900938" y="97917"/>
                  </a:cubicBezTo>
                  <a:cubicBezTo>
                    <a:pt x="900938" y="43815"/>
                    <a:pt x="857123" y="0"/>
                    <a:pt x="803021" y="0"/>
                  </a:cubicBezTo>
                  <a:close/>
                </a:path>
              </a:pathLst>
            </a:custGeom>
            <a:solidFill>
              <a:srgbClr val="4AA97D"/>
            </a:solidFill>
          </p:spPr>
          <p:txBody>
            <a:bodyPr/>
            <a:lstStyle/>
            <a:p>
              <a:endParaRPr lang="en-US"/>
            </a:p>
          </p:txBody>
        </p:sp>
      </p:grpSp>
      <p:grpSp>
        <p:nvGrpSpPr>
          <p:cNvPr id="22" name="Group 22"/>
          <p:cNvGrpSpPr>
            <a:grpSpLocks noChangeAspect="1"/>
          </p:cNvGrpSpPr>
          <p:nvPr/>
        </p:nvGrpSpPr>
        <p:grpSpPr>
          <a:xfrm>
            <a:off x="9481118" y="6444367"/>
            <a:ext cx="825932" cy="825932"/>
            <a:chOff x="0" y="0"/>
            <a:chExt cx="825932" cy="825932"/>
          </a:xfrm>
        </p:grpSpPr>
        <p:sp>
          <p:nvSpPr>
            <p:cNvPr id="23" name="Freeform 23"/>
            <p:cNvSpPr/>
            <p:nvPr/>
          </p:nvSpPr>
          <p:spPr>
            <a:xfrm>
              <a:off x="63500" y="63500"/>
              <a:ext cx="699008" cy="698881"/>
            </a:xfrm>
            <a:custGeom>
              <a:avLst/>
              <a:gdLst/>
              <a:ahLst/>
              <a:cxnLst/>
              <a:rect l="l" t="t" r="r" b="b"/>
              <a:pathLst>
                <a:path w="699008" h="698881">
                  <a:moveTo>
                    <a:pt x="349504" y="698881"/>
                  </a:moveTo>
                  <a:cubicBezTo>
                    <a:pt x="542544" y="698881"/>
                    <a:pt x="699008" y="542417"/>
                    <a:pt x="699008" y="349377"/>
                  </a:cubicBezTo>
                  <a:cubicBezTo>
                    <a:pt x="699008" y="156337"/>
                    <a:pt x="542417" y="0"/>
                    <a:pt x="349504" y="0"/>
                  </a:cubicBezTo>
                  <a:cubicBezTo>
                    <a:pt x="156591" y="0"/>
                    <a:pt x="0" y="156464"/>
                    <a:pt x="0" y="349504"/>
                  </a:cubicBezTo>
                  <a:cubicBezTo>
                    <a:pt x="0" y="542544"/>
                    <a:pt x="156464" y="698881"/>
                    <a:pt x="349504" y="698881"/>
                  </a:cubicBezTo>
                </a:path>
              </a:pathLst>
            </a:custGeom>
            <a:solidFill>
              <a:srgbClr val="4AA97D"/>
            </a:solidFill>
          </p:spPr>
          <p:txBody>
            <a:bodyPr/>
            <a:lstStyle/>
            <a:p>
              <a:endParaRPr lang="en-US"/>
            </a:p>
          </p:txBody>
        </p:sp>
        <p:sp>
          <p:nvSpPr>
            <p:cNvPr id="24" name="Freeform 24"/>
            <p:cNvSpPr/>
            <p:nvPr/>
          </p:nvSpPr>
          <p:spPr>
            <a:xfrm>
              <a:off x="249301" y="253746"/>
              <a:ext cx="291338" cy="283337"/>
            </a:xfrm>
            <a:custGeom>
              <a:avLst/>
              <a:gdLst/>
              <a:ahLst/>
              <a:cxnLst/>
              <a:rect l="l" t="t" r="r" b="b"/>
              <a:pathLst>
                <a:path w="291338" h="283337">
                  <a:moveTo>
                    <a:pt x="26416" y="0"/>
                  </a:moveTo>
                  <a:lnTo>
                    <a:pt x="291338" y="255905"/>
                  </a:lnTo>
                  <a:lnTo>
                    <a:pt x="264922" y="283337"/>
                  </a:lnTo>
                  <a:lnTo>
                    <a:pt x="0" y="27432"/>
                  </a:lnTo>
                  <a:close/>
                </a:path>
              </a:pathLst>
            </a:custGeom>
            <a:solidFill>
              <a:srgbClr val="FFFFFF"/>
            </a:solidFill>
          </p:spPr>
          <p:txBody>
            <a:bodyPr/>
            <a:lstStyle/>
            <a:p>
              <a:endParaRPr lang="en-US"/>
            </a:p>
          </p:txBody>
        </p:sp>
        <p:sp>
          <p:nvSpPr>
            <p:cNvPr id="25" name="Freeform 25"/>
            <p:cNvSpPr/>
            <p:nvPr/>
          </p:nvSpPr>
          <p:spPr>
            <a:xfrm>
              <a:off x="391033" y="390017"/>
              <a:ext cx="195580" cy="192786"/>
            </a:xfrm>
            <a:custGeom>
              <a:avLst/>
              <a:gdLst/>
              <a:ahLst/>
              <a:cxnLst/>
              <a:rect l="l" t="t" r="r" b="b"/>
              <a:pathLst>
                <a:path w="195580" h="192786">
                  <a:moveTo>
                    <a:pt x="0" y="155067"/>
                  </a:moveTo>
                  <a:lnTo>
                    <a:pt x="151130" y="134747"/>
                  </a:lnTo>
                  <a:lnTo>
                    <a:pt x="153670" y="153670"/>
                  </a:lnTo>
                  <a:lnTo>
                    <a:pt x="134874" y="150749"/>
                  </a:lnTo>
                  <a:lnTo>
                    <a:pt x="157861" y="0"/>
                  </a:lnTo>
                  <a:lnTo>
                    <a:pt x="195580" y="5715"/>
                  </a:lnTo>
                  <a:lnTo>
                    <a:pt x="172593" y="156464"/>
                  </a:lnTo>
                  <a:lnTo>
                    <a:pt x="170434" y="170561"/>
                  </a:lnTo>
                  <a:lnTo>
                    <a:pt x="156337" y="172466"/>
                  </a:lnTo>
                  <a:lnTo>
                    <a:pt x="5207" y="192786"/>
                  </a:lnTo>
                  <a:close/>
                </a:path>
              </a:pathLst>
            </a:custGeom>
            <a:solidFill>
              <a:srgbClr val="FFFFFF"/>
            </a:solidFill>
          </p:spPr>
          <p:txBody>
            <a:bodyPr/>
            <a:lstStyle/>
            <a:p>
              <a:endParaRPr lang="en-US"/>
            </a:p>
          </p:txBody>
        </p:sp>
      </p:grpSp>
      <p:sp>
        <p:nvSpPr>
          <p:cNvPr id="26" name="TextBox 26"/>
          <p:cNvSpPr txBox="1"/>
          <p:nvPr/>
        </p:nvSpPr>
        <p:spPr>
          <a:xfrm>
            <a:off x="457199" y="2440791"/>
            <a:ext cx="9610531" cy="1509452"/>
          </a:xfrm>
          <a:prstGeom prst="rect">
            <a:avLst/>
          </a:prstGeom>
        </p:spPr>
        <p:txBody>
          <a:bodyPr wrap="square" lIns="0" tIns="0" rIns="0" bIns="0" rtlCol="0" anchor="t">
            <a:spAutoFit/>
          </a:bodyPr>
          <a:lstStyle/>
          <a:p>
            <a:pPr algn="l">
              <a:lnSpc>
                <a:spcPts val="2800"/>
              </a:lnSpc>
            </a:pPr>
            <a:r>
              <a:rPr lang="en-US" sz="2000" spc="-10" dirty="0">
                <a:solidFill>
                  <a:srgbClr val="000000"/>
                </a:solidFill>
                <a:latin typeface="Montserrat"/>
                <a:ea typeface="Montserrat"/>
                <a:cs typeface="Montserrat"/>
                <a:sym typeface="Montserrat"/>
              </a:rPr>
              <a:t>Let’s cover that before going any further. </a:t>
            </a:r>
          </a:p>
          <a:p>
            <a:pPr algn="l">
              <a:lnSpc>
                <a:spcPts val="2000"/>
              </a:lnSpc>
            </a:pPr>
            <a:r>
              <a:rPr lang="en-US" sz="1399" spc="-6" dirty="0">
                <a:solidFill>
                  <a:srgbClr val="000000"/>
                </a:solidFill>
                <a:latin typeface="Montserrat"/>
                <a:ea typeface="Montserrat"/>
                <a:cs typeface="Montserrat"/>
                <a:sym typeface="Montserrat"/>
              </a:rPr>
              <a:t>We’re talking about the relationship between businesses and schools and how, by working together over time, they can create meaningful opportunities for young people to understand, experience and transition into the world of work. </a:t>
            </a:r>
          </a:p>
          <a:p>
            <a:pPr algn="l">
              <a:lnSpc>
                <a:spcPts val="3499"/>
              </a:lnSpc>
            </a:pPr>
            <a:r>
              <a:rPr lang="en-US" sz="1399" b="1" spc="-6" dirty="0">
                <a:solidFill>
                  <a:srgbClr val="000000"/>
                </a:solidFill>
                <a:latin typeface="Montserrat Bold"/>
                <a:ea typeface="Montserrat Bold"/>
                <a:cs typeface="Montserrat Bold"/>
                <a:sym typeface="Montserrat Bold"/>
              </a:rPr>
              <a:t>The types of activities that might arise from the industry-school relationship include things like: </a:t>
            </a:r>
          </a:p>
        </p:txBody>
      </p:sp>
      <p:sp>
        <p:nvSpPr>
          <p:cNvPr id="27" name="TextBox 27"/>
          <p:cNvSpPr txBox="1"/>
          <p:nvPr/>
        </p:nvSpPr>
        <p:spPr>
          <a:xfrm>
            <a:off x="457200" y="1050884"/>
            <a:ext cx="7214873" cy="1165231"/>
          </a:xfrm>
          <a:prstGeom prst="rect">
            <a:avLst/>
          </a:prstGeom>
        </p:spPr>
        <p:txBody>
          <a:bodyPr lIns="0" tIns="0" rIns="0" bIns="0" rtlCol="0" anchor="t">
            <a:spAutoFit/>
          </a:bodyPr>
          <a:lstStyle/>
          <a:p>
            <a:pPr algn="l">
              <a:lnSpc>
                <a:spcPts val="4440"/>
              </a:lnSpc>
            </a:pPr>
            <a:r>
              <a:rPr lang="en-US" sz="3700" spc="-18">
                <a:solidFill>
                  <a:srgbClr val="000000"/>
                </a:solidFill>
                <a:latin typeface="Montserrat"/>
                <a:ea typeface="Montserrat"/>
                <a:cs typeface="Montserrat"/>
                <a:sym typeface="Montserrat"/>
              </a:rPr>
              <a:t>What we mean by ‘industry-school engagement’ </a:t>
            </a:r>
          </a:p>
        </p:txBody>
      </p:sp>
      <p:sp>
        <p:nvSpPr>
          <p:cNvPr id="28" name="TextBox 28"/>
          <p:cNvSpPr txBox="1"/>
          <p:nvPr/>
        </p:nvSpPr>
        <p:spPr>
          <a:xfrm>
            <a:off x="7758998" y="6694265"/>
            <a:ext cx="1739646" cy="236668"/>
          </a:xfrm>
          <a:prstGeom prst="rect">
            <a:avLst/>
          </a:prstGeom>
        </p:spPr>
        <p:txBody>
          <a:bodyPr wrap="square" lIns="0" tIns="0" rIns="0" bIns="0" rtlCol="0" anchor="t">
            <a:spAutoFit/>
          </a:bodyPr>
          <a:lstStyle/>
          <a:p>
            <a:pPr algn="l">
              <a:lnSpc>
                <a:spcPts val="1959"/>
              </a:lnSpc>
            </a:pPr>
            <a:r>
              <a:rPr lang="en-US" sz="1399" b="1" spc="-5" dirty="0">
                <a:solidFill>
                  <a:srgbClr val="4AA97D"/>
                </a:solidFill>
                <a:latin typeface="Montserrat Bold"/>
                <a:ea typeface="Montserrat Bold"/>
                <a:cs typeface="Montserrat Bold"/>
                <a:sym typeface="Montserrat Bold"/>
              </a:rPr>
              <a:t>Let’s get started.</a:t>
            </a:r>
          </a:p>
        </p:txBody>
      </p:sp>
      <p:sp>
        <p:nvSpPr>
          <p:cNvPr id="29" name="TextBox 29"/>
          <p:cNvSpPr txBox="1"/>
          <p:nvPr/>
        </p:nvSpPr>
        <p:spPr>
          <a:xfrm>
            <a:off x="9437322" y="195746"/>
            <a:ext cx="786178" cy="153504"/>
          </a:xfrm>
          <a:prstGeom prst="rect">
            <a:avLst/>
          </a:prstGeom>
        </p:spPr>
        <p:txBody>
          <a:bodyPr wrap="square" lIns="0" tIns="0" rIns="0" bIns="0" rtlCol="0" anchor="t">
            <a:spAutoFit/>
          </a:bodyPr>
          <a:lstStyle/>
          <a:p>
            <a:pPr algn="l">
              <a:lnSpc>
                <a:spcPts val="1260"/>
              </a:lnSpc>
            </a:pPr>
            <a:r>
              <a:rPr lang="en-US" sz="900" spc="-4" dirty="0">
                <a:solidFill>
                  <a:srgbClr val="FFFFFF"/>
                </a:solidFill>
                <a:latin typeface="Montserrat"/>
                <a:ea typeface="Montserrat"/>
                <a:cs typeface="Montserrat"/>
                <a:sym typeface="Montserrat"/>
              </a:rPr>
              <a:t>Introduction</a:t>
            </a:r>
          </a:p>
        </p:txBody>
      </p:sp>
      <p:sp>
        <p:nvSpPr>
          <p:cNvPr id="30" name="TextBox 30"/>
          <p:cNvSpPr txBox="1"/>
          <p:nvPr/>
        </p:nvSpPr>
        <p:spPr>
          <a:xfrm>
            <a:off x="745950" y="4603947"/>
            <a:ext cx="1727140" cy="648681"/>
          </a:xfrm>
          <a:prstGeom prst="rect">
            <a:avLst/>
          </a:prstGeom>
        </p:spPr>
        <p:txBody>
          <a:bodyPr lIns="0" tIns="0" rIns="0" bIns="0" rtlCol="0" anchor="t">
            <a:spAutoFit/>
          </a:bodyPr>
          <a:lstStyle/>
          <a:p>
            <a:pPr>
              <a:lnSpc>
                <a:spcPts val="1699"/>
              </a:lnSpc>
            </a:pPr>
            <a:r>
              <a:rPr lang="en-US" sz="1200" spc="-5" dirty="0">
                <a:solidFill>
                  <a:srgbClr val="000000"/>
                </a:solidFill>
                <a:latin typeface="Montserrat"/>
                <a:ea typeface="Montserrat"/>
                <a:cs typeface="Montserrat"/>
                <a:sym typeface="Montserrat"/>
              </a:rPr>
              <a:t>Giving a presentation or talk about your business at a school, </a:t>
            </a:r>
          </a:p>
        </p:txBody>
      </p:sp>
      <p:sp>
        <p:nvSpPr>
          <p:cNvPr id="31" name="TextBox 31"/>
          <p:cNvSpPr txBox="1"/>
          <p:nvPr/>
        </p:nvSpPr>
        <p:spPr>
          <a:xfrm>
            <a:off x="745950" y="5582041"/>
            <a:ext cx="2048475" cy="648681"/>
          </a:xfrm>
          <a:prstGeom prst="rect">
            <a:avLst/>
          </a:prstGeom>
        </p:spPr>
        <p:txBody>
          <a:bodyPr lIns="0" tIns="0" rIns="0" bIns="0" rtlCol="0" anchor="t">
            <a:spAutoFit/>
          </a:bodyPr>
          <a:lstStyle/>
          <a:p>
            <a:pPr>
              <a:lnSpc>
                <a:spcPts val="1699"/>
              </a:lnSpc>
            </a:pPr>
            <a:r>
              <a:rPr lang="en-US" sz="1200" spc="-5">
                <a:solidFill>
                  <a:srgbClr val="000000"/>
                </a:solidFill>
                <a:latin typeface="Montserrat"/>
                <a:ea typeface="Montserrat"/>
                <a:cs typeface="Montserrat"/>
                <a:sym typeface="Montserrat"/>
              </a:rPr>
              <a:t>Providing a work shadowing/ experience opportunity for students,</a:t>
            </a:r>
          </a:p>
        </p:txBody>
      </p:sp>
      <p:sp>
        <p:nvSpPr>
          <p:cNvPr id="32" name="TextBox 32"/>
          <p:cNvSpPr txBox="1"/>
          <p:nvPr/>
        </p:nvSpPr>
        <p:spPr>
          <a:xfrm>
            <a:off x="3323701" y="5582041"/>
            <a:ext cx="1387021" cy="637547"/>
          </a:xfrm>
          <a:prstGeom prst="rect">
            <a:avLst/>
          </a:prstGeom>
        </p:spPr>
        <p:txBody>
          <a:bodyPr lIns="0" tIns="0" rIns="0" bIns="0" rtlCol="0" anchor="t">
            <a:spAutoFit/>
          </a:bodyPr>
          <a:lstStyle/>
          <a:p>
            <a:pPr>
              <a:lnSpc>
                <a:spcPts val="1699"/>
              </a:lnSpc>
            </a:pPr>
            <a:r>
              <a:rPr lang="en-US" sz="1200" spc="-5">
                <a:solidFill>
                  <a:srgbClr val="000000"/>
                </a:solidFill>
                <a:latin typeface="Montserrat"/>
                <a:ea typeface="Montserrat"/>
                <a:cs typeface="Montserrat"/>
                <a:sym typeface="Montserrat"/>
              </a:rPr>
              <a:t>Sponsoring a student-led project,</a:t>
            </a:r>
          </a:p>
        </p:txBody>
      </p:sp>
      <p:sp>
        <p:nvSpPr>
          <p:cNvPr id="33" name="TextBox 33"/>
          <p:cNvSpPr txBox="1"/>
          <p:nvPr/>
        </p:nvSpPr>
        <p:spPr>
          <a:xfrm>
            <a:off x="3323701" y="4603947"/>
            <a:ext cx="1705908" cy="637547"/>
          </a:xfrm>
          <a:prstGeom prst="rect">
            <a:avLst/>
          </a:prstGeom>
        </p:spPr>
        <p:txBody>
          <a:bodyPr lIns="0" tIns="0" rIns="0" bIns="0" rtlCol="0" anchor="t">
            <a:spAutoFit/>
          </a:bodyPr>
          <a:lstStyle/>
          <a:p>
            <a:pPr>
              <a:lnSpc>
                <a:spcPts val="1699"/>
              </a:lnSpc>
            </a:pPr>
            <a:r>
              <a:rPr lang="en-US" sz="1200" spc="-5">
                <a:solidFill>
                  <a:srgbClr val="000000"/>
                </a:solidFill>
                <a:latin typeface="Montserrat"/>
                <a:ea typeface="Montserrat"/>
                <a:cs typeface="Montserrat"/>
                <a:sym typeface="Montserrat"/>
              </a:rPr>
              <a:t>Participating in a career expo type event,</a:t>
            </a:r>
          </a:p>
        </p:txBody>
      </p:sp>
      <p:sp>
        <p:nvSpPr>
          <p:cNvPr id="34" name="TextBox 34"/>
          <p:cNvSpPr txBox="1"/>
          <p:nvPr/>
        </p:nvSpPr>
        <p:spPr>
          <a:xfrm>
            <a:off x="5844302" y="4603947"/>
            <a:ext cx="1952158" cy="637547"/>
          </a:xfrm>
          <a:prstGeom prst="rect">
            <a:avLst/>
          </a:prstGeom>
        </p:spPr>
        <p:txBody>
          <a:bodyPr wrap="square" lIns="0" tIns="0" rIns="0" bIns="0" rtlCol="0" anchor="t">
            <a:spAutoFit/>
          </a:bodyPr>
          <a:lstStyle/>
          <a:p>
            <a:pPr>
              <a:lnSpc>
                <a:spcPts val="1699"/>
              </a:lnSpc>
            </a:pPr>
            <a:r>
              <a:rPr lang="en-US" sz="1200" spc="-5" dirty="0">
                <a:solidFill>
                  <a:srgbClr val="000000"/>
                </a:solidFill>
                <a:latin typeface="Montserrat"/>
                <a:ea typeface="Montserrat"/>
                <a:cs typeface="Montserrat"/>
                <a:sym typeface="Montserrat"/>
              </a:rPr>
              <a:t>Demonstrating practical and transferable skills to students,</a:t>
            </a:r>
          </a:p>
        </p:txBody>
      </p:sp>
      <p:sp>
        <p:nvSpPr>
          <p:cNvPr id="35" name="TextBox 35"/>
          <p:cNvSpPr txBox="1"/>
          <p:nvPr/>
        </p:nvSpPr>
        <p:spPr>
          <a:xfrm>
            <a:off x="5844302" y="5582041"/>
            <a:ext cx="2093198" cy="419538"/>
          </a:xfrm>
          <a:prstGeom prst="rect">
            <a:avLst/>
          </a:prstGeom>
        </p:spPr>
        <p:txBody>
          <a:bodyPr wrap="square" lIns="0" tIns="0" rIns="0" bIns="0" rtlCol="0" anchor="t">
            <a:spAutoFit/>
          </a:bodyPr>
          <a:lstStyle/>
          <a:p>
            <a:pPr>
              <a:lnSpc>
                <a:spcPts val="1699"/>
              </a:lnSpc>
            </a:pPr>
            <a:r>
              <a:rPr lang="en-US" sz="1200" spc="-5" dirty="0">
                <a:solidFill>
                  <a:srgbClr val="000000"/>
                </a:solidFill>
                <a:latin typeface="Montserrat"/>
                <a:ea typeface="Montserrat"/>
                <a:cs typeface="Montserrat"/>
                <a:sym typeface="Montserrat"/>
              </a:rPr>
              <a:t>Being interviewed/videoed about your career journey,</a:t>
            </a:r>
          </a:p>
        </p:txBody>
      </p:sp>
      <p:sp>
        <p:nvSpPr>
          <p:cNvPr id="36" name="TextBox 36"/>
          <p:cNvSpPr txBox="1"/>
          <p:nvPr/>
        </p:nvSpPr>
        <p:spPr>
          <a:xfrm>
            <a:off x="8529999" y="5582041"/>
            <a:ext cx="1342152" cy="419538"/>
          </a:xfrm>
          <a:prstGeom prst="rect">
            <a:avLst/>
          </a:prstGeom>
        </p:spPr>
        <p:txBody>
          <a:bodyPr wrap="square" lIns="0" tIns="0" rIns="0" bIns="0" rtlCol="0" anchor="t">
            <a:spAutoFit/>
          </a:bodyPr>
          <a:lstStyle/>
          <a:p>
            <a:pPr>
              <a:lnSpc>
                <a:spcPts val="1699"/>
              </a:lnSpc>
            </a:pPr>
            <a:r>
              <a:rPr lang="en-US" sz="1200" spc="-5" dirty="0">
                <a:solidFill>
                  <a:srgbClr val="000000"/>
                </a:solidFill>
                <a:latin typeface="Montserrat"/>
                <a:ea typeface="Montserrat"/>
                <a:cs typeface="Montserrat"/>
                <a:sym typeface="Montserrat"/>
              </a:rPr>
              <a:t>and many more activities...</a:t>
            </a:r>
          </a:p>
        </p:txBody>
      </p:sp>
      <p:sp>
        <p:nvSpPr>
          <p:cNvPr id="37" name="TextBox 37"/>
          <p:cNvSpPr txBox="1"/>
          <p:nvPr/>
        </p:nvSpPr>
        <p:spPr>
          <a:xfrm>
            <a:off x="8529999" y="4603947"/>
            <a:ext cx="1417451" cy="419538"/>
          </a:xfrm>
          <a:prstGeom prst="rect">
            <a:avLst/>
          </a:prstGeom>
        </p:spPr>
        <p:txBody>
          <a:bodyPr wrap="square" lIns="0" tIns="0" rIns="0" bIns="0" rtlCol="0" anchor="t">
            <a:spAutoFit/>
          </a:bodyPr>
          <a:lstStyle/>
          <a:p>
            <a:pPr>
              <a:lnSpc>
                <a:spcPts val="1699"/>
              </a:lnSpc>
            </a:pPr>
            <a:r>
              <a:rPr lang="en-US" sz="1200" spc="-5" dirty="0">
                <a:solidFill>
                  <a:srgbClr val="000000"/>
                </a:solidFill>
                <a:latin typeface="Montserrat"/>
                <a:ea typeface="Montserrat"/>
                <a:cs typeface="Montserrat"/>
                <a:sym typeface="Montserrat"/>
              </a:rPr>
              <a:t>Hosting a visit to your workplace,</a:t>
            </a:r>
          </a:p>
        </p:txBody>
      </p:sp>
      <p:sp>
        <p:nvSpPr>
          <p:cNvPr id="39" name="TextBox 39"/>
          <p:cNvSpPr txBox="1"/>
          <p:nvPr/>
        </p:nvSpPr>
        <p:spPr>
          <a:xfrm>
            <a:off x="10370220" y="176755"/>
            <a:ext cx="70856" cy="174622"/>
          </a:xfrm>
          <a:prstGeom prst="rect">
            <a:avLst/>
          </a:prstGeom>
        </p:spPr>
        <p:txBody>
          <a:bodyPr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7</a:t>
            </a:r>
          </a:p>
        </p:txBody>
      </p:sp>
      <p:sp>
        <p:nvSpPr>
          <p:cNvPr id="40" name="TextBox 32">
            <a:extLst>
              <a:ext uri="{FF2B5EF4-FFF2-40B4-BE49-F238E27FC236}">
                <a16:creationId xmlns:a16="http://schemas.microsoft.com/office/drawing/2014/main" id="{B0A736F4-69B3-9ECA-621B-02502F526B51}"/>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F3FE"/>
        </a:solidFill>
        <a:effectLst/>
      </p:bgPr>
    </p:bg>
    <p:spTree>
      <p:nvGrpSpPr>
        <p:cNvPr id="1" name=""/>
        <p:cNvGrpSpPr/>
        <p:nvPr/>
      </p:nvGrpSpPr>
      <p:grpSpPr>
        <a:xfrm>
          <a:off x="0" y="0"/>
          <a:ext cx="0" cy="0"/>
          <a:chOff x="0" y="0"/>
          <a:chExt cx="0" cy="0"/>
        </a:xfrm>
      </p:grpSpPr>
      <p:sp>
        <p:nvSpPr>
          <p:cNvPr id="2" name="Freeform 2"/>
          <p:cNvSpPr/>
          <p:nvPr/>
        </p:nvSpPr>
        <p:spPr>
          <a:xfrm>
            <a:off x="444503" y="421786"/>
            <a:ext cx="1253947" cy="626974"/>
          </a:xfrm>
          <a:custGeom>
            <a:avLst/>
            <a:gdLst/>
            <a:ahLst/>
            <a:cxnLst/>
            <a:rect l="l" t="t" r="r" b="b"/>
            <a:pathLst>
              <a:path w="1253947" h="626974">
                <a:moveTo>
                  <a:pt x="0" y="0"/>
                </a:moveTo>
                <a:lnTo>
                  <a:pt x="1253947" y="0"/>
                </a:lnTo>
                <a:lnTo>
                  <a:pt x="1253947" y="626974"/>
                </a:lnTo>
                <a:lnTo>
                  <a:pt x="0" y="626974"/>
                </a:lnTo>
                <a:lnTo>
                  <a:pt x="0" y="0"/>
                </a:lnTo>
                <a:close/>
              </a:path>
            </a:pathLst>
          </a:custGeom>
          <a:blipFill>
            <a:blip r:embed="rId2"/>
            <a:stretch>
              <a:fillRect/>
            </a:stretch>
          </a:blipFill>
        </p:spPr>
        <p:txBody>
          <a:bodyPr/>
          <a:lstStyle/>
          <a:p>
            <a:endParaRPr lang="en-US"/>
          </a:p>
        </p:txBody>
      </p:sp>
      <p:grpSp>
        <p:nvGrpSpPr>
          <p:cNvPr id="3" name="Group 3"/>
          <p:cNvGrpSpPr>
            <a:grpSpLocks noChangeAspect="1"/>
          </p:cNvGrpSpPr>
          <p:nvPr/>
        </p:nvGrpSpPr>
        <p:grpSpPr>
          <a:xfrm>
            <a:off x="8443351" y="397812"/>
            <a:ext cx="2142554" cy="1532611"/>
            <a:chOff x="0" y="0"/>
            <a:chExt cx="2142554" cy="1532611"/>
          </a:xfrm>
        </p:grpSpPr>
        <p:sp>
          <p:nvSpPr>
            <p:cNvPr id="4" name="Freeform 4"/>
            <p:cNvSpPr/>
            <p:nvPr/>
          </p:nvSpPr>
          <p:spPr>
            <a:xfrm>
              <a:off x="63500" y="666369"/>
              <a:ext cx="2015617" cy="229743"/>
            </a:xfrm>
            <a:custGeom>
              <a:avLst/>
              <a:gdLst/>
              <a:ahLst/>
              <a:cxnLst/>
              <a:rect l="l" t="t" r="r" b="b"/>
              <a:pathLst>
                <a:path w="2015617" h="229743">
                  <a:moveTo>
                    <a:pt x="114808" y="9652"/>
                  </a:moveTo>
                  <a:cubicBezTo>
                    <a:pt x="56642" y="9652"/>
                    <a:pt x="9525" y="56769"/>
                    <a:pt x="9525" y="114935"/>
                  </a:cubicBezTo>
                  <a:lnTo>
                    <a:pt x="4826" y="114935"/>
                  </a:lnTo>
                  <a:lnTo>
                    <a:pt x="9652" y="114935"/>
                  </a:lnTo>
                  <a:cubicBezTo>
                    <a:pt x="9652" y="173101"/>
                    <a:pt x="56769" y="220218"/>
                    <a:pt x="114935" y="220218"/>
                  </a:cubicBezTo>
                  <a:lnTo>
                    <a:pt x="114935" y="225044"/>
                  </a:lnTo>
                  <a:lnTo>
                    <a:pt x="114935" y="220218"/>
                  </a:lnTo>
                  <a:lnTo>
                    <a:pt x="1900809" y="220218"/>
                  </a:lnTo>
                  <a:lnTo>
                    <a:pt x="1900809" y="225044"/>
                  </a:lnTo>
                  <a:lnTo>
                    <a:pt x="1900809" y="220218"/>
                  </a:lnTo>
                  <a:cubicBezTo>
                    <a:pt x="1958975" y="220218"/>
                    <a:pt x="2006092" y="173101"/>
                    <a:pt x="2006092" y="114935"/>
                  </a:cubicBezTo>
                  <a:lnTo>
                    <a:pt x="2010918" y="114935"/>
                  </a:lnTo>
                  <a:lnTo>
                    <a:pt x="2006092" y="114935"/>
                  </a:lnTo>
                  <a:cubicBezTo>
                    <a:pt x="2006092" y="56769"/>
                    <a:pt x="1958975" y="9652"/>
                    <a:pt x="1900809" y="9652"/>
                  </a:cubicBezTo>
                  <a:lnTo>
                    <a:pt x="1900809" y="4826"/>
                  </a:lnTo>
                  <a:lnTo>
                    <a:pt x="1900809" y="9652"/>
                  </a:lnTo>
                  <a:lnTo>
                    <a:pt x="114808" y="9652"/>
                  </a:lnTo>
                  <a:lnTo>
                    <a:pt x="114808" y="4826"/>
                  </a:lnTo>
                  <a:lnTo>
                    <a:pt x="114808" y="9652"/>
                  </a:lnTo>
                  <a:moveTo>
                    <a:pt x="114808" y="127"/>
                  </a:moveTo>
                  <a:lnTo>
                    <a:pt x="1900809" y="127"/>
                  </a:lnTo>
                  <a:cubicBezTo>
                    <a:pt x="1964182" y="127"/>
                    <a:pt x="2015617" y="51562"/>
                    <a:pt x="2015617" y="114935"/>
                  </a:cubicBezTo>
                  <a:cubicBezTo>
                    <a:pt x="2015617" y="178308"/>
                    <a:pt x="1964182" y="229743"/>
                    <a:pt x="1900809" y="229743"/>
                  </a:cubicBezTo>
                  <a:lnTo>
                    <a:pt x="114808" y="229743"/>
                  </a:lnTo>
                  <a:cubicBezTo>
                    <a:pt x="51435" y="229616"/>
                    <a:pt x="0" y="178308"/>
                    <a:pt x="0" y="114808"/>
                  </a:cubicBezTo>
                  <a:cubicBezTo>
                    <a:pt x="0" y="51308"/>
                    <a:pt x="51435" y="0"/>
                    <a:pt x="114808" y="0"/>
                  </a:cubicBezTo>
                  <a:close/>
                </a:path>
              </a:pathLst>
            </a:custGeom>
            <a:solidFill>
              <a:srgbClr val="2D69FF"/>
            </a:solidFill>
          </p:spPr>
          <p:txBody>
            <a:bodyPr/>
            <a:lstStyle/>
            <a:p>
              <a:endParaRPr lang="en-US"/>
            </a:p>
          </p:txBody>
        </p:sp>
        <p:sp>
          <p:nvSpPr>
            <p:cNvPr id="5" name="Freeform 5"/>
            <p:cNvSpPr/>
            <p:nvPr/>
          </p:nvSpPr>
          <p:spPr>
            <a:xfrm>
              <a:off x="172466" y="361823"/>
              <a:ext cx="1901825" cy="219964"/>
            </a:xfrm>
            <a:custGeom>
              <a:avLst/>
              <a:gdLst/>
              <a:ahLst/>
              <a:cxnLst/>
              <a:rect l="l" t="t" r="r" b="b"/>
              <a:pathLst>
                <a:path w="1901825" h="219964">
                  <a:moveTo>
                    <a:pt x="109982" y="0"/>
                  </a:moveTo>
                  <a:cubicBezTo>
                    <a:pt x="49276" y="0"/>
                    <a:pt x="0" y="49276"/>
                    <a:pt x="0" y="109982"/>
                  </a:cubicBezTo>
                  <a:cubicBezTo>
                    <a:pt x="0" y="170688"/>
                    <a:pt x="49276" y="219964"/>
                    <a:pt x="109982" y="219964"/>
                  </a:cubicBezTo>
                  <a:lnTo>
                    <a:pt x="1791843" y="219964"/>
                  </a:lnTo>
                  <a:cubicBezTo>
                    <a:pt x="1852549" y="219964"/>
                    <a:pt x="1901825" y="170688"/>
                    <a:pt x="1901825" y="109982"/>
                  </a:cubicBezTo>
                  <a:cubicBezTo>
                    <a:pt x="1901825" y="49276"/>
                    <a:pt x="1852549" y="0"/>
                    <a:pt x="1791843" y="0"/>
                  </a:cubicBezTo>
                  <a:close/>
                </a:path>
              </a:pathLst>
            </a:custGeom>
            <a:solidFill>
              <a:srgbClr val="2D69FF"/>
            </a:solidFill>
          </p:spPr>
          <p:txBody>
            <a:bodyPr/>
            <a:lstStyle/>
            <a:p>
              <a:endParaRPr lang="en-US"/>
            </a:p>
          </p:txBody>
        </p:sp>
        <p:sp>
          <p:nvSpPr>
            <p:cNvPr id="6" name="Freeform 6"/>
            <p:cNvSpPr/>
            <p:nvPr/>
          </p:nvSpPr>
          <p:spPr>
            <a:xfrm>
              <a:off x="1168527" y="63500"/>
              <a:ext cx="910590" cy="205613"/>
            </a:xfrm>
            <a:custGeom>
              <a:avLst/>
              <a:gdLst/>
              <a:ahLst/>
              <a:cxnLst/>
              <a:rect l="l" t="t" r="r" b="b"/>
              <a:pathLst>
                <a:path w="910590" h="205613">
                  <a:moveTo>
                    <a:pt x="102743" y="9525"/>
                  </a:moveTo>
                  <a:cubicBezTo>
                    <a:pt x="51308" y="9525"/>
                    <a:pt x="9525" y="51308"/>
                    <a:pt x="9525" y="102743"/>
                  </a:cubicBezTo>
                  <a:lnTo>
                    <a:pt x="4699" y="102743"/>
                  </a:lnTo>
                  <a:lnTo>
                    <a:pt x="9525" y="102743"/>
                  </a:lnTo>
                  <a:cubicBezTo>
                    <a:pt x="9525" y="154178"/>
                    <a:pt x="51308" y="195961"/>
                    <a:pt x="102743" y="195961"/>
                  </a:cubicBezTo>
                  <a:lnTo>
                    <a:pt x="102743" y="200787"/>
                  </a:lnTo>
                  <a:lnTo>
                    <a:pt x="102743" y="195961"/>
                  </a:lnTo>
                  <a:lnTo>
                    <a:pt x="807847" y="195961"/>
                  </a:lnTo>
                  <a:lnTo>
                    <a:pt x="807847" y="200787"/>
                  </a:lnTo>
                  <a:lnTo>
                    <a:pt x="807847" y="195961"/>
                  </a:lnTo>
                  <a:cubicBezTo>
                    <a:pt x="859282" y="195961"/>
                    <a:pt x="901065" y="154178"/>
                    <a:pt x="901065" y="102743"/>
                  </a:cubicBezTo>
                  <a:lnTo>
                    <a:pt x="905891" y="102743"/>
                  </a:lnTo>
                  <a:lnTo>
                    <a:pt x="901065" y="102743"/>
                  </a:lnTo>
                  <a:cubicBezTo>
                    <a:pt x="901065" y="51308"/>
                    <a:pt x="859282" y="9525"/>
                    <a:pt x="807847" y="9525"/>
                  </a:cubicBezTo>
                  <a:lnTo>
                    <a:pt x="807847" y="4826"/>
                  </a:lnTo>
                  <a:lnTo>
                    <a:pt x="807847" y="9652"/>
                  </a:lnTo>
                  <a:lnTo>
                    <a:pt x="102743" y="9652"/>
                  </a:lnTo>
                  <a:lnTo>
                    <a:pt x="102743" y="4826"/>
                  </a:lnTo>
                  <a:lnTo>
                    <a:pt x="102743" y="9652"/>
                  </a:lnTo>
                  <a:moveTo>
                    <a:pt x="102743" y="127"/>
                  </a:moveTo>
                  <a:lnTo>
                    <a:pt x="807847" y="127"/>
                  </a:lnTo>
                  <a:cubicBezTo>
                    <a:pt x="864616" y="127"/>
                    <a:pt x="910590" y="46101"/>
                    <a:pt x="910590" y="102870"/>
                  </a:cubicBezTo>
                  <a:cubicBezTo>
                    <a:pt x="910590" y="159639"/>
                    <a:pt x="864616" y="205613"/>
                    <a:pt x="807847" y="205613"/>
                  </a:cubicBezTo>
                  <a:lnTo>
                    <a:pt x="102743" y="205613"/>
                  </a:lnTo>
                  <a:cubicBezTo>
                    <a:pt x="45974" y="205613"/>
                    <a:pt x="0" y="159639"/>
                    <a:pt x="0" y="102870"/>
                  </a:cubicBezTo>
                  <a:cubicBezTo>
                    <a:pt x="0" y="46101"/>
                    <a:pt x="45974" y="0"/>
                    <a:pt x="102743" y="0"/>
                  </a:cubicBezTo>
                  <a:close/>
                </a:path>
              </a:pathLst>
            </a:custGeom>
            <a:solidFill>
              <a:srgbClr val="2D69FF"/>
            </a:solidFill>
          </p:spPr>
          <p:txBody>
            <a:bodyPr/>
            <a:lstStyle/>
            <a:p>
              <a:endParaRPr lang="en-US"/>
            </a:p>
          </p:txBody>
        </p:sp>
        <p:sp>
          <p:nvSpPr>
            <p:cNvPr id="7" name="Freeform 7"/>
            <p:cNvSpPr/>
            <p:nvPr/>
          </p:nvSpPr>
          <p:spPr>
            <a:xfrm>
              <a:off x="356997" y="972820"/>
              <a:ext cx="1722120" cy="205486"/>
            </a:xfrm>
            <a:custGeom>
              <a:avLst/>
              <a:gdLst/>
              <a:ahLst/>
              <a:cxnLst/>
              <a:rect l="l" t="t" r="r" b="b"/>
              <a:pathLst>
                <a:path w="1722120" h="205486">
                  <a:moveTo>
                    <a:pt x="102743" y="9525"/>
                  </a:moveTo>
                  <a:cubicBezTo>
                    <a:pt x="51308" y="9525"/>
                    <a:pt x="9525" y="51308"/>
                    <a:pt x="9525" y="102743"/>
                  </a:cubicBezTo>
                  <a:lnTo>
                    <a:pt x="4699" y="102743"/>
                  </a:lnTo>
                  <a:lnTo>
                    <a:pt x="9525" y="102743"/>
                  </a:lnTo>
                  <a:cubicBezTo>
                    <a:pt x="9525" y="154178"/>
                    <a:pt x="51308" y="195961"/>
                    <a:pt x="102743" y="195961"/>
                  </a:cubicBezTo>
                  <a:lnTo>
                    <a:pt x="102743" y="200787"/>
                  </a:lnTo>
                  <a:lnTo>
                    <a:pt x="102743" y="195961"/>
                  </a:lnTo>
                  <a:lnTo>
                    <a:pt x="1619377" y="195961"/>
                  </a:lnTo>
                  <a:lnTo>
                    <a:pt x="1619377" y="200787"/>
                  </a:lnTo>
                  <a:lnTo>
                    <a:pt x="1619377" y="195961"/>
                  </a:lnTo>
                  <a:cubicBezTo>
                    <a:pt x="1670812" y="195961"/>
                    <a:pt x="1712595" y="154178"/>
                    <a:pt x="1712595" y="102743"/>
                  </a:cubicBezTo>
                  <a:lnTo>
                    <a:pt x="1717421" y="102743"/>
                  </a:lnTo>
                  <a:lnTo>
                    <a:pt x="1712595" y="102743"/>
                  </a:lnTo>
                  <a:cubicBezTo>
                    <a:pt x="1712595" y="51308"/>
                    <a:pt x="1670812" y="9525"/>
                    <a:pt x="1619377" y="9525"/>
                  </a:cubicBezTo>
                  <a:lnTo>
                    <a:pt x="1619377" y="4699"/>
                  </a:lnTo>
                  <a:lnTo>
                    <a:pt x="1619377" y="9525"/>
                  </a:lnTo>
                  <a:lnTo>
                    <a:pt x="102743" y="9525"/>
                  </a:lnTo>
                  <a:lnTo>
                    <a:pt x="102743" y="4699"/>
                  </a:lnTo>
                  <a:lnTo>
                    <a:pt x="102743" y="9525"/>
                  </a:lnTo>
                  <a:moveTo>
                    <a:pt x="102743" y="0"/>
                  </a:moveTo>
                  <a:lnTo>
                    <a:pt x="1619377" y="0"/>
                  </a:lnTo>
                  <a:cubicBezTo>
                    <a:pt x="1676146" y="0"/>
                    <a:pt x="1722120" y="45974"/>
                    <a:pt x="1722120" y="102743"/>
                  </a:cubicBezTo>
                  <a:cubicBezTo>
                    <a:pt x="1722120" y="159512"/>
                    <a:pt x="1676146" y="205486"/>
                    <a:pt x="1619377" y="205486"/>
                  </a:cubicBezTo>
                  <a:lnTo>
                    <a:pt x="102743" y="205486"/>
                  </a:lnTo>
                  <a:cubicBezTo>
                    <a:pt x="45974" y="205486"/>
                    <a:pt x="0" y="159512"/>
                    <a:pt x="0" y="102743"/>
                  </a:cubicBezTo>
                  <a:cubicBezTo>
                    <a:pt x="0" y="45974"/>
                    <a:pt x="45974" y="0"/>
                    <a:pt x="102743" y="0"/>
                  </a:cubicBezTo>
                  <a:close/>
                </a:path>
              </a:pathLst>
            </a:custGeom>
            <a:solidFill>
              <a:srgbClr val="2D69FF"/>
            </a:solidFill>
          </p:spPr>
          <p:txBody>
            <a:bodyPr/>
            <a:lstStyle/>
            <a:p>
              <a:endParaRPr lang="en-US"/>
            </a:p>
          </p:txBody>
        </p:sp>
        <p:sp>
          <p:nvSpPr>
            <p:cNvPr id="8" name="Freeform 8"/>
            <p:cNvSpPr/>
            <p:nvPr/>
          </p:nvSpPr>
          <p:spPr>
            <a:xfrm>
              <a:off x="1209802" y="1263650"/>
              <a:ext cx="869315" cy="205486"/>
            </a:xfrm>
            <a:custGeom>
              <a:avLst/>
              <a:gdLst/>
              <a:ahLst/>
              <a:cxnLst/>
              <a:rect l="l" t="t" r="r" b="b"/>
              <a:pathLst>
                <a:path w="869315" h="205486">
                  <a:moveTo>
                    <a:pt x="102743" y="9525"/>
                  </a:moveTo>
                  <a:cubicBezTo>
                    <a:pt x="51308" y="9525"/>
                    <a:pt x="9525" y="51308"/>
                    <a:pt x="9525" y="102743"/>
                  </a:cubicBezTo>
                  <a:lnTo>
                    <a:pt x="4699" y="102743"/>
                  </a:lnTo>
                  <a:lnTo>
                    <a:pt x="9525" y="102743"/>
                  </a:lnTo>
                  <a:cubicBezTo>
                    <a:pt x="9525" y="154178"/>
                    <a:pt x="51308" y="195961"/>
                    <a:pt x="102743" y="195961"/>
                  </a:cubicBezTo>
                  <a:lnTo>
                    <a:pt x="102743" y="200787"/>
                  </a:lnTo>
                  <a:lnTo>
                    <a:pt x="102743" y="195961"/>
                  </a:lnTo>
                  <a:lnTo>
                    <a:pt x="766572" y="195961"/>
                  </a:lnTo>
                  <a:lnTo>
                    <a:pt x="766572" y="200787"/>
                  </a:lnTo>
                  <a:lnTo>
                    <a:pt x="766572" y="195961"/>
                  </a:lnTo>
                  <a:cubicBezTo>
                    <a:pt x="818007" y="195961"/>
                    <a:pt x="859790" y="154178"/>
                    <a:pt x="859790" y="102743"/>
                  </a:cubicBezTo>
                  <a:lnTo>
                    <a:pt x="864616" y="102743"/>
                  </a:lnTo>
                  <a:lnTo>
                    <a:pt x="859790" y="102743"/>
                  </a:lnTo>
                  <a:cubicBezTo>
                    <a:pt x="859790" y="51308"/>
                    <a:pt x="818007" y="9525"/>
                    <a:pt x="766572" y="9525"/>
                  </a:cubicBezTo>
                  <a:lnTo>
                    <a:pt x="766572" y="4699"/>
                  </a:lnTo>
                  <a:lnTo>
                    <a:pt x="766572" y="9525"/>
                  </a:lnTo>
                  <a:lnTo>
                    <a:pt x="102743" y="9525"/>
                  </a:lnTo>
                  <a:lnTo>
                    <a:pt x="102743" y="4699"/>
                  </a:lnTo>
                  <a:lnTo>
                    <a:pt x="102743" y="9525"/>
                  </a:lnTo>
                  <a:moveTo>
                    <a:pt x="102743" y="0"/>
                  </a:moveTo>
                  <a:lnTo>
                    <a:pt x="766572" y="0"/>
                  </a:lnTo>
                  <a:cubicBezTo>
                    <a:pt x="823341" y="0"/>
                    <a:pt x="869315" y="45974"/>
                    <a:pt x="869315" y="102743"/>
                  </a:cubicBezTo>
                  <a:cubicBezTo>
                    <a:pt x="869315" y="159512"/>
                    <a:pt x="823341" y="205486"/>
                    <a:pt x="766572" y="205486"/>
                  </a:cubicBezTo>
                  <a:lnTo>
                    <a:pt x="102743" y="205486"/>
                  </a:lnTo>
                  <a:cubicBezTo>
                    <a:pt x="45974" y="205486"/>
                    <a:pt x="0" y="159512"/>
                    <a:pt x="0" y="102743"/>
                  </a:cubicBezTo>
                  <a:cubicBezTo>
                    <a:pt x="0" y="45974"/>
                    <a:pt x="45974" y="0"/>
                    <a:pt x="102743" y="0"/>
                  </a:cubicBezTo>
                  <a:close/>
                </a:path>
              </a:pathLst>
            </a:custGeom>
            <a:solidFill>
              <a:srgbClr val="2D69FF"/>
            </a:solidFill>
          </p:spPr>
          <p:txBody>
            <a:bodyPr/>
            <a:lstStyle/>
            <a:p>
              <a:endParaRPr lang="en-US"/>
            </a:p>
          </p:txBody>
        </p:sp>
      </p:grpSp>
      <p:sp>
        <p:nvSpPr>
          <p:cNvPr id="9" name="TextBox 9"/>
          <p:cNvSpPr txBox="1"/>
          <p:nvPr/>
        </p:nvSpPr>
        <p:spPr>
          <a:xfrm>
            <a:off x="9731388" y="374672"/>
            <a:ext cx="786254" cy="249684"/>
          </a:xfrm>
          <a:prstGeom prst="rect">
            <a:avLst/>
          </a:prstGeom>
        </p:spPr>
        <p:txBody>
          <a:bodyPr wrap="square" lIns="0" tIns="0" rIns="0" bIns="0" rtlCol="0" anchor="t">
            <a:spAutoFit/>
          </a:bodyPr>
          <a:lstStyle/>
          <a:p>
            <a:pPr algn="l">
              <a:lnSpc>
                <a:spcPts val="2250"/>
              </a:lnSpc>
            </a:pPr>
            <a:r>
              <a:rPr lang="en-US" sz="900" spc="-4" dirty="0">
                <a:solidFill>
                  <a:srgbClr val="2D69FF"/>
                </a:solidFill>
                <a:latin typeface="Montserrat"/>
                <a:ea typeface="Montserrat"/>
                <a:cs typeface="Montserrat"/>
                <a:sym typeface="Montserrat"/>
              </a:rPr>
              <a:t>Introduction</a:t>
            </a:r>
          </a:p>
        </p:txBody>
      </p:sp>
      <p:sp>
        <p:nvSpPr>
          <p:cNvPr id="10" name="TextBox 10"/>
          <p:cNvSpPr txBox="1"/>
          <p:nvPr/>
        </p:nvSpPr>
        <p:spPr>
          <a:xfrm>
            <a:off x="8593979" y="690220"/>
            <a:ext cx="1850336" cy="251460"/>
          </a:xfrm>
          <a:prstGeom prst="rect">
            <a:avLst/>
          </a:prstGeom>
        </p:spPr>
        <p:txBody>
          <a:bodyPr lIns="0" tIns="0" rIns="0" bIns="0" rtlCol="0" anchor="t">
            <a:spAutoFit/>
          </a:bodyPr>
          <a:lstStyle/>
          <a:p>
            <a:pPr algn="r">
              <a:lnSpc>
                <a:spcPts val="2250"/>
              </a:lnSpc>
            </a:pPr>
            <a:r>
              <a:rPr lang="en-US" sz="900" spc="-4">
                <a:solidFill>
                  <a:srgbClr val="FFFFFF"/>
                </a:solidFill>
                <a:latin typeface="Montserrat"/>
                <a:ea typeface="Montserrat"/>
                <a:cs typeface="Montserrat"/>
                <a:sym typeface="Montserrat"/>
              </a:rPr>
              <a:t>Part 1 | Understanding the gap</a:t>
            </a:r>
          </a:p>
        </p:txBody>
      </p:sp>
      <p:sp>
        <p:nvSpPr>
          <p:cNvPr id="11" name="TextBox 11"/>
          <p:cNvSpPr txBox="1"/>
          <p:nvPr/>
        </p:nvSpPr>
        <p:spPr>
          <a:xfrm>
            <a:off x="8593979" y="981237"/>
            <a:ext cx="1850336" cy="251460"/>
          </a:xfrm>
          <a:prstGeom prst="rect">
            <a:avLst/>
          </a:prstGeom>
        </p:spPr>
        <p:txBody>
          <a:bodyPr lIns="0" tIns="0" rIns="0" bIns="0" rtlCol="0" anchor="t">
            <a:spAutoFit/>
          </a:bodyPr>
          <a:lstStyle/>
          <a:p>
            <a:pPr algn="r">
              <a:lnSpc>
                <a:spcPts val="2250"/>
              </a:lnSpc>
            </a:pPr>
            <a:r>
              <a:rPr lang="en-US" sz="900" spc="-4">
                <a:solidFill>
                  <a:srgbClr val="000000"/>
                </a:solidFill>
                <a:latin typeface="Montserrat"/>
                <a:ea typeface="Montserrat"/>
                <a:cs typeface="Montserrat"/>
                <a:sym typeface="Montserrat"/>
              </a:rPr>
              <a:t>Part 2 | Successful Engagement</a:t>
            </a:r>
          </a:p>
        </p:txBody>
      </p:sp>
      <p:sp>
        <p:nvSpPr>
          <p:cNvPr id="12" name="TextBox 12"/>
          <p:cNvSpPr txBox="1"/>
          <p:nvPr/>
        </p:nvSpPr>
        <p:spPr>
          <a:xfrm>
            <a:off x="8593979" y="1308897"/>
            <a:ext cx="1850336" cy="251460"/>
          </a:xfrm>
          <a:prstGeom prst="rect">
            <a:avLst/>
          </a:prstGeom>
        </p:spPr>
        <p:txBody>
          <a:bodyPr lIns="0" tIns="0" rIns="0" bIns="0" rtlCol="0" anchor="t">
            <a:spAutoFit/>
          </a:bodyPr>
          <a:lstStyle/>
          <a:p>
            <a:pPr algn="r">
              <a:lnSpc>
                <a:spcPts val="2250"/>
              </a:lnSpc>
            </a:pPr>
            <a:r>
              <a:rPr lang="en-US" sz="900" spc="-4">
                <a:solidFill>
                  <a:srgbClr val="000000"/>
                </a:solidFill>
                <a:latin typeface="Montserrat"/>
                <a:ea typeface="Montserrat"/>
                <a:cs typeface="Montserrat"/>
                <a:sym typeface="Montserrat"/>
              </a:rPr>
              <a:t>Helpful Tools and Guidance</a:t>
            </a:r>
          </a:p>
        </p:txBody>
      </p:sp>
      <p:sp>
        <p:nvSpPr>
          <p:cNvPr id="13" name="TextBox 13"/>
          <p:cNvSpPr txBox="1"/>
          <p:nvPr/>
        </p:nvSpPr>
        <p:spPr>
          <a:xfrm>
            <a:off x="8593979" y="1569882"/>
            <a:ext cx="1850336" cy="251460"/>
          </a:xfrm>
          <a:prstGeom prst="rect">
            <a:avLst/>
          </a:prstGeom>
        </p:spPr>
        <p:txBody>
          <a:bodyPr lIns="0" tIns="0" rIns="0" bIns="0" rtlCol="0" anchor="t">
            <a:spAutoFit/>
          </a:bodyPr>
          <a:lstStyle/>
          <a:p>
            <a:pPr algn="r">
              <a:lnSpc>
                <a:spcPts val="2250"/>
              </a:lnSpc>
            </a:pPr>
            <a:r>
              <a:rPr lang="en-US" sz="900" spc="-4">
                <a:solidFill>
                  <a:srgbClr val="000000"/>
                </a:solidFill>
                <a:latin typeface="Montserrat"/>
                <a:ea typeface="Montserrat"/>
                <a:cs typeface="Montserrat"/>
                <a:sym typeface="Montserrat"/>
              </a:rPr>
              <a:t>Conclusion</a:t>
            </a:r>
          </a:p>
        </p:txBody>
      </p:sp>
      <p:sp>
        <p:nvSpPr>
          <p:cNvPr id="14" name="TextBox 14"/>
          <p:cNvSpPr txBox="1"/>
          <p:nvPr/>
        </p:nvSpPr>
        <p:spPr>
          <a:xfrm>
            <a:off x="444503" y="1671085"/>
            <a:ext cx="6964004" cy="2723855"/>
          </a:xfrm>
          <a:prstGeom prst="rect">
            <a:avLst/>
          </a:prstGeom>
        </p:spPr>
        <p:txBody>
          <a:bodyPr lIns="0" tIns="0" rIns="0" bIns="0" rtlCol="0" anchor="t">
            <a:spAutoFit/>
          </a:bodyPr>
          <a:lstStyle/>
          <a:p>
            <a:pPr algn="l">
              <a:lnSpc>
                <a:spcPts val="3693"/>
              </a:lnSpc>
            </a:pPr>
            <a:r>
              <a:rPr lang="en-US" sz="2799" b="1" spc="-13">
                <a:solidFill>
                  <a:srgbClr val="2D69FF"/>
                </a:solidFill>
                <a:latin typeface="Montserrat Bold"/>
                <a:ea typeface="Montserrat Bold"/>
                <a:cs typeface="Montserrat Bold"/>
                <a:sym typeface="Montserrat Bold"/>
              </a:rPr>
              <a:t>Part 1</a:t>
            </a:r>
          </a:p>
          <a:p>
            <a:pPr algn="l">
              <a:lnSpc>
                <a:spcPts val="6594"/>
              </a:lnSpc>
            </a:pPr>
            <a:r>
              <a:rPr lang="en-US" sz="4999" spc="-24">
                <a:solidFill>
                  <a:srgbClr val="2D69FF"/>
                </a:solidFill>
                <a:latin typeface="Montserrat"/>
                <a:ea typeface="Montserrat"/>
                <a:cs typeface="Montserrat"/>
                <a:sym typeface="Montserrat"/>
              </a:rPr>
              <a:t>Understanding the </a:t>
            </a:r>
          </a:p>
          <a:p>
            <a:pPr algn="l">
              <a:lnSpc>
                <a:spcPts val="4555"/>
              </a:lnSpc>
            </a:pPr>
            <a:r>
              <a:rPr lang="en-US" sz="4999" spc="-24">
                <a:solidFill>
                  <a:srgbClr val="2D69FF"/>
                </a:solidFill>
                <a:latin typeface="Montserrat"/>
                <a:ea typeface="Montserrat"/>
                <a:cs typeface="Montserrat"/>
                <a:sym typeface="Montserrat"/>
              </a:rPr>
              <a:t>gap between school </a:t>
            </a:r>
          </a:p>
          <a:p>
            <a:pPr algn="l">
              <a:lnSpc>
                <a:spcPts val="6444"/>
              </a:lnSpc>
            </a:pPr>
            <a:r>
              <a:rPr lang="en-US" sz="4999" spc="-24">
                <a:solidFill>
                  <a:srgbClr val="2D69FF"/>
                </a:solidFill>
                <a:latin typeface="Montserrat"/>
                <a:ea typeface="Montserrat"/>
                <a:cs typeface="Montserrat"/>
                <a:sym typeface="Montserrat"/>
              </a:rPr>
              <a:t>and work for students</a:t>
            </a:r>
          </a:p>
        </p:txBody>
      </p:sp>
      <p:sp>
        <p:nvSpPr>
          <p:cNvPr id="15" name="TextBox 15"/>
          <p:cNvSpPr txBox="1"/>
          <p:nvPr/>
        </p:nvSpPr>
        <p:spPr>
          <a:xfrm>
            <a:off x="5958268" y="4658068"/>
            <a:ext cx="45701" cy="400812"/>
          </a:xfrm>
          <a:prstGeom prst="rect">
            <a:avLst/>
          </a:prstGeom>
        </p:spPr>
        <p:txBody>
          <a:bodyPr lIns="0" tIns="0" rIns="0" bIns="0" rtlCol="0" anchor="t">
            <a:spAutoFit/>
          </a:bodyPr>
          <a:lstStyle/>
          <a:p>
            <a:pPr algn="l">
              <a:lnSpc>
                <a:spcPts val="3499"/>
              </a:lnSpc>
            </a:pPr>
            <a:r>
              <a:rPr lang="en-US" sz="1399" b="1" spc="-6">
                <a:solidFill>
                  <a:srgbClr val="2D69FF"/>
                </a:solidFill>
                <a:latin typeface="Montserrat Bold"/>
                <a:ea typeface="Montserrat Bold"/>
                <a:cs typeface="Montserrat Bold"/>
                <a:sym typeface="Montserrat Bold"/>
              </a:rPr>
              <a:t> </a:t>
            </a:r>
          </a:p>
        </p:txBody>
      </p:sp>
      <p:sp>
        <p:nvSpPr>
          <p:cNvPr id="16" name="TextBox 16"/>
          <p:cNvSpPr txBox="1"/>
          <p:nvPr/>
        </p:nvSpPr>
        <p:spPr>
          <a:xfrm>
            <a:off x="4706603" y="4762843"/>
            <a:ext cx="5006115" cy="275140"/>
          </a:xfrm>
          <a:prstGeom prst="rect">
            <a:avLst/>
          </a:prstGeom>
        </p:spPr>
        <p:txBody>
          <a:bodyPr wrap="square" lIns="0" tIns="0" rIns="0" bIns="0" rtlCol="0" anchor="t">
            <a:spAutoFit/>
          </a:bodyPr>
          <a:lstStyle/>
          <a:p>
            <a:pPr algn="l">
              <a:lnSpc>
                <a:spcPts val="2399"/>
              </a:lnSpc>
            </a:pPr>
            <a:r>
              <a:rPr lang="en-US" sz="1399" b="1" spc="-6" dirty="0">
                <a:solidFill>
                  <a:srgbClr val="2D69FF"/>
                </a:solidFill>
                <a:latin typeface="Montserrat Bold"/>
                <a:ea typeface="Montserrat Bold"/>
                <a:cs typeface="Montserrat Bold"/>
                <a:sym typeface="Montserrat Bold"/>
              </a:rPr>
              <a:t>• The next generation matters to your business</a:t>
            </a:r>
          </a:p>
        </p:txBody>
      </p:sp>
      <p:sp>
        <p:nvSpPr>
          <p:cNvPr id="17" name="TextBox 17"/>
          <p:cNvSpPr txBox="1"/>
          <p:nvPr/>
        </p:nvSpPr>
        <p:spPr>
          <a:xfrm>
            <a:off x="4706603" y="5067643"/>
            <a:ext cx="5557252" cy="1814023"/>
          </a:xfrm>
          <a:prstGeom prst="rect">
            <a:avLst/>
          </a:prstGeom>
        </p:spPr>
        <p:txBody>
          <a:bodyPr wrap="square" lIns="0" tIns="0" rIns="0" bIns="0" rtlCol="0" anchor="t">
            <a:spAutoFit/>
          </a:bodyPr>
          <a:lstStyle/>
          <a:p>
            <a:pPr algn="l">
              <a:lnSpc>
                <a:spcPts val="2399"/>
              </a:lnSpc>
            </a:pPr>
            <a:r>
              <a:rPr lang="en-US" sz="1400" spc="-7" dirty="0">
                <a:solidFill>
                  <a:srgbClr val="2D69FF"/>
                </a:solidFill>
                <a:latin typeface="Montserrat Bold"/>
                <a:ea typeface="Montserrat Bold"/>
                <a:cs typeface="Montserrat Bold"/>
                <a:sym typeface="Montserrat Bold"/>
              </a:rPr>
              <a:t>• Connecting to your ‘why’ in order to bridge the gap </a:t>
            </a:r>
          </a:p>
          <a:p>
            <a:pPr algn="l">
              <a:lnSpc>
                <a:spcPts val="2399"/>
              </a:lnSpc>
            </a:pPr>
            <a:r>
              <a:rPr lang="en-US" sz="1400" spc="-7" dirty="0">
                <a:solidFill>
                  <a:srgbClr val="2D69FF"/>
                </a:solidFill>
                <a:latin typeface="Montserrat Bold"/>
                <a:ea typeface="Montserrat Bold"/>
                <a:cs typeface="Montserrat Bold"/>
                <a:sym typeface="Montserrat Bold"/>
              </a:rPr>
              <a:t>• A useful model </a:t>
            </a:r>
          </a:p>
          <a:p>
            <a:pPr algn="l">
              <a:lnSpc>
                <a:spcPts val="2399"/>
              </a:lnSpc>
            </a:pPr>
            <a:r>
              <a:rPr lang="en-US" sz="1400" spc="-7" dirty="0">
                <a:solidFill>
                  <a:srgbClr val="2D69FF"/>
                </a:solidFill>
                <a:latin typeface="Montserrat Bold"/>
                <a:ea typeface="Montserrat Bold"/>
                <a:cs typeface="Montserrat Bold"/>
                <a:sym typeface="Montserrat Bold"/>
              </a:rPr>
              <a:t>• The world of school is very different to your world </a:t>
            </a:r>
          </a:p>
          <a:p>
            <a:pPr algn="l">
              <a:lnSpc>
                <a:spcPts val="2399"/>
              </a:lnSpc>
            </a:pPr>
            <a:r>
              <a:rPr lang="en-US" sz="1400" spc="-7" dirty="0">
                <a:solidFill>
                  <a:srgbClr val="2D69FF"/>
                </a:solidFill>
                <a:latin typeface="Montserrat Bold"/>
                <a:ea typeface="Montserrat Bold"/>
                <a:cs typeface="Montserrat Bold"/>
                <a:sym typeface="Montserrat Bold"/>
              </a:rPr>
              <a:t>• What happens when these worlds intersect </a:t>
            </a:r>
          </a:p>
          <a:p>
            <a:pPr algn="l">
              <a:lnSpc>
                <a:spcPts val="2399"/>
              </a:lnSpc>
            </a:pPr>
            <a:r>
              <a:rPr lang="en-US" sz="1400" spc="-7" dirty="0">
                <a:solidFill>
                  <a:srgbClr val="2D69FF"/>
                </a:solidFill>
                <a:latin typeface="Montserrat Bold"/>
                <a:ea typeface="Montserrat Bold"/>
                <a:cs typeface="Montserrat Bold"/>
                <a:sym typeface="Montserrat Bold"/>
              </a:rPr>
              <a:t>• Five steps to a successful engagement </a:t>
            </a:r>
          </a:p>
          <a:p>
            <a:pPr algn="l">
              <a:lnSpc>
                <a:spcPts val="2399"/>
              </a:lnSpc>
            </a:pPr>
            <a:r>
              <a:rPr lang="en-US" sz="1399" spc="-6" dirty="0">
                <a:solidFill>
                  <a:srgbClr val="2D69FF"/>
                </a:solidFill>
                <a:latin typeface="Montserrat Bold"/>
                <a:ea typeface="Montserrat Bold"/>
                <a:cs typeface="Montserrat Bold"/>
                <a:sym typeface="Montserrat Bold"/>
              </a:rPr>
              <a:t>• Common myths</a:t>
            </a:r>
          </a:p>
        </p:txBody>
      </p:sp>
      <p:sp>
        <p:nvSpPr>
          <p:cNvPr id="18" name="TextBox 18"/>
          <p:cNvSpPr txBox="1"/>
          <p:nvPr/>
        </p:nvSpPr>
        <p:spPr>
          <a:xfrm>
            <a:off x="444503" y="7063235"/>
            <a:ext cx="3759197" cy="214289"/>
          </a:xfrm>
          <a:prstGeom prst="rect">
            <a:avLst/>
          </a:prstGeom>
        </p:spPr>
        <p:txBody>
          <a:bodyPr wrap="square" lIns="0" tIns="0" rIns="0" bIns="0" rtlCol="0" anchor="t">
            <a:spAutoFit/>
          </a:bodyPr>
          <a:lstStyle/>
          <a:p>
            <a:pPr algn="l">
              <a:lnSpc>
                <a:spcPts val="1820"/>
              </a:lnSpc>
            </a:pPr>
            <a:r>
              <a:rPr lang="en-US" sz="1300" spc="-6" dirty="0">
                <a:solidFill>
                  <a:srgbClr val="2D69FF"/>
                </a:solidFill>
                <a:latin typeface="Montserrat"/>
                <a:ea typeface="Montserrat"/>
                <a:cs typeface="Montserrat"/>
                <a:sym typeface="Montserrat"/>
              </a:rPr>
              <a:t>Inspiring the next generation | Starter Kit</a:t>
            </a:r>
          </a:p>
        </p:txBody>
      </p:sp>
      <p:sp>
        <p:nvSpPr>
          <p:cNvPr id="19" name="TextBox 19"/>
          <p:cNvSpPr txBox="1"/>
          <p:nvPr/>
        </p:nvSpPr>
        <p:spPr>
          <a:xfrm>
            <a:off x="10359685" y="176755"/>
            <a:ext cx="81610" cy="174622"/>
          </a:xfrm>
          <a:prstGeom prst="rect">
            <a:avLst/>
          </a:prstGeom>
        </p:spPr>
        <p:txBody>
          <a:bodyPr lIns="0" tIns="0" rIns="0" bIns="0" rtlCol="0" anchor="t">
            <a:spAutoFit/>
          </a:bodyPr>
          <a:lstStyle/>
          <a:p>
            <a:pPr algn="l">
              <a:lnSpc>
                <a:spcPts val="1400"/>
              </a:lnSpc>
            </a:pPr>
            <a:r>
              <a:rPr lang="en-US" sz="1000" spc="-6">
                <a:solidFill>
                  <a:srgbClr val="2D69FF"/>
                </a:solidFill>
                <a:latin typeface="Open Sans"/>
                <a:ea typeface="Open Sans"/>
                <a:cs typeface="Open Sans"/>
                <a:sym typeface="Open Sans"/>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83413" y="605009"/>
            <a:ext cx="10325176" cy="3172"/>
            <a:chOff x="0" y="0"/>
            <a:chExt cx="10325176" cy="3175"/>
          </a:xfrm>
        </p:grpSpPr>
        <p:sp>
          <p:nvSpPr>
            <p:cNvPr id="3" name="Freeform 3"/>
            <p:cNvSpPr/>
            <p:nvPr/>
          </p:nvSpPr>
          <p:spPr>
            <a:xfrm>
              <a:off x="0" y="0"/>
              <a:ext cx="10325227" cy="3175"/>
            </a:xfrm>
            <a:custGeom>
              <a:avLst/>
              <a:gdLst/>
              <a:ahLst/>
              <a:cxnLst/>
              <a:rect l="l" t="t" r="r" b="b"/>
              <a:pathLst>
                <a:path w="10325227" h="3175">
                  <a:moveTo>
                    <a:pt x="0" y="0"/>
                  </a:moveTo>
                  <a:lnTo>
                    <a:pt x="10325227" y="0"/>
                  </a:lnTo>
                  <a:lnTo>
                    <a:pt x="10325227" y="3175"/>
                  </a:lnTo>
                  <a:lnTo>
                    <a:pt x="0" y="3175"/>
                  </a:lnTo>
                  <a:close/>
                </a:path>
              </a:pathLst>
            </a:custGeom>
            <a:solidFill>
              <a:srgbClr val="000000"/>
            </a:solidFill>
          </p:spPr>
          <p:txBody>
            <a:bodyPr/>
            <a:lstStyle/>
            <a:p>
              <a:endParaRPr lang="en-US"/>
            </a:p>
          </p:txBody>
        </p:sp>
      </p:grpSp>
      <p:grpSp>
        <p:nvGrpSpPr>
          <p:cNvPr id="4" name="Group 4"/>
          <p:cNvGrpSpPr>
            <a:grpSpLocks noChangeAspect="1"/>
          </p:cNvGrpSpPr>
          <p:nvPr/>
        </p:nvGrpSpPr>
        <p:grpSpPr>
          <a:xfrm>
            <a:off x="5223377" y="3040409"/>
            <a:ext cx="5003102" cy="3957304"/>
            <a:chOff x="0" y="0"/>
            <a:chExt cx="5003102" cy="3957307"/>
          </a:xfrm>
        </p:grpSpPr>
        <p:sp>
          <p:nvSpPr>
            <p:cNvPr id="5" name="Freeform 5"/>
            <p:cNvSpPr/>
            <p:nvPr/>
          </p:nvSpPr>
          <p:spPr>
            <a:xfrm>
              <a:off x="414528" y="117094"/>
              <a:ext cx="4274439" cy="3733419"/>
            </a:xfrm>
            <a:custGeom>
              <a:avLst/>
              <a:gdLst/>
              <a:ahLst/>
              <a:cxnLst/>
              <a:rect l="l" t="t" r="r" b="b"/>
              <a:pathLst>
                <a:path w="4274439" h="3733419">
                  <a:moveTo>
                    <a:pt x="61341" y="2643124"/>
                  </a:moveTo>
                  <a:cubicBezTo>
                    <a:pt x="0" y="2402713"/>
                    <a:pt x="181991" y="2168525"/>
                    <a:pt x="378333" y="2017014"/>
                  </a:cubicBezTo>
                  <a:cubicBezTo>
                    <a:pt x="574675" y="1865503"/>
                    <a:pt x="807847" y="1739265"/>
                    <a:pt x="921004" y="1518412"/>
                  </a:cubicBezTo>
                  <a:cubicBezTo>
                    <a:pt x="972947" y="1416939"/>
                    <a:pt x="994918" y="1303147"/>
                    <a:pt x="1034288" y="1196213"/>
                  </a:cubicBezTo>
                  <a:cubicBezTo>
                    <a:pt x="1103122" y="1009015"/>
                    <a:pt x="1224153" y="845439"/>
                    <a:pt x="1356868" y="696468"/>
                  </a:cubicBezTo>
                  <a:cubicBezTo>
                    <a:pt x="1693418" y="319278"/>
                    <a:pt x="2150364" y="8001"/>
                    <a:pt x="2655951" y="2667"/>
                  </a:cubicBezTo>
                  <a:cubicBezTo>
                    <a:pt x="2905887" y="0"/>
                    <a:pt x="3151886" y="72390"/>
                    <a:pt x="3379089" y="176784"/>
                  </a:cubicBezTo>
                  <a:cubicBezTo>
                    <a:pt x="3572256" y="265557"/>
                    <a:pt x="3757803" y="380365"/>
                    <a:pt x="3895090" y="542544"/>
                  </a:cubicBezTo>
                  <a:cubicBezTo>
                    <a:pt x="4156329" y="851154"/>
                    <a:pt x="4207637" y="1281176"/>
                    <a:pt x="4238117" y="1684401"/>
                  </a:cubicBezTo>
                  <a:cubicBezTo>
                    <a:pt x="4259707" y="1970024"/>
                    <a:pt x="4274439" y="2268601"/>
                    <a:pt x="4159631" y="2530983"/>
                  </a:cubicBezTo>
                  <a:cubicBezTo>
                    <a:pt x="4043934" y="2795397"/>
                    <a:pt x="3811905" y="2988437"/>
                    <a:pt x="3581781" y="3162554"/>
                  </a:cubicBezTo>
                  <a:cubicBezTo>
                    <a:pt x="3276092" y="3393948"/>
                    <a:pt x="2944876" y="3616452"/>
                    <a:pt x="2566162" y="3676269"/>
                  </a:cubicBezTo>
                  <a:cubicBezTo>
                    <a:pt x="2204466" y="3733419"/>
                    <a:pt x="1836674" y="3636264"/>
                    <a:pt x="1470406" y="3641472"/>
                  </a:cubicBezTo>
                  <a:cubicBezTo>
                    <a:pt x="1282954" y="3644138"/>
                    <a:pt x="1096264" y="3673730"/>
                    <a:pt x="908939" y="3668904"/>
                  </a:cubicBezTo>
                  <a:cubicBezTo>
                    <a:pt x="721614" y="3664078"/>
                    <a:pt x="526542" y="3620389"/>
                    <a:pt x="385572" y="3496819"/>
                  </a:cubicBezTo>
                  <a:cubicBezTo>
                    <a:pt x="273939" y="3399029"/>
                    <a:pt x="206756" y="3260980"/>
                    <a:pt x="150114" y="3123820"/>
                  </a:cubicBezTo>
                  <a:cubicBezTo>
                    <a:pt x="78359" y="2949830"/>
                    <a:pt x="18288" y="2760219"/>
                    <a:pt x="55880" y="2575815"/>
                  </a:cubicBezTo>
                </a:path>
              </a:pathLst>
            </a:custGeom>
            <a:solidFill>
              <a:srgbClr val="DFFC8E"/>
            </a:solidFill>
          </p:spPr>
          <p:txBody>
            <a:bodyPr/>
            <a:lstStyle/>
            <a:p>
              <a:endParaRPr lang="en-US"/>
            </a:p>
          </p:txBody>
        </p:sp>
        <p:sp>
          <p:nvSpPr>
            <p:cNvPr id="6" name="Freeform 6"/>
            <p:cNvSpPr/>
            <p:nvPr/>
          </p:nvSpPr>
          <p:spPr>
            <a:xfrm>
              <a:off x="67564" y="2483866"/>
              <a:ext cx="2241042" cy="1327785"/>
            </a:xfrm>
            <a:custGeom>
              <a:avLst/>
              <a:gdLst/>
              <a:ahLst/>
              <a:cxnLst/>
              <a:rect l="l" t="t" r="r" b="b"/>
              <a:pathLst>
                <a:path w="2241042" h="1327785">
                  <a:moveTo>
                    <a:pt x="0" y="790956"/>
                  </a:moveTo>
                  <a:lnTo>
                    <a:pt x="1435227" y="0"/>
                  </a:lnTo>
                  <a:lnTo>
                    <a:pt x="2241042" y="471678"/>
                  </a:lnTo>
                  <a:lnTo>
                    <a:pt x="754253" y="1327785"/>
                  </a:lnTo>
                </a:path>
              </a:pathLst>
            </a:custGeom>
            <a:solidFill>
              <a:srgbClr val="EF863B"/>
            </a:solidFill>
          </p:spPr>
          <p:txBody>
            <a:bodyPr/>
            <a:lstStyle/>
            <a:p>
              <a:endParaRPr lang="en-US"/>
            </a:p>
          </p:txBody>
        </p:sp>
        <p:sp>
          <p:nvSpPr>
            <p:cNvPr id="7" name="Freeform 7"/>
            <p:cNvSpPr/>
            <p:nvPr/>
          </p:nvSpPr>
          <p:spPr>
            <a:xfrm>
              <a:off x="63500" y="2474214"/>
              <a:ext cx="2261743" cy="1344676"/>
            </a:xfrm>
            <a:custGeom>
              <a:avLst/>
              <a:gdLst/>
              <a:ahLst/>
              <a:cxnLst/>
              <a:rect l="l" t="t" r="r" b="b"/>
              <a:pathLst>
                <a:path w="2261743" h="1344676">
                  <a:moveTo>
                    <a:pt x="0" y="793369"/>
                  </a:moveTo>
                  <a:lnTo>
                    <a:pt x="1435227" y="2286"/>
                  </a:lnTo>
                  <a:lnTo>
                    <a:pt x="1439418" y="0"/>
                  </a:lnTo>
                  <a:lnTo>
                    <a:pt x="1443482" y="2413"/>
                  </a:lnTo>
                  <a:lnTo>
                    <a:pt x="2249297" y="474091"/>
                  </a:lnTo>
                  <a:lnTo>
                    <a:pt x="2261743" y="481330"/>
                  </a:lnTo>
                  <a:lnTo>
                    <a:pt x="2249297" y="488569"/>
                  </a:lnTo>
                  <a:lnTo>
                    <a:pt x="762508" y="1344676"/>
                  </a:lnTo>
                  <a:lnTo>
                    <a:pt x="754126" y="1330198"/>
                  </a:lnTo>
                  <a:lnTo>
                    <a:pt x="2240915" y="474091"/>
                  </a:lnTo>
                  <a:lnTo>
                    <a:pt x="2245106" y="481330"/>
                  </a:lnTo>
                  <a:lnTo>
                    <a:pt x="2240915" y="488569"/>
                  </a:lnTo>
                  <a:lnTo>
                    <a:pt x="1435100" y="16891"/>
                  </a:lnTo>
                  <a:lnTo>
                    <a:pt x="1439291" y="9652"/>
                  </a:lnTo>
                  <a:lnTo>
                    <a:pt x="1443355" y="17018"/>
                  </a:lnTo>
                  <a:lnTo>
                    <a:pt x="8128" y="807974"/>
                  </a:lnTo>
                  <a:close/>
                </a:path>
              </a:pathLst>
            </a:custGeom>
            <a:solidFill>
              <a:srgbClr val="000000"/>
            </a:solidFill>
          </p:spPr>
          <p:txBody>
            <a:bodyPr/>
            <a:lstStyle/>
            <a:p>
              <a:endParaRPr lang="en-US"/>
            </a:p>
          </p:txBody>
        </p:sp>
        <p:sp>
          <p:nvSpPr>
            <p:cNvPr id="8" name="Freeform 8"/>
            <p:cNvSpPr/>
            <p:nvPr/>
          </p:nvSpPr>
          <p:spPr>
            <a:xfrm>
              <a:off x="2681859" y="1141349"/>
              <a:ext cx="2241169" cy="1487932"/>
            </a:xfrm>
            <a:custGeom>
              <a:avLst/>
              <a:gdLst/>
              <a:ahLst/>
              <a:cxnLst/>
              <a:rect l="l" t="t" r="r" b="b"/>
              <a:pathLst>
                <a:path w="2241169" h="1487932">
                  <a:moveTo>
                    <a:pt x="0" y="790956"/>
                  </a:moveTo>
                  <a:lnTo>
                    <a:pt x="1435354" y="0"/>
                  </a:lnTo>
                  <a:lnTo>
                    <a:pt x="2241169" y="471551"/>
                  </a:lnTo>
                  <a:lnTo>
                    <a:pt x="488823" y="1487932"/>
                  </a:lnTo>
                </a:path>
              </a:pathLst>
            </a:custGeom>
            <a:solidFill>
              <a:srgbClr val="2D69FF"/>
            </a:solidFill>
          </p:spPr>
          <p:txBody>
            <a:bodyPr/>
            <a:lstStyle/>
            <a:p>
              <a:endParaRPr lang="en-US"/>
            </a:p>
          </p:txBody>
        </p:sp>
        <p:sp>
          <p:nvSpPr>
            <p:cNvPr id="9" name="Freeform 9"/>
            <p:cNvSpPr/>
            <p:nvPr/>
          </p:nvSpPr>
          <p:spPr>
            <a:xfrm>
              <a:off x="2677795" y="1131697"/>
              <a:ext cx="2261743" cy="1504823"/>
            </a:xfrm>
            <a:custGeom>
              <a:avLst/>
              <a:gdLst/>
              <a:ahLst/>
              <a:cxnLst/>
              <a:rect l="l" t="t" r="r" b="b"/>
              <a:pathLst>
                <a:path w="2261743" h="1504823">
                  <a:moveTo>
                    <a:pt x="0" y="793242"/>
                  </a:moveTo>
                  <a:lnTo>
                    <a:pt x="1435354" y="2286"/>
                  </a:lnTo>
                  <a:lnTo>
                    <a:pt x="1439545" y="0"/>
                  </a:lnTo>
                  <a:lnTo>
                    <a:pt x="1443609" y="2413"/>
                  </a:lnTo>
                  <a:lnTo>
                    <a:pt x="2249424" y="474091"/>
                  </a:lnTo>
                  <a:lnTo>
                    <a:pt x="2261743" y="481330"/>
                  </a:lnTo>
                  <a:lnTo>
                    <a:pt x="2249297" y="488569"/>
                  </a:lnTo>
                  <a:lnTo>
                    <a:pt x="497078" y="1504823"/>
                  </a:lnTo>
                  <a:lnTo>
                    <a:pt x="488696" y="1490345"/>
                  </a:lnTo>
                  <a:lnTo>
                    <a:pt x="2241042" y="473964"/>
                  </a:lnTo>
                  <a:lnTo>
                    <a:pt x="2245233" y="481203"/>
                  </a:lnTo>
                  <a:lnTo>
                    <a:pt x="2241042" y="488442"/>
                  </a:lnTo>
                  <a:lnTo>
                    <a:pt x="1435227" y="16764"/>
                  </a:lnTo>
                  <a:lnTo>
                    <a:pt x="1439418" y="9525"/>
                  </a:lnTo>
                  <a:lnTo>
                    <a:pt x="1443482" y="16891"/>
                  </a:lnTo>
                  <a:lnTo>
                    <a:pt x="8255" y="807847"/>
                  </a:lnTo>
                  <a:close/>
                </a:path>
              </a:pathLst>
            </a:custGeom>
            <a:solidFill>
              <a:srgbClr val="000000"/>
            </a:solidFill>
          </p:spPr>
          <p:txBody>
            <a:bodyPr/>
            <a:lstStyle/>
            <a:p>
              <a:endParaRPr lang="en-US"/>
            </a:p>
          </p:txBody>
        </p:sp>
        <p:sp>
          <p:nvSpPr>
            <p:cNvPr id="10" name="Freeform 10"/>
            <p:cNvSpPr/>
            <p:nvPr/>
          </p:nvSpPr>
          <p:spPr>
            <a:xfrm>
              <a:off x="2300224" y="2955544"/>
              <a:ext cx="16764" cy="224409"/>
            </a:xfrm>
            <a:custGeom>
              <a:avLst/>
              <a:gdLst/>
              <a:ahLst/>
              <a:cxnLst/>
              <a:rect l="l" t="t" r="r" b="b"/>
              <a:pathLst>
                <a:path w="16764" h="224409">
                  <a:moveTo>
                    <a:pt x="16764" y="0"/>
                  </a:moveTo>
                  <a:lnTo>
                    <a:pt x="16764" y="224409"/>
                  </a:lnTo>
                  <a:lnTo>
                    <a:pt x="0" y="224409"/>
                  </a:lnTo>
                  <a:lnTo>
                    <a:pt x="0" y="0"/>
                  </a:lnTo>
                  <a:close/>
                </a:path>
              </a:pathLst>
            </a:custGeom>
            <a:solidFill>
              <a:srgbClr val="000000"/>
            </a:solidFill>
          </p:spPr>
          <p:txBody>
            <a:bodyPr/>
            <a:lstStyle/>
            <a:p>
              <a:endParaRPr lang="en-US"/>
            </a:p>
          </p:txBody>
        </p:sp>
        <p:sp>
          <p:nvSpPr>
            <p:cNvPr id="11" name="Freeform 11"/>
            <p:cNvSpPr/>
            <p:nvPr/>
          </p:nvSpPr>
          <p:spPr>
            <a:xfrm>
              <a:off x="1097026" y="3172587"/>
              <a:ext cx="1215898" cy="721233"/>
            </a:xfrm>
            <a:custGeom>
              <a:avLst/>
              <a:gdLst/>
              <a:ahLst/>
              <a:cxnLst/>
              <a:rect l="l" t="t" r="r" b="b"/>
              <a:pathLst>
                <a:path w="1215898" h="721233">
                  <a:moveTo>
                    <a:pt x="1215898" y="14478"/>
                  </a:moveTo>
                  <a:lnTo>
                    <a:pt x="8382" y="721233"/>
                  </a:lnTo>
                  <a:lnTo>
                    <a:pt x="0" y="706755"/>
                  </a:lnTo>
                  <a:lnTo>
                    <a:pt x="1207389" y="0"/>
                  </a:lnTo>
                  <a:close/>
                </a:path>
              </a:pathLst>
            </a:custGeom>
            <a:solidFill>
              <a:srgbClr val="000000"/>
            </a:solidFill>
          </p:spPr>
          <p:txBody>
            <a:bodyPr/>
            <a:lstStyle/>
            <a:p>
              <a:endParaRPr lang="en-US"/>
            </a:p>
          </p:txBody>
        </p:sp>
        <p:sp>
          <p:nvSpPr>
            <p:cNvPr id="12" name="Freeform 12"/>
            <p:cNvSpPr/>
            <p:nvPr/>
          </p:nvSpPr>
          <p:spPr>
            <a:xfrm>
              <a:off x="3258185" y="1613154"/>
              <a:ext cx="1677543" cy="1186180"/>
            </a:xfrm>
            <a:custGeom>
              <a:avLst/>
              <a:gdLst/>
              <a:ahLst/>
              <a:cxnLst/>
              <a:rect l="l" t="t" r="r" b="b"/>
              <a:pathLst>
                <a:path w="1677543" h="1186180">
                  <a:moveTo>
                    <a:pt x="1669161" y="14478"/>
                  </a:moveTo>
                  <a:lnTo>
                    <a:pt x="12573" y="961517"/>
                  </a:lnTo>
                  <a:lnTo>
                    <a:pt x="8382" y="954278"/>
                  </a:lnTo>
                  <a:lnTo>
                    <a:pt x="16764" y="954278"/>
                  </a:lnTo>
                  <a:lnTo>
                    <a:pt x="16764" y="1171575"/>
                  </a:lnTo>
                  <a:lnTo>
                    <a:pt x="8382" y="1171575"/>
                  </a:lnTo>
                  <a:lnTo>
                    <a:pt x="4191" y="1164336"/>
                  </a:lnTo>
                  <a:lnTo>
                    <a:pt x="1660779" y="202438"/>
                  </a:lnTo>
                  <a:lnTo>
                    <a:pt x="1664970" y="209677"/>
                  </a:lnTo>
                  <a:lnTo>
                    <a:pt x="1656588" y="209550"/>
                  </a:lnTo>
                  <a:lnTo>
                    <a:pt x="1660779" y="7239"/>
                  </a:lnTo>
                  <a:lnTo>
                    <a:pt x="1677543" y="7620"/>
                  </a:lnTo>
                  <a:lnTo>
                    <a:pt x="1673352" y="209931"/>
                  </a:lnTo>
                  <a:lnTo>
                    <a:pt x="1673225" y="214630"/>
                  </a:lnTo>
                  <a:lnTo>
                    <a:pt x="1669161" y="217043"/>
                  </a:lnTo>
                  <a:lnTo>
                    <a:pt x="12573" y="1178941"/>
                  </a:lnTo>
                  <a:lnTo>
                    <a:pt x="0" y="1186180"/>
                  </a:lnTo>
                  <a:lnTo>
                    <a:pt x="0" y="1171702"/>
                  </a:lnTo>
                  <a:lnTo>
                    <a:pt x="0" y="954405"/>
                  </a:lnTo>
                  <a:lnTo>
                    <a:pt x="0" y="949579"/>
                  </a:lnTo>
                  <a:lnTo>
                    <a:pt x="4191" y="947166"/>
                  </a:lnTo>
                  <a:lnTo>
                    <a:pt x="1660779" y="0"/>
                  </a:lnTo>
                  <a:close/>
                </a:path>
              </a:pathLst>
            </a:custGeom>
            <a:solidFill>
              <a:srgbClr val="000000"/>
            </a:solidFill>
          </p:spPr>
          <p:txBody>
            <a:bodyPr/>
            <a:lstStyle/>
            <a:p>
              <a:endParaRPr lang="en-US"/>
            </a:p>
          </p:txBody>
        </p:sp>
        <p:sp>
          <p:nvSpPr>
            <p:cNvPr id="13" name="Freeform 13"/>
            <p:cNvSpPr/>
            <p:nvPr/>
          </p:nvSpPr>
          <p:spPr>
            <a:xfrm>
              <a:off x="2967863" y="2595626"/>
              <a:ext cx="303403" cy="194437"/>
            </a:xfrm>
            <a:custGeom>
              <a:avLst/>
              <a:gdLst/>
              <a:ahLst/>
              <a:cxnLst/>
              <a:rect l="l" t="t" r="r" b="b"/>
              <a:pathLst>
                <a:path w="303403" h="194437">
                  <a:moveTo>
                    <a:pt x="294640" y="194437"/>
                  </a:moveTo>
                  <a:lnTo>
                    <a:pt x="0" y="14224"/>
                  </a:lnTo>
                  <a:lnTo>
                    <a:pt x="8763" y="0"/>
                  </a:lnTo>
                  <a:lnTo>
                    <a:pt x="303403" y="180213"/>
                  </a:lnTo>
                  <a:close/>
                </a:path>
              </a:pathLst>
            </a:custGeom>
            <a:solidFill>
              <a:srgbClr val="000000"/>
            </a:solidFill>
          </p:spPr>
          <p:txBody>
            <a:bodyPr/>
            <a:lstStyle/>
            <a:p>
              <a:endParaRPr lang="en-US"/>
            </a:p>
          </p:txBody>
        </p:sp>
        <p:sp>
          <p:nvSpPr>
            <p:cNvPr id="14" name="Freeform 14"/>
            <p:cNvSpPr/>
            <p:nvPr/>
          </p:nvSpPr>
          <p:spPr>
            <a:xfrm>
              <a:off x="2958084" y="2386076"/>
              <a:ext cx="284099" cy="195580"/>
            </a:xfrm>
            <a:custGeom>
              <a:avLst/>
              <a:gdLst/>
              <a:ahLst/>
              <a:cxnLst/>
              <a:rect l="l" t="t" r="r" b="b"/>
              <a:pathLst>
                <a:path w="284099" h="195580">
                  <a:moveTo>
                    <a:pt x="274828" y="195580"/>
                  </a:moveTo>
                  <a:lnTo>
                    <a:pt x="0" y="13970"/>
                  </a:lnTo>
                  <a:lnTo>
                    <a:pt x="9271" y="0"/>
                  </a:lnTo>
                  <a:lnTo>
                    <a:pt x="284099" y="181610"/>
                  </a:lnTo>
                  <a:close/>
                </a:path>
              </a:pathLst>
            </a:custGeom>
            <a:solidFill>
              <a:srgbClr val="2D69FF"/>
            </a:solidFill>
          </p:spPr>
          <p:txBody>
            <a:bodyPr/>
            <a:lstStyle/>
            <a:p>
              <a:endParaRPr lang="en-US"/>
            </a:p>
          </p:txBody>
        </p:sp>
        <p:sp>
          <p:nvSpPr>
            <p:cNvPr id="15" name="Freeform 15"/>
            <p:cNvSpPr/>
            <p:nvPr/>
          </p:nvSpPr>
          <p:spPr>
            <a:xfrm>
              <a:off x="2736469" y="1216914"/>
              <a:ext cx="1210183" cy="722503"/>
            </a:xfrm>
            <a:custGeom>
              <a:avLst/>
              <a:gdLst/>
              <a:ahLst/>
              <a:cxnLst/>
              <a:rect l="l" t="t" r="r" b="b"/>
              <a:pathLst>
                <a:path w="1210183" h="722503">
                  <a:moveTo>
                    <a:pt x="0" y="708152"/>
                  </a:moveTo>
                  <a:lnTo>
                    <a:pt x="1201674" y="0"/>
                  </a:lnTo>
                  <a:lnTo>
                    <a:pt x="1210183" y="14351"/>
                  </a:lnTo>
                  <a:lnTo>
                    <a:pt x="8509" y="722503"/>
                  </a:lnTo>
                  <a:close/>
                </a:path>
              </a:pathLst>
            </a:custGeom>
            <a:solidFill>
              <a:srgbClr val="000000"/>
            </a:solidFill>
          </p:spPr>
          <p:txBody>
            <a:bodyPr/>
            <a:lstStyle/>
            <a:p>
              <a:endParaRPr lang="en-US"/>
            </a:p>
          </p:txBody>
        </p:sp>
        <p:sp>
          <p:nvSpPr>
            <p:cNvPr id="16" name="Freeform 16"/>
            <p:cNvSpPr/>
            <p:nvPr/>
          </p:nvSpPr>
          <p:spPr>
            <a:xfrm>
              <a:off x="1720088" y="2261616"/>
              <a:ext cx="1613027" cy="684276"/>
            </a:xfrm>
            <a:custGeom>
              <a:avLst/>
              <a:gdLst/>
              <a:ahLst/>
              <a:cxnLst/>
              <a:rect l="l" t="t" r="r" b="b"/>
              <a:pathLst>
                <a:path w="1613027" h="684276">
                  <a:moveTo>
                    <a:pt x="1613027" y="0"/>
                  </a:moveTo>
                  <a:lnTo>
                    <a:pt x="1613027" y="207645"/>
                  </a:lnTo>
                  <a:lnTo>
                    <a:pt x="802894" y="684276"/>
                  </a:lnTo>
                  <a:lnTo>
                    <a:pt x="0" y="222250"/>
                  </a:lnTo>
                  <a:lnTo>
                    <a:pt x="0" y="4953"/>
                  </a:lnTo>
                </a:path>
              </a:pathLst>
            </a:custGeom>
            <a:solidFill>
              <a:srgbClr val="4AA97D"/>
            </a:solidFill>
          </p:spPr>
          <p:txBody>
            <a:bodyPr/>
            <a:lstStyle/>
            <a:p>
              <a:endParaRPr lang="en-US"/>
            </a:p>
          </p:txBody>
        </p:sp>
        <p:sp>
          <p:nvSpPr>
            <p:cNvPr id="17" name="Freeform 17"/>
            <p:cNvSpPr/>
            <p:nvPr/>
          </p:nvSpPr>
          <p:spPr>
            <a:xfrm>
              <a:off x="1711833" y="2261616"/>
              <a:ext cx="1629664" cy="693801"/>
            </a:xfrm>
            <a:custGeom>
              <a:avLst/>
              <a:gdLst/>
              <a:ahLst/>
              <a:cxnLst/>
              <a:rect l="l" t="t" r="r" b="b"/>
              <a:pathLst>
                <a:path w="1629664" h="693801">
                  <a:moveTo>
                    <a:pt x="1629664" y="0"/>
                  </a:moveTo>
                  <a:lnTo>
                    <a:pt x="1629664" y="207645"/>
                  </a:lnTo>
                  <a:lnTo>
                    <a:pt x="1629664" y="212471"/>
                  </a:lnTo>
                  <a:lnTo>
                    <a:pt x="1625600" y="214884"/>
                  </a:lnTo>
                  <a:lnTo>
                    <a:pt x="815467" y="691388"/>
                  </a:lnTo>
                  <a:lnTo>
                    <a:pt x="811276" y="693801"/>
                  </a:lnTo>
                  <a:lnTo>
                    <a:pt x="807085" y="691388"/>
                  </a:lnTo>
                  <a:lnTo>
                    <a:pt x="4191" y="229362"/>
                  </a:lnTo>
                  <a:lnTo>
                    <a:pt x="0" y="226949"/>
                  </a:lnTo>
                  <a:lnTo>
                    <a:pt x="0" y="222123"/>
                  </a:lnTo>
                  <a:lnTo>
                    <a:pt x="0" y="4826"/>
                  </a:lnTo>
                  <a:lnTo>
                    <a:pt x="16764" y="4826"/>
                  </a:lnTo>
                  <a:lnTo>
                    <a:pt x="16764" y="222123"/>
                  </a:lnTo>
                  <a:lnTo>
                    <a:pt x="8382" y="222123"/>
                  </a:lnTo>
                  <a:lnTo>
                    <a:pt x="12573" y="214884"/>
                  </a:lnTo>
                  <a:lnTo>
                    <a:pt x="815467" y="676910"/>
                  </a:lnTo>
                  <a:lnTo>
                    <a:pt x="811276" y="684149"/>
                  </a:lnTo>
                  <a:lnTo>
                    <a:pt x="807085" y="676910"/>
                  </a:lnTo>
                  <a:lnTo>
                    <a:pt x="1617218" y="200279"/>
                  </a:lnTo>
                  <a:lnTo>
                    <a:pt x="1621409" y="207518"/>
                  </a:lnTo>
                  <a:lnTo>
                    <a:pt x="1613027" y="207518"/>
                  </a:lnTo>
                  <a:lnTo>
                    <a:pt x="1613027" y="0"/>
                  </a:lnTo>
                  <a:close/>
                </a:path>
              </a:pathLst>
            </a:custGeom>
            <a:solidFill>
              <a:srgbClr val="000000"/>
            </a:solidFill>
          </p:spPr>
          <p:txBody>
            <a:bodyPr/>
            <a:lstStyle/>
            <a:p>
              <a:endParaRPr lang="en-US"/>
            </a:p>
          </p:txBody>
        </p:sp>
        <p:sp>
          <p:nvSpPr>
            <p:cNvPr id="18" name="Freeform 18"/>
            <p:cNvSpPr/>
            <p:nvPr/>
          </p:nvSpPr>
          <p:spPr>
            <a:xfrm>
              <a:off x="2514600" y="2710815"/>
              <a:ext cx="16764" cy="224409"/>
            </a:xfrm>
            <a:custGeom>
              <a:avLst/>
              <a:gdLst/>
              <a:ahLst/>
              <a:cxnLst/>
              <a:rect l="l" t="t" r="r" b="b"/>
              <a:pathLst>
                <a:path w="16764" h="224409">
                  <a:moveTo>
                    <a:pt x="16764" y="0"/>
                  </a:moveTo>
                  <a:lnTo>
                    <a:pt x="16764" y="224409"/>
                  </a:lnTo>
                  <a:lnTo>
                    <a:pt x="0" y="224409"/>
                  </a:lnTo>
                  <a:lnTo>
                    <a:pt x="0" y="0"/>
                  </a:lnTo>
                  <a:close/>
                </a:path>
              </a:pathLst>
            </a:custGeom>
            <a:solidFill>
              <a:srgbClr val="000000"/>
            </a:solidFill>
          </p:spPr>
          <p:txBody>
            <a:bodyPr/>
            <a:lstStyle/>
            <a:p>
              <a:endParaRPr lang="en-US"/>
            </a:p>
          </p:txBody>
        </p:sp>
        <p:sp>
          <p:nvSpPr>
            <p:cNvPr id="19" name="Freeform 19"/>
            <p:cNvSpPr/>
            <p:nvPr/>
          </p:nvSpPr>
          <p:spPr>
            <a:xfrm>
              <a:off x="2671699" y="1610614"/>
              <a:ext cx="200406" cy="339217"/>
            </a:xfrm>
            <a:custGeom>
              <a:avLst/>
              <a:gdLst/>
              <a:ahLst/>
              <a:cxnLst/>
              <a:rect l="l" t="t" r="r" b="b"/>
              <a:pathLst>
                <a:path w="200406" h="339217">
                  <a:moveTo>
                    <a:pt x="52959" y="45212"/>
                  </a:moveTo>
                  <a:cubicBezTo>
                    <a:pt x="52959" y="45212"/>
                    <a:pt x="0" y="229235"/>
                    <a:pt x="0" y="271780"/>
                  </a:cubicBezTo>
                  <a:cubicBezTo>
                    <a:pt x="0" y="314325"/>
                    <a:pt x="4699" y="280924"/>
                    <a:pt x="32004" y="304673"/>
                  </a:cubicBezTo>
                  <a:cubicBezTo>
                    <a:pt x="59309" y="328422"/>
                    <a:pt x="105410" y="339217"/>
                    <a:pt x="105410" y="339217"/>
                  </a:cubicBezTo>
                  <a:cubicBezTo>
                    <a:pt x="105410" y="339217"/>
                    <a:pt x="182372" y="222631"/>
                    <a:pt x="191389" y="182753"/>
                  </a:cubicBezTo>
                  <a:cubicBezTo>
                    <a:pt x="200406" y="142875"/>
                    <a:pt x="143383" y="0"/>
                    <a:pt x="52959" y="45212"/>
                  </a:cubicBezTo>
                </a:path>
              </a:pathLst>
            </a:custGeom>
            <a:solidFill>
              <a:srgbClr val="DFFC8E"/>
            </a:solidFill>
          </p:spPr>
          <p:txBody>
            <a:bodyPr/>
            <a:lstStyle/>
            <a:p>
              <a:endParaRPr lang="en-US"/>
            </a:p>
          </p:txBody>
        </p:sp>
        <p:sp>
          <p:nvSpPr>
            <p:cNvPr id="20" name="Freeform 20"/>
            <p:cNvSpPr/>
            <p:nvPr/>
          </p:nvSpPr>
          <p:spPr>
            <a:xfrm>
              <a:off x="2660396" y="1633601"/>
              <a:ext cx="222377" cy="329438"/>
            </a:xfrm>
            <a:custGeom>
              <a:avLst/>
              <a:gdLst/>
              <a:ahLst/>
              <a:cxnLst/>
              <a:rect l="l" t="t" r="r" b="b"/>
              <a:pathLst>
                <a:path w="222377" h="329438">
                  <a:moveTo>
                    <a:pt x="75438" y="25400"/>
                  </a:moveTo>
                  <a:cubicBezTo>
                    <a:pt x="75057" y="26670"/>
                    <a:pt x="22987" y="208407"/>
                    <a:pt x="22987" y="248793"/>
                  </a:cubicBezTo>
                  <a:lnTo>
                    <a:pt x="11430" y="248793"/>
                  </a:lnTo>
                  <a:lnTo>
                    <a:pt x="22987" y="248793"/>
                  </a:lnTo>
                  <a:cubicBezTo>
                    <a:pt x="22987" y="260350"/>
                    <a:pt x="23368" y="264414"/>
                    <a:pt x="23749" y="265557"/>
                  </a:cubicBezTo>
                  <a:cubicBezTo>
                    <a:pt x="22987" y="263017"/>
                    <a:pt x="19431" y="260731"/>
                    <a:pt x="17018" y="260731"/>
                  </a:cubicBezTo>
                  <a:cubicBezTo>
                    <a:pt x="17018" y="260731"/>
                    <a:pt x="17018" y="260731"/>
                    <a:pt x="17018" y="260731"/>
                  </a:cubicBezTo>
                  <a:cubicBezTo>
                    <a:pt x="17145" y="260731"/>
                    <a:pt x="17399" y="260731"/>
                    <a:pt x="18288" y="260604"/>
                  </a:cubicBezTo>
                  <a:cubicBezTo>
                    <a:pt x="19177" y="260477"/>
                    <a:pt x="20574" y="260477"/>
                    <a:pt x="22225" y="260477"/>
                  </a:cubicBezTo>
                  <a:cubicBezTo>
                    <a:pt x="29972" y="260477"/>
                    <a:pt x="39497" y="262890"/>
                    <a:pt x="51054" y="272923"/>
                  </a:cubicBezTo>
                  <a:lnTo>
                    <a:pt x="51054" y="272923"/>
                  </a:lnTo>
                  <a:lnTo>
                    <a:pt x="51054" y="272923"/>
                  </a:lnTo>
                  <a:cubicBezTo>
                    <a:pt x="75946" y="294513"/>
                    <a:pt x="119253" y="304927"/>
                    <a:pt x="119507" y="304927"/>
                  </a:cubicBezTo>
                  <a:lnTo>
                    <a:pt x="116840" y="316230"/>
                  </a:lnTo>
                  <a:lnTo>
                    <a:pt x="107188" y="309880"/>
                  </a:lnTo>
                  <a:cubicBezTo>
                    <a:pt x="108077" y="308610"/>
                    <a:pt x="183134" y="194564"/>
                    <a:pt x="191516" y="157353"/>
                  </a:cubicBezTo>
                  <a:lnTo>
                    <a:pt x="191516" y="157353"/>
                  </a:lnTo>
                  <a:lnTo>
                    <a:pt x="191516" y="157353"/>
                  </a:lnTo>
                  <a:cubicBezTo>
                    <a:pt x="197739" y="129540"/>
                    <a:pt x="163957" y="38481"/>
                    <a:pt x="110744" y="26543"/>
                  </a:cubicBezTo>
                  <a:cubicBezTo>
                    <a:pt x="98679" y="23876"/>
                    <a:pt x="84963" y="25019"/>
                    <a:pt x="69596" y="32766"/>
                  </a:cubicBezTo>
                  <a:lnTo>
                    <a:pt x="64389" y="22352"/>
                  </a:lnTo>
                  <a:lnTo>
                    <a:pt x="75565" y="25527"/>
                  </a:lnTo>
                  <a:moveTo>
                    <a:pt x="53340" y="19177"/>
                  </a:moveTo>
                  <a:lnTo>
                    <a:pt x="54737" y="14351"/>
                  </a:lnTo>
                  <a:lnTo>
                    <a:pt x="59309" y="12065"/>
                  </a:lnTo>
                  <a:cubicBezTo>
                    <a:pt x="79121" y="2159"/>
                    <a:pt x="98298" y="0"/>
                    <a:pt x="115951" y="3937"/>
                  </a:cubicBezTo>
                  <a:cubicBezTo>
                    <a:pt x="185293" y="19558"/>
                    <a:pt x="222377" y="126111"/>
                    <a:pt x="214249" y="162433"/>
                  </a:cubicBezTo>
                  <a:lnTo>
                    <a:pt x="202946" y="159893"/>
                  </a:lnTo>
                  <a:lnTo>
                    <a:pt x="214249" y="162433"/>
                  </a:lnTo>
                  <a:cubicBezTo>
                    <a:pt x="204851" y="204089"/>
                    <a:pt x="126873" y="322453"/>
                    <a:pt x="126746" y="322707"/>
                  </a:cubicBezTo>
                  <a:lnTo>
                    <a:pt x="122301" y="329438"/>
                  </a:lnTo>
                  <a:lnTo>
                    <a:pt x="114427" y="327660"/>
                  </a:lnTo>
                  <a:cubicBezTo>
                    <a:pt x="113665" y="327533"/>
                    <a:pt x="64897" y="315722"/>
                    <a:pt x="35941" y="290576"/>
                  </a:cubicBezTo>
                  <a:lnTo>
                    <a:pt x="43561" y="281813"/>
                  </a:lnTo>
                  <a:lnTo>
                    <a:pt x="35941" y="290576"/>
                  </a:lnTo>
                  <a:cubicBezTo>
                    <a:pt x="28194" y="283845"/>
                    <a:pt x="24130" y="283718"/>
                    <a:pt x="22352" y="283718"/>
                  </a:cubicBezTo>
                  <a:cubicBezTo>
                    <a:pt x="21717" y="283718"/>
                    <a:pt x="21082" y="283718"/>
                    <a:pt x="20066" y="283845"/>
                  </a:cubicBezTo>
                  <a:cubicBezTo>
                    <a:pt x="19431" y="283845"/>
                    <a:pt x="18288" y="283972"/>
                    <a:pt x="17145" y="283972"/>
                  </a:cubicBezTo>
                  <a:cubicBezTo>
                    <a:pt x="17145" y="283972"/>
                    <a:pt x="17145" y="283972"/>
                    <a:pt x="17145" y="283972"/>
                  </a:cubicBezTo>
                  <a:cubicBezTo>
                    <a:pt x="10541" y="283972"/>
                    <a:pt x="4191" y="280543"/>
                    <a:pt x="1778" y="272288"/>
                  </a:cubicBezTo>
                  <a:cubicBezTo>
                    <a:pt x="254" y="267208"/>
                    <a:pt x="0" y="259334"/>
                    <a:pt x="0" y="248920"/>
                  </a:cubicBezTo>
                  <a:cubicBezTo>
                    <a:pt x="0" y="204978"/>
                    <a:pt x="53340" y="19304"/>
                    <a:pt x="53340" y="19177"/>
                  </a:cubicBezTo>
                  <a:close/>
                </a:path>
              </a:pathLst>
            </a:custGeom>
            <a:solidFill>
              <a:srgbClr val="000000"/>
            </a:solidFill>
          </p:spPr>
          <p:txBody>
            <a:bodyPr/>
            <a:lstStyle/>
            <a:p>
              <a:endParaRPr lang="en-US"/>
            </a:p>
          </p:txBody>
        </p:sp>
        <p:sp>
          <p:nvSpPr>
            <p:cNvPr id="21" name="Freeform 21"/>
            <p:cNvSpPr/>
            <p:nvPr/>
          </p:nvSpPr>
          <p:spPr>
            <a:xfrm>
              <a:off x="2266061" y="1731645"/>
              <a:ext cx="238760" cy="254381"/>
            </a:xfrm>
            <a:custGeom>
              <a:avLst/>
              <a:gdLst/>
              <a:ahLst/>
              <a:cxnLst/>
              <a:rect l="l" t="t" r="r" b="b"/>
              <a:pathLst>
                <a:path w="238760" h="254381">
                  <a:moveTo>
                    <a:pt x="0" y="254381"/>
                  </a:moveTo>
                  <a:cubicBezTo>
                    <a:pt x="0" y="159004"/>
                    <a:pt x="39751" y="79502"/>
                    <a:pt x="39751" y="79502"/>
                  </a:cubicBezTo>
                  <a:lnTo>
                    <a:pt x="238760" y="0"/>
                  </a:lnTo>
                  <a:cubicBezTo>
                    <a:pt x="238760" y="0"/>
                    <a:pt x="212217" y="79502"/>
                    <a:pt x="172339" y="127127"/>
                  </a:cubicBezTo>
                </a:path>
              </a:pathLst>
            </a:custGeom>
            <a:solidFill>
              <a:srgbClr val="DFFC8E"/>
            </a:solidFill>
          </p:spPr>
          <p:txBody>
            <a:bodyPr/>
            <a:lstStyle/>
            <a:p>
              <a:endParaRPr lang="en-US"/>
            </a:p>
          </p:txBody>
        </p:sp>
        <p:sp>
          <p:nvSpPr>
            <p:cNvPr id="22" name="Freeform 22"/>
            <p:cNvSpPr/>
            <p:nvPr/>
          </p:nvSpPr>
          <p:spPr>
            <a:xfrm>
              <a:off x="2254504" y="1711579"/>
              <a:ext cx="269367" cy="274447"/>
            </a:xfrm>
            <a:custGeom>
              <a:avLst/>
              <a:gdLst/>
              <a:ahLst/>
              <a:cxnLst/>
              <a:rect l="l" t="t" r="r" b="b"/>
              <a:pathLst>
                <a:path w="269367" h="274447">
                  <a:moveTo>
                    <a:pt x="0" y="274447"/>
                  </a:moveTo>
                  <a:cubicBezTo>
                    <a:pt x="0" y="176276"/>
                    <a:pt x="40767" y="94869"/>
                    <a:pt x="41021" y="94361"/>
                  </a:cubicBezTo>
                  <a:lnTo>
                    <a:pt x="43053" y="90424"/>
                  </a:lnTo>
                  <a:lnTo>
                    <a:pt x="47117" y="88773"/>
                  </a:lnTo>
                  <a:lnTo>
                    <a:pt x="246126" y="9271"/>
                  </a:lnTo>
                  <a:lnTo>
                    <a:pt x="269367" y="0"/>
                  </a:lnTo>
                  <a:lnTo>
                    <a:pt x="261493" y="23622"/>
                  </a:lnTo>
                  <a:cubicBezTo>
                    <a:pt x="261366" y="24130"/>
                    <a:pt x="233934" y="105664"/>
                    <a:pt x="193040" y="154559"/>
                  </a:cubicBezTo>
                  <a:lnTo>
                    <a:pt x="175260" y="139700"/>
                  </a:lnTo>
                  <a:cubicBezTo>
                    <a:pt x="213487" y="93980"/>
                    <a:pt x="239395" y="16510"/>
                    <a:pt x="239522" y="16256"/>
                  </a:cubicBezTo>
                  <a:lnTo>
                    <a:pt x="250444" y="19939"/>
                  </a:lnTo>
                  <a:lnTo>
                    <a:pt x="254762" y="30734"/>
                  </a:lnTo>
                  <a:lnTo>
                    <a:pt x="55753" y="110236"/>
                  </a:lnTo>
                  <a:lnTo>
                    <a:pt x="51435" y="99441"/>
                  </a:lnTo>
                  <a:lnTo>
                    <a:pt x="61849" y="104648"/>
                  </a:lnTo>
                  <a:cubicBezTo>
                    <a:pt x="62230" y="103759"/>
                    <a:pt x="23241" y="180721"/>
                    <a:pt x="23241" y="274320"/>
                  </a:cubicBezTo>
                  <a:close/>
                </a:path>
              </a:pathLst>
            </a:custGeom>
            <a:solidFill>
              <a:srgbClr val="000000"/>
            </a:solidFill>
          </p:spPr>
          <p:txBody>
            <a:bodyPr/>
            <a:lstStyle/>
            <a:p>
              <a:endParaRPr lang="en-US"/>
            </a:p>
          </p:txBody>
        </p:sp>
        <p:sp>
          <p:nvSpPr>
            <p:cNvPr id="23" name="Freeform 23"/>
            <p:cNvSpPr/>
            <p:nvPr/>
          </p:nvSpPr>
          <p:spPr>
            <a:xfrm>
              <a:off x="2000250" y="1786382"/>
              <a:ext cx="249301" cy="385318"/>
            </a:xfrm>
            <a:custGeom>
              <a:avLst/>
              <a:gdLst/>
              <a:ahLst/>
              <a:cxnLst/>
              <a:rect l="l" t="t" r="r" b="b"/>
              <a:pathLst>
                <a:path w="249301" h="385318">
                  <a:moveTo>
                    <a:pt x="0" y="385318"/>
                  </a:moveTo>
                  <a:cubicBezTo>
                    <a:pt x="0" y="240792"/>
                    <a:pt x="41529" y="120396"/>
                    <a:pt x="41529" y="120396"/>
                  </a:cubicBezTo>
                  <a:lnTo>
                    <a:pt x="249301" y="0"/>
                  </a:lnTo>
                  <a:cubicBezTo>
                    <a:pt x="249301" y="0"/>
                    <a:pt x="224790" y="142240"/>
                    <a:pt x="183261" y="214376"/>
                  </a:cubicBezTo>
                </a:path>
              </a:pathLst>
            </a:custGeom>
            <a:solidFill>
              <a:srgbClr val="DFFC8E"/>
            </a:solidFill>
          </p:spPr>
          <p:txBody>
            <a:bodyPr/>
            <a:lstStyle/>
            <a:p>
              <a:endParaRPr lang="en-US"/>
            </a:p>
          </p:txBody>
        </p:sp>
        <p:sp>
          <p:nvSpPr>
            <p:cNvPr id="24" name="Freeform 24"/>
            <p:cNvSpPr/>
            <p:nvPr/>
          </p:nvSpPr>
          <p:spPr>
            <a:xfrm>
              <a:off x="1988693" y="1764030"/>
              <a:ext cx="276479" cy="407670"/>
            </a:xfrm>
            <a:custGeom>
              <a:avLst/>
              <a:gdLst/>
              <a:ahLst/>
              <a:cxnLst/>
              <a:rect l="l" t="t" r="r" b="b"/>
              <a:pathLst>
                <a:path w="276479" h="407670">
                  <a:moveTo>
                    <a:pt x="0" y="407670"/>
                  </a:moveTo>
                  <a:cubicBezTo>
                    <a:pt x="0" y="261747"/>
                    <a:pt x="41783" y="140208"/>
                    <a:pt x="42164" y="139065"/>
                  </a:cubicBezTo>
                  <a:cubicBezTo>
                    <a:pt x="42164" y="139065"/>
                    <a:pt x="42164" y="139065"/>
                    <a:pt x="42164" y="139065"/>
                  </a:cubicBezTo>
                  <a:lnTo>
                    <a:pt x="43561" y="135001"/>
                  </a:lnTo>
                  <a:lnTo>
                    <a:pt x="47244" y="132842"/>
                  </a:lnTo>
                  <a:lnTo>
                    <a:pt x="255016" y="12446"/>
                  </a:lnTo>
                  <a:lnTo>
                    <a:pt x="276479" y="0"/>
                  </a:lnTo>
                  <a:lnTo>
                    <a:pt x="272288" y="24384"/>
                  </a:lnTo>
                  <a:cubicBezTo>
                    <a:pt x="272161" y="24892"/>
                    <a:pt x="247142" y="169037"/>
                    <a:pt x="204851" y="242570"/>
                  </a:cubicBezTo>
                  <a:lnTo>
                    <a:pt x="184785" y="231013"/>
                  </a:lnTo>
                  <a:cubicBezTo>
                    <a:pt x="225044" y="160909"/>
                    <a:pt x="249428" y="20955"/>
                    <a:pt x="249428" y="20447"/>
                  </a:cubicBezTo>
                  <a:lnTo>
                    <a:pt x="260858" y="22352"/>
                  </a:lnTo>
                  <a:lnTo>
                    <a:pt x="266700" y="32385"/>
                  </a:lnTo>
                  <a:lnTo>
                    <a:pt x="58928" y="152781"/>
                  </a:lnTo>
                  <a:lnTo>
                    <a:pt x="53086" y="142748"/>
                  </a:lnTo>
                  <a:lnTo>
                    <a:pt x="64008" y="146558"/>
                  </a:lnTo>
                  <a:cubicBezTo>
                    <a:pt x="64008" y="146558"/>
                    <a:pt x="64008" y="146558"/>
                    <a:pt x="64008" y="146558"/>
                  </a:cubicBezTo>
                  <a:cubicBezTo>
                    <a:pt x="63881" y="146812"/>
                    <a:pt x="23114" y="265430"/>
                    <a:pt x="23114" y="407670"/>
                  </a:cubicBezTo>
                  <a:close/>
                </a:path>
              </a:pathLst>
            </a:custGeom>
            <a:solidFill>
              <a:srgbClr val="000000"/>
            </a:solidFill>
          </p:spPr>
          <p:txBody>
            <a:bodyPr/>
            <a:lstStyle/>
            <a:p>
              <a:endParaRPr lang="en-US"/>
            </a:p>
          </p:txBody>
        </p:sp>
        <p:sp>
          <p:nvSpPr>
            <p:cNvPr id="25" name="Freeform 25"/>
            <p:cNvSpPr/>
            <p:nvPr/>
          </p:nvSpPr>
          <p:spPr>
            <a:xfrm>
              <a:off x="1720088" y="1798574"/>
              <a:ext cx="1605661" cy="919353"/>
            </a:xfrm>
            <a:custGeom>
              <a:avLst/>
              <a:gdLst/>
              <a:ahLst/>
              <a:cxnLst/>
              <a:rect l="l" t="t" r="r" b="b"/>
              <a:pathLst>
                <a:path w="1605661" h="919353">
                  <a:moveTo>
                    <a:pt x="0" y="463042"/>
                  </a:moveTo>
                  <a:lnTo>
                    <a:pt x="789178" y="0"/>
                  </a:lnTo>
                  <a:lnTo>
                    <a:pt x="1605661" y="463042"/>
                  </a:lnTo>
                  <a:lnTo>
                    <a:pt x="802767" y="919353"/>
                  </a:lnTo>
                  <a:close/>
                </a:path>
              </a:pathLst>
            </a:custGeom>
            <a:solidFill>
              <a:srgbClr val="4AA97D"/>
            </a:solidFill>
          </p:spPr>
          <p:txBody>
            <a:bodyPr/>
            <a:lstStyle/>
            <a:p>
              <a:endParaRPr lang="en-US"/>
            </a:p>
          </p:txBody>
        </p:sp>
        <p:sp>
          <p:nvSpPr>
            <p:cNvPr id="26" name="Freeform 26"/>
            <p:cNvSpPr/>
            <p:nvPr/>
          </p:nvSpPr>
          <p:spPr>
            <a:xfrm>
              <a:off x="1703324" y="1788922"/>
              <a:ext cx="1639443" cy="938530"/>
            </a:xfrm>
            <a:custGeom>
              <a:avLst/>
              <a:gdLst/>
              <a:ahLst/>
              <a:cxnLst/>
              <a:rect l="l" t="t" r="r" b="b"/>
              <a:pathLst>
                <a:path w="1639443" h="938530">
                  <a:moveTo>
                    <a:pt x="12573" y="465455"/>
                  </a:moveTo>
                  <a:lnTo>
                    <a:pt x="801751" y="2413"/>
                  </a:lnTo>
                  <a:lnTo>
                    <a:pt x="805942" y="0"/>
                  </a:lnTo>
                  <a:lnTo>
                    <a:pt x="810133" y="2413"/>
                  </a:lnTo>
                  <a:lnTo>
                    <a:pt x="1626616" y="465455"/>
                  </a:lnTo>
                  <a:lnTo>
                    <a:pt x="1639443" y="472694"/>
                  </a:lnTo>
                  <a:lnTo>
                    <a:pt x="1626616" y="479933"/>
                  </a:lnTo>
                  <a:lnTo>
                    <a:pt x="823722" y="936244"/>
                  </a:lnTo>
                  <a:lnTo>
                    <a:pt x="819531" y="938530"/>
                  </a:lnTo>
                  <a:lnTo>
                    <a:pt x="815340" y="936244"/>
                  </a:lnTo>
                  <a:lnTo>
                    <a:pt x="12573" y="479933"/>
                  </a:lnTo>
                  <a:lnTo>
                    <a:pt x="0" y="472821"/>
                  </a:lnTo>
                  <a:lnTo>
                    <a:pt x="12446" y="465455"/>
                  </a:lnTo>
                  <a:moveTo>
                    <a:pt x="20955" y="479933"/>
                  </a:moveTo>
                  <a:lnTo>
                    <a:pt x="16764" y="472694"/>
                  </a:lnTo>
                  <a:lnTo>
                    <a:pt x="20955" y="465455"/>
                  </a:lnTo>
                  <a:lnTo>
                    <a:pt x="823722" y="921766"/>
                  </a:lnTo>
                  <a:lnTo>
                    <a:pt x="819531" y="929005"/>
                  </a:lnTo>
                  <a:lnTo>
                    <a:pt x="815340" y="921766"/>
                  </a:lnTo>
                  <a:lnTo>
                    <a:pt x="1618234" y="465455"/>
                  </a:lnTo>
                  <a:lnTo>
                    <a:pt x="1622425" y="472694"/>
                  </a:lnTo>
                  <a:lnTo>
                    <a:pt x="1618361" y="479933"/>
                  </a:lnTo>
                  <a:lnTo>
                    <a:pt x="801878" y="16891"/>
                  </a:lnTo>
                  <a:lnTo>
                    <a:pt x="805942" y="9652"/>
                  </a:lnTo>
                  <a:lnTo>
                    <a:pt x="810133" y="16891"/>
                  </a:lnTo>
                  <a:lnTo>
                    <a:pt x="20955" y="479933"/>
                  </a:lnTo>
                  <a:close/>
                </a:path>
              </a:pathLst>
            </a:custGeom>
            <a:solidFill>
              <a:srgbClr val="000000"/>
            </a:solidFill>
          </p:spPr>
          <p:txBody>
            <a:bodyPr/>
            <a:lstStyle/>
            <a:p>
              <a:endParaRPr lang="en-US"/>
            </a:p>
          </p:txBody>
        </p:sp>
        <p:sp>
          <p:nvSpPr>
            <p:cNvPr id="27" name="Freeform 27"/>
            <p:cNvSpPr/>
            <p:nvPr/>
          </p:nvSpPr>
          <p:spPr>
            <a:xfrm>
              <a:off x="1736090" y="429768"/>
              <a:ext cx="2488565" cy="2424557"/>
            </a:xfrm>
            <a:custGeom>
              <a:avLst/>
              <a:gdLst/>
              <a:ahLst/>
              <a:cxnLst/>
              <a:rect l="l" t="t" r="r" b="b"/>
              <a:pathLst>
                <a:path w="2488565" h="2424557">
                  <a:moveTo>
                    <a:pt x="2152269" y="0"/>
                  </a:moveTo>
                  <a:lnTo>
                    <a:pt x="1558798" y="355346"/>
                  </a:lnTo>
                  <a:lnTo>
                    <a:pt x="1049274" y="682371"/>
                  </a:lnTo>
                  <a:lnTo>
                    <a:pt x="596392" y="953643"/>
                  </a:lnTo>
                  <a:lnTo>
                    <a:pt x="314325" y="1180973"/>
                  </a:lnTo>
                  <a:lnTo>
                    <a:pt x="200025" y="1312291"/>
                  </a:lnTo>
                  <a:lnTo>
                    <a:pt x="0" y="1800225"/>
                  </a:lnTo>
                  <a:lnTo>
                    <a:pt x="213360" y="1678940"/>
                  </a:lnTo>
                  <a:cubicBezTo>
                    <a:pt x="213360" y="1678940"/>
                    <a:pt x="371221" y="1448181"/>
                    <a:pt x="423799" y="1430401"/>
                  </a:cubicBezTo>
                  <a:cubicBezTo>
                    <a:pt x="476377" y="1412621"/>
                    <a:pt x="941959" y="1212850"/>
                    <a:pt x="1060450" y="1260475"/>
                  </a:cubicBezTo>
                  <a:cubicBezTo>
                    <a:pt x="1178941" y="1308100"/>
                    <a:pt x="1186815" y="1600454"/>
                    <a:pt x="1186815" y="1718183"/>
                  </a:cubicBezTo>
                  <a:cubicBezTo>
                    <a:pt x="1186815" y="1835912"/>
                    <a:pt x="1212342" y="2293747"/>
                    <a:pt x="1318387" y="2359152"/>
                  </a:cubicBezTo>
                  <a:cubicBezTo>
                    <a:pt x="1424432" y="2424557"/>
                    <a:pt x="1476248" y="2319909"/>
                    <a:pt x="1476248" y="2319909"/>
                  </a:cubicBezTo>
                  <a:cubicBezTo>
                    <a:pt x="1476248" y="2319909"/>
                    <a:pt x="1528826" y="2241423"/>
                    <a:pt x="1542034" y="2136775"/>
                  </a:cubicBezTo>
                  <a:cubicBezTo>
                    <a:pt x="1555242" y="2032127"/>
                    <a:pt x="1542034" y="1683639"/>
                    <a:pt x="1739392" y="1417320"/>
                  </a:cubicBezTo>
                  <a:cubicBezTo>
                    <a:pt x="1936750" y="1151001"/>
                    <a:pt x="2055114" y="1077214"/>
                    <a:pt x="2147189" y="841756"/>
                  </a:cubicBezTo>
                  <a:lnTo>
                    <a:pt x="2488565" y="665480"/>
                  </a:lnTo>
                </a:path>
              </a:pathLst>
            </a:custGeom>
            <a:solidFill>
              <a:srgbClr val="DFFC8E"/>
            </a:solidFill>
          </p:spPr>
          <p:txBody>
            <a:bodyPr/>
            <a:lstStyle/>
            <a:p>
              <a:endParaRPr lang="en-US"/>
            </a:p>
          </p:txBody>
        </p:sp>
        <p:sp>
          <p:nvSpPr>
            <p:cNvPr id="28" name="Freeform 28"/>
            <p:cNvSpPr/>
            <p:nvPr/>
          </p:nvSpPr>
          <p:spPr>
            <a:xfrm>
              <a:off x="1716786" y="63500"/>
              <a:ext cx="2931541" cy="2805938"/>
            </a:xfrm>
            <a:custGeom>
              <a:avLst/>
              <a:gdLst/>
              <a:ahLst/>
              <a:cxnLst/>
              <a:rect l="l" t="t" r="r" b="b"/>
              <a:pathLst>
                <a:path w="2931541" h="2805938">
                  <a:moveTo>
                    <a:pt x="2729738" y="16129"/>
                  </a:moveTo>
                  <a:lnTo>
                    <a:pt x="1591691" y="718439"/>
                  </a:lnTo>
                  <a:lnTo>
                    <a:pt x="1586738" y="710311"/>
                  </a:lnTo>
                  <a:lnTo>
                    <a:pt x="1591945" y="718312"/>
                  </a:lnTo>
                  <a:lnTo>
                    <a:pt x="1079373" y="1049147"/>
                  </a:lnTo>
                  <a:lnTo>
                    <a:pt x="1079246" y="1049274"/>
                  </a:lnTo>
                  <a:lnTo>
                    <a:pt x="1079119" y="1049401"/>
                  </a:lnTo>
                  <a:lnTo>
                    <a:pt x="623570" y="1323848"/>
                  </a:lnTo>
                  <a:lnTo>
                    <a:pt x="618617" y="1315720"/>
                  </a:lnTo>
                  <a:lnTo>
                    <a:pt x="624586" y="1323086"/>
                  </a:lnTo>
                  <a:lnTo>
                    <a:pt x="340868" y="1553083"/>
                  </a:lnTo>
                  <a:lnTo>
                    <a:pt x="334899" y="1545717"/>
                  </a:lnTo>
                  <a:lnTo>
                    <a:pt x="342138" y="1551940"/>
                  </a:lnTo>
                  <a:lnTo>
                    <a:pt x="227203" y="1684782"/>
                  </a:lnTo>
                  <a:lnTo>
                    <a:pt x="219964" y="1678559"/>
                  </a:lnTo>
                  <a:lnTo>
                    <a:pt x="228727" y="1682115"/>
                  </a:lnTo>
                  <a:lnTo>
                    <a:pt x="27559" y="2175637"/>
                  </a:lnTo>
                  <a:lnTo>
                    <a:pt x="18796" y="2172081"/>
                  </a:lnTo>
                  <a:lnTo>
                    <a:pt x="14097" y="2163826"/>
                  </a:lnTo>
                  <a:lnTo>
                    <a:pt x="228727" y="2041017"/>
                  </a:lnTo>
                  <a:lnTo>
                    <a:pt x="233426" y="2049272"/>
                  </a:lnTo>
                  <a:lnTo>
                    <a:pt x="225552" y="2043938"/>
                  </a:lnTo>
                  <a:cubicBezTo>
                    <a:pt x="225679" y="2043684"/>
                    <a:pt x="386461" y="1807845"/>
                    <a:pt x="442087" y="1788922"/>
                  </a:cubicBezTo>
                  <a:lnTo>
                    <a:pt x="445135" y="1797939"/>
                  </a:lnTo>
                  <a:lnTo>
                    <a:pt x="442087" y="1788922"/>
                  </a:lnTo>
                  <a:cubicBezTo>
                    <a:pt x="449707" y="1786382"/>
                    <a:pt x="466471" y="1779651"/>
                    <a:pt x="490474" y="1770126"/>
                  </a:cubicBezTo>
                  <a:cubicBezTo>
                    <a:pt x="544957" y="1748536"/>
                    <a:pt x="634619" y="1713103"/>
                    <a:pt x="729107" y="1680972"/>
                  </a:cubicBezTo>
                  <a:cubicBezTo>
                    <a:pt x="868426" y="1633601"/>
                    <a:pt x="1024255" y="1590929"/>
                    <a:pt x="1089152" y="1617218"/>
                  </a:cubicBezTo>
                  <a:lnTo>
                    <a:pt x="1089152" y="1617218"/>
                  </a:lnTo>
                  <a:lnTo>
                    <a:pt x="1089152" y="1617218"/>
                  </a:lnTo>
                  <a:cubicBezTo>
                    <a:pt x="1215771" y="1668399"/>
                    <a:pt x="1222248" y="1974215"/>
                    <a:pt x="1222248" y="2089023"/>
                  </a:cubicBezTo>
                  <a:lnTo>
                    <a:pt x="1212723" y="2089023"/>
                  </a:lnTo>
                  <a:lnTo>
                    <a:pt x="1222248" y="2089023"/>
                  </a:lnTo>
                  <a:cubicBezTo>
                    <a:pt x="1222248" y="2211705"/>
                    <a:pt x="1249172" y="2666746"/>
                    <a:pt x="1350137" y="2729357"/>
                  </a:cubicBezTo>
                  <a:lnTo>
                    <a:pt x="1345184" y="2737485"/>
                  </a:lnTo>
                  <a:lnTo>
                    <a:pt x="1350137" y="2729357"/>
                  </a:lnTo>
                  <a:cubicBezTo>
                    <a:pt x="1432814" y="2780665"/>
                    <a:pt x="1478915" y="2720594"/>
                    <a:pt x="1492123" y="2699258"/>
                  </a:cubicBezTo>
                  <a:cubicBezTo>
                    <a:pt x="1494536" y="2695448"/>
                    <a:pt x="1495552" y="2693289"/>
                    <a:pt x="1495425" y="2693543"/>
                  </a:cubicBezTo>
                  <a:lnTo>
                    <a:pt x="1495679" y="2693035"/>
                  </a:lnTo>
                  <a:lnTo>
                    <a:pt x="1496060" y="2692527"/>
                  </a:lnTo>
                  <a:cubicBezTo>
                    <a:pt x="1495679" y="2693162"/>
                    <a:pt x="1547622" y="2615819"/>
                    <a:pt x="1560703" y="2511298"/>
                  </a:cubicBezTo>
                  <a:lnTo>
                    <a:pt x="1570101" y="2512441"/>
                  </a:lnTo>
                  <a:lnTo>
                    <a:pt x="1560703" y="2511298"/>
                  </a:lnTo>
                  <a:cubicBezTo>
                    <a:pt x="1562735" y="2494661"/>
                    <a:pt x="1564259" y="2471547"/>
                    <a:pt x="1566037" y="2442845"/>
                  </a:cubicBezTo>
                  <a:cubicBezTo>
                    <a:pt x="1568704" y="2398776"/>
                    <a:pt x="1572260" y="2342515"/>
                    <a:pt x="1580134" y="2279269"/>
                  </a:cubicBezTo>
                  <a:cubicBezTo>
                    <a:pt x="1598803" y="2129536"/>
                    <a:pt x="1642618" y="1939798"/>
                    <a:pt x="1760982" y="1779016"/>
                  </a:cubicBezTo>
                  <a:lnTo>
                    <a:pt x="1760982" y="1779016"/>
                  </a:lnTo>
                  <a:lnTo>
                    <a:pt x="1760982" y="1779016"/>
                  </a:lnTo>
                  <a:cubicBezTo>
                    <a:pt x="1828800" y="1686941"/>
                    <a:pt x="1887474" y="1617472"/>
                    <a:pt x="1938782" y="1556639"/>
                  </a:cubicBezTo>
                  <a:cubicBezTo>
                    <a:pt x="1978914" y="1509014"/>
                    <a:pt x="2014601" y="1466850"/>
                    <a:pt x="2046732" y="1423162"/>
                  </a:cubicBezTo>
                  <a:cubicBezTo>
                    <a:pt x="2093976" y="1359027"/>
                    <a:pt x="2133981" y="1291463"/>
                    <a:pt x="2170049" y="1198880"/>
                  </a:cubicBezTo>
                  <a:lnTo>
                    <a:pt x="2171319" y="1195451"/>
                  </a:lnTo>
                  <a:lnTo>
                    <a:pt x="2174494" y="1193800"/>
                  </a:lnTo>
                  <a:lnTo>
                    <a:pt x="2922905" y="811784"/>
                  </a:lnTo>
                  <a:lnTo>
                    <a:pt x="2931541" y="828675"/>
                  </a:lnTo>
                  <a:lnTo>
                    <a:pt x="2183130" y="1210691"/>
                  </a:lnTo>
                  <a:lnTo>
                    <a:pt x="2178812" y="1202182"/>
                  </a:lnTo>
                  <a:lnTo>
                    <a:pt x="2187702" y="1205611"/>
                  </a:lnTo>
                  <a:cubicBezTo>
                    <a:pt x="2150999" y="1299972"/>
                    <a:pt x="2110232" y="1368933"/>
                    <a:pt x="2061972" y="1434338"/>
                  </a:cubicBezTo>
                  <a:cubicBezTo>
                    <a:pt x="2029333" y="1478661"/>
                    <a:pt x="1993392" y="1521333"/>
                    <a:pt x="1953260" y="1568831"/>
                  </a:cubicBezTo>
                  <a:cubicBezTo>
                    <a:pt x="1901952" y="1629537"/>
                    <a:pt x="1843659" y="1698625"/>
                    <a:pt x="1776222" y="1790192"/>
                  </a:cubicBezTo>
                  <a:lnTo>
                    <a:pt x="1768602" y="1784604"/>
                  </a:lnTo>
                  <a:lnTo>
                    <a:pt x="1776222" y="1790192"/>
                  </a:lnTo>
                  <a:cubicBezTo>
                    <a:pt x="1660525" y="1947291"/>
                    <a:pt x="1617472" y="2133219"/>
                    <a:pt x="1598930" y="2281555"/>
                  </a:cubicBezTo>
                  <a:cubicBezTo>
                    <a:pt x="1591056" y="2344166"/>
                    <a:pt x="1587627" y="2399919"/>
                    <a:pt x="1584960" y="2443861"/>
                  </a:cubicBezTo>
                  <a:cubicBezTo>
                    <a:pt x="1583182" y="2472182"/>
                    <a:pt x="1581785" y="2496058"/>
                    <a:pt x="1579626" y="2513457"/>
                  </a:cubicBezTo>
                  <a:lnTo>
                    <a:pt x="1579626" y="2513457"/>
                  </a:lnTo>
                  <a:lnTo>
                    <a:pt x="1579626" y="2513457"/>
                  </a:lnTo>
                  <a:cubicBezTo>
                    <a:pt x="1566164" y="2621534"/>
                    <a:pt x="1512189" y="2702433"/>
                    <a:pt x="1511935" y="2702814"/>
                  </a:cubicBezTo>
                  <a:lnTo>
                    <a:pt x="1504061" y="2697607"/>
                  </a:lnTo>
                  <a:lnTo>
                    <a:pt x="1512570" y="2701798"/>
                  </a:lnTo>
                  <a:cubicBezTo>
                    <a:pt x="1512443" y="2702052"/>
                    <a:pt x="1511046" y="2704846"/>
                    <a:pt x="1508379" y="2709164"/>
                  </a:cubicBezTo>
                  <a:cubicBezTo>
                    <a:pt x="1494282" y="2732024"/>
                    <a:pt x="1437767" y="2805938"/>
                    <a:pt x="1340231" y="2745359"/>
                  </a:cubicBezTo>
                  <a:lnTo>
                    <a:pt x="1340231" y="2745359"/>
                  </a:lnTo>
                  <a:lnTo>
                    <a:pt x="1340231" y="2745359"/>
                  </a:lnTo>
                  <a:cubicBezTo>
                    <a:pt x="1227963" y="2675636"/>
                    <a:pt x="1203452" y="2204339"/>
                    <a:pt x="1203452" y="2088896"/>
                  </a:cubicBezTo>
                  <a:cubicBezTo>
                    <a:pt x="1203452" y="1965579"/>
                    <a:pt x="1193800" y="1679702"/>
                    <a:pt x="1082294" y="1634617"/>
                  </a:cubicBezTo>
                  <a:lnTo>
                    <a:pt x="1085850" y="1625854"/>
                  </a:lnTo>
                  <a:lnTo>
                    <a:pt x="1082294" y="1634617"/>
                  </a:lnTo>
                  <a:cubicBezTo>
                    <a:pt x="1025652" y="1611757"/>
                    <a:pt x="878205" y="1650238"/>
                    <a:pt x="735584" y="1698752"/>
                  </a:cubicBezTo>
                  <a:cubicBezTo>
                    <a:pt x="641604" y="1730756"/>
                    <a:pt x="552323" y="1766062"/>
                    <a:pt x="497840" y="1787652"/>
                  </a:cubicBezTo>
                  <a:cubicBezTo>
                    <a:pt x="474218" y="1797050"/>
                    <a:pt x="456692" y="1803908"/>
                    <a:pt x="448564" y="1806702"/>
                  </a:cubicBezTo>
                  <a:lnTo>
                    <a:pt x="448564" y="1806702"/>
                  </a:lnTo>
                  <a:lnTo>
                    <a:pt x="448564" y="1806702"/>
                  </a:lnTo>
                  <a:cubicBezTo>
                    <a:pt x="399542" y="1823339"/>
                    <a:pt x="243205" y="2052066"/>
                    <a:pt x="241681" y="2054479"/>
                  </a:cubicBezTo>
                  <a:lnTo>
                    <a:pt x="240411" y="2056257"/>
                  </a:lnTo>
                  <a:lnTo>
                    <a:pt x="238506" y="2057400"/>
                  </a:lnTo>
                  <a:lnTo>
                    <a:pt x="23876" y="2180209"/>
                  </a:lnTo>
                  <a:lnTo>
                    <a:pt x="0" y="2193925"/>
                  </a:lnTo>
                  <a:lnTo>
                    <a:pt x="10414" y="2168398"/>
                  </a:lnTo>
                  <a:lnTo>
                    <a:pt x="211582" y="1674876"/>
                  </a:lnTo>
                  <a:lnTo>
                    <a:pt x="212217" y="1673479"/>
                  </a:lnTo>
                  <a:lnTo>
                    <a:pt x="213233" y="1672336"/>
                  </a:lnTo>
                  <a:lnTo>
                    <a:pt x="328168" y="1539494"/>
                  </a:lnTo>
                  <a:lnTo>
                    <a:pt x="328676" y="1538859"/>
                  </a:lnTo>
                  <a:lnTo>
                    <a:pt x="329311" y="1538351"/>
                  </a:lnTo>
                  <a:lnTo>
                    <a:pt x="613029" y="1308354"/>
                  </a:lnTo>
                  <a:lnTo>
                    <a:pt x="613537" y="1307973"/>
                  </a:lnTo>
                  <a:lnTo>
                    <a:pt x="614045" y="1307592"/>
                  </a:lnTo>
                  <a:lnTo>
                    <a:pt x="1069594" y="1033145"/>
                  </a:lnTo>
                  <a:lnTo>
                    <a:pt x="1074547" y="1041273"/>
                  </a:lnTo>
                  <a:lnTo>
                    <a:pt x="1069340" y="1033272"/>
                  </a:lnTo>
                  <a:lnTo>
                    <a:pt x="1581912" y="702437"/>
                  </a:lnTo>
                  <a:lnTo>
                    <a:pt x="1582039" y="702437"/>
                  </a:lnTo>
                  <a:lnTo>
                    <a:pt x="1582166" y="702437"/>
                  </a:lnTo>
                  <a:lnTo>
                    <a:pt x="2719832" y="0"/>
                  </a:lnTo>
                  <a:close/>
                </a:path>
              </a:pathLst>
            </a:custGeom>
            <a:solidFill>
              <a:srgbClr val="000000"/>
            </a:solidFill>
          </p:spPr>
          <p:txBody>
            <a:bodyPr/>
            <a:lstStyle/>
            <a:p>
              <a:endParaRPr lang="en-US"/>
            </a:p>
          </p:txBody>
        </p:sp>
        <p:sp>
          <p:nvSpPr>
            <p:cNvPr id="29" name="Freeform 29"/>
            <p:cNvSpPr/>
            <p:nvPr/>
          </p:nvSpPr>
          <p:spPr>
            <a:xfrm>
              <a:off x="2333879" y="1113536"/>
              <a:ext cx="449961" cy="264668"/>
            </a:xfrm>
            <a:custGeom>
              <a:avLst/>
              <a:gdLst/>
              <a:ahLst/>
              <a:cxnLst/>
              <a:rect l="l" t="t" r="r" b="b"/>
              <a:pathLst>
                <a:path w="449961" h="264668">
                  <a:moveTo>
                    <a:pt x="449961" y="0"/>
                  </a:moveTo>
                  <a:cubicBezTo>
                    <a:pt x="449961" y="0"/>
                    <a:pt x="79502" y="158750"/>
                    <a:pt x="0" y="264668"/>
                  </a:cubicBezTo>
                  <a:cubicBezTo>
                    <a:pt x="0" y="264668"/>
                    <a:pt x="172085" y="198501"/>
                    <a:pt x="198501" y="185293"/>
                  </a:cubicBezTo>
                  <a:cubicBezTo>
                    <a:pt x="224917" y="172085"/>
                    <a:pt x="277876" y="145542"/>
                    <a:pt x="304419" y="132334"/>
                  </a:cubicBezTo>
                </a:path>
              </a:pathLst>
            </a:custGeom>
            <a:solidFill>
              <a:srgbClr val="DFFC8E"/>
            </a:solidFill>
          </p:spPr>
          <p:txBody>
            <a:bodyPr/>
            <a:lstStyle/>
            <a:p>
              <a:endParaRPr lang="en-US"/>
            </a:p>
          </p:txBody>
        </p:sp>
        <p:sp>
          <p:nvSpPr>
            <p:cNvPr id="30" name="Freeform 30"/>
            <p:cNvSpPr/>
            <p:nvPr/>
          </p:nvSpPr>
          <p:spPr>
            <a:xfrm>
              <a:off x="2306574" y="1104646"/>
              <a:ext cx="481076" cy="294132"/>
            </a:xfrm>
            <a:custGeom>
              <a:avLst/>
              <a:gdLst/>
              <a:ahLst/>
              <a:cxnLst/>
              <a:rect l="l" t="t" r="r" b="b"/>
              <a:pathLst>
                <a:path w="481076" h="294132">
                  <a:moveTo>
                    <a:pt x="481076" y="17526"/>
                  </a:moveTo>
                  <a:cubicBezTo>
                    <a:pt x="479552" y="18161"/>
                    <a:pt x="112395" y="175895"/>
                    <a:pt x="35052" y="279146"/>
                  </a:cubicBezTo>
                  <a:lnTo>
                    <a:pt x="27432" y="273431"/>
                  </a:lnTo>
                  <a:lnTo>
                    <a:pt x="24003" y="264541"/>
                  </a:lnTo>
                  <a:cubicBezTo>
                    <a:pt x="24384" y="264414"/>
                    <a:pt x="195707" y="198501"/>
                    <a:pt x="221615" y="185547"/>
                  </a:cubicBezTo>
                  <a:lnTo>
                    <a:pt x="225806" y="194056"/>
                  </a:lnTo>
                  <a:lnTo>
                    <a:pt x="221615" y="185547"/>
                  </a:lnTo>
                  <a:cubicBezTo>
                    <a:pt x="248031" y="172339"/>
                    <a:pt x="300990" y="145796"/>
                    <a:pt x="327533" y="132588"/>
                  </a:cubicBezTo>
                  <a:lnTo>
                    <a:pt x="336042" y="149606"/>
                  </a:lnTo>
                  <a:cubicBezTo>
                    <a:pt x="309626" y="162814"/>
                    <a:pt x="256667" y="189357"/>
                    <a:pt x="230251" y="202565"/>
                  </a:cubicBezTo>
                  <a:lnTo>
                    <a:pt x="230251" y="202565"/>
                  </a:lnTo>
                  <a:lnTo>
                    <a:pt x="230251" y="202565"/>
                  </a:lnTo>
                  <a:cubicBezTo>
                    <a:pt x="203454" y="216027"/>
                    <a:pt x="30988" y="282321"/>
                    <a:pt x="30861" y="282321"/>
                  </a:cubicBezTo>
                  <a:lnTo>
                    <a:pt x="0" y="294132"/>
                  </a:lnTo>
                  <a:lnTo>
                    <a:pt x="19812" y="267716"/>
                  </a:lnTo>
                  <a:cubicBezTo>
                    <a:pt x="100457" y="160147"/>
                    <a:pt x="473329" y="127"/>
                    <a:pt x="473583" y="0"/>
                  </a:cubicBezTo>
                  <a:close/>
                </a:path>
              </a:pathLst>
            </a:custGeom>
            <a:solidFill>
              <a:srgbClr val="000000"/>
            </a:solidFill>
          </p:spPr>
          <p:txBody>
            <a:bodyPr/>
            <a:lstStyle/>
            <a:p>
              <a:endParaRPr lang="en-US"/>
            </a:p>
          </p:txBody>
        </p:sp>
        <p:sp>
          <p:nvSpPr>
            <p:cNvPr id="31" name="Freeform 31"/>
            <p:cNvSpPr/>
            <p:nvPr/>
          </p:nvSpPr>
          <p:spPr>
            <a:xfrm>
              <a:off x="2108962" y="1378204"/>
              <a:ext cx="358013" cy="185293"/>
            </a:xfrm>
            <a:custGeom>
              <a:avLst/>
              <a:gdLst/>
              <a:ahLst/>
              <a:cxnLst/>
              <a:rect l="l" t="t" r="r" b="b"/>
              <a:pathLst>
                <a:path w="358013" h="185293">
                  <a:moveTo>
                    <a:pt x="257937" y="0"/>
                  </a:moveTo>
                  <a:cubicBezTo>
                    <a:pt x="257937" y="0"/>
                    <a:pt x="39751" y="105918"/>
                    <a:pt x="0" y="185293"/>
                  </a:cubicBezTo>
                  <a:cubicBezTo>
                    <a:pt x="0" y="185293"/>
                    <a:pt x="251460" y="92710"/>
                    <a:pt x="291084" y="79375"/>
                  </a:cubicBezTo>
                  <a:cubicBezTo>
                    <a:pt x="330708" y="66040"/>
                    <a:pt x="358013" y="39624"/>
                    <a:pt x="358013" y="39624"/>
                  </a:cubicBezTo>
                </a:path>
              </a:pathLst>
            </a:custGeom>
            <a:solidFill>
              <a:srgbClr val="DFFC8E"/>
            </a:solidFill>
          </p:spPr>
          <p:txBody>
            <a:bodyPr/>
            <a:lstStyle/>
            <a:p>
              <a:endParaRPr lang="en-US"/>
            </a:p>
          </p:txBody>
        </p:sp>
        <p:sp>
          <p:nvSpPr>
            <p:cNvPr id="32" name="Freeform 32"/>
            <p:cNvSpPr/>
            <p:nvPr/>
          </p:nvSpPr>
          <p:spPr>
            <a:xfrm>
              <a:off x="2089785" y="1369695"/>
              <a:ext cx="383794" cy="211074"/>
            </a:xfrm>
            <a:custGeom>
              <a:avLst/>
              <a:gdLst/>
              <a:ahLst/>
              <a:cxnLst/>
              <a:rect l="l" t="t" r="r" b="b"/>
              <a:pathLst>
                <a:path w="383794" h="211074">
                  <a:moveTo>
                    <a:pt x="281305" y="17018"/>
                  </a:moveTo>
                  <a:cubicBezTo>
                    <a:pt x="279527" y="17907"/>
                    <a:pt x="65659" y="122301"/>
                    <a:pt x="27686" y="197993"/>
                  </a:cubicBezTo>
                  <a:lnTo>
                    <a:pt x="19177" y="193802"/>
                  </a:lnTo>
                  <a:lnTo>
                    <a:pt x="15875" y="184912"/>
                  </a:lnTo>
                  <a:cubicBezTo>
                    <a:pt x="15875" y="184912"/>
                    <a:pt x="267462" y="92202"/>
                    <a:pt x="307340" y="78994"/>
                  </a:cubicBezTo>
                  <a:lnTo>
                    <a:pt x="310388" y="88011"/>
                  </a:lnTo>
                  <a:lnTo>
                    <a:pt x="307340" y="78994"/>
                  </a:lnTo>
                  <a:cubicBezTo>
                    <a:pt x="345694" y="66167"/>
                    <a:pt x="371094" y="41021"/>
                    <a:pt x="370586" y="41529"/>
                  </a:cubicBezTo>
                  <a:lnTo>
                    <a:pt x="383794" y="55118"/>
                  </a:lnTo>
                  <a:cubicBezTo>
                    <a:pt x="383413" y="55372"/>
                    <a:pt x="355092" y="83058"/>
                    <a:pt x="313309" y="97028"/>
                  </a:cubicBezTo>
                  <a:lnTo>
                    <a:pt x="313309" y="97028"/>
                  </a:lnTo>
                  <a:lnTo>
                    <a:pt x="313309" y="97028"/>
                  </a:lnTo>
                  <a:cubicBezTo>
                    <a:pt x="273812" y="110236"/>
                    <a:pt x="22606" y="202692"/>
                    <a:pt x="22479" y="202819"/>
                  </a:cubicBezTo>
                  <a:lnTo>
                    <a:pt x="0" y="211074"/>
                  </a:lnTo>
                  <a:lnTo>
                    <a:pt x="10668" y="189611"/>
                  </a:lnTo>
                  <a:cubicBezTo>
                    <a:pt x="51562" y="107823"/>
                    <a:pt x="272542" y="254"/>
                    <a:pt x="272923" y="0"/>
                  </a:cubicBezTo>
                  <a:close/>
                </a:path>
              </a:pathLst>
            </a:custGeom>
            <a:solidFill>
              <a:srgbClr val="000000"/>
            </a:solidFill>
          </p:spPr>
          <p:txBody>
            <a:bodyPr/>
            <a:lstStyle/>
            <a:p>
              <a:endParaRPr lang="en-US"/>
            </a:p>
          </p:txBody>
        </p:sp>
        <p:sp>
          <p:nvSpPr>
            <p:cNvPr id="33" name="Freeform 33"/>
            <p:cNvSpPr/>
            <p:nvPr/>
          </p:nvSpPr>
          <p:spPr>
            <a:xfrm>
              <a:off x="1860677" y="1563370"/>
              <a:ext cx="248285" cy="374904"/>
            </a:xfrm>
            <a:custGeom>
              <a:avLst/>
              <a:gdLst/>
              <a:ahLst/>
              <a:cxnLst/>
              <a:rect l="l" t="t" r="r" b="b"/>
              <a:pathLst>
                <a:path w="248285" h="374904">
                  <a:moveTo>
                    <a:pt x="248285" y="0"/>
                  </a:moveTo>
                  <a:cubicBezTo>
                    <a:pt x="248285" y="0"/>
                    <a:pt x="102743" y="132334"/>
                    <a:pt x="76200" y="185293"/>
                  </a:cubicBezTo>
                  <a:cubicBezTo>
                    <a:pt x="49657" y="238252"/>
                    <a:pt x="0" y="374904"/>
                    <a:pt x="0" y="374904"/>
                  </a:cubicBezTo>
                </a:path>
              </a:pathLst>
            </a:custGeom>
            <a:solidFill>
              <a:srgbClr val="DFFC8E"/>
            </a:solidFill>
          </p:spPr>
          <p:txBody>
            <a:bodyPr/>
            <a:lstStyle/>
            <a:p>
              <a:endParaRPr lang="en-US"/>
            </a:p>
          </p:txBody>
        </p:sp>
        <p:sp>
          <p:nvSpPr>
            <p:cNvPr id="34" name="Freeform 34"/>
            <p:cNvSpPr/>
            <p:nvPr/>
          </p:nvSpPr>
          <p:spPr>
            <a:xfrm>
              <a:off x="1852041" y="1556385"/>
              <a:ext cx="263398" cy="385191"/>
            </a:xfrm>
            <a:custGeom>
              <a:avLst/>
              <a:gdLst/>
              <a:ahLst/>
              <a:cxnLst/>
              <a:rect l="l" t="t" r="r" b="b"/>
              <a:pathLst>
                <a:path w="263398" h="385191">
                  <a:moveTo>
                    <a:pt x="263398" y="14097"/>
                  </a:moveTo>
                  <a:cubicBezTo>
                    <a:pt x="262509" y="14986"/>
                    <a:pt x="118872" y="145669"/>
                    <a:pt x="93472" y="196596"/>
                  </a:cubicBezTo>
                  <a:lnTo>
                    <a:pt x="93472" y="196596"/>
                  </a:lnTo>
                  <a:lnTo>
                    <a:pt x="93472" y="196596"/>
                  </a:lnTo>
                  <a:cubicBezTo>
                    <a:pt x="67310" y="248920"/>
                    <a:pt x="17780" y="384937"/>
                    <a:pt x="17780" y="385191"/>
                  </a:cubicBezTo>
                  <a:lnTo>
                    <a:pt x="0" y="378714"/>
                  </a:lnTo>
                  <a:cubicBezTo>
                    <a:pt x="0" y="378587"/>
                    <a:pt x="49911" y="241427"/>
                    <a:pt x="76581" y="188087"/>
                  </a:cubicBezTo>
                  <a:lnTo>
                    <a:pt x="85090" y="192278"/>
                  </a:lnTo>
                  <a:lnTo>
                    <a:pt x="76581" y="188087"/>
                  </a:lnTo>
                  <a:cubicBezTo>
                    <a:pt x="103759" y="133731"/>
                    <a:pt x="250571" y="254"/>
                    <a:pt x="250698" y="0"/>
                  </a:cubicBezTo>
                  <a:close/>
                </a:path>
              </a:pathLst>
            </a:custGeom>
            <a:solidFill>
              <a:srgbClr val="000000"/>
            </a:solidFill>
          </p:spPr>
          <p:txBody>
            <a:bodyPr/>
            <a:lstStyle/>
            <a:p>
              <a:endParaRPr lang="en-US"/>
            </a:p>
          </p:txBody>
        </p:sp>
      </p:grpSp>
      <p:grpSp>
        <p:nvGrpSpPr>
          <p:cNvPr id="35" name="Group 35"/>
          <p:cNvGrpSpPr>
            <a:grpSpLocks noChangeAspect="1"/>
          </p:cNvGrpSpPr>
          <p:nvPr/>
        </p:nvGrpSpPr>
        <p:grpSpPr>
          <a:xfrm>
            <a:off x="8432092" y="679733"/>
            <a:ext cx="2135038" cy="1522790"/>
            <a:chOff x="0" y="0"/>
            <a:chExt cx="2135035" cy="1522794"/>
          </a:xfrm>
        </p:grpSpPr>
        <p:sp>
          <p:nvSpPr>
            <p:cNvPr id="36" name="Freeform 36"/>
            <p:cNvSpPr/>
            <p:nvPr/>
          </p:nvSpPr>
          <p:spPr>
            <a:xfrm>
              <a:off x="164973" y="352552"/>
              <a:ext cx="1901825" cy="229108"/>
            </a:xfrm>
            <a:custGeom>
              <a:avLst/>
              <a:gdLst/>
              <a:ahLst/>
              <a:cxnLst/>
              <a:rect l="l" t="t" r="r" b="b"/>
              <a:pathLst>
                <a:path w="1901825" h="229108">
                  <a:moveTo>
                    <a:pt x="114554" y="0"/>
                  </a:moveTo>
                  <a:cubicBezTo>
                    <a:pt x="51308" y="0"/>
                    <a:pt x="0" y="51308"/>
                    <a:pt x="0" y="114554"/>
                  </a:cubicBezTo>
                  <a:cubicBezTo>
                    <a:pt x="0" y="177800"/>
                    <a:pt x="51308" y="229108"/>
                    <a:pt x="114554" y="229108"/>
                  </a:cubicBezTo>
                  <a:lnTo>
                    <a:pt x="1787271" y="229108"/>
                  </a:lnTo>
                  <a:cubicBezTo>
                    <a:pt x="1850517" y="229108"/>
                    <a:pt x="1901825" y="177800"/>
                    <a:pt x="1901825" y="114554"/>
                  </a:cubicBezTo>
                  <a:cubicBezTo>
                    <a:pt x="1901825" y="51308"/>
                    <a:pt x="1850517" y="0"/>
                    <a:pt x="1787271" y="0"/>
                  </a:cubicBezTo>
                  <a:close/>
                </a:path>
              </a:pathLst>
            </a:custGeom>
            <a:solidFill>
              <a:srgbClr val="BCE4FE"/>
            </a:solidFill>
          </p:spPr>
          <p:txBody>
            <a:bodyPr/>
            <a:lstStyle/>
            <a:p>
              <a:endParaRPr lang="en-US"/>
            </a:p>
          </p:txBody>
        </p:sp>
        <p:sp>
          <p:nvSpPr>
            <p:cNvPr id="37" name="Freeform 37"/>
            <p:cNvSpPr/>
            <p:nvPr/>
          </p:nvSpPr>
          <p:spPr>
            <a:xfrm>
              <a:off x="1161034" y="63500"/>
              <a:ext cx="910590" cy="205613"/>
            </a:xfrm>
            <a:custGeom>
              <a:avLst/>
              <a:gdLst/>
              <a:ahLst/>
              <a:cxnLst/>
              <a:rect l="l" t="t" r="r" b="b"/>
              <a:pathLst>
                <a:path w="910590" h="205613">
                  <a:moveTo>
                    <a:pt x="102743" y="9525"/>
                  </a:moveTo>
                  <a:cubicBezTo>
                    <a:pt x="51308" y="9525"/>
                    <a:pt x="9525" y="51308"/>
                    <a:pt x="9525" y="102743"/>
                  </a:cubicBezTo>
                  <a:lnTo>
                    <a:pt x="4699" y="102743"/>
                  </a:lnTo>
                  <a:lnTo>
                    <a:pt x="9525" y="102743"/>
                  </a:lnTo>
                  <a:cubicBezTo>
                    <a:pt x="9525" y="154178"/>
                    <a:pt x="51308" y="195961"/>
                    <a:pt x="102743" y="195961"/>
                  </a:cubicBezTo>
                  <a:lnTo>
                    <a:pt x="102743" y="200787"/>
                  </a:lnTo>
                  <a:lnTo>
                    <a:pt x="102743" y="195961"/>
                  </a:lnTo>
                  <a:lnTo>
                    <a:pt x="807847" y="195961"/>
                  </a:lnTo>
                  <a:lnTo>
                    <a:pt x="807847" y="200787"/>
                  </a:lnTo>
                  <a:lnTo>
                    <a:pt x="807847" y="195961"/>
                  </a:lnTo>
                  <a:cubicBezTo>
                    <a:pt x="859282" y="195961"/>
                    <a:pt x="901065" y="154178"/>
                    <a:pt x="901065" y="102743"/>
                  </a:cubicBezTo>
                  <a:lnTo>
                    <a:pt x="905891" y="102743"/>
                  </a:lnTo>
                  <a:lnTo>
                    <a:pt x="901065" y="102743"/>
                  </a:lnTo>
                  <a:cubicBezTo>
                    <a:pt x="901065" y="51308"/>
                    <a:pt x="859282" y="9525"/>
                    <a:pt x="807847" y="9525"/>
                  </a:cubicBezTo>
                  <a:lnTo>
                    <a:pt x="807847" y="4826"/>
                  </a:lnTo>
                  <a:lnTo>
                    <a:pt x="807847" y="9652"/>
                  </a:lnTo>
                  <a:lnTo>
                    <a:pt x="102743" y="9652"/>
                  </a:lnTo>
                  <a:lnTo>
                    <a:pt x="102743" y="4826"/>
                  </a:lnTo>
                  <a:lnTo>
                    <a:pt x="102743" y="9652"/>
                  </a:lnTo>
                  <a:moveTo>
                    <a:pt x="102743" y="127"/>
                  </a:moveTo>
                  <a:lnTo>
                    <a:pt x="807847" y="127"/>
                  </a:lnTo>
                  <a:cubicBezTo>
                    <a:pt x="864616" y="127"/>
                    <a:pt x="910590" y="46101"/>
                    <a:pt x="910590" y="102870"/>
                  </a:cubicBezTo>
                  <a:cubicBezTo>
                    <a:pt x="910590" y="159639"/>
                    <a:pt x="864616" y="205613"/>
                    <a:pt x="807847" y="205613"/>
                  </a:cubicBezTo>
                  <a:lnTo>
                    <a:pt x="102743" y="205613"/>
                  </a:lnTo>
                  <a:cubicBezTo>
                    <a:pt x="45974" y="205613"/>
                    <a:pt x="0" y="159639"/>
                    <a:pt x="0" y="102870"/>
                  </a:cubicBezTo>
                  <a:cubicBezTo>
                    <a:pt x="0" y="46101"/>
                    <a:pt x="45974" y="0"/>
                    <a:pt x="102743" y="0"/>
                  </a:cubicBezTo>
                  <a:close/>
                </a:path>
              </a:pathLst>
            </a:custGeom>
            <a:solidFill>
              <a:srgbClr val="000000"/>
            </a:solidFill>
          </p:spPr>
          <p:txBody>
            <a:bodyPr/>
            <a:lstStyle/>
            <a:p>
              <a:endParaRPr lang="en-US"/>
            </a:p>
          </p:txBody>
        </p:sp>
        <p:sp>
          <p:nvSpPr>
            <p:cNvPr id="38" name="Freeform 38"/>
            <p:cNvSpPr/>
            <p:nvPr/>
          </p:nvSpPr>
          <p:spPr>
            <a:xfrm>
              <a:off x="342900" y="972820"/>
              <a:ext cx="1728724" cy="205486"/>
            </a:xfrm>
            <a:custGeom>
              <a:avLst/>
              <a:gdLst/>
              <a:ahLst/>
              <a:cxnLst/>
              <a:rect l="l" t="t" r="r" b="b"/>
              <a:pathLst>
                <a:path w="1728724" h="205486">
                  <a:moveTo>
                    <a:pt x="102743" y="9525"/>
                  </a:moveTo>
                  <a:cubicBezTo>
                    <a:pt x="51308" y="9525"/>
                    <a:pt x="9525" y="51308"/>
                    <a:pt x="9525" y="102743"/>
                  </a:cubicBezTo>
                  <a:lnTo>
                    <a:pt x="4699" y="102743"/>
                  </a:lnTo>
                  <a:lnTo>
                    <a:pt x="9525" y="102743"/>
                  </a:lnTo>
                  <a:cubicBezTo>
                    <a:pt x="9525" y="154178"/>
                    <a:pt x="51308" y="195961"/>
                    <a:pt x="102743" y="195961"/>
                  </a:cubicBezTo>
                  <a:lnTo>
                    <a:pt x="102743" y="200787"/>
                  </a:lnTo>
                  <a:lnTo>
                    <a:pt x="102743" y="195961"/>
                  </a:lnTo>
                  <a:lnTo>
                    <a:pt x="1625981" y="195961"/>
                  </a:lnTo>
                  <a:lnTo>
                    <a:pt x="1625981" y="200787"/>
                  </a:lnTo>
                  <a:lnTo>
                    <a:pt x="1625981" y="195961"/>
                  </a:lnTo>
                  <a:cubicBezTo>
                    <a:pt x="1677416" y="195961"/>
                    <a:pt x="1719199" y="154178"/>
                    <a:pt x="1719199" y="102743"/>
                  </a:cubicBezTo>
                  <a:lnTo>
                    <a:pt x="1724025" y="102743"/>
                  </a:lnTo>
                  <a:lnTo>
                    <a:pt x="1719199" y="102743"/>
                  </a:lnTo>
                  <a:cubicBezTo>
                    <a:pt x="1719199" y="51308"/>
                    <a:pt x="1677416" y="9525"/>
                    <a:pt x="1625981" y="9525"/>
                  </a:cubicBezTo>
                  <a:lnTo>
                    <a:pt x="1625981" y="4699"/>
                  </a:lnTo>
                  <a:lnTo>
                    <a:pt x="1625981" y="9525"/>
                  </a:lnTo>
                  <a:lnTo>
                    <a:pt x="102743" y="9525"/>
                  </a:lnTo>
                  <a:lnTo>
                    <a:pt x="102743" y="4699"/>
                  </a:lnTo>
                  <a:lnTo>
                    <a:pt x="102743" y="9525"/>
                  </a:lnTo>
                  <a:moveTo>
                    <a:pt x="102743" y="0"/>
                  </a:moveTo>
                  <a:lnTo>
                    <a:pt x="1625981" y="0"/>
                  </a:lnTo>
                  <a:cubicBezTo>
                    <a:pt x="1682750" y="0"/>
                    <a:pt x="1728724" y="45974"/>
                    <a:pt x="1728724" y="102743"/>
                  </a:cubicBezTo>
                  <a:cubicBezTo>
                    <a:pt x="1728724" y="159512"/>
                    <a:pt x="1682750" y="205486"/>
                    <a:pt x="1625981" y="205486"/>
                  </a:cubicBezTo>
                  <a:lnTo>
                    <a:pt x="102743" y="205486"/>
                  </a:lnTo>
                  <a:cubicBezTo>
                    <a:pt x="45974" y="205486"/>
                    <a:pt x="0" y="159512"/>
                    <a:pt x="0" y="102743"/>
                  </a:cubicBezTo>
                  <a:cubicBezTo>
                    <a:pt x="0" y="45974"/>
                    <a:pt x="45974" y="0"/>
                    <a:pt x="102743" y="0"/>
                  </a:cubicBezTo>
                  <a:close/>
                </a:path>
              </a:pathLst>
            </a:custGeom>
            <a:solidFill>
              <a:srgbClr val="000000"/>
            </a:solidFill>
          </p:spPr>
          <p:txBody>
            <a:bodyPr/>
            <a:lstStyle/>
            <a:p>
              <a:endParaRPr lang="en-US"/>
            </a:p>
          </p:txBody>
        </p:sp>
        <p:sp>
          <p:nvSpPr>
            <p:cNvPr id="39" name="Freeform 39"/>
            <p:cNvSpPr/>
            <p:nvPr/>
          </p:nvSpPr>
          <p:spPr>
            <a:xfrm>
              <a:off x="1205484" y="1253871"/>
              <a:ext cx="866140" cy="205486"/>
            </a:xfrm>
            <a:custGeom>
              <a:avLst/>
              <a:gdLst/>
              <a:ahLst/>
              <a:cxnLst/>
              <a:rect l="l" t="t" r="r" b="b"/>
              <a:pathLst>
                <a:path w="866140" h="205486">
                  <a:moveTo>
                    <a:pt x="102743" y="9525"/>
                  </a:moveTo>
                  <a:cubicBezTo>
                    <a:pt x="51308" y="9525"/>
                    <a:pt x="9525" y="51308"/>
                    <a:pt x="9525" y="102743"/>
                  </a:cubicBezTo>
                  <a:lnTo>
                    <a:pt x="4699" y="102743"/>
                  </a:lnTo>
                  <a:lnTo>
                    <a:pt x="9525" y="102743"/>
                  </a:lnTo>
                  <a:cubicBezTo>
                    <a:pt x="9525" y="154178"/>
                    <a:pt x="51308" y="195961"/>
                    <a:pt x="102743" y="195961"/>
                  </a:cubicBezTo>
                  <a:lnTo>
                    <a:pt x="102743" y="200787"/>
                  </a:lnTo>
                  <a:lnTo>
                    <a:pt x="102743" y="195961"/>
                  </a:lnTo>
                  <a:lnTo>
                    <a:pt x="763397" y="195961"/>
                  </a:lnTo>
                  <a:lnTo>
                    <a:pt x="763397" y="200787"/>
                  </a:lnTo>
                  <a:lnTo>
                    <a:pt x="763397" y="195961"/>
                  </a:lnTo>
                  <a:cubicBezTo>
                    <a:pt x="814832" y="195961"/>
                    <a:pt x="856615" y="154178"/>
                    <a:pt x="856615" y="102743"/>
                  </a:cubicBezTo>
                  <a:lnTo>
                    <a:pt x="861441" y="102743"/>
                  </a:lnTo>
                  <a:lnTo>
                    <a:pt x="856615" y="102743"/>
                  </a:lnTo>
                  <a:cubicBezTo>
                    <a:pt x="856615" y="51308"/>
                    <a:pt x="814832" y="9525"/>
                    <a:pt x="763397" y="9525"/>
                  </a:cubicBezTo>
                  <a:lnTo>
                    <a:pt x="763397" y="4699"/>
                  </a:lnTo>
                  <a:lnTo>
                    <a:pt x="763397" y="9525"/>
                  </a:lnTo>
                  <a:lnTo>
                    <a:pt x="102743" y="9525"/>
                  </a:lnTo>
                  <a:lnTo>
                    <a:pt x="102743" y="4699"/>
                  </a:lnTo>
                  <a:lnTo>
                    <a:pt x="102743" y="9525"/>
                  </a:lnTo>
                  <a:moveTo>
                    <a:pt x="102743" y="0"/>
                  </a:moveTo>
                  <a:lnTo>
                    <a:pt x="763397" y="0"/>
                  </a:lnTo>
                  <a:cubicBezTo>
                    <a:pt x="820166" y="0"/>
                    <a:pt x="866140" y="45974"/>
                    <a:pt x="866140" y="102743"/>
                  </a:cubicBezTo>
                  <a:cubicBezTo>
                    <a:pt x="866140" y="159512"/>
                    <a:pt x="820166" y="205486"/>
                    <a:pt x="763397" y="205486"/>
                  </a:cubicBezTo>
                  <a:lnTo>
                    <a:pt x="102743" y="205486"/>
                  </a:lnTo>
                  <a:cubicBezTo>
                    <a:pt x="45974" y="205486"/>
                    <a:pt x="0" y="159512"/>
                    <a:pt x="0" y="102743"/>
                  </a:cubicBezTo>
                  <a:cubicBezTo>
                    <a:pt x="0" y="45974"/>
                    <a:pt x="45974" y="0"/>
                    <a:pt x="102743" y="0"/>
                  </a:cubicBezTo>
                  <a:close/>
                </a:path>
              </a:pathLst>
            </a:custGeom>
            <a:solidFill>
              <a:srgbClr val="000000"/>
            </a:solidFill>
          </p:spPr>
          <p:txBody>
            <a:bodyPr/>
            <a:lstStyle/>
            <a:p>
              <a:endParaRPr lang="en-US"/>
            </a:p>
          </p:txBody>
        </p:sp>
        <p:sp>
          <p:nvSpPr>
            <p:cNvPr id="40" name="Freeform 40"/>
            <p:cNvSpPr/>
            <p:nvPr/>
          </p:nvSpPr>
          <p:spPr>
            <a:xfrm>
              <a:off x="63500" y="679196"/>
              <a:ext cx="2007997" cy="205486"/>
            </a:xfrm>
            <a:custGeom>
              <a:avLst/>
              <a:gdLst/>
              <a:ahLst/>
              <a:cxnLst/>
              <a:rect l="l" t="t" r="r" b="b"/>
              <a:pathLst>
                <a:path w="2007997" h="205486">
                  <a:moveTo>
                    <a:pt x="102743" y="9525"/>
                  </a:moveTo>
                  <a:cubicBezTo>
                    <a:pt x="51308" y="9525"/>
                    <a:pt x="9525" y="51308"/>
                    <a:pt x="9525" y="102743"/>
                  </a:cubicBezTo>
                  <a:lnTo>
                    <a:pt x="4826" y="102743"/>
                  </a:lnTo>
                  <a:lnTo>
                    <a:pt x="9652" y="102743"/>
                  </a:lnTo>
                  <a:cubicBezTo>
                    <a:pt x="9652" y="154178"/>
                    <a:pt x="51435" y="195961"/>
                    <a:pt x="102870" y="195961"/>
                  </a:cubicBezTo>
                  <a:lnTo>
                    <a:pt x="102870" y="200787"/>
                  </a:lnTo>
                  <a:lnTo>
                    <a:pt x="102870" y="195961"/>
                  </a:lnTo>
                  <a:lnTo>
                    <a:pt x="1905254" y="195961"/>
                  </a:lnTo>
                  <a:lnTo>
                    <a:pt x="1905254" y="200787"/>
                  </a:lnTo>
                  <a:lnTo>
                    <a:pt x="1905254" y="195961"/>
                  </a:lnTo>
                  <a:cubicBezTo>
                    <a:pt x="1956689" y="195961"/>
                    <a:pt x="1998472" y="154178"/>
                    <a:pt x="1998472" y="102743"/>
                  </a:cubicBezTo>
                  <a:lnTo>
                    <a:pt x="2003298" y="102743"/>
                  </a:lnTo>
                  <a:lnTo>
                    <a:pt x="1998472" y="102743"/>
                  </a:lnTo>
                  <a:cubicBezTo>
                    <a:pt x="1998472" y="51308"/>
                    <a:pt x="1956689" y="9525"/>
                    <a:pt x="1905254" y="9525"/>
                  </a:cubicBezTo>
                  <a:lnTo>
                    <a:pt x="1905254" y="4699"/>
                  </a:lnTo>
                  <a:lnTo>
                    <a:pt x="1905254" y="9525"/>
                  </a:lnTo>
                  <a:lnTo>
                    <a:pt x="102743" y="9525"/>
                  </a:lnTo>
                  <a:lnTo>
                    <a:pt x="102743" y="4699"/>
                  </a:lnTo>
                  <a:lnTo>
                    <a:pt x="102743" y="9525"/>
                  </a:lnTo>
                  <a:moveTo>
                    <a:pt x="102743" y="0"/>
                  </a:moveTo>
                  <a:lnTo>
                    <a:pt x="1905254" y="0"/>
                  </a:lnTo>
                  <a:cubicBezTo>
                    <a:pt x="1962023" y="0"/>
                    <a:pt x="2007997" y="45974"/>
                    <a:pt x="2007997" y="102743"/>
                  </a:cubicBezTo>
                  <a:cubicBezTo>
                    <a:pt x="2007997" y="159512"/>
                    <a:pt x="1962023" y="205486"/>
                    <a:pt x="1905254" y="205486"/>
                  </a:cubicBezTo>
                  <a:lnTo>
                    <a:pt x="102743" y="205486"/>
                  </a:lnTo>
                  <a:cubicBezTo>
                    <a:pt x="45974" y="205359"/>
                    <a:pt x="0" y="159385"/>
                    <a:pt x="0" y="102743"/>
                  </a:cubicBezTo>
                  <a:cubicBezTo>
                    <a:pt x="0" y="46101"/>
                    <a:pt x="45974" y="0"/>
                    <a:pt x="102743" y="0"/>
                  </a:cubicBezTo>
                  <a:close/>
                </a:path>
              </a:pathLst>
            </a:custGeom>
            <a:solidFill>
              <a:srgbClr val="000000"/>
            </a:solidFill>
          </p:spPr>
          <p:txBody>
            <a:bodyPr/>
            <a:lstStyle/>
            <a:p>
              <a:endParaRPr lang="en-US"/>
            </a:p>
          </p:txBody>
        </p:sp>
      </p:grpSp>
      <p:sp>
        <p:nvSpPr>
          <p:cNvPr id="41" name="TextBox 41"/>
          <p:cNvSpPr txBox="1"/>
          <p:nvPr/>
        </p:nvSpPr>
        <p:spPr>
          <a:xfrm>
            <a:off x="457199" y="3472977"/>
            <a:ext cx="5317865" cy="1262590"/>
          </a:xfrm>
          <a:prstGeom prst="rect">
            <a:avLst/>
          </a:prstGeom>
        </p:spPr>
        <p:txBody>
          <a:bodyPr wrap="square" lIns="0" tIns="0" rIns="0" bIns="0" rtlCol="0" anchor="t">
            <a:spAutoFit/>
          </a:bodyPr>
          <a:lstStyle/>
          <a:p>
            <a:pPr algn="l">
              <a:lnSpc>
                <a:spcPts val="2000"/>
              </a:lnSpc>
            </a:pPr>
            <a:r>
              <a:rPr lang="en-US" sz="1399" spc="-6" dirty="0">
                <a:solidFill>
                  <a:srgbClr val="000000"/>
                </a:solidFill>
                <a:latin typeface="Montserrat"/>
                <a:ea typeface="Montserrat"/>
                <a:cs typeface="Montserrat"/>
                <a:sym typeface="Montserrat"/>
              </a:rPr>
              <a:t>This part of the Starter Kit clarifies the context in which schools and industry operate and where the two worlds collide. It helps you build your understanding of the school to work transition and provides important context for the guidance and tools that are presented in Part 2. </a:t>
            </a:r>
          </a:p>
        </p:txBody>
      </p:sp>
      <p:sp>
        <p:nvSpPr>
          <p:cNvPr id="42" name="TextBox 42"/>
          <p:cNvSpPr txBox="1"/>
          <p:nvPr/>
        </p:nvSpPr>
        <p:spPr>
          <a:xfrm>
            <a:off x="457200" y="1383192"/>
            <a:ext cx="7261384" cy="1725711"/>
          </a:xfrm>
          <a:prstGeom prst="rect">
            <a:avLst/>
          </a:prstGeom>
        </p:spPr>
        <p:txBody>
          <a:bodyPr lIns="0" tIns="0" rIns="0" bIns="0" rtlCol="0" anchor="t">
            <a:spAutoFit/>
          </a:bodyPr>
          <a:lstStyle/>
          <a:p>
            <a:pPr algn="l">
              <a:lnSpc>
                <a:spcPts val="3359"/>
              </a:lnSpc>
            </a:pPr>
            <a:r>
              <a:rPr lang="en-US" sz="2799" spc="-13">
                <a:solidFill>
                  <a:srgbClr val="000000"/>
                </a:solidFill>
                <a:latin typeface="Montserrat"/>
                <a:ea typeface="Montserrat"/>
                <a:cs typeface="Montserrat"/>
                <a:sym typeface="Montserrat"/>
              </a:rPr>
              <a:t>Employers are vital in bridging the gap between the worlds of school and work. Employers are uniquely qualified to play this role. </a:t>
            </a:r>
          </a:p>
        </p:txBody>
      </p:sp>
      <p:sp>
        <p:nvSpPr>
          <p:cNvPr id="43" name="TextBox 43"/>
          <p:cNvSpPr txBox="1"/>
          <p:nvPr/>
        </p:nvSpPr>
        <p:spPr>
          <a:xfrm rot="-1800000">
            <a:off x="5922988" y="5980123"/>
            <a:ext cx="918962" cy="345864"/>
          </a:xfrm>
          <a:prstGeom prst="rect">
            <a:avLst/>
          </a:prstGeom>
        </p:spPr>
        <p:txBody>
          <a:bodyPr lIns="0" tIns="0" rIns="0" bIns="0" rtlCol="0" anchor="t">
            <a:spAutoFit/>
          </a:bodyPr>
          <a:lstStyle/>
          <a:p>
            <a:pPr algn="ctr">
              <a:lnSpc>
                <a:spcPts val="1400"/>
              </a:lnSpc>
            </a:pPr>
            <a:r>
              <a:rPr lang="en-US" sz="1000" b="1" spc="-5" dirty="0">
                <a:solidFill>
                  <a:srgbClr val="FFFFFF"/>
                </a:solidFill>
                <a:latin typeface="Montserrat Bold"/>
                <a:ea typeface="Montserrat Bold"/>
                <a:cs typeface="Montserrat Bold"/>
                <a:sym typeface="Montserrat Bold"/>
              </a:rPr>
              <a:t>World of work</a:t>
            </a:r>
          </a:p>
        </p:txBody>
      </p:sp>
      <p:sp>
        <p:nvSpPr>
          <p:cNvPr id="44" name="TextBox 44"/>
          <p:cNvSpPr txBox="1"/>
          <p:nvPr/>
        </p:nvSpPr>
        <p:spPr>
          <a:xfrm rot="-1980000">
            <a:off x="7282552" y="5168886"/>
            <a:ext cx="743950" cy="173355"/>
          </a:xfrm>
          <a:prstGeom prst="rect">
            <a:avLst/>
          </a:prstGeom>
        </p:spPr>
        <p:txBody>
          <a:bodyPr lIns="0" tIns="0" rIns="0" bIns="0" rtlCol="0" anchor="t">
            <a:spAutoFit/>
          </a:bodyPr>
          <a:lstStyle/>
          <a:p>
            <a:pPr algn="l">
              <a:lnSpc>
                <a:spcPts val="1200"/>
              </a:lnSpc>
            </a:pPr>
            <a:r>
              <a:rPr lang="en-US" sz="1000" b="1" spc="-5" dirty="0">
                <a:solidFill>
                  <a:srgbClr val="FFFFFF"/>
                </a:solidFill>
                <a:latin typeface="Montserrat Bold"/>
                <a:ea typeface="Montserrat Bold"/>
                <a:cs typeface="Montserrat Bold"/>
                <a:sym typeface="Montserrat Bold"/>
              </a:rPr>
              <a:t>Businesses </a:t>
            </a:r>
          </a:p>
        </p:txBody>
      </p:sp>
      <p:sp>
        <p:nvSpPr>
          <p:cNvPr id="45" name="TextBox 45"/>
          <p:cNvSpPr txBox="1"/>
          <p:nvPr/>
        </p:nvSpPr>
        <p:spPr>
          <a:xfrm rot="-1980000">
            <a:off x="7458020" y="5265277"/>
            <a:ext cx="657909" cy="153888"/>
          </a:xfrm>
          <a:prstGeom prst="rect">
            <a:avLst/>
          </a:prstGeom>
        </p:spPr>
        <p:txBody>
          <a:bodyPr wrap="square" lIns="0" tIns="0" rIns="0" bIns="0" rtlCol="0" anchor="t">
            <a:spAutoFit/>
          </a:bodyPr>
          <a:lstStyle/>
          <a:p>
            <a:pPr algn="ctr">
              <a:lnSpc>
                <a:spcPts val="1200"/>
              </a:lnSpc>
            </a:pPr>
            <a:r>
              <a:rPr lang="en-US" sz="1000" b="1" spc="-5" dirty="0">
                <a:solidFill>
                  <a:srgbClr val="FFFFFF"/>
                </a:solidFill>
                <a:latin typeface="Montserrat Bold"/>
                <a:ea typeface="Montserrat Bold"/>
                <a:cs typeface="Montserrat Bold"/>
                <a:sym typeface="Montserrat Bold"/>
              </a:rPr>
              <a:t>&amp; schools</a:t>
            </a:r>
          </a:p>
        </p:txBody>
      </p:sp>
      <p:sp>
        <p:nvSpPr>
          <p:cNvPr id="46" name="TextBox 46"/>
          <p:cNvSpPr txBox="1"/>
          <p:nvPr/>
        </p:nvSpPr>
        <p:spPr>
          <a:xfrm rot="-1980000">
            <a:off x="8641639" y="4697296"/>
            <a:ext cx="702889" cy="166328"/>
          </a:xfrm>
          <a:prstGeom prst="rect">
            <a:avLst/>
          </a:prstGeom>
        </p:spPr>
        <p:txBody>
          <a:bodyPr wrap="square" lIns="0" tIns="0" rIns="0" bIns="0" rtlCol="0" anchor="t">
            <a:spAutoFit/>
          </a:bodyPr>
          <a:lstStyle/>
          <a:p>
            <a:pPr algn="l">
              <a:lnSpc>
                <a:spcPts val="1400"/>
              </a:lnSpc>
            </a:pPr>
            <a:r>
              <a:rPr lang="en-US" sz="1000" b="1" spc="-5" dirty="0">
                <a:solidFill>
                  <a:srgbClr val="FFFFFF"/>
                </a:solidFill>
                <a:latin typeface="Montserrat Bold"/>
                <a:ea typeface="Montserrat Bold"/>
                <a:cs typeface="Montserrat Bold"/>
                <a:sym typeface="Montserrat Bold"/>
              </a:rPr>
              <a:t>Students</a:t>
            </a:r>
          </a:p>
        </p:txBody>
      </p:sp>
      <p:sp>
        <p:nvSpPr>
          <p:cNvPr id="47" name="TextBox 47"/>
          <p:cNvSpPr txBox="1"/>
          <p:nvPr/>
        </p:nvSpPr>
        <p:spPr>
          <a:xfrm>
            <a:off x="8597198" y="694520"/>
            <a:ext cx="1837715" cy="1389678"/>
          </a:xfrm>
          <a:prstGeom prst="rect">
            <a:avLst/>
          </a:prstGeom>
        </p:spPr>
        <p:txBody>
          <a:bodyPr lIns="0" tIns="0" rIns="0" bIns="0" rtlCol="0" anchor="t">
            <a:spAutoFit/>
          </a:bodyPr>
          <a:lstStyle/>
          <a:p>
            <a:pPr algn="r">
              <a:lnSpc>
                <a:spcPts val="2250"/>
              </a:lnSpc>
            </a:pPr>
            <a:r>
              <a:rPr lang="en-US" sz="900" spc="-4" dirty="0">
                <a:solidFill>
                  <a:srgbClr val="000000"/>
                </a:solidFill>
                <a:latin typeface="Montserrat"/>
                <a:ea typeface="Montserrat"/>
                <a:cs typeface="Montserrat"/>
                <a:sym typeface="Montserrat"/>
              </a:rPr>
              <a:t>Introduction </a:t>
            </a:r>
          </a:p>
          <a:p>
            <a:pPr algn="r">
              <a:lnSpc>
                <a:spcPts val="2250"/>
              </a:lnSpc>
            </a:pPr>
            <a:r>
              <a:rPr lang="en-US" sz="900" spc="-4" dirty="0">
                <a:solidFill>
                  <a:srgbClr val="000000"/>
                </a:solidFill>
                <a:latin typeface="Montserrat"/>
                <a:ea typeface="Montserrat"/>
                <a:cs typeface="Montserrat"/>
                <a:sym typeface="Montserrat"/>
              </a:rPr>
              <a:t>Part 1 | Understanding the gap Part 2 | Successful Engagement Helpful tools and guidance</a:t>
            </a:r>
          </a:p>
          <a:p>
            <a:pPr algn="r">
              <a:lnSpc>
                <a:spcPts val="2175"/>
              </a:lnSpc>
            </a:pPr>
            <a:r>
              <a:rPr lang="en-US" sz="900" spc="-4" dirty="0">
                <a:solidFill>
                  <a:srgbClr val="000000"/>
                </a:solidFill>
                <a:latin typeface="Montserrat"/>
                <a:ea typeface="Montserrat"/>
                <a:cs typeface="Montserrat"/>
                <a:sym typeface="Montserrat"/>
              </a:rPr>
              <a:t>Conclusion</a:t>
            </a:r>
          </a:p>
        </p:txBody>
      </p:sp>
      <p:sp>
        <p:nvSpPr>
          <p:cNvPr id="49" name="TextBox 49"/>
          <p:cNvSpPr txBox="1"/>
          <p:nvPr/>
        </p:nvSpPr>
        <p:spPr>
          <a:xfrm>
            <a:off x="10366286" y="176755"/>
            <a:ext cx="74876" cy="174622"/>
          </a:xfrm>
          <a:prstGeom prst="rect">
            <a:avLst/>
          </a:prstGeom>
        </p:spPr>
        <p:txBody>
          <a:bodyPr lIns="0" tIns="0" rIns="0" bIns="0" rtlCol="0" anchor="t">
            <a:spAutoFit/>
          </a:bodyPr>
          <a:lstStyle/>
          <a:p>
            <a:pPr algn="l">
              <a:lnSpc>
                <a:spcPts val="1400"/>
              </a:lnSpc>
            </a:pPr>
            <a:r>
              <a:rPr lang="en-US" sz="1000" spc="-6">
                <a:solidFill>
                  <a:srgbClr val="000000"/>
                </a:solidFill>
                <a:latin typeface="Open Sans"/>
                <a:ea typeface="Open Sans"/>
                <a:cs typeface="Open Sans"/>
                <a:sym typeface="Open Sans"/>
              </a:rPr>
              <a:t>9</a:t>
            </a:r>
          </a:p>
        </p:txBody>
      </p:sp>
      <p:sp>
        <p:nvSpPr>
          <p:cNvPr id="50" name="TextBox 32">
            <a:extLst>
              <a:ext uri="{FF2B5EF4-FFF2-40B4-BE49-F238E27FC236}">
                <a16:creationId xmlns:a16="http://schemas.microsoft.com/office/drawing/2014/main" id="{162646D1-2E7A-6CEC-364F-9872580B013E}"/>
              </a:ext>
            </a:extLst>
          </p:cNvPr>
          <p:cNvSpPr txBox="1"/>
          <p:nvPr/>
        </p:nvSpPr>
        <p:spPr>
          <a:xfrm>
            <a:off x="254003" y="189662"/>
            <a:ext cx="2197097" cy="166328"/>
          </a:xfrm>
          <a:prstGeom prst="rect">
            <a:avLst/>
          </a:prstGeom>
        </p:spPr>
        <p:txBody>
          <a:bodyPr wrap="square" lIns="0" tIns="0" rIns="0" bIns="0" rtlCol="0" anchor="t">
            <a:spAutoFit/>
          </a:bodyPr>
          <a:lstStyle/>
          <a:p>
            <a:pPr algn="l">
              <a:lnSpc>
                <a:spcPts val="1400"/>
              </a:lnSpc>
            </a:pPr>
            <a:r>
              <a:rPr lang="en-US" sz="1000" spc="-5" dirty="0">
                <a:solidFill>
                  <a:srgbClr val="000000"/>
                </a:solidFill>
                <a:latin typeface="Montserrat"/>
                <a:ea typeface="Montserrat"/>
                <a:cs typeface="Montserrat"/>
                <a:sym typeface="Montserrat"/>
              </a:rPr>
              <a:t>Inspiring the next generation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0e62c54-4d8d-46a0-a4ea-56d2656fca17" xsi:nil="true"/>
    <lcf76f155ced4ddcb4097134ff3c332f xmlns="3926f64e-e7bf-4e76-9326-49e41971bc1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62C764467AFD44A2490CE485546CCB" ma:contentTypeVersion="25" ma:contentTypeDescription="Create a new document." ma:contentTypeScope="" ma:versionID="b760695eb45a8a14c924971b3b6ff419">
  <xsd:schema xmlns:xsd="http://www.w3.org/2001/XMLSchema" xmlns:xs="http://www.w3.org/2001/XMLSchema" xmlns:p="http://schemas.microsoft.com/office/2006/metadata/properties" xmlns:ns2="3926f64e-e7bf-4e76-9326-49e41971bc1a" xmlns:ns3="90e62c54-4d8d-46a0-a4ea-56d2656fca17" targetNamespace="http://schemas.microsoft.com/office/2006/metadata/properties" ma:root="true" ma:fieldsID="2d262b44926692e4c120f530c596d8d2" ns2:_="" ns3:_="">
    <xsd:import namespace="3926f64e-e7bf-4e76-9326-49e41971bc1a"/>
    <xsd:import namespace="90e62c54-4d8d-46a0-a4ea-56d2656fca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26f64e-e7bf-4e76-9326-49e41971bc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f907047-9ea7-43f6-afbd-df01ff5a0c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e62c54-4d8d-46a0-a4ea-56d2656fca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7f0860e-433e-49ca-8dfc-111394782cb4}" ma:internalName="TaxCatchAll" ma:showField="CatchAllData" ma:web="90e62c54-4d8d-46a0-a4ea-56d2656fca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8E1AE-BE7C-4C02-BE4C-E67B7DC9DE51}">
  <ds:schemaRefs>
    <ds:schemaRef ds:uri="http://schemas.microsoft.com/sharepoint/v3/contenttype/forms"/>
  </ds:schemaRefs>
</ds:datastoreItem>
</file>

<file path=customXml/itemProps2.xml><?xml version="1.0" encoding="utf-8"?>
<ds:datastoreItem xmlns:ds="http://schemas.openxmlformats.org/officeDocument/2006/customXml" ds:itemID="{821AFE67-0F29-40FB-BEBF-068FC64F19E2}">
  <ds:schemaRefs>
    <ds:schemaRef ds:uri="http://schemas.microsoft.com/office/2006/metadata/properties"/>
    <ds:schemaRef ds:uri="http://schemas.microsoft.com/office/infopath/2007/PartnerControls"/>
    <ds:schemaRef ds:uri="90e62c54-4d8d-46a0-a4ea-56d2656fca17"/>
    <ds:schemaRef ds:uri="3926f64e-e7bf-4e76-9326-49e41971bc1a"/>
  </ds:schemaRefs>
</ds:datastoreItem>
</file>

<file path=customXml/itemProps3.xml><?xml version="1.0" encoding="utf-8"?>
<ds:datastoreItem xmlns:ds="http://schemas.openxmlformats.org/officeDocument/2006/customXml" ds:itemID="{D609AAA1-2A51-47F5-9FA3-4FC70AA3CB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26f64e-e7bf-4e76-9326-49e41971bc1a"/>
    <ds:schemaRef ds:uri="90e62c54-4d8d-46a0-a4ea-56d2656fca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TotalTime>
  <Words>8356</Words>
  <Application>Microsoft Office PowerPoint</Application>
  <PresentationFormat>Custom</PresentationFormat>
  <Paragraphs>665</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Inspring the next generation_ConCOVE_Oct_2025_Final.pdf</dc:title>
  <cp:lastModifiedBy>Jess Holdaway</cp:lastModifiedBy>
  <cp:revision>8</cp:revision>
  <dcterms:created xsi:type="dcterms:W3CDTF">2006-08-16T00:00:00Z</dcterms:created>
  <dcterms:modified xsi:type="dcterms:W3CDTF">2025-11-13T16:42:28Z</dcterms:modified>
  <dc:identifier>DAG39-U_V30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0x010100D762C764467AFD44A2490CE485546CCB</vt:lpwstr>
  </property>
  <property fmtid="{D5CDD505-2E9C-101B-9397-08002B2CF9AE}" pid="3" name="MediaServiceImageTags">
    <vt:lpwstr/>
  </property>
</Properties>
</file>