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484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6"/>
    <p:restoredTop sz="96419"/>
  </p:normalViewPr>
  <p:slideViewPr>
    <p:cSldViewPr snapToGrid="0">
      <p:cViewPr varScale="1">
        <p:scale>
          <a:sx n="168" d="100"/>
          <a:sy n="168" d="100"/>
        </p:scale>
        <p:origin x="56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Grant" userId="d82b6684-c096-4dfd-a07e-af44d864a14c" providerId="ADAL" clId="{877C0682-FB40-5598-BA8C-0F029EBA9A27}"/>
    <pc:docChg chg="custSel delSld modSld">
      <pc:chgData name="Martin Grant" userId="d82b6684-c096-4dfd-a07e-af44d864a14c" providerId="ADAL" clId="{877C0682-FB40-5598-BA8C-0F029EBA9A27}" dt="2025-11-12T03:01:52.464" v="22" actId="1035"/>
      <pc:docMkLst>
        <pc:docMk/>
      </pc:docMkLst>
      <pc:sldChg chg="delSp modSp mod">
        <pc:chgData name="Martin Grant" userId="d82b6684-c096-4dfd-a07e-af44d864a14c" providerId="ADAL" clId="{877C0682-FB40-5598-BA8C-0F029EBA9A27}" dt="2025-11-12T03:01:52.464" v="22" actId="1035"/>
        <pc:sldMkLst>
          <pc:docMk/>
          <pc:sldMk cId="2976381695" sldId="484"/>
        </pc:sldMkLst>
        <pc:spChg chg="del">
          <ac:chgData name="Martin Grant" userId="d82b6684-c096-4dfd-a07e-af44d864a14c" providerId="ADAL" clId="{877C0682-FB40-5598-BA8C-0F029EBA9A27}" dt="2025-11-12T03:01:46.690" v="5" actId="478"/>
          <ac:spMkLst>
            <pc:docMk/>
            <pc:sldMk cId="2976381695" sldId="484"/>
            <ac:spMk id="6" creationId="{F2DD57DF-91B5-0DD3-7287-9073C11F7675}"/>
          </ac:spMkLst>
        </pc:spChg>
        <pc:spChg chg="del">
          <ac:chgData name="Martin Grant" userId="d82b6684-c096-4dfd-a07e-af44d864a14c" providerId="ADAL" clId="{877C0682-FB40-5598-BA8C-0F029EBA9A27}" dt="2025-11-12T02:58:51.101" v="2" actId="478"/>
          <ac:spMkLst>
            <pc:docMk/>
            <pc:sldMk cId="2976381695" sldId="484"/>
            <ac:spMk id="8" creationId="{22F741B8-72D9-EC18-A353-FFA3552893F4}"/>
          </ac:spMkLst>
        </pc:spChg>
        <pc:spChg chg="del">
          <ac:chgData name="Martin Grant" userId="d82b6684-c096-4dfd-a07e-af44d864a14c" providerId="ADAL" clId="{877C0682-FB40-5598-BA8C-0F029EBA9A27}" dt="2025-11-12T02:58:52.236" v="3" actId="478"/>
          <ac:spMkLst>
            <pc:docMk/>
            <pc:sldMk cId="2976381695" sldId="484"/>
            <ac:spMk id="9" creationId="{625A4BEE-C562-8266-491C-B49400C6D958}"/>
          </ac:spMkLst>
        </pc:spChg>
        <pc:spChg chg="del">
          <ac:chgData name="Martin Grant" userId="d82b6684-c096-4dfd-a07e-af44d864a14c" providerId="ADAL" clId="{877C0682-FB40-5598-BA8C-0F029EBA9A27}" dt="2025-11-12T02:58:53.672" v="4" actId="478"/>
          <ac:spMkLst>
            <pc:docMk/>
            <pc:sldMk cId="2976381695" sldId="484"/>
            <ac:spMk id="12" creationId="{E404352B-17A7-75A8-64F8-3BD69EFE983E}"/>
          </ac:spMkLst>
        </pc:spChg>
        <pc:spChg chg="del">
          <ac:chgData name="Martin Grant" userId="d82b6684-c096-4dfd-a07e-af44d864a14c" providerId="ADAL" clId="{877C0682-FB40-5598-BA8C-0F029EBA9A27}" dt="2025-11-12T02:58:50.001" v="1" actId="478"/>
          <ac:spMkLst>
            <pc:docMk/>
            <pc:sldMk cId="2976381695" sldId="484"/>
            <ac:spMk id="200" creationId="{BF33F0BA-5AE1-6F40-AB60-26B1E1429138}"/>
          </ac:spMkLst>
        </pc:spChg>
        <pc:spChg chg="mod">
          <ac:chgData name="Martin Grant" userId="d82b6684-c096-4dfd-a07e-af44d864a14c" providerId="ADAL" clId="{877C0682-FB40-5598-BA8C-0F029EBA9A27}" dt="2025-11-12T03:01:52.464" v="22" actId="1035"/>
          <ac:spMkLst>
            <pc:docMk/>
            <pc:sldMk cId="2976381695" sldId="484"/>
            <ac:spMk id="201" creationId="{A53A4C47-1AA8-9A4C-B64D-C0B3B3187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1665C-E062-5A44-BAAB-FF0CCB384D2A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36CCC-B9B1-4148-8E11-25D16CD33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58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784850" y="1778000"/>
            <a:ext cx="8534400" cy="4800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1C4F5-1268-9E4C-90F9-2A028389C75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59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7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1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9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9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6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3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4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7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DEC514-8A74-3F4A-88C9-8BBB94EF0659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00EF3-DECF-9C48-A350-967B0657B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5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103"/>
          <p:cNvSpPr txBox="1"/>
          <p:nvPr/>
        </p:nvSpPr>
        <p:spPr>
          <a:xfrm>
            <a:off x="96150" y="37283"/>
            <a:ext cx="5790300" cy="137340"/>
          </a:xfrm>
          <a:prstGeom prst="rect">
            <a:avLst/>
          </a:prstGeom>
        </p:spPr>
        <p:txBody>
          <a:bodyPr vert="horz" wrap="square" lIns="0" tIns="4059" rIns="0" bIns="0" rtlCol="0">
            <a:spAutoFit/>
          </a:bodyPr>
          <a:lstStyle/>
          <a:p>
            <a:pPr marL="3248">
              <a:spcBef>
                <a:spcPts val="32"/>
              </a:spcBef>
            </a:pPr>
            <a:r>
              <a:rPr lang="en-AU" sz="866" b="1" dirty="0">
                <a:solidFill>
                  <a:srgbClr val="01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VET Kaiako Onboarding and Professional Development Compelling Experience Map – </a:t>
            </a:r>
            <a:r>
              <a:rPr lang="en-AU" sz="866" dirty="0">
                <a:solidFill>
                  <a:srgbClr val="01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&lt;Organisation&gt;</a:t>
            </a:r>
            <a:endParaRPr sz="866" dirty="0">
              <a:solidFill>
                <a:srgbClr val="0165A1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8118FFC4-36EE-C247-B170-300D19570380}"/>
              </a:ext>
            </a:extLst>
          </p:cNvPr>
          <p:cNvSpPr/>
          <p:nvPr/>
        </p:nvSpPr>
        <p:spPr>
          <a:xfrm>
            <a:off x="7905742" y="13195"/>
            <a:ext cx="1238258" cy="161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225"/>
              </a:spcAft>
            </a:pPr>
            <a:r>
              <a:rPr lang="en-US" sz="450" b="1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Version Date: &lt;date&gt;</a:t>
            </a:r>
            <a:endParaRPr lang="en-US" sz="450" dirty="0">
              <a:solidFill>
                <a:schemeClr val="tx2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cxnSp>
        <p:nvCxnSpPr>
          <p:cNvPr id="188" name="Straight Connector 187"/>
          <p:cNvCxnSpPr>
            <a:cxnSpLocks/>
          </p:cNvCxnSpPr>
          <p:nvPr/>
        </p:nvCxnSpPr>
        <p:spPr>
          <a:xfrm>
            <a:off x="82517" y="2678440"/>
            <a:ext cx="8885841" cy="0"/>
          </a:xfrm>
          <a:prstGeom prst="line">
            <a:avLst/>
          </a:prstGeom>
          <a:ln w="6350">
            <a:solidFill>
              <a:srgbClr val="0165A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1093434" y="1667987"/>
            <a:ext cx="508959" cy="138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33"/>
              </a:spcAft>
            </a:pPr>
            <a:endParaRPr lang="en-US" sz="300" b="1" dirty="0">
              <a:solidFill>
                <a:srgbClr val="0065A1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88982" y="1210988"/>
            <a:ext cx="959370" cy="324672"/>
          </a:xfrm>
          <a:prstGeom prst="rect">
            <a:avLst/>
          </a:prstGeom>
          <a:solidFill>
            <a:srgbClr val="0065A1"/>
          </a:solidFill>
          <a:ln>
            <a:solidFill>
              <a:srgbClr val="00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">
              <a:solidFill>
                <a:prstClr val="white"/>
              </a:solidFill>
              <a:latin typeface="Avenir Book" panose="02000503020000020003" pitchFamily="2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85692" y="1212802"/>
            <a:ext cx="972374" cy="3893409"/>
          </a:xfrm>
          <a:prstGeom prst="rect">
            <a:avLst/>
          </a:prstGeom>
          <a:noFill/>
          <a:ln w="6350">
            <a:solidFill>
              <a:srgbClr val="0065A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">
              <a:solidFill>
                <a:prstClr val="white"/>
              </a:solidFill>
              <a:latin typeface="Avenir Book" panose="02000503020000020003" pitchFamily="2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96150" y="1276143"/>
            <a:ext cx="9489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Experience Layer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88681" y="533722"/>
            <a:ext cx="95937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What are the outcomes of the experience for the kaiako and the organisation? </a:t>
            </a:r>
          </a:p>
          <a:p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What principles guide the design of the experience?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1286442" y="751223"/>
            <a:ext cx="508959" cy="138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33"/>
              </a:spcAft>
            </a:pPr>
            <a:endParaRPr lang="en-US" sz="300" b="1" dirty="0">
              <a:solidFill>
                <a:srgbClr val="0065A1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8982" y="244608"/>
            <a:ext cx="959370" cy="249555"/>
          </a:xfrm>
          <a:prstGeom prst="rect">
            <a:avLst/>
          </a:prstGeom>
          <a:solidFill>
            <a:srgbClr val="0065A1"/>
          </a:solidFill>
          <a:ln>
            <a:solidFill>
              <a:srgbClr val="00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">
              <a:solidFill>
                <a:prstClr val="white"/>
              </a:solidFill>
              <a:latin typeface="Avenir Book" panose="02000503020000020003" pitchFamily="2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2517" y="237964"/>
            <a:ext cx="972374" cy="922344"/>
          </a:xfrm>
          <a:prstGeom prst="rect">
            <a:avLst/>
          </a:prstGeom>
          <a:noFill/>
          <a:ln w="6350">
            <a:solidFill>
              <a:srgbClr val="0065A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">
              <a:solidFill>
                <a:prstClr val="white"/>
              </a:solidFill>
              <a:latin typeface="Avenir Book" panose="02000503020000020003" pitchFamily="2" charset="0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88982" y="282522"/>
            <a:ext cx="9593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Strategic Layer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40AB64A6-E5F9-7949-8CD6-0C9ACAA17420}"/>
              </a:ext>
            </a:extLst>
          </p:cNvPr>
          <p:cNvSpPr/>
          <p:nvPr/>
        </p:nvSpPr>
        <p:spPr>
          <a:xfrm>
            <a:off x="1141150" y="1205505"/>
            <a:ext cx="1361034" cy="28982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defTabSz="258645">
              <a:spcAft>
                <a:spcPts val="144"/>
              </a:spcAft>
            </a:pPr>
            <a:r>
              <a:rPr lang="en-US" sz="700" b="1" dirty="0">
                <a:solidFill>
                  <a:srgbClr val="00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Contracted</a:t>
            </a:r>
            <a:endParaRPr lang="en-US" sz="700" dirty="0">
              <a:solidFill>
                <a:srgbClr val="0065A1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  <a:p>
            <a:pPr defTabSz="258645">
              <a:spcAft>
                <a:spcPts val="144"/>
              </a:spcAft>
            </a:pPr>
            <a:r>
              <a:rPr lang="en-US" sz="500" b="1" dirty="0">
                <a:solidFill>
                  <a:srgbClr val="00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PRE-START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590222" y="303845"/>
            <a:ext cx="3345370" cy="852312"/>
          </a:xfrm>
          <a:prstGeom prst="rect">
            <a:avLst/>
          </a:prstGeom>
          <a:solidFill>
            <a:srgbClr val="0165A1">
              <a:alpha val="10000"/>
            </a:srgbClr>
          </a:solidFill>
          <a:ln w="6350">
            <a:solidFill>
              <a:srgbClr val="0165A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700">
              <a:solidFill>
                <a:prstClr val="white"/>
              </a:solidFill>
              <a:latin typeface="Avenir Book" panose="02000503020000020003" pitchFamily="2" charset="0"/>
            </a:endParaRPr>
          </a:p>
        </p:txBody>
      </p:sp>
      <p:sp>
        <p:nvSpPr>
          <p:cNvPr id="94" name="object 103"/>
          <p:cNvSpPr txBox="1"/>
          <p:nvPr/>
        </p:nvSpPr>
        <p:spPr>
          <a:xfrm>
            <a:off x="5660925" y="350140"/>
            <a:ext cx="2883941" cy="111820"/>
          </a:xfrm>
          <a:prstGeom prst="rect">
            <a:avLst/>
          </a:prstGeom>
        </p:spPr>
        <p:txBody>
          <a:bodyPr vert="horz" wrap="square" lIns="0" tIns="4059" rIns="0" bIns="0" rtlCol="0">
            <a:spAutoFit/>
          </a:bodyPr>
          <a:lstStyle/>
          <a:p>
            <a:pPr marL="3248">
              <a:spcBef>
                <a:spcPts val="32"/>
              </a:spcBef>
            </a:pPr>
            <a:r>
              <a:rPr lang="en-AU" sz="700" b="1" dirty="0">
                <a:solidFill>
                  <a:srgbClr val="01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Experience First Principles</a:t>
            </a:r>
            <a:endParaRPr lang="en-AU" sz="500" b="1" dirty="0">
              <a:solidFill>
                <a:srgbClr val="0165A1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A35F29-80CC-D24E-992C-3FC129435774}"/>
              </a:ext>
            </a:extLst>
          </p:cNvPr>
          <p:cNvSpPr txBox="1"/>
          <p:nvPr/>
        </p:nvSpPr>
        <p:spPr>
          <a:xfrm>
            <a:off x="5659705" y="487031"/>
            <a:ext cx="3197310" cy="477365"/>
          </a:xfrm>
          <a:prstGeom prst="rect">
            <a:avLst/>
          </a:prstGeom>
          <a:noFill/>
        </p:spPr>
        <p:txBody>
          <a:bodyPr wrap="square" lIns="0" tIns="0" rIns="0" bIns="0" numCol="2" spcCol="180000" rtlCol="0">
            <a:noAutofit/>
          </a:bodyPr>
          <a:lstStyle/>
          <a:p>
            <a:pPr marL="95250" indent="-95250">
              <a:buFont typeface="+mj-lt"/>
              <a:buAutoNum type="arabicPeriod"/>
            </a:pPr>
            <a:r>
              <a:rPr lang="en-AU" sz="500" dirty="0">
                <a:solidFill>
                  <a:srgbClr val="0165A1"/>
                </a:solidFill>
                <a:latin typeface="Avenir Book" panose="02000503020000020003" pitchFamily="2" charset="0"/>
                <a:cs typeface="Arial" charset="0"/>
              </a:rPr>
              <a:t>&lt;First principles&gt;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DCED51-B84E-1E41-AD2D-FFB2258D2A7C}"/>
              </a:ext>
            </a:extLst>
          </p:cNvPr>
          <p:cNvSpPr/>
          <p:nvPr/>
        </p:nvSpPr>
        <p:spPr>
          <a:xfrm>
            <a:off x="1119355" y="1519439"/>
            <a:ext cx="1406439" cy="902309"/>
          </a:xfrm>
          <a:prstGeom prst="rect">
            <a:avLst/>
          </a:prstGeom>
          <a:solidFill>
            <a:srgbClr val="FF9A00">
              <a:alpha val="20000"/>
            </a:srgbClr>
          </a:solidFill>
          <a:ln>
            <a:solidFill>
              <a:srgbClr val="FF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B06A00"/>
              </a:solidFill>
              <a:latin typeface="Avenir Book" panose="02000503020000020003" pitchFamily="2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2CB2CE0-5189-6B47-867C-DABFCAD9FC65}"/>
              </a:ext>
            </a:extLst>
          </p:cNvPr>
          <p:cNvSpPr txBox="1"/>
          <p:nvPr/>
        </p:nvSpPr>
        <p:spPr>
          <a:xfrm>
            <a:off x="1177907" y="1551372"/>
            <a:ext cx="1244360" cy="766122"/>
          </a:xfrm>
          <a:prstGeom prst="rect">
            <a:avLst/>
          </a:prstGeom>
          <a:noFill/>
        </p:spPr>
        <p:txBody>
          <a:bodyPr wrap="square" lIns="0" tIns="0" rIns="0" bIns="0" numCol="1" spcCol="72000" rtlCol="0">
            <a:noAutofit/>
          </a:bodyPr>
          <a:lstStyle/>
          <a:p>
            <a:pPr marL="4763"/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Needs,</a:t>
            </a:r>
          </a:p>
          <a:p>
            <a:pPr marL="47625" indent="-42863">
              <a:buFont typeface="Arial" panose="020B0604020202020204" pitchFamily="34" charset="0"/>
              <a:buChar char="•"/>
            </a:pPr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&lt;Needs&gt;</a:t>
            </a:r>
          </a:p>
          <a:p>
            <a:pPr marL="47625" indent="-42863">
              <a:buFont typeface="Arial" panose="020B0604020202020204" pitchFamily="34" charset="0"/>
              <a:buChar char="•"/>
            </a:pPr>
            <a:endParaRPr lang="en-AU" sz="500" dirty="0">
              <a:solidFill>
                <a:schemeClr val="tx2"/>
              </a:solidFill>
              <a:latin typeface="Avenir Book" panose="02000503020000020003" pitchFamily="2" charset="0"/>
            </a:endParaRPr>
          </a:p>
          <a:p>
            <a:pPr marL="82476" indent="-82476">
              <a:buFont typeface="Arial" panose="020B0604020202020204" pitchFamily="34" charset="0"/>
              <a:buChar char="•"/>
            </a:pPr>
            <a:endParaRPr lang="en-AU" sz="500" dirty="0">
              <a:solidFill>
                <a:srgbClr val="B06A00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2721671" y="1210475"/>
            <a:ext cx="1432767" cy="28982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defTabSz="258645">
              <a:spcAft>
                <a:spcPts val="144"/>
              </a:spcAft>
            </a:pPr>
            <a:r>
              <a:rPr lang="en-US" sz="700" b="1" dirty="0">
                <a:solidFill>
                  <a:srgbClr val="0065A1"/>
                </a:solidFill>
                <a:latin typeface="Avenir Book" panose="02000503020000020003" pitchFamily="2" charset="0"/>
                <a:cs typeface="Arial" charset="0"/>
              </a:rPr>
              <a:t>Entry</a:t>
            </a:r>
          </a:p>
          <a:p>
            <a:pPr defTabSz="258645">
              <a:spcAft>
                <a:spcPts val="144"/>
              </a:spcAft>
            </a:pPr>
            <a:r>
              <a:rPr lang="en-US" sz="500" b="1" dirty="0">
                <a:solidFill>
                  <a:srgbClr val="00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FIRST WEEK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4961481" y="1210475"/>
            <a:ext cx="1432767" cy="28982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defTabSz="258645">
              <a:spcAft>
                <a:spcPts val="144"/>
              </a:spcAft>
            </a:pPr>
            <a:r>
              <a:rPr lang="en-US" sz="700" b="1" dirty="0">
                <a:solidFill>
                  <a:srgbClr val="0065A1"/>
                </a:solidFill>
                <a:latin typeface="Avenir Book" panose="02000503020000020003" pitchFamily="2" charset="0"/>
                <a:cs typeface="Arial" charset="0"/>
              </a:rPr>
              <a:t>Immersion</a:t>
            </a:r>
          </a:p>
          <a:p>
            <a:pPr defTabSz="258645">
              <a:spcAft>
                <a:spcPts val="144"/>
              </a:spcAft>
            </a:pPr>
            <a:r>
              <a:rPr lang="en-US" sz="500" b="1" dirty="0">
                <a:solidFill>
                  <a:srgbClr val="00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PRIMARY ONBOARDING AND PD</a:t>
            </a:r>
          </a:p>
        </p:txBody>
      </p:sp>
      <p:cxnSp>
        <p:nvCxnSpPr>
          <p:cNvPr id="301" name="Straight Connector 300"/>
          <p:cNvCxnSpPr/>
          <p:nvPr/>
        </p:nvCxnSpPr>
        <p:spPr>
          <a:xfrm>
            <a:off x="1105803" y="1482117"/>
            <a:ext cx="1371001" cy="0"/>
          </a:xfrm>
          <a:prstGeom prst="line">
            <a:avLst/>
          </a:prstGeom>
          <a:noFill/>
          <a:ln w="6350" cap="flat" cmpd="sng" algn="ctr">
            <a:solidFill>
              <a:srgbClr val="0165A1"/>
            </a:solidFill>
            <a:prstDash val="solid"/>
            <a:miter lim="800000"/>
          </a:ln>
          <a:effectLst/>
        </p:spPr>
      </p:cxnSp>
      <p:cxnSp>
        <p:nvCxnSpPr>
          <p:cNvPr id="316" name="Straight Connector 315"/>
          <p:cNvCxnSpPr>
            <a:cxnSpLocks/>
          </p:cNvCxnSpPr>
          <p:nvPr/>
        </p:nvCxnSpPr>
        <p:spPr>
          <a:xfrm>
            <a:off x="2726842" y="1481953"/>
            <a:ext cx="2009118" cy="0"/>
          </a:xfrm>
          <a:prstGeom prst="line">
            <a:avLst/>
          </a:prstGeom>
          <a:noFill/>
          <a:ln w="6350" cap="flat" cmpd="sng" algn="ctr">
            <a:solidFill>
              <a:srgbClr val="0165A1"/>
            </a:solidFill>
            <a:prstDash val="solid"/>
            <a:miter lim="800000"/>
          </a:ln>
          <a:effectLst/>
        </p:spPr>
      </p:cxnSp>
      <p:cxnSp>
        <p:nvCxnSpPr>
          <p:cNvPr id="318" name="Straight Connector 317"/>
          <p:cNvCxnSpPr>
            <a:cxnSpLocks/>
          </p:cNvCxnSpPr>
          <p:nvPr/>
        </p:nvCxnSpPr>
        <p:spPr>
          <a:xfrm>
            <a:off x="4937008" y="1476806"/>
            <a:ext cx="2009118" cy="0"/>
          </a:xfrm>
          <a:prstGeom prst="line">
            <a:avLst/>
          </a:prstGeom>
          <a:noFill/>
          <a:ln w="6350" cap="flat" cmpd="sng" algn="ctr">
            <a:solidFill>
              <a:srgbClr val="0165A1"/>
            </a:solidFill>
            <a:prstDash val="solid"/>
            <a:miter lim="800000"/>
          </a:ln>
          <a:effectLst/>
        </p:spPr>
      </p:cxnSp>
      <p:cxnSp>
        <p:nvCxnSpPr>
          <p:cNvPr id="323" name="Straight Connector 322"/>
          <p:cNvCxnSpPr>
            <a:cxnSpLocks/>
          </p:cNvCxnSpPr>
          <p:nvPr/>
        </p:nvCxnSpPr>
        <p:spPr>
          <a:xfrm>
            <a:off x="7115356" y="1484495"/>
            <a:ext cx="1853002" cy="0"/>
          </a:xfrm>
          <a:prstGeom prst="line">
            <a:avLst/>
          </a:prstGeom>
          <a:noFill/>
          <a:ln w="6350" cap="flat" cmpd="sng" algn="ctr">
            <a:solidFill>
              <a:srgbClr val="0165A1"/>
            </a:solidFill>
            <a:prstDash val="solid"/>
            <a:miter lim="800000"/>
          </a:ln>
          <a:effectLst/>
        </p:spPr>
      </p:cxnSp>
      <p:sp>
        <p:nvSpPr>
          <p:cNvPr id="324" name="Rectangle 323"/>
          <p:cNvSpPr/>
          <p:nvPr/>
        </p:nvSpPr>
        <p:spPr>
          <a:xfrm>
            <a:off x="7088477" y="1210475"/>
            <a:ext cx="1414735" cy="28982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defTabSz="258645">
              <a:spcAft>
                <a:spcPts val="144"/>
              </a:spcAft>
            </a:pPr>
            <a:r>
              <a:rPr lang="en-US" sz="700" b="1" dirty="0">
                <a:solidFill>
                  <a:srgbClr val="0065A1"/>
                </a:solidFill>
                <a:latin typeface="Avenir Book" panose="02000503020000020003" pitchFamily="2" charset="0"/>
                <a:cs typeface="Arial" charset="0"/>
              </a:rPr>
              <a:t>Extension</a:t>
            </a:r>
          </a:p>
          <a:p>
            <a:pPr defTabSz="258645">
              <a:spcAft>
                <a:spcPts val="144"/>
              </a:spcAft>
            </a:pPr>
            <a:r>
              <a:rPr lang="en-US" sz="500" b="1" dirty="0">
                <a:solidFill>
                  <a:srgbClr val="0065A1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ENABLED TO GO FURTHER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73B801CE-0B0C-DA40-9787-7F85287FC98E}"/>
              </a:ext>
            </a:extLst>
          </p:cNvPr>
          <p:cNvCxnSpPr>
            <a:cxnSpLocks/>
          </p:cNvCxnSpPr>
          <p:nvPr/>
        </p:nvCxnSpPr>
        <p:spPr>
          <a:xfrm>
            <a:off x="240626" y="241433"/>
            <a:ext cx="8694966" cy="0"/>
          </a:xfrm>
          <a:prstGeom prst="line">
            <a:avLst/>
          </a:prstGeom>
          <a:noFill/>
          <a:ln w="12700" cap="flat" cmpd="sng" algn="ctr">
            <a:solidFill>
              <a:srgbClr val="0065A0"/>
            </a:solidFill>
            <a:prstDash val="solid"/>
            <a:miter lim="800000"/>
          </a:ln>
          <a:effectLst/>
        </p:spPr>
      </p:cxnSp>
      <p:sp>
        <p:nvSpPr>
          <p:cNvPr id="201" name="Rectangle 200">
            <a:extLst>
              <a:ext uri="{FF2B5EF4-FFF2-40B4-BE49-F238E27FC236}">
                <a16:creationId xmlns:a16="http://schemas.microsoft.com/office/drawing/2014/main" id="{A53A4C47-1AA8-9A4C-B64D-C0B3B3187768}"/>
              </a:ext>
            </a:extLst>
          </p:cNvPr>
          <p:cNvSpPr/>
          <p:nvPr/>
        </p:nvSpPr>
        <p:spPr>
          <a:xfrm>
            <a:off x="85694" y="2718108"/>
            <a:ext cx="95937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25"/>
              </a:spcAft>
            </a:pPr>
            <a:r>
              <a:rPr lang="en-US" sz="500" b="1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Interaction points</a:t>
            </a:r>
          </a:p>
          <a:p>
            <a:pPr>
              <a:spcAft>
                <a:spcPts val="225"/>
              </a:spcAft>
            </a:pPr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What does the kaiako interact with currently? </a:t>
            </a:r>
          </a:p>
          <a:p>
            <a:pPr>
              <a:spcAft>
                <a:spcPts val="225"/>
              </a:spcAft>
            </a:pPr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Materials, digital tools, human interactions, communications?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EAFD05-8D28-B518-5401-FADFC3889EEE}"/>
              </a:ext>
            </a:extLst>
          </p:cNvPr>
          <p:cNvCxnSpPr>
            <a:cxnSpLocks/>
          </p:cNvCxnSpPr>
          <p:nvPr/>
        </p:nvCxnSpPr>
        <p:spPr>
          <a:xfrm>
            <a:off x="605430" y="1208651"/>
            <a:ext cx="8330162" cy="0"/>
          </a:xfrm>
          <a:prstGeom prst="line">
            <a:avLst/>
          </a:prstGeom>
          <a:noFill/>
          <a:ln w="12700" cap="flat" cmpd="sng" algn="ctr">
            <a:solidFill>
              <a:srgbClr val="0065A0"/>
            </a:solidFill>
            <a:prstDash val="solid"/>
            <a:miter lim="800000"/>
          </a:ln>
          <a:effectLst/>
        </p:spPr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50CA509-0380-8B5F-7BDB-E8DE4F4D85D1}"/>
              </a:ext>
            </a:extLst>
          </p:cNvPr>
          <p:cNvGrpSpPr/>
          <p:nvPr/>
        </p:nvGrpSpPr>
        <p:grpSpPr>
          <a:xfrm>
            <a:off x="1165584" y="304179"/>
            <a:ext cx="4320756" cy="853361"/>
            <a:chOff x="4362259" y="356611"/>
            <a:chExt cx="2650357" cy="715011"/>
          </a:xfrm>
        </p:grpSpPr>
        <p:sp>
          <p:nvSpPr>
            <p:cNvPr id="327" name="Rectangle 326"/>
            <p:cNvSpPr/>
            <p:nvPr/>
          </p:nvSpPr>
          <p:spPr>
            <a:xfrm>
              <a:off x="4362259" y="356611"/>
              <a:ext cx="2650357" cy="715011"/>
            </a:xfrm>
            <a:prstGeom prst="rect">
              <a:avLst/>
            </a:prstGeom>
            <a:solidFill>
              <a:srgbClr val="0165A1">
                <a:alpha val="10000"/>
              </a:srgbClr>
            </a:solidFill>
            <a:ln w="6350">
              <a:solidFill>
                <a:srgbClr val="0165A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700">
                <a:solidFill>
                  <a:prstClr val="white"/>
                </a:solidFill>
                <a:latin typeface="Avenir Book" panose="02000503020000020003" pitchFamily="2" charset="0"/>
              </a:endParaRPr>
            </a:p>
          </p:txBody>
        </p:sp>
        <p:sp>
          <p:nvSpPr>
            <p:cNvPr id="127" name="object 103"/>
            <p:cNvSpPr txBox="1"/>
            <p:nvPr/>
          </p:nvSpPr>
          <p:spPr>
            <a:xfrm>
              <a:off x="4405041" y="386112"/>
              <a:ext cx="1092708" cy="93406"/>
            </a:xfrm>
            <a:prstGeom prst="rect">
              <a:avLst/>
            </a:prstGeom>
          </p:spPr>
          <p:txBody>
            <a:bodyPr vert="horz" wrap="square" lIns="0" tIns="4059" rIns="0" bIns="0" rtlCol="0">
              <a:spAutoFit/>
            </a:bodyPr>
            <a:lstStyle/>
            <a:p>
              <a:pPr marL="3248">
                <a:spcBef>
                  <a:spcPts val="32"/>
                </a:spcBef>
              </a:pPr>
              <a:r>
                <a:rPr lang="en-AU" sz="700" b="1" dirty="0">
                  <a:solidFill>
                    <a:srgbClr val="0165A1"/>
                  </a:solidFill>
                  <a:latin typeface="Avenir Book" panose="02000503020000020003" pitchFamily="2" charset="0"/>
                  <a:ea typeface="Arial" charset="0"/>
                  <a:cs typeface="Arial" charset="0"/>
                </a:rPr>
                <a:t>Meaningful Outcomes</a:t>
              </a:r>
              <a:endParaRPr sz="700" dirty="0">
                <a:solidFill>
                  <a:srgbClr val="0165A1"/>
                </a:solidFill>
                <a:latin typeface="Avenir Book" panose="02000503020000020003" pitchFamily="2" charset="0"/>
                <a:ea typeface="Arial" charset="0"/>
                <a:cs typeface="Arial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BA35F29-80CC-D24E-992C-3FC129435774}"/>
                </a:ext>
              </a:extLst>
            </p:cNvPr>
            <p:cNvSpPr txBox="1"/>
            <p:nvPr/>
          </p:nvSpPr>
          <p:spPr>
            <a:xfrm>
              <a:off x="4411086" y="491945"/>
              <a:ext cx="1305461" cy="527361"/>
            </a:xfrm>
            <a:prstGeom prst="rect">
              <a:avLst/>
            </a:prstGeom>
            <a:noFill/>
          </p:spPr>
          <p:txBody>
            <a:bodyPr wrap="square" lIns="0" tIns="0" rIns="0" bIns="0" numCol="1" spcCol="72000" rtlCol="0">
              <a:noAutofit/>
            </a:bodyPr>
            <a:lstStyle/>
            <a:p>
              <a:r>
                <a:rPr lang="en-AU" sz="500" b="1" dirty="0">
                  <a:solidFill>
                    <a:srgbClr val="0165A1"/>
                  </a:solidFill>
                  <a:latin typeface="Avenir Book" panose="02000503020000020003" pitchFamily="2" charset="0"/>
                  <a:cs typeface="Arial" charset="0"/>
                </a:rPr>
                <a:t>Kaiako</a:t>
              </a:r>
            </a:p>
            <a:p>
              <a:pPr marL="90488" indent="-90488">
                <a:buAutoNum type="arabicPeriod"/>
              </a:pPr>
              <a:r>
                <a:rPr lang="en-AU" sz="500" dirty="0">
                  <a:solidFill>
                    <a:srgbClr val="0165A1"/>
                  </a:solidFill>
                  <a:latin typeface="Avenir Book" panose="02000503020000020003" pitchFamily="2" charset="0"/>
                  <a:cs typeface="Arial" charset="0"/>
                </a:rPr>
                <a:t>&lt;outcomes&gt;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57DCF4E-489B-FE34-8402-F522A46B150A}"/>
                </a:ext>
              </a:extLst>
            </p:cNvPr>
            <p:cNvSpPr txBox="1"/>
            <p:nvPr/>
          </p:nvSpPr>
          <p:spPr>
            <a:xfrm>
              <a:off x="5762395" y="492842"/>
              <a:ext cx="1233447" cy="527361"/>
            </a:xfrm>
            <a:prstGeom prst="rect">
              <a:avLst/>
            </a:prstGeom>
            <a:noFill/>
          </p:spPr>
          <p:txBody>
            <a:bodyPr wrap="square" lIns="0" tIns="0" rIns="0" bIns="0" numCol="1" spcCol="72000" rtlCol="0">
              <a:noAutofit/>
            </a:bodyPr>
            <a:lstStyle/>
            <a:p>
              <a:r>
                <a:rPr lang="en-AU" sz="500" b="1" dirty="0">
                  <a:solidFill>
                    <a:srgbClr val="0165A1"/>
                  </a:solidFill>
                  <a:latin typeface="Avenir Book" panose="02000503020000020003" pitchFamily="2" charset="0"/>
                  <a:cs typeface="Arial" charset="0"/>
                </a:rPr>
                <a:t>Organisation</a:t>
              </a:r>
            </a:p>
            <a:p>
              <a:pPr marL="90488" indent="-90488">
                <a:buAutoNum type="arabicPeriod"/>
              </a:pPr>
              <a:r>
                <a:rPr lang="en-AU" sz="500" dirty="0">
                  <a:solidFill>
                    <a:srgbClr val="0165A1"/>
                  </a:solidFill>
                  <a:latin typeface="Avenir Book" panose="02000503020000020003" pitchFamily="2" charset="0"/>
                  <a:cs typeface="Arial" charset="0"/>
                </a:rPr>
                <a:t>&lt;Outcomes&gt;</a:t>
              </a:r>
            </a:p>
            <a:p>
              <a:pPr marL="90488" indent="-90488">
                <a:buAutoNum type="arabicPeriod"/>
              </a:pPr>
              <a:endParaRPr lang="en-AU" sz="500" dirty="0">
                <a:solidFill>
                  <a:srgbClr val="0165A1"/>
                </a:solidFill>
                <a:latin typeface="Avenir Book" panose="02000503020000020003" pitchFamily="2" charset="0"/>
                <a:cs typeface="Arial" charset="0"/>
              </a:endParaRPr>
            </a:p>
            <a:p>
              <a:pPr marL="228600" indent="-228600">
                <a:buAutoNum type="arabicPeriod"/>
              </a:pPr>
              <a:endParaRPr lang="en-AU" sz="500" dirty="0">
                <a:solidFill>
                  <a:srgbClr val="0165A1"/>
                </a:solidFill>
                <a:latin typeface="Avenir Book" panose="02000503020000020003" pitchFamily="2" charset="0"/>
                <a:cs typeface="Arial" charset="0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E396F8B-0798-05C2-B1DF-95AFFDCAF5FE}"/>
              </a:ext>
            </a:extLst>
          </p:cNvPr>
          <p:cNvSpPr/>
          <p:nvPr/>
        </p:nvSpPr>
        <p:spPr>
          <a:xfrm>
            <a:off x="2726842" y="1524870"/>
            <a:ext cx="2009118" cy="902309"/>
          </a:xfrm>
          <a:prstGeom prst="rect">
            <a:avLst/>
          </a:prstGeom>
          <a:solidFill>
            <a:srgbClr val="FF9A00">
              <a:alpha val="20000"/>
            </a:srgbClr>
          </a:solidFill>
          <a:ln>
            <a:solidFill>
              <a:srgbClr val="FF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B06A00"/>
              </a:solidFill>
              <a:latin typeface="Avenir Book" panose="02000503020000020003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561E790-E1EA-8AE9-132F-AE35BA65BB5E}"/>
              </a:ext>
            </a:extLst>
          </p:cNvPr>
          <p:cNvSpPr txBox="1"/>
          <p:nvPr/>
        </p:nvSpPr>
        <p:spPr>
          <a:xfrm>
            <a:off x="2785730" y="1563891"/>
            <a:ext cx="1850065" cy="766122"/>
          </a:xfrm>
          <a:prstGeom prst="rect">
            <a:avLst/>
          </a:prstGeom>
          <a:noFill/>
        </p:spPr>
        <p:txBody>
          <a:bodyPr wrap="square" lIns="0" tIns="0" rIns="0" bIns="0" numCol="1" spcCol="72000" rtlCol="0">
            <a:noAutofit/>
          </a:bodyPr>
          <a:lstStyle/>
          <a:p>
            <a:pPr marL="4763"/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Needs,</a:t>
            </a:r>
          </a:p>
          <a:p>
            <a:pPr marL="47625" indent="-42863">
              <a:buFont typeface="Arial" panose="020B0604020202020204" pitchFamily="34" charset="0"/>
              <a:buChar char="•"/>
            </a:pPr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&lt;Needs&gt;</a:t>
            </a:r>
          </a:p>
          <a:p>
            <a:pPr marL="82476" indent="-82476">
              <a:buFont typeface="Arial" panose="020B0604020202020204" pitchFamily="34" charset="0"/>
              <a:buChar char="•"/>
            </a:pPr>
            <a:endParaRPr lang="en-AU" sz="500" dirty="0">
              <a:solidFill>
                <a:srgbClr val="B06A00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9463A1-8B5F-4FA4-52AF-713EF9ED38B1}"/>
              </a:ext>
            </a:extLst>
          </p:cNvPr>
          <p:cNvSpPr/>
          <p:nvPr/>
        </p:nvSpPr>
        <p:spPr>
          <a:xfrm>
            <a:off x="4937008" y="1527738"/>
            <a:ext cx="2009118" cy="902309"/>
          </a:xfrm>
          <a:prstGeom prst="rect">
            <a:avLst/>
          </a:prstGeom>
          <a:solidFill>
            <a:srgbClr val="FF9A00">
              <a:alpha val="20000"/>
            </a:srgbClr>
          </a:solidFill>
          <a:ln>
            <a:solidFill>
              <a:srgbClr val="FF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B06A00"/>
              </a:solidFill>
              <a:latin typeface="Avenir Book" panose="02000503020000020003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829572B-E223-080E-96CB-D6E1147503BC}"/>
              </a:ext>
            </a:extLst>
          </p:cNvPr>
          <p:cNvSpPr txBox="1"/>
          <p:nvPr/>
        </p:nvSpPr>
        <p:spPr>
          <a:xfrm>
            <a:off x="5018567" y="1566760"/>
            <a:ext cx="1772093" cy="766122"/>
          </a:xfrm>
          <a:prstGeom prst="rect">
            <a:avLst/>
          </a:prstGeom>
          <a:noFill/>
        </p:spPr>
        <p:txBody>
          <a:bodyPr wrap="square" lIns="0" tIns="0" rIns="0" bIns="0" numCol="1" spcCol="72000" rtlCol="0">
            <a:noAutofit/>
          </a:bodyPr>
          <a:lstStyle/>
          <a:p>
            <a:pPr marL="4763"/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Needs</a:t>
            </a:r>
          </a:p>
          <a:p>
            <a:pPr marL="47625" indent="-42863">
              <a:buFont typeface="Arial" panose="020B0604020202020204" pitchFamily="34" charset="0"/>
              <a:buChar char="•"/>
            </a:pPr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&lt;Needs&gt;</a:t>
            </a:r>
          </a:p>
          <a:p>
            <a:pPr marL="82476" indent="-82476">
              <a:buFont typeface="Arial" panose="020B0604020202020204" pitchFamily="34" charset="0"/>
              <a:buChar char="•"/>
            </a:pPr>
            <a:endParaRPr lang="en-AU" sz="500" dirty="0">
              <a:solidFill>
                <a:srgbClr val="B06A00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440BAF-2FEC-D58D-80C1-CAF0DBF887CE}"/>
              </a:ext>
            </a:extLst>
          </p:cNvPr>
          <p:cNvSpPr/>
          <p:nvPr/>
        </p:nvSpPr>
        <p:spPr>
          <a:xfrm>
            <a:off x="7105069" y="1519439"/>
            <a:ext cx="1850096" cy="902309"/>
          </a:xfrm>
          <a:prstGeom prst="rect">
            <a:avLst/>
          </a:prstGeom>
          <a:solidFill>
            <a:srgbClr val="FF9A00">
              <a:alpha val="20000"/>
            </a:srgbClr>
          </a:solidFill>
          <a:ln>
            <a:solidFill>
              <a:srgbClr val="FF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B06A00"/>
              </a:solidFill>
              <a:latin typeface="Avenir Book" panose="02000503020000020003" pitchFamily="2" charset="0"/>
            </a:endParaRPr>
          </a:p>
        </p:txBody>
      </p:sp>
      <p:sp>
        <p:nvSpPr>
          <p:cNvPr id="361" name="object 56"/>
          <p:cNvSpPr/>
          <p:nvPr/>
        </p:nvSpPr>
        <p:spPr>
          <a:xfrm>
            <a:off x="2180965" y="2357491"/>
            <a:ext cx="910686" cy="352219"/>
          </a:xfrm>
          <a:custGeom>
            <a:avLst/>
            <a:gdLst/>
            <a:ahLst/>
            <a:cxnLst/>
            <a:rect l="l" t="t" r="r" b="b"/>
            <a:pathLst>
              <a:path w="1258570" h="852169">
                <a:moveTo>
                  <a:pt x="1258519" y="722706"/>
                </a:moveTo>
                <a:lnTo>
                  <a:pt x="1258544" y="25"/>
                </a:lnTo>
                <a:lnTo>
                  <a:pt x="25" y="0"/>
                </a:lnTo>
                <a:lnTo>
                  <a:pt x="0" y="722680"/>
                </a:lnTo>
                <a:lnTo>
                  <a:pt x="500164" y="722680"/>
                </a:lnTo>
                <a:lnTo>
                  <a:pt x="629297" y="851814"/>
                </a:lnTo>
                <a:lnTo>
                  <a:pt x="758405" y="722706"/>
                </a:lnTo>
                <a:lnTo>
                  <a:pt x="1258519" y="722706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rgbClr val="0165A1"/>
            </a:solidFill>
          </a:ln>
        </p:spPr>
        <p:txBody>
          <a:bodyPr wrap="square" lIns="27000" tIns="27000" rIns="17318" bIns="17318" rtlCol="0" anchor="t"/>
          <a:lstStyle/>
          <a:p>
            <a:r>
              <a:rPr lang="en-NZ" sz="400" b="1" dirty="0">
                <a:solidFill>
                  <a:srgbClr val="0165A1"/>
                </a:solidFill>
                <a:latin typeface="Avenir Book" panose="02000503020000020003" pitchFamily="2" charset="0"/>
                <a:cs typeface="Arial" panose="020B0604020202020204" pitchFamily="34" charset="0"/>
              </a:rPr>
              <a:t>&lt;Phase transition mindsets&gt;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2F2E3F-32AF-A453-7261-921F6446ADCC}"/>
              </a:ext>
            </a:extLst>
          </p:cNvPr>
          <p:cNvSpPr/>
          <p:nvPr/>
        </p:nvSpPr>
        <p:spPr>
          <a:xfrm>
            <a:off x="73364" y="2349249"/>
            <a:ext cx="95937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25"/>
              </a:spcAft>
            </a:pPr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What would we like them to thinking and feeling as they cross phases?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FCD34A-94BF-8977-E305-48FE3648EB12}"/>
              </a:ext>
            </a:extLst>
          </p:cNvPr>
          <p:cNvSpPr/>
          <p:nvPr/>
        </p:nvSpPr>
        <p:spPr>
          <a:xfrm>
            <a:off x="78024" y="1563746"/>
            <a:ext cx="95937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What is the kaiako needing at each phase of their journey?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5AE441-F48C-0627-4097-8A1C988DA63F}"/>
              </a:ext>
            </a:extLst>
          </p:cNvPr>
          <p:cNvSpPr txBox="1"/>
          <p:nvPr/>
        </p:nvSpPr>
        <p:spPr>
          <a:xfrm>
            <a:off x="7169646" y="1555959"/>
            <a:ext cx="1726909" cy="766122"/>
          </a:xfrm>
          <a:prstGeom prst="rect">
            <a:avLst/>
          </a:prstGeom>
          <a:noFill/>
        </p:spPr>
        <p:txBody>
          <a:bodyPr wrap="square" lIns="0" tIns="0" rIns="0" bIns="0" numCol="1" spcCol="72000" rtlCol="0">
            <a:noAutofit/>
          </a:bodyPr>
          <a:lstStyle/>
          <a:p>
            <a:pPr marL="4763"/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Needs,</a:t>
            </a:r>
          </a:p>
          <a:p>
            <a:pPr marL="47625" indent="-42863">
              <a:buFont typeface="Arial" panose="020B0604020202020204" pitchFamily="34" charset="0"/>
              <a:buChar char="•"/>
            </a:pPr>
            <a:r>
              <a:rPr lang="en-AU" sz="500" dirty="0">
                <a:solidFill>
                  <a:schemeClr val="tx2"/>
                </a:solidFill>
                <a:latin typeface="Avenir Book" panose="02000503020000020003" pitchFamily="2" charset="0"/>
              </a:rPr>
              <a:t>&lt;Needs&gt;</a:t>
            </a:r>
          </a:p>
          <a:p>
            <a:pPr marL="4763"/>
            <a:endParaRPr lang="en-AU" sz="500" dirty="0">
              <a:solidFill>
                <a:schemeClr val="tx2"/>
              </a:solidFill>
              <a:latin typeface="Avenir Book" panose="02000503020000020003" pitchFamily="2" charset="0"/>
            </a:endParaRPr>
          </a:p>
          <a:p>
            <a:pPr marL="82476" indent="-82476">
              <a:buFont typeface="Arial" panose="020B0604020202020204" pitchFamily="34" charset="0"/>
              <a:buChar char="•"/>
            </a:pPr>
            <a:endParaRPr lang="en-AU" sz="500" dirty="0">
              <a:solidFill>
                <a:srgbClr val="B06A00"/>
              </a:solidFill>
              <a:latin typeface="Avenir Book" panose="02000503020000020003" pitchFamily="2" charset="0"/>
              <a:ea typeface="Arial" charset="0"/>
              <a:cs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854C16-37B7-070A-4775-095918455A00}"/>
              </a:ext>
            </a:extLst>
          </p:cNvPr>
          <p:cNvSpPr/>
          <p:nvPr/>
        </p:nvSpPr>
        <p:spPr>
          <a:xfrm>
            <a:off x="166020" y="3536486"/>
            <a:ext cx="653447" cy="269431"/>
          </a:xfrm>
          <a:prstGeom prst="rect">
            <a:avLst/>
          </a:prstGeom>
          <a:solidFill>
            <a:schemeClr val="accent2">
              <a:lumMod val="40000"/>
              <a:lumOff val="60000"/>
              <a:alpha val="15000"/>
            </a:schemeClr>
          </a:solidFill>
          <a:ln w="3175">
            <a:solidFill>
              <a:srgbClr val="7F7F7F"/>
            </a:solidFill>
          </a:ln>
        </p:spPr>
        <p:txBody>
          <a:bodyPr wrap="square" lIns="28800" tIns="21600" rIns="21600" bIns="21600" rtlCol="0" anchor="t"/>
          <a:lstStyle/>
          <a:p>
            <a:r>
              <a:rPr lang="en-AU" sz="450" dirty="0">
                <a:solidFill>
                  <a:srgbClr val="5F5F5F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Existing interaction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3DA4992-B3A2-1CFA-E1FB-A0527CC3878B}"/>
              </a:ext>
            </a:extLst>
          </p:cNvPr>
          <p:cNvSpPr/>
          <p:nvPr/>
        </p:nvSpPr>
        <p:spPr>
          <a:xfrm>
            <a:off x="181047" y="4454914"/>
            <a:ext cx="653447" cy="269431"/>
          </a:xfrm>
          <a:prstGeom prst="rect">
            <a:avLst/>
          </a:prstGeom>
          <a:solidFill>
            <a:schemeClr val="accent6">
              <a:lumMod val="20000"/>
              <a:lumOff val="80000"/>
              <a:alpha val="15000"/>
            </a:schemeClr>
          </a:solidFill>
          <a:ln w="3175">
            <a:solidFill>
              <a:srgbClr val="7F7F7F"/>
            </a:solidFill>
          </a:ln>
        </p:spPr>
        <p:txBody>
          <a:bodyPr wrap="square" lIns="28800" tIns="21600" rIns="21600" bIns="21600" rtlCol="0" anchor="t"/>
          <a:lstStyle/>
          <a:p>
            <a:r>
              <a:rPr lang="en-AU" sz="450" dirty="0">
                <a:solidFill>
                  <a:srgbClr val="5F5F5F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Greenshoot (new thing / isolated pocket)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77D9AE-F96F-10C3-ED5E-0A15547F2885}"/>
              </a:ext>
            </a:extLst>
          </p:cNvPr>
          <p:cNvSpPr/>
          <p:nvPr/>
        </p:nvSpPr>
        <p:spPr>
          <a:xfrm>
            <a:off x="177984" y="4746225"/>
            <a:ext cx="653447" cy="269431"/>
          </a:xfrm>
          <a:prstGeom prst="rect">
            <a:avLst/>
          </a:prstGeom>
          <a:solidFill>
            <a:schemeClr val="accent4">
              <a:lumMod val="20000"/>
              <a:lumOff val="80000"/>
              <a:alpha val="15000"/>
            </a:schemeClr>
          </a:solidFill>
          <a:ln w="3175">
            <a:solidFill>
              <a:srgbClr val="7F7F7F"/>
            </a:solidFill>
          </a:ln>
        </p:spPr>
        <p:txBody>
          <a:bodyPr wrap="square" lIns="28800" tIns="21600" rIns="21600" bIns="21600" rtlCol="0" anchor="t"/>
          <a:lstStyle/>
          <a:p>
            <a:r>
              <a:rPr lang="en-AU" sz="450" dirty="0">
                <a:solidFill>
                  <a:srgbClr val="5F5F5F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New idea not done before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85BA4D3-C177-523E-8B86-AB53BB201447}"/>
              </a:ext>
            </a:extLst>
          </p:cNvPr>
          <p:cNvSpPr/>
          <p:nvPr/>
        </p:nvSpPr>
        <p:spPr>
          <a:xfrm>
            <a:off x="88982" y="4114488"/>
            <a:ext cx="95937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25"/>
              </a:spcAft>
            </a:pPr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How can it be more compelling and meet their needs better?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BAB4AA-B64E-E182-BECC-40ACC817837E}"/>
              </a:ext>
            </a:extLst>
          </p:cNvPr>
          <p:cNvSpPr/>
          <p:nvPr/>
        </p:nvSpPr>
        <p:spPr>
          <a:xfrm>
            <a:off x="6199455" y="33299"/>
            <a:ext cx="2125395" cy="1692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500" dirty="0">
                <a:solidFill>
                  <a:schemeClr val="tx2"/>
                </a:solidFill>
                <a:latin typeface="Avenir Book" panose="02000503020000020003" pitchFamily="2" charset="0"/>
                <a:ea typeface="Arial" charset="0"/>
                <a:cs typeface="Arial" charset="0"/>
              </a:rPr>
              <a:t>Please Note: This document is not intended to be for the kaiako</a:t>
            </a:r>
          </a:p>
        </p:txBody>
      </p:sp>
      <p:sp>
        <p:nvSpPr>
          <p:cNvPr id="10" name="object 56">
            <a:extLst>
              <a:ext uri="{FF2B5EF4-FFF2-40B4-BE49-F238E27FC236}">
                <a16:creationId xmlns:a16="http://schemas.microsoft.com/office/drawing/2014/main" id="{0613D71A-0609-F532-8078-84132CD5C4A5}"/>
              </a:ext>
            </a:extLst>
          </p:cNvPr>
          <p:cNvSpPr/>
          <p:nvPr/>
        </p:nvSpPr>
        <p:spPr>
          <a:xfrm>
            <a:off x="4394362" y="2347033"/>
            <a:ext cx="910686" cy="352219"/>
          </a:xfrm>
          <a:custGeom>
            <a:avLst/>
            <a:gdLst/>
            <a:ahLst/>
            <a:cxnLst/>
            <a:rect l="l" t="t" r="r" b="b"/>
            <a:pathLst>
              <a:path w="1258570" h="852169">
                <a:moveTo>
                  <a:pt x="1258519" y="722706"/>
                </a:moveTo>
                <a:lnTo>
                  <a:pt x="1258544" y="25"/>
                </a:lnTo>
                <a:lnTo>
                  <a:pt x="25" y="0"/>
                </a:lnTo>
                <a:lnTo>
                  <a:pt x="0" y="722680"/>
                </a:lnTo>
                <a:lnTo>
                  <a:pt x="500164" y="722680"/>
                </a:lnTo>
                <a:lnTo>
                  <a:pt x="629297" y="851814"/>
                </a:lnTo>
                <a:lnTo>
                  <a:pt x="758405" y="722706"/>
                </a:lnTo>
                <a:lnTo>
                  <a:pt x="1258519" y="722706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rgbClr val="0165A1"/>
            </a:solidFill>
          </a:ln>
        </p:spPr>
        <p:txBody>
          <a:bodyPr wrap="square" lIns="27000" tIns="27000" rIns="17318" bIns="17318" rtlCol="0" anchor="t"/>
          <a:lstStyle/>
          <a:p>
            <a:r>
              <a:rPr lang="en-NZ" sz="400" b="1" dirty="0">
                <a:solidFill>
                  <a:srgbClr val="0165A1"/>
                </a:solidFill>
                <a:latin typeface="Avenir Book" panose="02000503020000020003" pitchFamily="2" charset="0"/>
                <a:cs typeface="Arial" panose="020B0604020202020204" pitchFamily="34" charset="0"/>
              </a:rPr>
              <a:t>&lt;Phase transition mindsets&gt;</a:t>
            </a:r>
          </a:p>
        </p:txBody>
      </p:sp>
      <p:sp>
        <p:nvSpPr>
          <p:cNvPr id="11" name="object 56">
            <a:extLst>
              <a:ext uri="{FF2B5EF4-FFF2-40B4-BE49-F238E27FC236}">
                <a16:creationId xmlns:a16="http://schemas.microsoft.com/office/drawing/2014/main" id="{246AF025-8871-26B5-6560-63C4D862E516}"/>
              </a:ext>
            </a:extLst>
          </p:cNvPr>
          <p:cNvSpPr/>
          <p:nvPr/>
        </p:nvSpPr>
        <p:spPr>
          <a:xfrm>
            <a:off x="6590054" y="2354275"/>
            <a:ext cx="910686" cy="352219"/>
          </a:xfrm>
          <a:custGeom>
            <a:avLst/>
            <a:gdLst/>
            <a:ahLst/>
            <a:cxnLst/>
            <a:rect l="l" t="t" r="r" b="b"/>
            <a:pathLst>
              <a:path w="1258570" h="852169">
                <a:moveTo>
                  <a:pt x="1258519" y="722706"/>
                </a:moveTo>
                <a:lnTo>
                  <a:pt x="1258544" y="25"/>
                </a:lnTo>
                <a:lnTo>
                  <a:pt x="25" y="0"/>
                </a:lnTo>
                <a:lnTo>
                  <a:pt x="0" y="722680"/>
                </a:lnTo>
                <a:lnTo>
                  <a:pt x="500164" y="722680"/>
                </a:lnTo>
                <a:lnTo>
                  <a:pt x="629297" y="851814"/>
                </a:lnTo>
                <a:lnTo>
                  <a:pt x="758405" y="722706"/>
                </a:lnTo>
                <a:lnTo>
                  <a:pt x="1258519" y="722706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rgbClr val="0165A1"/>
            </a:solidFill>
          </a:ln>
        </p:spPr>
        <p:txBody>
          <a:bodyPr wrap="square" lIns="27000" tIns="27000" rIns="17318" bIns="17318" rtlCol="0" anchor="t"/>
          <a:lstStyle/>
          <a:p>
            <a:r>
              <a:rPr lang="en-NZ" sz="400" b="1" dirty="0">
                <a:solidFill>
                  <a:srgbClr val="0165A1"/>
                </a:solidFill>
                <a:latin typeface="Avenir Book" panose="02000503020000020003" pitchFamily="2" charset="0"/>
                <a:cs typeface="Arial" panose="020B0604020202020204" pitchFamily="34" charset="0"/>
              </a:rPr>
              <a:t>&lt;Phase transition mindsets&gt;</a:t>
            </a:r>
          </a:p>
        </p:txBody>
      </p:sp>
    </p:spTree>
    <p:extLst>
      <p:ext uri="{BB962C8B-B14F-4D97-AF65-F5344CB8AC3E}">
        <p14:creationId xmlns:p14="http://schemas.microsoft.com/office/powerpoint/2010/main" val="297638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2C764467AFD44A2490CE485546CCB" ma:contentTypeVersion="25" ma:contentTypeDescription="Create a new document." ma:contentTypeScope="" ma:versionID="b760695eb45a8a14c924971b3b6ff419">
  <xsd:schema xmlns:xsd="http://www.w3.org/2001/XMLSchema" xmlns:xs="http://www.w3.org/2001/XMLSchema" xmlns:p="http://schemas.microsoft.com/office/2006/metadata/properties" xmlns:ns2="3926f64e-e7bf-4e76-9326-49e41971bc1a" xmlns:ns3="90e62c54-4d8d-46a0-a4ea-56d2656fca17" targetNamespace="http://schemas.microsoft.com/office/2006/metadata/properties" ma:root="true" ma:fieldsID="2d262b44926692e4c120f530c596d8d2" ns2:_="" ns3:_="">
    <xsd:import namespace="3926f64e-e7bf-4e76-9326-49e41971bc1a"/>
    <xsd:import namespace="90e62c54-4d8d-46a0-a4ea-56d2656fca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6f64e-e7bf-4e76-9326-49e41971bc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f907047-9ea7-43f6-afbd-df01ff5a0c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62c54-4d8d-46a0-a4ea-56d2656fca1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7f0860e-433e-49ca-8dfc-111394782cb4}" ma:internalName="TaxCatchAll" ma:showField="CatchAllData" ma:web="90e62c54-4d8d-46a0-a4ea-56d2656fca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e62c54-4d8d-46a0-a4ea-56d2656fca17" xsi:nil="true"/>
    <lcf76f155ced4ddcb4097134ff3c332f xmlns="3926f64e-e7bf-4e76-9326-49e41971bc1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DB0998-F681-4175-A19E-169020520423}"/>
</file>

<file path=customXml/itemProps2.xml><?xml version="1.0" encoding="utf-8"?>
<ds:datastoreItem xmlns:ds="http://schemas.openxmlformats.org/officeDocument/2006/customXml" ds:itemID="{8D414ABC-296D-43B9-AF62-DD22EA221567}"/>
</file>

<file path=customXml/itemProps3.xml><?xml version="1.0" encoding="utf-8"?>
<ds:datastoreItem xmlns:ds="http://schemas.openxmlformats.org/officeDocument/2006/customXml" ds:itemID="{BEA08F1F-4C7F-4A68-AEDB-5E01E0ACD0C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199</Words>
  <Application>Microsoft Macintosh PowerPoint</Application>
  <PresentationFormat>On-screen Show (16:9)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Avenir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Grant</dc:creator>
  <cp:lastModifiedBy>Martin Grant</cp:lastModifiedBy>
  <cp:revision>1</cp:revision>
  <dcterms:created xsi:type="dcterms:W3CDTF">2025-07-15T04:37:59Z</dcterms:created>
  <dcterms:modified xsi:type="dcterms:W3CDTF">2025-11-12T03:01:56Z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0x010100D762C764467AFD44A2490CE485546CCB</vt:lpwstr>
  </property>
</Properties>
</file>